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30"/>
  </p:notesMasterIdLst>
  <p:handoutMasterIdLst>
    <p:handoutMasterId r:id="rId31"/>
  </p:handoutMasterIdLst>
  <p:sldIdLst>
    <p:sldId id="274" r:id="rId2"/>
    <p:sldId id="298" r:id="rId3"/>
    <p:sldId id="267" r:id="rId4"/>
    <p:sldId id="296" r:id="rId5"/>
    <p:sldId id="269" r:id="rId6"/>
    <p:sldId id="270" r:id="rId7"/>
    <p:sldId id="271" r:id="rId8"/>
    <p:sldId id="272" r:id="rId9"/>
    <p:sldId id="273" r:id="rId10"/>
    <p:sldId id="260" r:id="rId11"/>
    <p:sldId id="264" r:id="rId12"/>
    <p:sldId id="288" r:id="rId13"/>
    <p:sldId id="275" r:id="rId14"/>
    <p:sldId id="277" r:id="rId15"/>
    <p:sldId id="263" r:id="rId16"/>
    <p:sldId id="265" r:id="rId17"/>
    <p:sldId id="278" r:id="rId18"/>
    <p:sldId id="284" r:id="rId19"/>
    <p:sldId id="285" r:id="rId20"/>
    <p:sldId id="291" r:id="rId21"/>
    <p:sldId id="292" r:id="rId22"/>
    <p:sldId id="290" r:id="rId23"/>
    <p:sldId id="289" r:id="rId24"/>
    <p:sldId id="259" r:id="rId25"/>
    <p:sldId id="293" r:id="rId26"/>
    <p:sldId id="294" r:id="rId27"/>
    <p:sldId id="295" r:id="rId28"/>
    <p:sldId id="297" r:id="rId29"/>
  </p:sldIdLst>
  <p:sldSz cx="9144000" cy="6858000" type="letter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66FF"/>
    <a:srgbClr val="F9F8CC"/>
    <a:srgbClr val="333300"/>
    <a:srgbClr val="000066"/>
    <a:srgbClr val="990033"/>
    <a:srgbClr val="660066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4855" autoAdjust="0"/>
    <p:restoredTop sz="74813" autoAdjust="0"/>
  </p:normalViewPr>
  <p:slideViewPr>
    <p:cSldViewPr>
      <p:cViewPr varScale="1">
        <p:scale>
          <a:sx n="62" d="100"/>
          <a:sy n="62" d="100"/>
        </p:scale>
        <p:origin x="-4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F1C34A5B-7A54-404F-B185-D17A69780F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55650"/>
            <a:ext cx="5153025" cy="3865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3625"/>
            <a:ext cx="5189537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5663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5663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fld id="{A4737D70-DF4F-40CD-A751-0F9EB6193D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633DC-6547-4DA5-A114-E22164B5858F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74700"/>
            <a:ext cx="5100637" cy="3825875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688" tIns="46844" rIns="93688" bIns="46844"/>
          <a:lstStyle/>
          <a:p>
            <a:pPr eaLnBrk="1" hangingPunct="1"/>
            <a:endParaRPr lang="zh-CN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grpSp>
        <p:nvGrpSpPr>
          <p:cNvPr id="5" name="组合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ea typeface="宋体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596541-D9F3-4C1A-8C5A-D44C89F84EDF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C83443-9AA9-4A21-8FA9-114A24871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789D8-D656-4403-AF37-B3CCED319126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E4E01-72EC-4780-AC17-D9A7028601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59718-8D29-47C5-9CF8-A46E28D78B70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7A6E7-10F4-4B6E-A20A-9514C33C6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E2005-8F4A-447A-9533-E16F115078B6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D6C2E-2986-4E9E-9AEF-174E657C09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998B6-5D84-4B11-AA8B-26A493BF827D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426E8D-1353-49B9-B8DE-35AE4566FA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079DA-88DB-46AD-8CC0-5957E1A385F0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25839-792E-42EC-83E3-E0702D4D9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58406-DB65-4A33-A1B3-1A2357655A01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49AFC-B9A5-4B36-A5FD-966AAD7629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5CEE7C-0492-4F12-B1E4-B89F054A947B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09850-2EFE-4425-8F40-803CF50BFB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98AA7F-131A-436A-A844-2A2983315224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94533-3466-49DE-87D5-15D801840E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690BB-77DC-467E-B236-26505B24BD91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705DE-F6F0-4A59-9D21-96B83EC636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BB5384-C6C1-4B3C-8C46-1E2AD8ADF32C}" type="datetimeFigureOut">
              <a:rPr lang="en-US" altLang="zh-CN"/>
              <a:pPr>
                <a:defRPr/>
              </a:pPr>
              <a:t>11/19/2012</a:t>
            </a:fld>
            <a:endParaRPr lang="en-US" altLang="zh-CN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8F1B72-80B9-4C67-BB31-3716591E65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4D9536D2-499E-430C-9A51-6126BB3D9C7E}" type="datetimeFigureOut">
              <a:rPr lang="en-US" altLang="zh-CN"/>
              <a:pPr>
                <a:defRPr/>
              </a:pPr>
              <a:t>11/19/2012</a:t>
            </a:fld>
            <a:endParaRPr lang="en-US" altLang="zh-CN" sz="1300">
              <a:solidFill>
                <a:srgbClr val="E8FCFF"/>
              </a:solidFill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1DB7EFE1-1406-4C46-BADB-B0B3F97AEF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8534400" y="60198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zh-CN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e@cse.york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686800" cy="1524000"/>
          </a:xfrm>
        </p:spPr>
        <p:txBody>
          <a:bodyPr lIns="92075" tIns="46038" rIns="92075" bIns="46038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Math/CSE 1019C: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Discrete Mathematics for Computer Science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2400" b="0" dirty="0">
                <a:solidFill>
                  <a:srgbClr val="FFC000"/>
                </a:solidFill>
                <a:ea typeface="宋体" charset="-122"/>
              </a:rPr>
              <a:t>Fall </a:t>
            </a:r>
            <a:r>
              <a:rPr lang="en-US" altLang="zh-CN" sz="2400" b="0" dirty="0" smtClean="0">
                <a:solidFill>
                  <a:srgbClr val="FFC000"/>
                </a:solidFill>
                <a:ea typeface="宋体" charset="-122"/>
              </a:rPr>
              <a:t>2012</a:t>
            </a:r>
            <a:endParaRPr lang="en-GB" sz="2400" b="0" dirty="0">
              <a:solidFill>
                <a:srgbClr val="FFC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001000" cy="4114800"/>
          </a:xfrm>
        </p:spPr>
        <p:txBody>
          <a:bodyPr lIns="92075" tIns="46038" rIns="92075" bIns="46038" anchor="ctr"/>
          <a:lstStyle/>
          <a:p>
            <a:pPr marR="0"/>
            <a:r>
              <a:rPr lang="en-US" altLang="zh-CN" b="1" dirty="0" smtClean="0">
                <a:ea typeface="宋体" charset="-122"/>
              </a:rPr>
              <a:t>Jessie Zhao</a:t>
            </a:r>
            <a:endParaRPr lang="en-GB" altLang="zh-CN" sz="24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  <a:hlinkClick r:id="rId3"/>
              </a:rPr>
              <a:t>jessie@cse.yorku.ca</a:t>
            </a:r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18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</a:rPr>
              <a:t>Course page: </a:t>
            </a:r>
          </a:p>
          <a:p>
            <a:pPr marR="0"/>
            <a:r>
              <a:rPr lang="en-GB" altLang="zh-CN" sz="2400" dirty="0" smtClean="0">
                <a:ea typeface="宋体" charset="-122"/>
              </a:rPr>
              <a:t>http://www.cse.yorku.ca/course/1019</a:t>
            </a:r>
          </a:p>
          <a:p>
            <a:pPr marR="0"/>
            <a:endParaRPr lang="en-GB" altLang="zh-CN" sz="1800" dirty="0" smtClean="0">
              <a:ea typeface="宋体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115A26-1582-442B-8152-46BF4B5DC4D8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Very basic operations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Used very, very often in real applications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LOTS of new ideas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Sorting and Searching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Given an array A[1..n] does there exist a number (key) x?</a:t>
            </a:r>
          </a:p>
          <a:p>
            <a:r>
              <a:rPr lang="en-CA" altLang="zh-CN" dirty="0" smtClean="0"/>
              <a:t>Unsorted array: linear search</a:t>
            </a: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Input: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A[1..n]: array of distinct integers; x: an integer.</a:t>
            </a: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Output: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The location of n in A[1..n], or 0 if n is not found.</a:t>
            </a:r>
          </a:p>
          <a:p>
            <a:r>
              <a:rPr lang="en-CA" altLang="zh-CN" sz="2800" dirty="0" err="1" smtClean="0">
                <a:latin typeface="Arial"/>
              </a:rPr>
              <a:t>LinearSearch</a:t>
            </a:r>
            <a:r>
              <a:rPr lang="en-CA" altLang="zh-CN" sz="2800" dirty="0" smtClean="0">
                <a:latin typeface="Arial"/>
              </a:rPr>
              <a:t>(</a:t>
            </a:r>
            <a:r>
              <a:rPr lang="en-CA" altLang="zh-CN" sz="2800" dirty="0" err="1" smtClean="0">
                <a:latin typeface="Arial"/>
              </a:rPr>
              <a:t>A,x</a:t>
            </a:r>
            <a:r>
              <a:rPr lang="en-CA" altLang="zh-CN" sz="2800" dirty="0" smtClean="0">
                <a:latin typeface="Arial"/>
              </a:rPr>
              <a:t>)</a:t>
            </a:r>
          </a:p>
          <a:p>
            <a:pPr lvl="1"/>
            <a:r>
              <a:rPr lang="en-CA" altLang="zh-CN" sz="1800" dirty="0" smtClean="0">
                <a:latin typeface="Arial"/>
              </a:rPr>
              <a:t>j=1</a:t>
            </a:r>
          </a:p>
          <a:p>
            <a:pPr lvl="1"/>
            <a:r>
              <a:rPr lang="en-CA" altLang="zh-CN" sz="1800" dirty="0" smtClean="0">
                <a:latin typeface="Arial"/>
              </a:rPr>
              <a:t>Loop </a:t>
            </a:r>
          </a:p>
          <a:p>
            <a:pPr lvl="2"/>
            <a:r>
              <a:rPr lang="en-CA" altLang="zh-CN" sz="1600" dirty="0" smtClean="0">
                <a:latin typeface="Arial"/>
              </a:rPr>
              <a:t>&lt;loop invariant&gt;: x is not in the scanned </a:t>
            </a:r>
            <a:r>
              <a:rPr lang="en-CA" altLang="zh-CN" sz="1600" dirty="0" err="1" smtClean="0">
                <a:latin typeface="Arial"/>
              </a:rPr>
              <a:t>subarray</a:t>
            </a:r>
            <a:r>
              <a:rPr lang="en-CA" altLang="zh-CN" sz="1600" dirty="0" smtClean="0">
                <a:latin typeface="Arial"/>
              </a:rPr>
              <a:t>.  </a:t>
            </a:r>
          </a:p>
          <a:p>
            <a:pPr lvl="2"/>
            <a:r>
              <a:rPr lang="en-CA" altLang="zh-CN" sz="1600" dirty="0" smtClean="0">
                <a:latin typeface="Arial"/>
              </a:rPr>
              <a:t>Exit when  j&gt;n or x=A[j]	</a:t>
            </a:r>
          </a:p>
          <a:p>
            <a:pPr lvl="2"/>
            <a:r>
              <a:rPr lang="en-CA" altLang="zh-CN" sz="1600" dirty="0" smtClean="0">
                <a:latin typeface="Arial"/>
              </a:rPr>
              <a:t>j=j+1</a:t>
            </a:r>
          </a:p>
          <a:p>
            <a:pPr lvl="1"/>
            <a:r>
              <a:rPr lang="en-CA" altLang="zh-CN" sz="1800" dirty="0" smtClean="0">
                <a:latin typeface="Arial"/>
              </a:rPr>
              <a:t>End loop</a:t>
            </a:r>
          </a:p>
          <a:p>
            <a:pPr lvl="1"/>
            <a:r>
              <a:rPr lang="en-CA" altLang="zh-CN" sz="1800" dirty="0" smtClean="0">
                <a:latin typeface="Arial"/>
              </a:rPr>
              <a:t>if j&lt;=n then return j</a:t>
            </a:r>
          </a:p>
          <a:p>
            <a:pPr lvl="1"/>
            <a:r>
              <a:rPr lang="en-CA" altLang="zh-CN" sz="1800" dirty="0" smtClean="0">
                <a:latin typeface="Arial"/>
              </a:rPr>
              <a:t>else return 0</a:t>
            </a:r>
          </a:p>
          <a:p>
            <a:pPr lvl="1"/>
            <a:endParaRPr lang="zh-CN" altLang="en-US" dirty="0" smtClean="0"/>
          </a:p>
          <a:p>
            <a:pPr lvl="1"/>
            <a:endParaRPr lang="en-CA" altLang="zh-CN" sz="2400" dirty="0" smtClean="0">
              <a:solidFill>
                <a:srgbClr val="006500"/>
              </a:solidFill>
              <a:latin typeface="Arial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>
            <a:normAutofit/>
          </a:bodyPr>
          <a:lstStyle/>
          <a:p>
            <a:r>
              <a:rPr lang="en-CA" altLang="zh-CN" dirty="0" smtClean="0"/>
              <a:t>Searching an array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14282" y="1428736"/>
            <a:ext cx="4143404" cy="4525962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>
                <a:solidFill>
                  <a:srgbClr val="006600"/>
                </a:solidFill>
              </a:rPr>
              <a:t>Loop</a:t>
            </a:r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Proof using loop invariant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7" name="内容占位符 1"/>
          <p:cNvSpPr txBox="1">
            <a:spLocks/>
          </p:cNvSpPr>
          <p:nvPr/>
        </p:nvSpPr>
        <p:spPr bwMode="auto">
          <a:xfrm>
            <a:off x="4429124" y="1428736"/>
            <a:ext cx="392909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</a:t>
            </a:r>
            <a:r>
              <a:rPr kumimoji="0" lang="en-US" altLang="zh-CN" sz="2700" b="0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its correctness</a:t>
            </a:r>
            <a:endParaRPr kumimoji="0" lang="en-US" altLang="zh-CN" sz="27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0713" marR="0" lvl="1" indent="-22860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altLang="zh-CN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0713" marR="0" lvl="1" indent="-22860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pitchFamily="34" charset="0"/>
              <a:buNone/>
              <a:tabLst/>
              <a:defRPr/>
            </a:pPr>
            <a:endParaRPr kumimoji="0" lang="zh-CN" alt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1472" y="2000240"/>
            <a:ext cx="2928958" cy="3214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125" lvl="0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000" b="0" dirty="0" smtClean="0">
                <a:solidFill>
                  <a:srgbClr val="FF0000"/>
                </a:solidFill>
              </a:rPr>
              <a:t>Input</a:t>
            </a:r>
          </a:p>
          <a:p>
            <a:pPr marL="365125" lvl="0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000" b="0" dirty="0" smtClean="0">
                <a:solidFill>
                  <a:prstClr val="black"/>
                </a:solidFill>
              </a:rPr>
              <a:t>Loop</a:t>
            </a: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en-US" altLang="zh-CN" sz="2000" b="0" dirty="0" smtClean="0">
                <a:solidFill>
                  <a:schemeClr val="tx1"/>
                </a:solidFill>
              </a:rPr>
              <a:t>Loop Invariant </a:t>
            </a:r>
            <a:r>
              <a:rPr lang="en-US" altLang="zh-CN" sz="2000" b="0" dirty="0" smtClean="0">
                <a:solidFill>
                  <a:srgbClr val="FF0000"/>
                </a:solidFill>
              </a:rPr>
              <a:t>I</a:t>
            </a: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en-US" altLang="zh-CN" sz="2000" b="0" dirty="0" smtClean="0">
                <a:solidFill>
                  <a:prstClr val="black"/>
                </a:solidFill>
              </a:rPr>
              <a:t>Exit when </a:t>
            </a:r>
            <a:r>
              <a:rPr lang="en-US" altLang="zh-CN" sz="2000" b="0" dirty="0" smtClean="0">
                <a:solidFill>
                  <a:srgbClr val="FF0000"/>
                </a:solidFill>
              </a:rPr>
              <a:t>E</a:t>
            </a: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en-US" altLang="zh-CN" sz="2000" b="0" dirty="0" smtClean="0">
                <a:solidFill>
                  <a:prstClr val="black"/>
                </a:solidFill>
              </a:rPr>
              <a:t>&lt;code&gt;</a:t>
            </a:r>
          </a:p>
          <a:p>
            <a:pPr marL="365125" lvl="0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000" b="0" dirty="0" smtClean="0">
                <a:solidFill>
                  <a:prstClr val="black"/>
                </a:solidFill>
              </a:rPr>
              <a:t>End Loop</a:t>
            </a:r>
          </a:p>
          <a:p>
            <a:pPr marL="365125" lvl="0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000" b="0" dirty="0" smtClean="0">
                <a:solidFill>
                  <a:srgbClr val="FF0000"/>
                </a:solidFill>
              </a:rPr>
              <a:t>Output</a:t>
            </a:r>
          </a:p>
          <a:p>
            <a:pPr algn="ctr"/>
            <a:endParaRPr lang="zh-CN" altLang="en-US" sz="2000" dirty="0"/>
          </a:p>
        </p:txBody>
      </p:sp>
      <p:sp>
        <p:nvSpPr>
          <p:cNvPr id="9" name="矩形 8"/>
          <p:cNvSpPr/>
          <p:nvPr/>
        </p:nvSpPr>
        <p:spPr>
          <a:xfrm>
            <a:off x="4429124" y="2000240"/>
            <a:ext cx="4286280" cy="3214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125" lvl="0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endParaRPr lang="en-US" altLang="zh-CN" sz="2000" b="0" dirty="0" smtClean="0">
              <a:solidFill>
                <a:prstClr val="black"/>
              </a:solidFill>
            </a:endParaRPr>
          </a:p>
          <a:p>
            <a:pPr marL="365125" lvl="0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000" b="0" dirty="0" smtClean="0">
                <a:solidFill>
                  <a:prstClr val="black"/>
                </a:solidFill>
              </a:rPr>
              <a:t>Step 1. Basis case: </a:t>
            </a:r>
            <a:r>
              <a:rPr lang="en-US" altLang="zh-CN" sz="2000" b="0" dirty="0" smtClean="0">
                <a:solidFill>
                  <a:schemeClr val="accent2"/>
                </a:solidFill>
              </a:rPr>
              <a:t>Input</a:t>
            </a:r>
            <a:r>
              <a:rPr lang="en-US" altLang="zh-CN" sz="2000" b="0" dirty="0" smtClean="0">
                <a:solidFill>
                  <a:prstClr val="black"/>
                </a:solidFill>
              </a:rPr>
              <a:t>-&gt;</a:t>
            </a:r>
            <a:r>
              <a:rPr lang="en-US" altLang="zh-CN" sz="2000" b="0" dirty="0" smtClean="0">
                <a:solidFill>
                  <a:schemeClr val="accent2"/>
                </a:solidFill>
              </a:rPr>
              <a:t>I</a:t>
            </a:r>
          </a:p>
          <a:p>
            <a:pPr marL="365125" lvl="0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000" b="0" dirty="0" smtClean="0">
                <a:solidFill>
                  <a:prstClr val="black"/>
                </a:solidFill>
              </a:rPr>
              <a:t>Step 2. Inductive Step: Assume </a:t>
            </a:r>
            <a:r>
              <a:rPr lang="en-US" altLang="zh-CN" sz="2000" b="0" dirty="0" smtClean="0">
                <a:solidFill>
                  <a:schemeClr val="accent2"/>
                </a:solidFill>
              </a:rPr>
              <a:t>I(</a:t>
            </a:r>
            <a:r>
              <a:rPr lang="en-US" altLang="zh-CN" sz="2000" b="0" dirty="0" err="1" smtClean="0">
                <a:solidFill>
                  <a:schemeClr val="accent2"/>
                </a:solidFill>
              </a:rPr>
              <a:t>i</a:t>
            </a:r>
            <a:r>
              <a:rPr lang="en-US" altLang="zh-CN" sz="2000" b="0" dirty="0" smtClean="0">
                <a:solidFill>
                  <a:schemeClr val="accent2"/>
                </a:solidFill>
              </a:rPr>
              <a:t>)</a:t>
            </a:r>
            <a:r>
              <a:rPr lang="en-US" altLang="zh-CN" sz="2000" b="0" dirty="0" smtClean="0">
                <a:solidFill>
                  <a:prstClr val="black"/>
                </a:solidFill>
              </a:rPr>
              <a:t> is true </a:t>
            </a:r>
            <a:r>
              <a:rPr lang="en-US" altLang="zh-CN" sz="2000" b="0" dirty="0" smtClean="0">
                <a:solidFill>
                  <a:prstClr val="black"/>
                </a:solidFill>
              </a:rPr>
              <a:t>before the </a:t>
            </a:r>
            <a:r>
              <a:rPr lang="en-US" altLang="zh-CN" sz="2000" b="0" dirty="0" err="1" smtClean="0">
                <a:solidFill>
                  <a:prstClr val="black"/>
                </a:solidFill>
              </a:rPr>
              <a:t>ith</a:t>
            </a:r>
            <a:r>
              <a:rPr lang="en-US" altLang="zh-CN" sz="2000" b="0" dirty="0" smtClean="0">
                <a:solidFill>
                  <a:prstClr val="black"/>
                </a:solidFill>
              </a:rPr>
              <a:t> interaction. Prove it is true after i+1 iteration.</a:t>
            </a:r>
          </a:p>
          <a:p>
            <a:pPr marL="365125" lvl="0" indent="-255588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altLang="zh-CN" sz="2000" b="0" dirty="0" smtClean="0">
                <a:solidFill>
                  <a:prstClr val="black"/>
                </a:solidFill>
              </a:rPr>
              <a:t>		</a:t>
            </a:r>
            <a:r>
              <a:rPr lang="en-US" altLang="zh-CN" sz="2000" b="0" dirty="0" smtClean="0">
                <a:solidFill>
                  <a:schemeClr val="accent2"/>
                </a:solidFill>
              </a:rPr>
              <a:t> I(</a:t>
            </a:r>
            <a:r>
              <a:rPr lang="en-US" altLang="zh-CN" sz="2000" b="0" dirty="0" err="1" smtClean="0">
                <a:solidFill>
                  <a:schemeClr val="accent2"/>
                </a:solidFill>
              </a:rPr>
              <a:t>i</a:t>
            </a:r>
            <a:r>
              <a:rPr lang="en-US" altLang="zh-CN" sz="2000" b="0" dirty="0" smtClean="0">
                <a:solidFill>
                  <a:schemeClr val="accent2"/>
                </a:solidFill>
              </a:rPr>
              <a:t>)∧˥E-&gt;I(i+1)</a:t>
            </a:r>
            <a:endParaRPr lang="en-US" altLang="zh-CN" sz="2000" b="0" dirty="0" smtClean="0">
              <a:solidFill>
                <a:prstClr val="black"/>
              </a:solidFill>
            </a:endParaRPr>
          </a:p>
          <a:p>
            <a:pPr marL="365125" lvl="0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000" b="0" dirty="0" smtClean="0">
                <a:solidFill>
                  <a:prstClr val="black"/>
                </a:solidFill>
              </a:rPr>
              <a:t>Step 3. Show loop terminate and return the correct results. </a:t>
            </a:r>
            <a:r>
              <a:rPr lang="en-US" altLang="zh-CN" sz="2000" b="0" dirty="0" smtClean="0">
                <a:solidFill>
                  <a:schemeClr val="accent2"/>
                </a:solidFill>
              </a:rPr>
              <a:t>I∧E-&gt;Output</a:t>
            </a:r>
          </a:p>
          <a:p>
            <a:pPr algn="ctr"/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2500306"/>
            <a:ext cx="8329642" cy="3929090"/>
          </a:xfrm>
        </p:spPr>
        <p:txBody>
          <a:bodyPr/>
          <a:lstStyle/>
          <a:p>
            <a:r>
              <a:rPr lang="en-US" altLang="zh-CN" sz="2400" dirty="0" smtClean="0"/>
              <a:t>Proof by using loop invariant.</a:t>
            </a:r>
          </a:p>
          <a:p>
            <a:pPr lvl="1"/>
            <a:r>
              <a:rPr lang="en-US" altLang="zh-CN" sz="2000" dirty="0" smtClean="0"/>
              <a:t>Basis Case: j=1. No element is scanned.</a:t>
            </a:r>
          </a:p>
          <a:p>
            <a:pPr lvl="1"/>
            <a:r>
              <a:rPr lang="en-US" altLang="zh-CN" sz="2000" dirty="0" smtClean="0"/>
              <a:t>Inductive Step: Assume x is not in the scanned </a:t>
            </a:r>
            <a:r>
              <a:rPr lang="en-US" altLang="zh-CN" sz="2000" dirty="0" err="1" smtClean="0"/>
              <a:t>subarray</a:t>
            </a:r>
            <a:r>
              <a:rPr lang="en-US" altLang="zh-CN" sz="2000" dirty="0" smtClean="0"/>
              <a:t> A[1..j-1]. Prove x is not in A[1..j] if the loop does not terminate. Prove the output is correct if the loop terminates.</a:t>
            </a:r>
            <a:endParaRPr lang="en-US" altLang="zh-CN" sz="1800" dirty="0" smtClean="0"/>
          </a:p>
          <a:p>
            <a:pPr lvl="2"/>
            <a:r>
              <a:rPr lang="en-US" altLang="zh-CN" sz="1800" dirty="0" smtClean="0"/>
              <a:t>If the loop does not terminate.</a:t>
            </a:r>
          </a:p>
          <a:p>
            <a:pPr lvl="3"/>
            <a:r>
              <a:rPr lang="en-US" altLang="zh-CN" sz="1600" dirty="0" smtClean="0"/>
              <a:t>j&lt;=n  and </a:t>
            </a:r>
            <a:r>
              <a:rPr lang="en-US" altLang="zh-CN" sz="1600" dirty="0" err="1" smtClean="0"/>
              <a:t>x≠A</a:t>
            </a:r>
            <a:r>
              <a:rPr lang="en-US" altLang="zh-CN" sz="1600" dirty="0" smtClean="0"/>
              <a:t>[j]. Then x is not in A[1..j].</a:t>
            </a:r>
          </a:p>
          <a:p>
            <a:pPr lvl="2">
              <a:buClr>
                <a:srgbClr val="DA1F28"/>
              </a:buClr>
            </a:pPr>
            <a:r>
              <a:rPr lang="en-US" altLang="zh-CN" sz="1800" dirty="0" smtClean="0">
                <a:solidFill>
                  <a:prstClr val="black"/>
                </a:solidFill>
              </a:rPr>
              <a:t>If the loop terminates.</a:t>
            </a:r>
          </a:p>
          <a:p>
            <a:pPr lvl="3">
              <a:buClr>
                <a:srgbClr val="DA1F28"/>
              </a:buClr>
            </a:pPr>
            <a:r>
              <a:rPr lang="en-US" altLang="zh-CN" sz="1600" dirty="0" smtClean="0">
                <a:solidFill>
                  <a:prstClr val="black"/>
                </a:solidFill>
              </a:rPr>
              <a:t>j&gt;n or x=A[j]</a:t>
            </a:r>
          </a:p>
          <a:p>
            <a:pPr lvl="3">
              <a:buClr>
                <a:srgbClr val="DA1F28"/>
              </a:buClr>
            </a:pPr>
            <a:r>
              <a:rPr lang="en-US" altLang="zh-CN" sz="1600" dirty="0" smtClean="0">
                <a:solidFill>
                  <a:prstClr val="black"/>
                </a:solidFill>
              </a:rPr>
              <a:t>If j&gt;n, then j=n+1. By loop invariant, x is not in A[1..n]. The output </a:t>
            </a:r>
            <a:r>
              <a:rPr lang="en-US" altLang="zh-CN" sz="1600" b="1" dirty="0" smtClean="0">
                <a:solidFill>
                  <a:srgbClr val="006600"/>
                </a:solidFill>
              </a:rPr>
              <a:t>0</a:t>
            </a:r>
            <a:r>
              <a:rPr lang="en-US" altLang="zh-CN" sz="1600" dirty="0" smtClean="0">
                <a:solidFill>
                  <a:prstClr val="black"/>
                </a:solidFill>
              </a:rPr>
              <a:t> is correct.</a:t>
            </a:r>
          </a:p>
          <a:p>
            <a:pPr lvl="3">
              <a:buClr>
                <a:srgbClr val="DA1F28"/>
              </a:buClr>
            </a:pPr>
            <a:r>
              <a:rPr lang="en-US" altLang="zh-CN" sz="1600" dirty="0" smtClean="0">
                <a:solidFill>
                  <a:prstClr val="black"/>
                </a:solidFill>
              </a:rPr>
              <a:t>If  x=A[j], the n j is returned. The output</a:t>
            </a:r>
            <a:r>
              <a:rPr lang="en-US" altLang="zh-CN" sz="1600" dirty="0" smtClean="0">
                <a:solidFill>
                  <a:srgbClr val="006600"/>
                </a:solidFill>
              </a:rPr>
              <a:t> </a:t>
            </a:r>
            <a:r>
              <a:rPr lang="en-US" altLang="zh-CN" sz="1600" b="1" dirty="0" smtClean="0">
                <a:solidFill>
                  <a:srgbClr val="006600"/>
                </a:solidFill>
              </a:rPr>
              <a:t>j</a:t>
            </a:r>
            <a:r>
              <a:rPr lang="en-US" altLang="zh-CN" sz="1600" dirty="0" smtClean="0">
                <a:solidFill>
                  <a:srgbClr val="006600"/>
                </a:solidFill>
              </a:rPr>
              <a:t> </a:t>
            </a:r>
            <a:r>
              <a:rPr lang="en-US" altLang="zh-CN" sz="1600" dirty="0" smtClean="0">
                <a:solidFill>
                  <a:prstClr val="black"/>
                </a:solidFill>
              </a:rPr>
              <a:t>is correct.</a:t>
            </a:r>
          </a:p>
          <a:p>
            <a:pPr lvl="3">
              <a:buClr>
                <a:srgbClr val="DA1F28"/>
              </a:buClr>
            </a:pPr>
            <a:endParaRPr lang="en-US" altLang="zh-CN" sz="1600" dirty="0" smtClean="0">
              <a:solidFill>
                <a:prstClr val="black"/>
              </a:solidFill>
            </a:endParaRPr>
          </a:p>
          <a:p>
            <a:pPr lvl="3"/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1571604" y="214290"/>
            <a:ext cx="5929354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altLang="zh-CN" sz="2800" dirty="0" err="1" smtClean="0">
                <a:solidFill>
                  <a:srgbClr val="006600"/>
                </a:solidFill>
                <a:latin typeface="Arial"/>
              </a:rPr>
              <a:t>LinearSearch</a:t>
            </a:r>
            <a:r>
              <a:rPr lang="en-CA" altLang="zh-CN" sz="2800" dirty="0" smtClean="0">
                <a:solidFill>
                  <a:srgbClr val="006600"/>
                </a:solidFill>
                <a:latin typeface="Arial"/>
              </a:rPr>
              <a:t>(</a:t>
            </a:r>
            <a:r>
              <a:rPr lang="en-CA" altLang="zh-CN" sz="2800" dirty="0" err="1" smtClean="0">
                <a:solidFill>
                  <a:srgbClr val="006600"/>
                </a:solidFill>
                <a:latin typeface="Arial"/>
              </a:rPr>
              <a:t>A,x</a:t>
            </a:r>
            <a:r>
              <a:rPr lang="en-CA" altLang="zh-CN" sz="2800" dirty="0" smtClean="0">
                <a:solidFill>
                  <a:srgbClr val="006600"/>
                </a:solidFill>
                <a:latin typeface="Arial"/>
              </a:rPr>
              <a:t>)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j=1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Loop </a:t>
            </a:r>
          </a:p>
          <a:p>
            <a:pPr lvl="2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&lt;loop invariant&gt;: x is not in the scanned </a:t>
            </a:r>
            <a:r>
              <a:rPr lang="en-CA" altLang="zh-CN" sz="1400" dirty="0" err="1" smtClean="0">
                <a:solidFill>
                  <a:srgbClr val="006600"/>
                </a:solidFill>
                <a:latin typeface="Arial"/>
              </a:rPr>
              <a:t>subarray</a:t>
            </a:r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.</a:t>
            </a:r>
          </a:p>
          <a:p>
            <a:pPr lvl="2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Exit when  j&gt;n or x=A[j]	</a:t>
            </a:r>
          </a:p>
          <a:p>
            <a:pPr lvl="2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j=j+1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End loop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if j&lt;=n then return j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else return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1571604" y="714356"/>
            <a:ext cx="5929354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altLang="zh-CN" sz="2800" dirty="0" err="1" smtClean="0">
                <a:solidFill>
                  <a:srgbClr val="006600"/>
                </a:solidFill>
                <a:latin typeface="Arial"/>
              </a:rPr>
              <a:t>LinearSearch</a:t>
            </a:r>
            <a:r>
              <a:rPr lang="en-CA" altLang="zh-CN" sz="2800" dirty="0" smtClean="0">
                <a:solidFill>
                  <a:srgbClr val="006600"/>
                </a:solidFill>
                <a:latin typeface="Arial"/>
              </a:rPr>
              <a:t>(</a:t>
            </a:r>
            <a:r>
              <a:rPr lang="en-CA" altLang="zh-CN" sz="2800" dirty="0" err="1" smtClean="0">
                <a:solidFill>
                  <a:srgbClr val="006600"/>
                </a:solidFill>
                <a:latin typeface="Arial"/>
              </a:rPr>
              <a:t>A,x</a:t>
            </a:r>
            <a:r>
              <a:rPr lang="en-CA" altLang="zh-CN" sz="2800" dirty="0" smtClean="0">
                <a:solidFill>
                  <a:srgbClr val="006600"/>
                </a:solidFill>
                <a:latin typeface="Arial"/>
              </a:rPr>
              <a:t>)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j=1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Loop </a:t>
            </a:r>
          </a:p>
          <a:p>
            <a:pPr lvl="2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&lt;loop invariant&gt;: x is not in the scanned </a:t>
            </a:r>
            <a:r>
              <a:rPr lang="en-CA" altLang="zh-CN" sz="1400" dirty="0" err="1" smtClean="0">
                <a:solidFill>
                  <a:srgbClr val="006600"/>
                </a:solidFill>
                <a:latin typeface="Arial"/>
              </a:rPr>
              <a:t>subarray</a:t>
            </a:r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.</a:t>
            </a:r>
          </a:p>
          <a:p>
            <a:pPr lvl="2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Exit when  j&gt;n or x=A[j]	</a:t>
            </a:r>
          </a:p>
          <a:p>
            <a:pPr lvl="2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j=j+1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End loop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if j&lt;=n then return j</a:t>
            </a:r>
          </a:p>
          <a:p>
            <a:pPr lvl="1"/>
            <a:r>
              <a:rPr lang="en-CA" altLang="zh-CN" sz="1400" dirty="0" smtClean="0">
                <a:solidFill>
                  <a:srgbClr val="006600"/>
                </a:solidFill>
                <a:latin typeface="Arial"/>
              </a:rPr>
              <a:t>else return 0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78100"/>
          </a:xfrm>
        </p:spPr>
        <p:txBody>
          <a:bodyPr/>
          <a:lstStyle/>
          <a:p>
            <a:r>
              <a:rPr lang="en-US" altLang="zh-CN" dirty="0" smtClean="0"/>
              <a:t>Running Time?</a:t>
            </a:r>
          </a:p>
          <a:p>
            <a:pPr lvl="1"/>
            <a:r>
              <a:rPr lang="en-US" altLang="zh-CN" dirty="0" smtClean="0"/>
              <a:t>Outside the loop: Constant </a:t>
            </a:r>
            <a:r>
              <a:rPr lang="en-CA" altLang="zh-CN" dirty="0" smtClean="0"/>
              <a:t>O(C)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loop: </a:t>
            </a:r>
            <a:r>
              <a:rPr lang="en-CA" altLang="zh-CN" dirty="0" smtClean="0"/>
              <a:t>O(n)</a:t>
            </a:r>
          </a:p>
          <a:p>
            <a:pPr lvl="1"/>
            <a:r>
              <a:rPr lang="en-CA" altLang="zh-CN" dirty="0" smtClean="0"/>
              <a:t>Overall: O(n)</a:t>
            </a:r>
          </a:p>
          <a:p>
            <a:pPr lvl="1"/>
            <a:endParaRPr lang="en-CA" altLang="zh-CN" sz="2000" dirty="0" smtClean="0"/>
          </a:p>
          <a:p>
            <a:pPr lvl="1"/>
            <a:endParaRPr lang="en-CA" altLang="zh-CN" sz="2000" dirty="0" smtClean="0"/>
          </a:p>
          <a:p>
            <a:pPr lvl="1"/>
            <a:endParaRPr lang="en-CA" altLang="zh-CN" sz="2000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2"/>
          </a:xfrm>
        </p:spPr>
        <p:txBody>
          <a:bodyPr/>
          <a:lstStyle/>
          <a:p>
            <a:r>
              <a:rPr lang="en-CA" altLang="zh-CN" sz="2400" dirty="0" smtClean="0"/>
              <a:t>Sorted array: Can we do better?</a:t>
            </a:r>
          </a:p>
          <a:p>
            <a:r>
              <a:rPr lang="en-CA" altLang="zh-CN" sz="2400" dirty="0" smtClean="0"/>
              <a:t>Binary search: Use the sorted property to eliminate large parts of the array</a:t>
            </a: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Input: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L[1..n]: a sorted array L(</a:t>
            </a:r>
            <a:r>
              <a:rPr lang="en-CA" altLang="zh-CN" sz="2000" dirty="0" err="1" smtClean="0">
                <a:solidFill>
                  <a:srgbClr val="006500"/>
                </a:solidFill>
                <a:latin typeface="Arial"/>
              </a:rPr>
              <a:t>i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)&lt;L(j) if 1≤i&lt;</a:t>
            </a:r>
            <a:r>
              <a:rPr lang="en-CA" altLang="zh-CN" sz="2000" dirty="0" err="1" smtClean="0">
                <a:solidFill>
                  <a:srgbClr val="006500"/>
                </a:solidFill>
                <a:latin typeface="Arial"/>
              </a:rPr>
              <a:t>j≤n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; x: an integer.</a:t>
            </a: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Output: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The location of n in A[1..n], or 0 if n is not found.</a:t>
            </a:r>
          </a:p>
          <a:p>
            <a:r>
              <a:rPr lang="en-CA" altLang="zh-CN" sz="2400" dirty="0" err="1" smtClean="0">
                <a:latin typeface="Arial"/>
              </a:rPr>
              <a:t>BinarySearch</a:t>
            </a:r>
            <a:r>
              <a:rPr lang="en-CA" altLang="zh-CN" sz="2400" dirty="0" smtClean="0">
                <a:latin typeface="Arial"/>
              </a:rPr>
              <a:t>(</a:t>
            </a:r>
            <a:r>
              <a:rPr lang="en-CA" altLang="zh-CN" sz="2400" dirty="0" err="1" smtClean="0">
                <a:latin typeface="Arial"/>
              </a:rPr>
              <a:t>L,x</a:t>
            </a:r>
            <a:r>
              <a:rPr lang="en-CA" altLang="zh-CN" sz="2400" dirty="0" smtClean="0">
                <a:latin typeface="Arial"/>
              </a:rPr>
              <a:t>)</a:t>
            </a:r>
          </a:p>
          <a:p>
            <a:pPr lvl="1"/>
            <a:r>
              <a:rPr lang="en-CA" altLang="zh-CN" sz="1800" dirty="0" err="1" smtClean="0">
                <a:latin typeface="Arial"/>
              </a:rPr>
              <a:t>i</a:t>
            </a:r>
            <a:r>
              <a:rPr lang="en-CA" altLang="zh-CN" sz="1800" dirty="0" smtClean="0">
                <a:latin typeface="Arial"/>
              </a:rPr>
              <a:t>=1, j=n</a:t>
            </a:r>
          </a:p>
          <a:p>
            <a:pPr lvl="1"/>
            <a:r>
              <a:rPr lang="en-CA" altLang="zh-CN" sz="1800" dirty="0" smtClean="0">
                <a:latin typeface="Arial"/>
              </a:rPr>
              <a:t>Loop </a:t>
            </a:r>
          </a:p>
          <a:p>
            <a:pPr lvl="3"/>
            <a:r>
              <a:rPr lang="en-CA" altLang="zh-CN" sz="1400" dirty="0" smtClean="0">
                <a:latin typeface="Arial"/>
              </a:rPr>
              <a:t>&lt;loop invariant&gt;:  If x is in L[1..n], then x is in L[</a:t>
            </a:r>
            <a:r>
              <a:rPr lang="en-CA" altLang="zh-CN" sz="1400" dirty="0" err="1" smtClean="0">
                <a:latin typeface="Arial"/>
              </a:rPr>
              <a:t>i</a:t>
            </a:r>
            <a:r>
              <a:rPr lang="en-CA" altLang="zh-CN" sz="1400" dirty="0" smtClean="0">
                <a:latin typeface="Arial"/>
              </a:rPr>
              <a:t>..j].</a:t>
            </a:r>
          </a:p>
          <a:p>
            <a:pPr lvl="3"/>
            <a:r>
              <a:rPr lang="en-CA" altLang="zh-CN" sz="1400" dirty="0" smtClean="0">
                <a:latin typeface="Arial"/>
              </a:rPr>
              <a:t>Exit when  j&lt;=</a:t>
            </a:r>
            <a:r>
              <a:rPr lang="en-CA" altLang="zh-CN" sz="1400" dirty="0" err="1" smtClean="0">
                <a:latin typeface="Arial"/>
              </a:rPr>
              <a:t>i</a:t>
            </a:r>
            <a:r>
              <a:rPr lang="en-CA" altLang="zh-CN" sz="1400" dirty="0" smtClean="0">
                <a:latin typeface="Arial"/>
              </a:rPr>
              <a:t>	</a:t>
            </a:r>
          </a:p>
          <a:p>
            <a:pPr lvl="3"/>
            <a:r>
              <a:rPr lang="en-CA" altLang="zh-CN" sz="1400" dirty="0" smtClean="0">
                <a:latin typeface="Arial"/>
              </a:rPr>
              <a:t>mid = </a:t>
            </a:r>
            <a:r>
              <a:rPr lang="en-CA" altLang="zh-CN" sz="1400" dirty="0" smtClean="0">
                <a:latin typeface="Lucida Sans Unicode"/>
                <a:cs typeface="Lucida Sans Unicode"/>
              </a:rPr>
              <a:t>⌊(</a:t>
            </a:r>
            <a:r>
              <a:rPr lang="en-CA" altLang="zh-CN" sz="1400" dirty="0" err="1" smtClean="0">
                <a:latin typeface="Lucida Sans Unicode"/>
                <a:cs typeface="Lucida Sans Unicode"/>
              </a:rPr>
              <a:t>i+j</a:t>
            </a:r>
            <a:r>
              <a:rPr lang="en-CA" altLang="zh-CN" sz="1400" dirty="0" smtClean="0">
                <a:latin typeface="Lucida Sans Unicode"/>
                <a:cs typeface="Lucida Sans Unicode"/>
              </a:rPr>
              <a:t>)/2⌋</a:t>
            </a:r>
          </a:p>
          <a:p>
            <a:pPr lvl="3"/>
            <a:r>
              <a:rPr lang="en-CA" altLang="zh-CN" sz="1400" dirty="0" smtClean="0">
                <a:latin typeface="Lucida Sans Unicode"/>
                <a:cs typeface="Lucida Sans Unicode"/>
              </a:rPr>
              <a:t>If (x</a:t>
            </a:r>
            <a:r>
              <a:rPr lang="en-CA" altLang="zh-CN" sz="1400" dirty="0" smtClean="0">
                <a:solidFill>
                  <a:srgbClr val="006500"/>
                </a:solidFill>
                <a:latin typeface="Arial"/>
              </a:rPr>
              <a:t> ≤ </a:t>
            </a:r>
            <a:r>
              <a:rPr lang="en-CA" altLang="zh-CN" sz="1400" dirty="0" smtClean="0">
                <a:latin typeface="Lucida Sans Unicode"/>
                <a:cs typeface="Lucida Sans Unicode"/>
              </a:rPr>
              <a:t>L(mid)) then </a:t>
            </a:r>
          </a:p>
          <a:p>
            <a:pPr lvl="4"/>
            <a:r>
              <a:rPr lang="en-CA" altLang="zh-CN" sz="1300" dirty="0" smtClean="0">
                <a:latin typeface="Lucida Sans Unicode"/>
                <a:cs typeface="Lucida Sans Unicode"/>
              </a:rPr>
              <a:t>j=mid</a:t>
            </a:r>
          </a:p>
          <a:p>
            <a:pPr lvl="3"/>
            <a:r>
              <a:rPr lang="en-CA" altLang="zh-CN" sz="1400" dirty="0" smtClean="0">
                <a:latin typeface="Lucida Sans Unicode"/>
                <a:cs typeface="Lucida Sans Unicode"/>
              </a:rPr>
              <a:t>Else </a:t>
            </a:r>
          </a:p>
          <a:p>
            <a:pPr lvl="4"/>
            <a:r>
              <a:rPr lang="en-CA" altLang="zh-CN" sz="1300" dirty="0" err="1" smtClean="0">
                <a:latin typeface="Lucida Sans Unicode"/>
                <a:cs typeface="Lucida Sans Unicode"/>
              </a:rPr>
              <a:t>i</a:t>
            </a:r>
            <a:r>
              <a:rPr lang="en-CA" altLang="zh-CN" sz="1300" dirty="0" smtClean="0">
                <a:latin typeface="Lucida Sans Unicode"/>
                <a:cs typeface="Lucida Sans Unicode"/>
              </a:rPr>
              <a:t>=mid+1</a:t>
            </a:r>
          </a:p>
          <a:p>
            <a:pPr lvl="3"/>
            <a:r>
              <a:rPr lang="en-CA" altLang="zh-CN" sz="1400" dirty="0" smtClean="0">
                <a:latin typeface="Lucida Sans Unicode"/>
                <a:cs typeface="Lucida Sans Unicode"/>
              </a:rPr>
              <a:t>End if</a:t>
            </a:r>
          </a:p>
          <a:p>
            <a:pPr lvl="2">
              <a:buNone/>
            </a:pPr>
            <a:r>
              <a:rPr lang="en-CA" altLang="zh-CN" sz="1600" dirty="0" smtClean="0">
                <a:latin typeface="Lucida Sans Unicode"/>
                <a:cs typeface="Lucida Sans Unicode"/>
              </a:rPr>
              <a:t>End loop</a:t>
            </a:r>
            <a:endParaRPr lang="en-CA" altLang="zh-CN" sz="1600" dirty="0" smtClean="0">
              <a:latin typeface="Arial"/>
            </a:endParaRPr>
          </a:p>
          <a:p>
            <a:pPr lvl="1"/>
            <a:r>
              <a:rPr lang="en-CA" altLang="zh-CN" sz="1800" dirty="0" smtClean="0">
                <a:latin typeface="Arial"/>
              </a:rPr>
              <a:t>if (x=L(</a:t>
            </a:r>
            <a:r>
              <a:rPr lang="en-CA" altLang="zh-CN" sz="1800" dirty="0" err="1" smtClean="0">
                <a:latin typeface="Arial"/>
              </a:rPr>
              <a:t>i</a:t>
            </a:r>
            <a:r>
              <a:rPr lang="en-CA" altLang="zh-CN" sz="1800" dirty="0" smtClean="0">
                <a:latin typeface="Arial"/>
              </a:rPr>
              <a:t>)) then return </a:t>
            </a:r>
            <a:r>
              <a:rPr lang="en-CA" altLang="zh-CN" sz="1800" dirty="0" err="1" smtClean="0">
                <a:latin typeface="Arial"/>
              </a:rPr>
              <a:t>i</a:t>
            </a:r>
            <a:endParaRPr lang="en-CA" altLang="zh-CN" sz="1800" dirty="0" smtClean="0">
              <a:latin typeface="Arial"/>
            </a:endParaRPr>
          </a:p>
          <a:p>
            <a:pPr lvl="1"/>
            <a:r>
              <a:rPr lang="en-CA" altLang="zh-CN" sz="1800" dirty="0" smtClean="0">
                <a:latin typeface="Arial"/>
              </a:rPr>
              <a:t>else return 0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5857884" y="3929066"/>
            <a:ext cx="242889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0" dirty="0" smtClean="0"/>
              <a:t>Running time? </a:t>
            </a:r>
          </a:p>
          <a:p>
            <a:pPr algn="ctr"/>
            <a:r>
              <a:rPr lang="en-CA" altLang="zh-CN" sz="2400" b="0" dirty="0" smtClean="0"/>
              <a:t>O(log n)</a:t>
            </a:r>
            <a:r>
              <a:rPr lang="en-US" altLang="zh-CN" sz="2400" b="0" dirty="0" smtClean="0"/>
              <a:t> </a:t>
            </a:r>
            <a:endParaRPr lang="zh-CN" alt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By </a:t>
            </a:r>
            <a:r>
              <a:rPr lang="en-CA" altLang="zh-CN" dirty="0" err="1" smtClean="0"/>
              <a:t>preprocessing</a:t>
            </a:r>
            <a:r>
              <a:rPr lang="en-CA" altLang="zh-CN" dirty="0" smtClean="0"/>
              <a:t> (sorting) the data into a data structure (sorted array), we were able to speed up search queries.</a:t>
            </a:r>
          </a:p>
          <a:p>
            <a:pPr>
              <a:buNone/>
            </a:pPr>
            <a:r>
              <a:rPr lang="en-CA" altLang="zh-CN" dirty="0" smtClean="0"/>
              <a:t>	Very common idea in Computer Science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Many other data structures are commonly used: linked lists, trees, hash tables,….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CSE 2011: Data Structures</a:t>
            </a:r>
          </a:p>
          <a:p>
            <a:r>
              <a:rPr lang="en-CA" altLang="zh-CN" dirty="0" smtClean="0"/>
              <a:t>CSE 4101: Advanced Data Structures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25962"/>
          </a:xfrm>
        </p:spPr>
        <p:txBody>
          <a:bodyPr/>
          <a:lstStyle/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Input: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A[1..n]: array of distinct numbers</a:t>
            </a:r>
          </a:p>
          <a:p>
            <a:pPr lvl="1"/>
            <a:r>
              <a:rPr lang="en-CA" altLang="zh-CN" sz="2000" dirty="0" smtClean="0">
                <a:solidFill>
                  <a:srgbClr val="9B3300"/>
                </a:solidFill>
                <a:latin typeface="Arial"/>
              </a:rPr>
              <a:t>Output: 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A[1..n]: a sorted array A(</a:t>
            </a:r>
            <a:r>
              <a:rPr lang="en-CA" altLang="zh-CN" sz="2000" dirty="0" err="1" smtClean="0">
                <a:solidFill>
                  <a:srgbClr val="006500"/>
                </a:solidFill>
                <a:latin typeface="Arial"/>
              </a:rPr>
              <a:t>i</a:t>
            </a:r>
            <a:r>
              <a:rPr lang="en-CA" altLang="zh-CN" sz="2000" dirty="0" smtClean="0">
                <a:solidFill>
                  <a:srgbClr val="006500"/>
                </a:solidFill>
                <a:latin typeface="Arial"/>
              </a:rPr>
              <a:t>)&lt;A(j) if 1≤i&lt;</a:t>
            </a:r>
            <a:r>
              <a:rPr lang="en-CA" altLang="zh-CN" sz="2000" dirty="0" err="1" smtClean="0">
                <a:solidFill>
                  <a:srgbClr val="006500"/>
                </a:solidFill>
                <a:latin typeface="Arial"/>
              </a:rPr>
              <a:t>j≤n</a:t>
            </a:r>
            <a:endParaRPr lang="en-CA" altLang="zh-CN" sz="2000" dirty="0" smtClean="0">
              <a:solidFill>
                <a:srgbClr val="006500"/>
              </a:solidFill>
              <a:latin typeface="Arial"/>
            </a:endParaRPr>
          </a:p>
          <a:p>
            <a:pPr lvl="1"/>
            <a:endParaRPr lang="en-CA" altLang="zh-CN" sz="2000" dirty="0" smtClean="0">
              <a:solidFill>
                <a:srgbClr val="006500"/>
              </a:solidFill>
              <a:latin typeface="Arial"/>
            </a:endParaRPr>
          </a:p>
          <a:p>
            <a:r>
              <a:rPr lang="en-CA" altLang="zh-CN" dirty="0" smtClean="0"/>
              <a:t>Simple algorithm using </a:t>
            </a:r>
            <a:r>
              <a:rPr lang="en-CA" altLang="zh-CN" dirty="0" err="1" smtClean="0"/>
              <a:t>FindMax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1. j=n</a:t>
            </a:r>
          </a:p>
          <a:p>
            <a:pPr lvl="1"/>
            <a:r>
              <a:rPr lang="en-CA" altLang="zh-CN" dirty="0" smtClean="0"/>
              <a:t>2. while (j&gt;1){</a:t>
            </a:r>
          </a:p>
          <a:p>
            <a:pPr lvl="1"/>
            <a:r>
              <a:rPr lang="en-CA" altLang="zh-CN" dirty="0" smtClean="0"/>
              <a:t>3. </a:t>
            </a:r>
            <a:r>
              <a:rPr lang="en-CA" altLang="zh-CN" dirty="0" err="1" smtClean="0"/>
              <a:t>maxindex</a:t>
            </a:r>
            <a:r>
              <a:rPr lang="en-CA" altLang="zh-CN" dirty="0" smtClean="0"/>
              <a:t> = index of max A[1..j]</a:t>
            </a:r>
          </a:p>
          <a:p>
            <a:pPr lvl="1"/>
            <a:r>
              <a:rPr lang="en-CA" altLang="zh-CN" dirty="0" smtClean="0"/>
              <a:t>4. swap (A[</a:t>
            </a:r>
            <a:r>
              <a:rPr lang="en-CA" altLang="zh-CN" dirty="0" err="1" smtClean="0"/>
              <a:t>maxindex</a:t>
            </a:r>
            <a:r>
              <a:rPr lang="en-CA" altLang="zh-CN" dirty="0" smtClean="0"/>
              <a:t>], A[j])</a:t>
            </a:r>
          </a:p>
          <a:p>
            <a:pPr lvl="1"/>
            <a:r>
              <a:rPr lang="en-CA" altLang="zh-CN" dirty="0" smtClean="0"/>
              <a:t>5. j=j-1</a:t>
            </a:r>
          </a:p>
          <a:p>
            <a:pPr lvl="1"/>
            <a:r>
              <a:rPr lang="en-US" altLang="zh-CN" dirty="0" smtClean="0"/>
              <a:t>6. }</a:t>
            </a:r>
          </a:p>
          <a:p>
            <a:pPr lvl="1"/>
            <a:endParaRPr lang="en-US" altLang="zh-CN" sz="1600" dirty="0" smtClean="0">
              <a:solidFill>
                <a:srgbClr val="006500"/>
              </a:solidFill>
              <a:latin typeface="Arial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Proof and Running time?</a:t>
            </a:r>
            <a:r>
              <a:rPr lang="en-CA" altLang="zh-CN" sz="2500" dirty="0" smtClean="0"/>
              <a:t> O(n²)</a:t>
            </a:r>
            <a:endParaRPr lang="en-US" altLang="zh-CN" sz="27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Sorting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1214422"/>
            <a:ext cx="6543692" cy="2928958"/>
          </a:xfrm>
        </p:spPr>
        <p:txBody>
          <a:bodyPr/>
          <a:lstStyle/>
          <a:p>
            <a:r>
              <a:rPr lang="en-CA" altLang="zh-CN" sz="2000" dirty="0" smtClean="0"/>
              <a:t>We maintain a subset of elements sorted within a list.</a:t>
            </a:r>
          </a:p>
          <a:p>
            <a:pPr lvl="1"/>
            <a:r>
              <a:rPr lang="en-CA" altLang="zh-CN" sz="1600" dirty="0" smtClean="0"/>
              <a:t>Initially, think of the first element in the array as a sorted list of length one. </a:t>
            </a:r>
          </a:p>
          <a:p>
            <a:pPr lvl="1"/>
            <a:r>
              <a:rPr lang="en-CA" altLang="zh-CN" sz="1600" dirty="0" smtClean="0"/>
              <a:t>One at a time, we take one of the elements (from the original list) and we insert it into the sorted list where it belongs. This gives a sorted list that is one element longer than it was before. </a:t>
            </a:r>
          </a:p>
          <a:p>
            <a:pPr lvl="1"/>
            <a:r>
              <a:rPr lang="en-CA" altLang="zh-CN" sz="1600" dirty="0" smtClean="0"/>
              <a:t>When the last element has been inserted, the array is completely sorted.</a:t>
            </a:r>
            <a:endParaRPr lang="zh-CN" altLang="en-US" sz="16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CA" altLang="zh-CN" dirty="0" smtClean="0"/>
              <a:t>Sorting: Insertion sort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571612"/>
            <a:ext cx="18383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组合 19"/>
          <p:cNvGrpSpPr/>
          <p:nvPr/>
        </p:nvGrpSpPr>
        <p:grpSpPr>
          <a:xfrm>
            <a:off x="2071670" y="4071942"/>
            <a:ext cx="6072230" cy="2357454"/>
            <a:chOff x="2714612" y="4000504"/>
            <a:chExt cx="6072230" cy="2357454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14612" y="4000504"/>
              <a:ext cx="3371850" cy="221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矩形 9"/>
            <p:cNvSpPr/>
            <p:nvPr/>
          </p:nvSpPr>
          <p:spPr>
            <a:xfrm>
              <a:off x="3071802" y="4643446"/>
              <a:ext cx="2643206" cy="1714512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572264" y="4857760"/>
              <a:ext cx="221457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altLang="zh-CN" sz="2000" b="0" dirty="0" smtClean="0"/>
                <a:t>Insert A[j] into the sorted list A[1..j-1]</a:t>
              </a:r>
              <a:endParaRPr lang="zh-CN" altLang="en-US" sz="2000" b="0" dirty="0"/>
            </a:p>
          </p:txBody>
        </p:sp>
        <p:cxnSp>
          <p:nvCxnSpPr>
            <p:cNvPr id="15" name="直接箭头连接符 14"/>
            <p:cNvCxnSpPr/>
            <p:nvPr/>
          </p:nvCxnSpPr>
          <p:spPr>
            <a:xfrm rot="10800000" flipV="1">
              <a:off x="5786446" y="5214950"/>
              <a:ext cx="714380" cy="74685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4572008"/>
            <a:ext cx="8229600" cy="1928826"/>
          </a:xfrm>
        </p:spPr>
        <p:txBody>
          <a:bodyPr/>
          <a:lstStyle/>
          <a:p>
            <a:endParaRPr lang="en-CA" altLang="zh-CN" sz="2000" dirty="0" smtClean="0"/>
          </a:p>
          <a:p>
            <a:r>
              <a:rPr lang="en-CA" altLang="zh-CN" sz="2000" dirty="0" smtClean="0"/>
              <a:t>Proof:</a:t>
            </a:r>
          </a:p>
          <a:p>
            <a:pPr lvl="1"/>
            <a:r>
              <a:rPr lang="en-CA" altLang="zh-CN" sz="1800" dirty="0" smtClean="0"/>
              <a:t>Basis Step: j = 2, the invariant holds because A[1] is a sorted array.</a:t>
            </a:r>
          </a:p>
          <a:p>
            <a:pPr lvl="1"/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pSp>
        <p:nvGrpSpPr>
          <p:cNvPr id="6" name="组合 5"/>
          <p:cNvGrpSpPr/>
          <p:nvPr/>
        </p:nvGrpSpPr>
        <p:grpSpPr>
          <a:xfrm>
            <a:off x="1500166" y="857232"/>
            <a:ext cx="6072230" cy="2357454"/>
            <a:chOff x="2714612" y="4000504"/>
            <a:chExt cx="6072230" cy="2357454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4612" y="4000504"/>
              <a:ext cx="3371850" cy="221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矩形 7"/>
            <p:cNvSpPr/>
            <p:nvPr/>
          </p:nvSpPr>
          <p:spPr>
            <a:xfrm>
              <a:off x="3071802" y="4643446"/>
              <a:ext cx="2643206" cy="1714512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572264" y="4857760"/>
              <a:ext cx="221457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altLang="zh-CN" sz="2000" b="0" dirty="0" smtClean="0"/>
                <a:t>Insert A[j] into the sorted list A[1..j-1]</a:t>
              </a:r>
              <a:endParaRPr lang="zh-CN" altLang="en-US" sz="2000" b="0" dirty="0"/>
            </a:p>
          </p:txBody>
        </p:sp>
        <p:cxnSp>
          <p:nvCxnSpPr>
            <p:cNvPr id="10" name="直接箭头连接符 9"/>
            <p:cNvCxnSpPr/>
            <p:nvPr/>
          </p:nvCxnSpPr>
          <p:spPr>
            <a:xfrm rot="10800000" flipV="1">
              <a:off x="5786446" y="5214950"/>
              <a:ext cx="714380" cy="74685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714348" y="3714752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solidFill>
                  <a:srgbClr val="FF0000"/>
                </a:solidFill>
              </a:rPr>
              <a:t>Loop Invariant: </a:t>
            </a:r>
            <a:r>
              <a:rPr lang="en-CA" altLang="zh-CN" sz="2000" b="0" dirty="0" smtClean="0">
                <a:solidFill>
                  <a:srgbClr val="FF0000"/>
                </a:solidFill>
              </a:rPr>
              <a:t>at the start of each for loop, A[1…j-1] consists of elements originally in A[1…j-1] but in sorted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5286412"/>
          </a:xfrm>
        </p:spPr>
        <p:txBody>
          <a:bodyPr/>
          <a:lstStyle/>
          <a:p>
            <a:r>
              <a:rPr lang="en-US" altLang="zh-CN" dirty="0" smtClean="0"/>
              <a:t>Final Exam</a:t>
            </a:r>
          </a:p>
          <a:p>
            <a:pPr lvl="1"/>
            <a:r>
              <a:rPr lang="en-US" altLang="zh-CN" dirty="0" smtClean="0"/>
              <a:t>Time: Dec 20</a:t>
            </a:r>
            <a:r>
              <a:rPr lang="en-US" altLang="zh-CN" baseline="30000" dirty="0" smtClean="0"/>
              <a:t>th </a:t>
            </a:r>
            <a:r>
              <a:rPr lang="en-US" altLang="zh-CN" dirty="0" smtClean="0"/>
              <a:t>, 2pm</a:t>
            </a:r>
          </a:p>
          <a:p>
            <a:pPr lvl="1"/>
            <a:r>
              <a:rPr lang="en-US" altLang="zh-CN" dirty="0" smtClean="0"/>
              <a:t>Location: TM TMEAST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Assignment 6 is released!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4143380"/>
            <a:ext cx="8229600" cy="2928958"/>
          </a:xfrm>
        </p:spPr>
        <p:txBody>
          <a:bodyPr/>
          <a:lstStyle/>
          <a:p>
            <a:pPr lvl="1"/>
            <a:r>
              <a:rPr lang="en-CA" altLang="zh-CN" sz="2000" dirty="0" smtClean="0"/>
              <a:t>Inductive Step: Assume elements in A[1…j-1] are sorted.</a:t>
            </a:r>
          </a:p>
          <a:p>
            <a:pPr lvl="2"/>
            <a:r>
              <a:rPr lang="en-CA" altLang="zh-CN" sz="1800" dirty="0" smtClean="0"/>
              <a:t>The inner while loop moves elements A[j-1], A[j-2], …, A[k] one position right without changing their order. </a:t>
            </a:r>
          </a:p>
          <a:p>
            <a:pPr lvl="2"/>
            <a:r>
              <a:rPr lang="en-CA" altLang="zh-CN" sz="1800" dirty="0" smtClean="0"/>
              <a:t>Then the former A[j] element is inserted into </a:t>
            </a:r>
            <a:r>
              <a:rPr lang="en-CA" altLang="zh-CN" sz="1800" dirty="0" err="1" smtClean="0"/>
              <a:t>kth</a:t>
            </a:r>
            <a:r>
              <a:rPr lang="en-CA" altLang="zh-CN" sz="1800" dirty="0" smtClean="0"/>
              <a:t> position so that A[k-1] ≤ A[k] ≤ A[k+1].  </a:t>
            </a:r>
          </a:p>
          <a:p>
            <a:pPr lvl="2"/>
            <a:r>
              <a:rPr lang="en-CA" altLang="zh-CN" sz="1800" dirty="0" smtClean="0"/>
              <a:t>A[1…j] is sorted.</a:t>
            </a:r>
          </a:p>
          <a:p>
            <a:pPr lvl="1"/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  <p:grpSp>
        <p:nvGrpSpPr>
          <p:cNvPr id="3" name="组合 5"/>
          <p:cNvGrpSpPr/>
          <p:nvPr/>
        </p:nvGrpSpPr>
        <p:grpSpPr>
          <a:xfrm>
            <a:off x="1428728" y="571480"/>
            <a:ext cx="6072230" cy="2357454"/>
            <a:chOff x="2714612" y="4000504"/>
            <a:chExt cx="6072230" cy="2357454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4612" y="4000504"/>
              <a:ext cx="3371850" cy="221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矩形 7"/>
            <p:cNvSpPr/>
            <p:nvPr/>
          </p:nvSpPr>
          <p:spPr>
            <a:xfrm>
              <a:off x="3071802" y="4643446"/>
              <a:ext cx="2643206" cy="1714512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572264" y="4857760"/>
              <a:ext cx="221457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altLang="zh-CN" sz="2000" b="0" dirty="0" smtClean="0"/>
                <a:t>Insert A[j] into the sorted list A[1..j-1]</a:t>
              </a:r>
              <a:endParaRPr lang="zh-CN" altLang="en-US" sz="2000" b="0" dirty="0"/>
            </a:p>
          </p:txBody>
        </p:sp>
        <p:cxnSp>
          <p:nvCxnSpPr>
            <p:cNvPr id="10" name="直接箭头连接符 9"/>
            <p:cNvCxnSpPr/>
            <p:nvPr/>
          </p:nvCxnSpPr>
          <p:spPr>
            <a:xfrm rot="10800000" flipV="1">
              <a:off x="5786446" y="5214950"/>
              <a:ext cx="714380" cy="74685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785786" y="3143248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solidFill>
                  <a:srgbClr val="FF0000"/>
                </a:solidFill>
              </a:rPr>
              <a:t>Loop Invariant: </a:t>
            </a:r>
            <a:r>
              <a:rPr lang="en-CA" altLang="zh-CN" sz="2000" b="0" dirty="0" smtClean="0">
                <a:solidFill>
                  <a:srgbClr val="FF0000"/>
                </a:solidFill>
              </a:rPr>
              <a:t>at the start of each for loop, A[1…j-1] consists of elements originally in A[1…j-1] but in sorted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4500570"/>
            <a:ext cx="8229600" cy="1428760"/>
          </a:xfrm>
        </p:spPr>
        <p:txBody>
          <a:bodyPr/>
          <a:lstStyle/>
          <a:p>
            <a:pPr lvl="1"/>
            <a:r>
              <a:rPr lang="en-CA" altLang="zh-CN" sz="2000" dirty="0" smtClean="0"/>
              <a:t>Termination: the loop terminates, when j=n+1.</a:t>
            </a:r>
          </a:p>
          <a:p>
            <a:pPr lvl="2"/>
            <a:r>
              <a:rPr lang="en-CA" altLang="zh-CN" sz="1800" dirty="0" smtClean="0"/>
              <a:t>By loop invariant: “A[1…n] consists of elements originally in A[1…n] but in sorted order”</a:t>
            </a:r>
          </a:p>
          <a:p>
            <a:pPr lvl="2"/>
            <a:r>
              <a:rPr lang="en-CA" altLang="zh-CN" sz="1800" dirty="0" smtClean="0"/>
              <a:t>The output A[1..n] is correctly sorted.</a:t>
            </a:r>
          </a:p>
          <a:p>
            <a:pPr lvl="1"/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21</a:t>
            </a:fld>
            <a:endParaRPr lang="en-US" altLang="zh-CN"/>
          </a:p>
        </p:txBody>
      </p:sp>
      <p:grpSp>
        <p:nvGrpSpPr>
          <p:cNvPr id="3" name="组合 5"/>
          <p:cNvGrpSpPr/>
          <p:nvPr/>
        </p:nvGrpSpPr>
        <p:grpSpPr>
          <a:xfrm>
            <a:off x="1643042" y="785794"/>
            <a:ext cx="6072230" cy="2357454"/>
            <a:chOff x="2714612" y="4000504"/>
            <a:chExt cx="6072230" cy="2357454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14612" y="4000504"/>
              <a:ext cx="3371850" cy="221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矩形 7"/>
            <p:cNvSpPr/>
            <p:nvPr/>
          </p:nvSpPr>
          <p:spPr>
            <a:xfrm>
              <a:off x="3071802" y="4643446"/>
              <a:ext cx="2643206" cy="1714512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572264" y="4857760"/>
              <a:ext cx="221457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altLang="zh-CN" sz="2000" b="0" dirty="0" smtClean="0"/>
                <a:t>Insert A[j] into the sorted list A[1..j-1]</a:t>
              </a:r>
              <a:endParaRPr lang="zh-CN" altLang="en-US" sz="2000" b="0" dirty="0"/>
            </a:p>
          </p:txBody>
        </p:sp>
        <p:cxnSp>
          <p:nvCxnSpPr>
            <p:cNvPr id="10" name="直接箭头连接符 9"/>
            <p:cNvCxnSpPr/>
            <p:nvPr/>
          </p:nvCxnSpPr>
          <p:spPr>
            <a:xfrm rot="10800000" flipV="1">
              <a:off x="5786446" y="5214950"/>
              <a:ext cx="714380" cy="74685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857224" y="3500438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0" dirty="0" smtClean="0">
                <a:solidFill>
                  <a:srgbClr val="FF0000"/>
                </a:solidFill>
              </a:rPr>
              <a:t>Loop Invariant: </a:t>
            </a:r>
            <a:r>
              <a:rPr lang="en-CA" altLang="zh-CN" sz="2000" b="0" dirty="0" smtClean="0">
                <a:solidFill>
                  <a:srgbClr val="FF0000"/>
                </a:solidFill>
              </a:rPr>
              <a:t>at the start of each for loop, A[1…j-1] consists of elements originally in A[1…j-1] but in sorted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Let’s compute the running time as a function of the input size.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What is the running time?</a:t>
            </a:r>
          </a:p>
          <a:p>
            <a:pPr>
              <a:buNone/>
            </a:pPr>
            <a:r>
              <a:rPr lang="en-CA" altLang="zh-CN" sz="2800" dirty="0" smtClean="0"/>
              <a:t>	O(n²)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of Insertion Sort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71744"/>
            <a:ext cx="67341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altLang="zh-CN" dirty="0" smtClean="0"/>
          </a:p>
          <a:p>
            <a:r>
              <a:rPr lang="en-CA" altLang="zh-CN" dirty="0" smtClean="0"/>
              <a:t>bubble sort </a:t>
            </a:r>
            <a:r>
              <a:rPr lang="en-CA" altLang="zh-CN" sz="2400" dirty="0" smtClean="0"/>
              <a:t>O(n²)</a:t>
            </a:r>
          </a:p>
          <a:p>
            <a:endParaRPr lang="en-CA" altLang="zh-CN" sz="2400" dirty="0" smtClean="0"/>
          </a:p>
          <a:p>
            <a:r>
              <a:rPr lang="en-CA" altLang="zh-CN" dirty="0" smtClean="0"/>
              <a:t>merge sort, quick sort, heap sort</a:t>
            </a:r>
          </a:p>
          <a:p>
            <a:pPr>
              <a:buNone/>
            </a:pPr>
            <a:r>
              <a:rPr lang="en-CA" altLang="zh-CN" dirty="0" smtClean="0"/>
              <a:t>		O(</a:t>
            </a:r>
            <a:r>
              <a:rPr lang="en-CA" altLang="zh-CN" dirty="0" err="1" smtClean="0"/>
              <a:t>nlogn</a:t>
            </a:r>
            <a:r>
              <a:rPr lang="en-CA" altLang="zh-CN" dirty="0" smtClean="0"/>
              <a:t>)</a:t>
            </a:r>
          </a:p>
          <a:p>
            <a:pPr>
              <a:buNone/>
            </a:pPr>
            <a:endParaRPr lang="en-CA" altLang="zh-CN" dirty="0" smtClean="0"/>
          </a:p>
          <a:p>
            <a:r>
              <a:rPr lang="en-CA" altLang="zh-CN" dirty="0" smtClean="0"/>
              <a:t>Linear time sorts (require certain type of input): counting sort, radix sort, bucket sort. </a:t>
            </a:r>
          </a:p>
          <a:p>
            <a:pPr>
              <a:buNone/>
            </a:pPr>
            <a:endParaRPr lang="en-CA" altLang="zh-CN" dirty="0" smtClean="0"/>
          </a:p>
          <a:p>
            <a:endParaRPr lang="en-CA" altLang="zh-CN" dirty="0" smtClean="0"/>
          </a:p>
          <a:p>
            <a:pPr>
              <a:buNone/>
            </a:pPr>
            <a:r>
              <a:rPr lang="en-CA" altLang="zh-CN" sz="2800" dirty="0" smtClean="0"/>
              <a:t>		</a:t>
            </a:r>
          </a:p>
          <a:p>
            <a:pPr>
              <a:buNone/>
            </a:pPr>
            <a:endParaRPr lang="en-CA" altLang="zh-CN" sz="28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Many, many other sorts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Optimization problems</a:t>
            </a:r>
          </a:p>
          <a:p>
            <a:pPr lvl="1"/>
            <a:r>
              <a:rPr lang="en-US" altLang="zh-CN" dirty="0" smtClean="0"/>
              <a:t>Find a solution to the given problem that either minimizes or maximizes the value of some parameters.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altLang="zh-CN" sz="27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Greedy Algorithm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500" dirty="0" smtClean="0"/>
              <a:t>Select the best choice at each step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500" dirty="0" smtClean="0"/>
              <a:t>Does the solution always be optimal?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altLang="zh-CN" sz="2500" dirty="0" smtClean="0"/>
          </a:p>
          <a:p>
            <a:pPr marL="603250" lvl="2" indent="-255588">
              <a:spcBef>
                <a:spcPts val="400"/>
              </a:spcBef>
              <a:buSzPct val="68000"/>
              <a:buNone/>
            </a:pPr>
            <a:endParaRPr lang="en-US" altLang="zh-CN" sz="25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Greedy Algorithm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Example: Want to make change for ANY amount using the fewest number of coins</a:t>
            </a:r>
          </a:p>
          <a:p>
            <a:r>
              <a:rPr lang="en-CA" altLang="zh-CN" dirty="0" smtClean="0"/>
              <a:t>Simple “greedy” algorithm: keep using the largest denomination possible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/>
              <a:t>Works for our coins: 1,5,10, 25,100.</a:t>
            </a:r>
          </a:p>
          <a:p>
            <a:pPr lvl="1"/>
            <a:endParaRPr lang="en-CA" altLang="zh-CN" dirty="0" smtClean="0"/>
          </a:p>
          <a:p>
            <a:pPr lvl="1"/>
            <a:r>
              <a:rPr lang="en-CA" altLang="zh-CN" dirty="0" smtClean="0"/>
              <a:t>Does it always work?</a:t>
            </a:r>
          </a:p>
          <a:p>
            <a:pPr lvl="1"/>
            <a:r>
              <a:rPr lang="en-CA" altLang="zh-CN" dirty="0" smtClean="0"/>
              <a:t>Fails for the following coins: 1,5,7,10</a:t>
            </a:r>
          </a:p>
          <a:p>
            <a:pPr lvl="1"/>
            <a:r>
              <a:rPr lang="nn-NO" altLang="zh-CN" dirty="0" smtClean="0"/>
              <a:t>e.g: 14 =10 + 1 +1 +1 +1, 14 = 7 + 7</a:t>
            </a:r>
          </a:p>
          <a:p>
            <a:pPr lvl="1"/>
            <a:endParaRPr lang="en-CA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Greedy Algorithm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57718"/>
          </a:xfrm>
        </p:spPr>
        <p:txBody>
          <a:bodyPr/>
          <a:lstStyle/>
          <a:p>
            <a:r>
              <a:rPr lang="en-US" altLang="zh-CN" dirty="0" smtClean="0"/>
              <a:t>Prove the greedy algorithm works for {</a:t>
            </a:r>
            <a:r>
              <a:rPr lang="en-CA" altLang="zh-CN" dirty="0" smtClean="0"/>
              <a:t>1,5,10, 25,100}.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>
                <a:solidFill>
                  <a:srgbClr val="006600"/>
                </a:solidFill>
              </a:rPr>
              <a:t>Lemma 1</a:t>
            </a:r>
            <a:r>
              <a:rPr lang="en-CA" altLang="zh-CN" dirty="0" smtClean="0"/>
              <a:t>. Using the fewest coins possible has at most three 25(quarters), two 10(dimes), one 5(nickels), four 1(cents), and can not have two 10 and one 5 together.</a:t>
            </a:r>
          </a:p>
          <a:p>
            <a:pPr lvl="2"/>
            <a:r>
              <a:rPr lang="en-CA" altLang="zh-CN" dirty="0" smtClean="0"/>
              <a:t>Proof by contradiction: If we have more than any above numbers, then we can replace them with fewer coins.</a:t>
            </a:r>
            <a:endParaRPr lang="en-US" altLang="zh-CN" sz="2500" dirty="0" smtClean="0"/>
          </a:p>
          <a:p>
            <a:pPr marL="887412" lvl="3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altLang="zh-CN" sz="1800" dirty="0" smtClean="0"/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zh-CN" altLang="en-US" sz="2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2"/>
          </a:xfrm>
        </p:spPr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800" dirty="0" smtClean="0"/>
              <a:t>Prove the greedy algorithm works for {</a:t>
            </a:r>
            <a:r>
              <a:rPr lang="en-CA" altLang="zh-CN" sz="2800" dirty="0" smtClean="0"/>
              <a:t>1,5,10, 25,100}.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altLang="zh-CN" sz="27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Proof by contradiction: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000" dirty="0" smtClean="0"/>
              <a:t>Assume there is an integer n, such that there is a way to make changes using less coins than the greedy algorithm. 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000" dirty="0" smtClean="0"/>
              <a:t>Suppose different numbers for 100 (dollars):  x dollars for greedy algorithm, and y dollars for the optimal solution</a:t>
            </a:r>
          </a:p>
          <a:p>
            <a:pPr marL="887412" lvl="3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1800" dirty="0" smtClean="0"/>
              <a:t>By greedy algorithm x&gt;=y</a:t>
            </a:r>
          </a:p>
          <a:p>
            <a:pPr marL="887412" lvl="3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1800" dirty="0" smtClean="0"/>
              <a:t>If x&gt;y, then we need to make up at least 100 from {</a:t>
            </a:r>
            <a:r>
              <a:rPr lang="en-CA" altLang="zh-CN" sz="1800" dirty="0" smtClean="0"/>
              <a:t>1,5,10, 25}. This is impossible by lemma 1.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000" dirty="0" smtClean="0"/>
              <a:t>Similarly we can prove the greedy solution and the optimal solution won’t have different numbers for {1,5,10, 25}.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000" dirty="0" smtClean="0"/>
              <a:t>Q.E.D.</a:t>
            </a: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Understand existing </a:t>
            </a:r>
            <a:r>
              <a:rPr lang="en-US" altLang="zh-CN" smtClean="0"/>
              <a:t>classic algorithms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Design simple algorithms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Prove the correctness of an algorithm</a:t>
            </a:r>
          </a:p>
          <a:p>
            <a:pPr lvl="1"/>
            <a:r>
              <a:rPr lang="en-US" altLang="zh-CN" dirty="0" smtClean="0"/>
              <a:t>Loop Invariant</a:t>
            </a:r>
          </a:p>
          <a:p>
            <a:pPr lvl="1"/>
            <a:endParaRPr lang="en-US" altLang="zh-CN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Analyze the time complexity of an algorithm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28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Measures of efficiency:</a:t>
            </a:r>
          </a:p>
          <a:p>
            <a:pPr lvl="1"/>
            <a:r>
              <a:rPr lang="en-CA" altLang="zh-CN" dirty="0" smtClean="0"/>
              <a:t>Running time </a:t>
            </a:r>
          </a:p>
          <a:p>
            <a:pPr lvl="1"/>
            <a:r>
              <a:rPr lang="en-CA" altLang="zh-CN" dirty="0" smtClean="0"/>
              <a:t>Space used (Not included in this course)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Efficiency as a function of input size</a:t>
            </a:r>
          </a:p>
          <a:p>
            <a:pPr lvl="1"/>
            <a:r>
              <a:rPr lang="en-CA" altLang="zh-CN" dirty="0" smtClean="0"/>
              <a:t>Number of data elements (numbers, points)</a:t>
            </a:r>
          </a:p>
          <a:p>
            <a:pPr lvl="1"/>
            <a:r>
              <a:rPr lang="en-CA" altLang="zh-CN" dirty="0" smtClean="0"/>
              <a:t>Number of bits in an input number</a:t>
            </a:r>
          </a:p>
          <a:p>
            <a:pPr lvl="2"/>
            <a:r>
              <a:rPr lang="en-CA" altLang="zh-CN" dirty="0" smtClean="0">
                <a:solidFill>
                  <a:srgbClr val="0066FF"/>
                </a:solidFill>
              </a:rPr>
              <a:t>Example: Find the factors of a number n</a:t>
            </a:r>
          </a:p>
          <a:p>
            <a:pPr lvl="2"/>
            <a:r>
              <a:rPr lang="en-CA" altLang="zh-CN" dirty="0" smtClean="0">
                <a:solidFill>
                  <a:srgbClr val="0066FF"/>
                </a:solidFill>
              </a:rPr>
              <a:t>Example: Determine if an integer n is prime</a:t>
            </a:r>
          </a:p>
          <a:p>
            <a:pPr lvl="2"/>
            <a:r>
              <a:rPr lang="en-CA" altLang="zh-CN" dirty="0" smtClean="0">
                <a:solidFill>
                  <a:srgbClr val="0066FF"/>
                </a:solidFill>
              </a:rPr>
              <a:t>Example: Find the max in A[1..n]</a:t>
            </a:r>
            <a:endParaRPr lang="zh-CN" altLang="en-US" dirty="0" smtClean="0">
              <a:solidFill>
                <a:srgbClr val="0066FF"/>
              </a:solidFill>
            </a:endParaRPr>
          </a:p>
          <a:p>
            <a:pPr lvl="2"/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Analysis of Algorithms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operations are counted?</a:t>
            </a:r>
          </a:p>
          <a:p>
            <a:endParaRPr lang="en-US" altLang="zh-CN" dirty="0" smtClean="0"/>
          </a:p>
          <a:p>
            <a:pPr lvl="1"/>
            <a:r>
              <a:rPr lang="en-CA" altLang="zh-CN" dirty="0" smtClean="0"/>
              <a:t> Arithmetic (add, subtract, multiply, etc.)</a:t>
            </a:r>
          </a:p>
          <a:p>
            <a:pPr lvl="1"/>
            <a:r>
              <a:rPr lang="en-CA" altLang="zh-CN" dirty="0" smtClean="0"/>
              <a:t> Data movement (assign)</a:t>
            </a:r>
          </a:p>
          <a:p>
            <a:pPr lvl="1"/>
            <a:r>
              <a:rPr lang="en-CA" altLang="zh-CN" dirty="0" smtClean="0"/>
              <a:t> Control (branch, subroutine call, return)</a:t>
            </a:r>
          </a:p>
          <a:p>
            <a:pPr lvl="1"/>
            <a:r>
              <a:rPr lang="en-CA" altLang="zh-CN" dirty="0" smtClean="0"/>
              <a:t> Comparison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76820"/>
          </a:xfrm>
        </p:spPr>
        <p:txBody>
          <a:bodyPr/>
          <a:lstStyle/>
          <a:p>
            <a:r>
              <a:rPr lang="en-CA" altLang="zh-CN" dirty="0" smtClean="0"/>
              <a:t>COUNT the number of cycles (</a:t>
            </a:r>
            <a:r>
              <a:rPr lang="en-CA" altLang="zh-CN" dirty="0" smtClean="0">
                <a:solidFill>
                  <a:schemeClr val="accent2"/>
                </a:solidFill>
              </a:rPr>
              <a:t>running time</a:t>
            </a:r>
            <a:r>
              <a:rPr lang="en-CA" altLang="zh-CN" dirty="0" smtClean="0"/>
              <a:t>) as a function of the </a:t>
            </a:r>
            <a:r>
              <a:rPr lang="en-CA" altLang="zh-CN" dirty="0" smtClean="0">
                <a:solidFill>
                  <a:schemeClr val="accent2"/>
                </a:solidFill>
              </a:rPr>
              <a:t>input size</a:t>
            </a:r>
          </a:p>
          <a:p>
            <a:endParaRPr lang="en-CA" altLang="zh-CN" dirty="0" smtClean="0">
              <a:solidFill>
                <a:schemeClr val="accent2"/>
              </a:solidFill>
            </a:endParaRPr>
          </a:p>
          <a:p>
            <a:endParaRPr lang="en-CA" altLang="zh-CN" dirty="0" smtClean="0">
              <a:solidFill>
                <a:schemeClr val="accent2"/>
              </a:solidFill>
            </a:endParaRPr>
          </a:p>
          <a:p>
            <a:endParaRPr lang="en-CA" altLang="zh-CN" dirty="0" smtClean="0">
              <a:solidFill>
                <a:schemeClr val="accent2"/>
              </a:solidFill>
            </a:endParaRPr>
          </a:p>
          <a:p>
            <a:endParaRPr lang="en-CA" altLang="zh-CN" dirty="0" smtClean="0">
              <a:solidFill>
                <a:schemeClr val="accent2"/>
              </a:solidFill>
            </a:endParaRPr>
          </a:p>
          <a:p>
            <a:endParaRPr lang="en-CA" altLang="zh-CN" dirty="0" smtClean="0">
              <a:solidFill>
                <a:schemeClr val="accent2"/>
              </a:solidFill>
            </a:endParaRPr>
          </a:p>
          <a:p>
            <a:pPr lvl="1"/>
            <a:r>
              <a:rPr lang="en-CA" altLang="zh-CN" sz="2400" dirty="0" smtClean="0">
                <a:latin typeface="Arial"/>
              </a:rPr>
              <a:t>Running time (upper bound): c</a:t>
            </a:r>
            <a:r>
              <a:rPr lang="en-CA" altLang="zh-CN" sz="1400" dirty="0" smtClean="0">
                <a:latin typeface="Arial"/>
              </a:rPr>
              <a:t>1 </a:t>
            </a:r>
            <a:r>
              <a:rPr lang="en-CA" altLang="zh-CN" sz="2400" dirty="0" smtClean="0">
                <a:latin typeface="Arial"/>
              </a:rPr>
              <a:t>+ c</a:t>
            </a:r>
            <a:r>
              <a:rPr lang="en-CA" altLang="zh-CN" sz="1400" dirty="0" smtClean="0">
                <a:latin typeface="Arial"/>
              </a:rPr>
              <a:t>5 </a:t>
            </a:r>
            <a:r>
              <a:rPr lang="en-CA" altLang="zh-CN" sz="2400" dirty="0" smtClean="0">
                <a:latin typeface="Arial"/>
              </a:rPr>
              <a:t>– c</a:t>
            </a:r>
            <a:r>
              <a:rPr lang="en-CA" altLang="zh-CN" sz="1400" dirty="0" smtClean="0">
                <a:latin typeface="Arial"/>
              </a:rPr>
              <a:t>3 </a:t>
            </a:r>
            <a:r>
              <a:rPr lang="en-CA" altLang="zh-CN" sz="2400" dirty="0" smtClean="0">
                <a:latin typeface="Arial"/>
              </a:rPr>
              <a:t>– c</a:t>
            </a:r>
            <a:r>
              <a:rPr lang="en-CA" altLang="zh-CN" sz="1400" dirty="0" smtClean="0">
                <a:latin typeface="Arial"/>
              </a:rPr>
              <a:t>4 </a:t>
            </a:r>
            <a:r>
              <a:rPr lang="en-CA" altLang="zh-CN" sz="2400" dirty="0" smtClean="0">
                <a:latin typeface="Arial"/>
              </a:rPr>
              <a:t>+ (c</a:t>
            </a:r>
            <a:r>
              <a:rPr lang="en-CA" altLang="zh-CN" sz="1400" dirty="0" smtClean="0">
                <a:latin typeface="Arial"/>
              </a:rPr>
              <a:t>2 </a:t>
            </a:r>
            <a:r>
              <a:rPr lang="en-CA" altLang="zh-CN" sz="2400" dirty="0" smtClean="0">
                <a:latin typeface="Arial"/>
              </a:rPr>
              <a:t>+ c</a:t>
            </a:r>
            <a:r>
              <a:rPr lang="en-CA" altLang="zh-CN" sz="1400" dirty="0" smtClean="0">
                <a:latin typeface="Arial"/>
              </a:rPr>
              <a:t>3 </a:t>
            </a:r>
            <a:r>
              <a:rPr lang="en-CA" altLang="zh-CN" sz="2400" dirty="0" smtClean="0">
                <a:latin typeface="Arial"/>
              </a:rPr>
              <a:t>+ c</a:t>
            </a:r>
            <a:r>
              <a:rPr lang="en-CA" altLang="zh-CN" sz="1400" dirty="0" smtClean="0">
                <a:latin typeface="Arial"/>
              </a:rPr>
              <a:t>4</a:t>
            </a:r>
            <a:r>
              <a:rPr lang="en-CA" altLang="zh-CN" sz="2400" dirty="0" smtClean="0">
                <a:latin typeface="Arial"/>
              </a:rPr>
              <a:t>)n</a:t>
            </a:r>
          </a:p>
          <a:p>
            <a:pPr lvl="1"/>
            <a:r>
              <a:rPr lang="en-CA" altLang="zh-CN" sz="2400" dirty="0" smtClean="0">
                <a:latin typeface="Arial"/>
              </a:rPr>
              <a:t>Running time (lower bound): c</a:t>
            </a:r>
            <a:r>
              <a:rPr lang="en-CA" altLang="zh-CN" sz="1400" dirty="0" smtClean="0">
                <a:latin typeface="Arial"/>
              </a:rPr>
              <a:t>1 </a:t>
            </a:r>
            <a:r>
              <a:rPr lang="en-CA" altLang="zh-CN" sz="2400" dirty="0" smtClean="0">
                <a:latin typeface="Arial"/>
              </a:rPr>
              <a:t>+ c</a:t>
            </a:r>
            <a:r>
              <a:rPr lang="en-CA" altLang="zh-CN" sz="1400" dirty="0" smtClean="0">
                <a:latin typeface="Arial"/>
              </a:rPr>
              <a:t>5 </a:t>
            </a:r>
            <a:r>
              <a:rPr lang="en-CA" altLang="zh-CN" sz="2400" dirty="0" smtClean="0">
                <a:latin typeface="Arial"/>
              </a:rPr>
              <a:t>– c</a:t>
            </a:r>
            <a:r>
              <a:rPr lang="en-CA" altLang="zh-CN" sz="1400" dirty="0" smtClean="0">
                <a:latin typeface="Arial"/>
              </a:rPr>
              <a:t>3 </a:t>
            </a:r>
            <a:r>
              <a:rPr lang="en-CA" altLang="zh-CN" sz="2400" dirty="0" smtClean="0">
                <a:latin typeface="Arial"/>
              </a:rPr>
              <a:t>– c</a:t>
            </a:r>
            <a:r>
              <a:rPr lang="en-CA" altLang="zh-CN" sz="1400" dirty="0" smtClean="0">
                <a:latin typeface="Arial"/>
              </a:rPr>
              <a:t>4 </a:t>
            </a:r>
            <a:r>
              <a:rPr lang="en-CA" altLang="zh-CN" sz="2400" dirty="0" smtClean="0">
                <a:latin typeface="Arial"/>
              </a:rPr>
              <a:t>+ (c</a:t>
            </a:r>
            <a:r>
              <a:rPr lang="en-CA" altLang="zh-CN" sz="1400" dirty="0" smtClean="0">
                <a:latin typeface="Arial"/>
              </a:rPr>
              <a:t>2 </a:t>
            </a:r>
            <a:r>
              <a:rPr lang="en-CA" altLang="zh-CN" sz="2400" dirty="0" smtClean="0">
                <a:latin typeface="Arial"/>
              </a:rPr>
              <a:t>+ c</a:t>
            </a:r>
            <a:r>
              <a:rPr lang="en-CA" altLang="zh-CN" sz="1400" dirty="0" smtClean="0">
                <a:latin typeface="Arial"/>
              </a:rPr>
              <a:t>3 </a:t>
            </a:r>
            <a:r>
              <a:rPr lang="en-CA" altLang="zh-CN" sz="2400" dirty="0" smtClean="0">
                <a:latin typeface="Arial"/>
              </a:rPr>
              <a:t>)n</a:t>
            </a:r>
          </a:p>
          <a:p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Analysis of Find-max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71744"/>
            <a:ext cx="64389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1214422"/>
            <a:ext cx="8358246" cy="4525962"/>
          </a:xfrm>
        </p:spPr>
        <p:txBody>
          <a:bodyPr/>
          <a:lstStyle/>
          <a:p>
            <a:r>
              <a:rPr lang="en-CA" altLang="zh-CN" sz="2400" dirty="0" smtClean="0">
                <a:solidFill>
                  <a:srgbClr val="FF0000"/>
                </a:solidFill>
              </a:rPr>
              <a:t>Best case</a:t>
            </a:r>
            <a:r>
              <a:rPr lang="en-CA" altLang="zh-CN" sz="2400" dirty="0" smtClean="0"/>
              <a:t>: A[1] is the largest element.</a:t>
            </a:r>
          </a:p>
          <a:p>
            <a:r>
              <a:rPr lang="en-CA" altLang="zh-CN" sz="2400" dirty="0" smtClean="0">
                <a:solidFill>
                  <a:srgbClr val="FF0000"/>
                </a:solidFill>
              </a:rPr>
              <a:t>Worst case</a:t>
            </a:r>
            <a:r>
              <a:rPr lang="en-CA" altLang="zh-CN" sz="2400" dirty="0" smtClean="0"/>
              <a:t>: elements are sorted in increasing order</a:t>
            </a:r>
          </a:p>
          <a:p>
            <a:r>
              <a:rPr lang="en-CA" altLang="zh-CN" sz="2400" dirty="0" smtClean="0">
                <a:solidFill>
                  <a:srgbClr val="FF0000"/>
                </a:solidFill>
              </a:rPr>
              <a:t>Average case</a:t>
            </a:r>
            <a:r>
              <a:rPr lang="en-CA" altLang="zh-CN" sz="2400" dirty="0" smtClean="0"/>
              <a:t>: ? Depends on the input characteristics</a:t>
            </a:r>
          </a:p>
          <a:p>
            <a:r>
              <a:rPr lang="en-CA" altLang="zh-CN" sz="2400" dirty="0" smtClean="0"/>
              <a:t>What do we use?</a:t>
            </a:r>
          </a:p>
          <a:p>
            <a:r>
              <a:rPr lang="en-CA" altLang="zh-CN" sz="2400" dirty="0" smtClean="0"/>
              <a:t>Worst case or Average-case is usually used:</a:t>
            </a:r>
          </a:p>
          <a:p>
            <a:pPr lvl="1"/>
            <a:r>
              <a:rPr lang="en-CA" altLang="zh-CN" dirty="0" smtClean="0"/>
              <a:t>Worst-case is an upper-bound; in certain application domains (e.g., air traffic control, surgery) knowing the worst-case time complexity is of crucial importance</a:t>
            </a:r>
          </a:p>
          <a:p>
            <a:pPr lvl="1"/>
            <a:r>
              <a:rPr lang="en-CA" altLang="zh-CN" dirty="0" smtClean="0"/>
              <a:t>Finding the average case can be very difficult; needs knowledge of input distribution.</a:t>
            </a:r>
          </a:p>
          <a:p>
            <a:pPr lvl="1"/>
            <a:r>
              <a:rPr lang="en-CA" altLang="zh-CN" dirty="0" smtClean="0"/>
              <a:t>Best-case is not very useful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dirty="0" smtClean="0"/>
              <a:t>Best/Worst/Average Case Analysis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Best/Worst/Average Case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40454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11648"/>
          </a:xfrm>
        </p:spPr>
        <p:txBody>
          <a:bodyPr/>
          <a:lstStyle/>
          <a:p>
            <a:r>
              <a:rPr lang="en-CA" altLang="zh-CN" sz="2400" dirty="0" smtClean="0"/>
              <a:t>Running time upper bound: </a:t>
            </a:r>
            <a:r>
              <a:rPr lang="en-CA" altLang="zh-CN" sz="2400" dirty="0" smtClean="0">
                <a:latin typeface="Arial"/>
              </a:rPr>
              <a:t>c</a:t>
            </a:r>
            <a:r>
              <a:rPr lang="en-CA" altLang="zh-CN" sz="1400" dirty="0" smtClean="0">
                <a:latin typeface="Arial"/>
              </a:rPr>
              <a:t>1 </a:t>
            </a:r>
            <a:r>
              <a:rPr lang="en-CA" altLang="zh-CN" sz="2400" dirty="0" smtClean="0">
                <a:latin typeface="Arial"/>
              </a:rPr>
              <a:t>+ c</a:t>
            </a:r>
            <a:r>
              <a:rPr lang="en-CA" altLang="zh-CN" sz="1400" dirty="0" smtClean="0">
                <a:latin typeface="Arial"/>
              </a:rPr>
              <a:t>5 </a:t>
            </a:r>
            <a:r>
              <a:rPr lang="en-CA" altLang="zh-CN" sz="2400" dirty="0" smtClean="0">
                <a:latin typeface="Arial"/>
              </a:rPr>
              <a:t>– c</a:t>
            </a:r>
            <a:r>
              <a:rPr lang="en-CA" altLang="zh-CN" sz="1400" dirty="0" smtClean="0">
                <a:latin typeface="Arial"/>
              </a:rPr>
              <a:t>3 </a:t>
            </a:r>
            <a:r>
              <a:rPr lang="en-CA" altLang="zh-CN" sz="2400" dirty="0" smtClean="0">
                <a:latin typeface="Arial"/>
              </a:rPr>
              <a:t>– c</a:t>
            </a:r>
            <a:r>
              <a:rPr lang="en-CA" altLang="zh-CN" sz="1400" dirty="0" smtClean="0">
                <a:latin typeface="Arial"/>
              </a:rPr>
              <a:t>4 </a:t>
            </a:r>
            <a:r>
              <a:rPr lang="en-CA" altLang="zh-CN" sz="2400" dirty="0" smtClean="0">
                <a:latin typeface="Arial"/>
              </a:rPr>
              <a:t>+ (c</a:t>
            </a:r>
            <a:r>
              <a:rPr lang="en-CA" altLang="zh-CN" sz="1400" dirty="0" smtClean="0">
                <a:latin typeface="Arial"/>
              </a:rPr>
              <a:t>2 </a:t>
            </a:r>
            <a:r>
              <a:rPr lang="en-CA" altLang="zh-CN" sz="2400" dirty="0" smtClean="0">
                <a:latin typeface="Arial"/>
              </a:rPr>
              <a:t>+ c</a:t>
            </a:r>
            <a:r>
              <a:rPr lang="en-CA" altLang="zh-CN" sz="1400" dirty="0" smtClean="0">
                <a:latin typeface="Arial"/>
              </a:rPr>
              <a:t>3 </a:t>
            </a:r>
            <a:r>
              <a:rPr lang="en-CA" altLang="zh-CN" sz="2400" dirty="0" smtClean="0">
                <a:latin typeface="Arial"/>
              </a:rPr>
              <a:t>+ c</a:t>
            </a:r>
            <a:r>
              <a:rPr lang="en-CA" altLang="zh-CN" sz="1400" dirty="0" smtClean="0">
                <a:latin typeface="Arial"/>
              </a:rPr>
              <a:t>4</a:t>
            </a:r>
            <a:r>
              <a:rPr lang="en-CA" altLang="zh-CN" sz="2400" dirty="0" smtClean="0">
                <a:latin typeface="Arial"/>
              </a:rPr>
              <a:t>)n</a:t>
            </a:r>
            <a:endParaRPr lang="en-CA" altLang="zh-CN" sz="2400" dirty="0" smtClean="0"/>
          </a:p>
          <a:p>
            <a:r>
              <a:rPr lang="en-CA" altLang="zh-CN" sz="2400" dirty="0" smtClean="0"/>
              <a:t>What are the values of </a:t>
            </a:r>
            <a:r>
              <a:rPr lang="en-CA" altLang="zh-CN" sz="2400" dirty="0" err="1" smtClean="0"/>
              <a:t>c</a:t>
            </a:r>
            <a:r>
              <a:rPr lang="en-CA" altLang="zh-CN" sz="1400" dirty="0" err="1" smtClean="0">
                <a:solidFill>
                  <a:prstClr val="black"/>
                </a:solidFill>
                <a:latin typeface="Arial"/>
              </a:rPr>
              <a:t>i</a:t>
            </a:r>
            <a:r>
              <a:rPr lang="en-CA" altLang="zh-CN" sz="2400" dirty="0" smtClean="0"/>
              <a:t>? </a:t>
            </a:r>
          </a:p>
          <a:p>
            <a:pPr lvl="1"/>
            <a:r>
              <a:rPr lang="en-CA" altLang="zh-CN" sz="2000" dirty="0" smtClean="0"/>
              <a:t>Machine-dependent</a:t>
            </a:r>
          </a:p>
          <a:p>
            <a:pPr lvl="1"/>
            <a:r>
              <a:rPr lang="en-CA" altLang="zh-CN" sz="2000" dirty="0" smtClean="0"/>
              <a:t>Constant to n</a:t>
            </a:r>
          </a:p>
          <a:p>
            <a:r>
              <a:rPr lang="en-CA" altLang="zh-CN" sz="2400" dirty="0" smtClean="0"/>
              <a:t>A simpler expression: a + </a:t>
            </a:r>
            <a:r>
              <a:rPr lang="en-CA" altLang="zh-CN" sz="2400" dirty="0" err="1" smtClean="0"/>
              <a:t>bn</a:t>
            </a:r>
            <a:endParaRPr lang="en-CA" altLang="zh-CN" sz="2400" dirty="0" smtClean="0"/>
          </a:p>
          <a:p>
            <a:r>
              <a:rPr lang="en-CA" altLang="zh-CN" sz="2400" dirty="0" smtClean="0"/>
              <a:t>The running time is Θ(n)</a:t>
            </a:r>
          </a:p>
          <a:p>
            <a:pPr lvl="1"/>
            <a:r>
              <a:rPr lang="en-CA" altLang="zh-CN" sz="2000" dirty="0" smtClean="0"/>
              <a:t>a + </a:t>
            </a:r>
            <a:r>
              <a:rPr lang="en-CA" altLang="zh-CN" sz="2000" dirty="0" err="1" smtClean="0"/>
              <a:t>bn</a:t>
            </a:r>
            <a:r>
              <a:rPr lang="en-CA" altLang="zh-CN" sz="2000" dirty="0" smtClean="0"/>
              <a:t>  is O(n)</a:t>
            </a:r>
          </a:p>
          <a:p>
            <a:pPr lvl="2"/>
            <a:r>
              <a:rPr lang="en-CA" altLang="zh-CN" sz="1800" dirty="0" smtClean="0"/>
              <a:t>∃ constants C and k such that ∀n&gt;k  a + </a:t>
            </a:r>
            <a:r>
              <a:rPr lang="en-CA" altLang="zh-CN" sz="1800" dirty="0" err="1" smtClean="0"/>
              <a:t>bn</a:t>
            </a:r>
            <a:r>
              <a:rPr lang="en-CA" altLang="zh-CN" sz="1800" dirty="0" smtClean="0"/>
              <a:t> ≤ </a:t>
            </a:r>
            <a:r>
              <a:rPr lang="en-CA" altLang="zh-CN" sz="1800" dirty="0" err="1" smtClean="0"/>
              <a:t>Cn</a:t>
            </a:r>
            <a:endParaRPr lang="en-CA" altLang="zh-CN" sz="1800" dirty="0" smtClean="0"/>
          </a:p>
          <a:p>
            <a:pPr lvl="1"/>
            <a:r>
              <a:rPr lang="en-CA" altLang="zh-CN" sz="2000" dirty="0" smtClean="0"/>
              <a:t>a + </a:t>
            </a:r>
            <a:r>
              <a:rPr lang="en-CA" altLang="zh-CN" sz="2000" dirty="0" err="1" smtClean="0"/>
              <a:t>bn</a:t>
            </a:r>
            <a:r>
              <a:rPr lang="en-CA" altLang="zh-CN" sz="2000" dirty="0" smtClean="0"/>
              <a:t>  is </a:t>
            </a:r>
            <a:r>
              <a:rPr lang="el-GR" altLang="zh-CN" sz="2000" dirty="0" smtClean="0"/>
              <a:t>Ω</a:t>
            </a:r>
            <a:r>
              <a:rPr lang="en-CA" altLang="zh-CN" sz="2000" dirty="0" smtClean="0"/>
              <a:t>(n)</a:t>
            </a:r>
          </a:p>
          <a:p>
            <a:pPr lvl="2"/>
            <a:r>
              <a:rPr lang="en-CA" altLang="zh-CN" sz="1800" dirty="0" smtClean="0"/>
              <a:t>∃ constants C and k such that ∀n&gt;k  a + </a:t>
            </a:r>
            <a:r>
              <a:rPr lang="en-CA" altLang="zh-CN" sz="1800" dirty="0" err="1" smtClean="0"/>
              <a:t>bn</a:t>
            </a:r>
            <a:r>
              <a:rPr lang="en-CA" altLang="zh-CN" sz="1800" dirty="0" smtClean="0"/>
              <a:t> ≥ </a:t>
            </a:r>
            <a:r>
              <a:rPr lang="en-CA" altLang="zh-CN" sz="1800" dirty="0" err="1" smtClean="0"/>
              <a:t>Cn</a:t>
            </a:r>
            <a:endParaRPr lang="en-CA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786346"/>
          </a:xfrm>
        </p:spPr>
        <p:txBody>
          <a:bodyPr/>
          <a:lstStyle/>
          <a:p>
            <a:pPr>
              <a:buNone/>
            </a:pPr>
            <a:endParaRPr lang="en-CA" altLang="zh-CN" sz="2400" dirty="0" smtClean="0">
              <a:solidFill>
                <a:srgbClr val="006600"/>
              </a:solidFill>
            </a:endParaRPr>
          </a:p>
          <a:p>
            <a:r>
              <a:rPr lang="en-CA" altLang="zh-CN" sz="2400" dirty="0" smtClean="0"/>
              <a:t>Bounds on running time</a:t>
            </a:r>
          </a:p>
          <a:p>
            <a:pPr lvl="1"/>
            <a:r>
              <a:rPr lang="en-CA" altLang="zh-CN" sz="2000" dirty="0" smtClean="0"/>
              <a:t>1. O() is used for upper bounds </a:t>
            </a:r>
            <a:r>
              <a:rPr lang="en-CA" altLang="zh-CN" sz="2000" dirty="0" smtClean="0">
                <a:solidFill>
                  <a:srgbClr val="FF0000"/>
                </a:solidFill>
              </a:rPr>
              <a:t>“grows slower than”</a:t>
            </a:r>
          </a:p>
          <a:p>
            <a:pPr lvl="1"/>
            <a:r>
              <a:rPr lang="en-CA" altLang="zh-CN" sz="2000" dirty="0" smtClean="0"/>
              <a:t>2. Ω() used for lower bounds </a:t>
            </a:r>
            <a:r>
              <a:rPr lang="en-CA" altLang="zh-CN" sz="2000" dirty="0" smtClean="0">
                <a:solidFill>
                  <a:srgbClr val="FF0000"/>
                </a:solidFill>
              </a:rPr>
              <a:t>“grows faster than”</a:t>
            </a:r>
          </a:p>
          <a:p>
            <a:pPr lvl="1"/>
            <a:r>
              <a:rPr lang="en-CA" altLang="zh-CN" sz="2000" dirty="0" smtClean="0"/>
              <a:t>3. Θ() used for denoting matching upper and lower bounds. </a:t>
            </a:r>
            <a:r>
              <a:rPr lang="en-CA" altLang="zh-CN" sz="2000" dirty="0" smtClean="0">
                <a:solidFill>
                  <a:srgbClr val="FF0000"/>
                </a:solidFill>
              </a:rPr>
              <a:t>“grows as fast as”</a:t>
            </a:r>
          </a:p>
          <a:p>
            <a:pPr lvl="1"/>
            <a:endParaRPr lang="en-CA" altLang="zh-CN" sz="2000" dirty="0" smtClean="0">
              <a:solidFill>
                <a:srgbClr val="FF0000"/>
              </a:solidFill>
            </a:endParaRPr>
          </a:p>
          <a:p>
            <a:r>
              <a:rPr lang="en-CA" altLang="zh-CN" sz="2400" dirty="0" smtClean="0"/>
              <a:t>The rules for getting the running time are</a:t>
            </a:r>
          </a:p>
          <a:p>
            <a:pPr lvl="1"/>
            <a:r>
              <a:rPr lang="en-CA" altLang="zh-CN" sz="2000" dirty="0" smtClean="0"/>
              <a:t>1. Throw away all terms other than the most significant one</a:t>
            </a:r>
          </a:p>
          <a:p>
            <a:pPr lvl="1"/>
            <a:r>
              <a:rPr lang="en-CA" altLang="zh-CN" sz="2000" dirty="0" smtClean="0"/>
              <a:t>2. Throw away the constant factors.</a:t>
            </a:r>
          </a:p>
          <a:p>
            <a:pPr lvl="1"/>
            <a:r>
              <a:rPr lang="en-CA" altLang="zh-CN" sz="2000" dirty="0" smtClean="0"/>
              <a:t>3. The expression is Θ() of whatever’s left.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23587</TotalTime>
  <Words>1709</Words>
  <Application>Microsoft PowerPoint</Application>
  <PresentationFormat>信纸(8.5x11 英寸)</PresentationFormat>
  <Paragraphs>299</Paragraphs>
  <Slides>28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聚合</vt:lpstr>
      <vt:lpstr>Math/CSE 1019C: Discrete Mathematics for Computer Science Fall 2012</vt:lpstr>
      <vt:lpstr>幻灯片 2</vt:lpstr>
      <vt:lpstr>Analysis of Algorithms</vt:lpstr>
      <vt:lpstr>幻灯片 4</vt:lpstr>
      <vt:lpstr>Analysis of Find-max</vt:lpstr>
      <vt:lpstr>Best/Worst/Average Case Analysis</vt:lpstr>
      <vt:lpstr>Best/Worst/Average Case</vt:lpstr>
      <vt:lpstr>幻灯片 8</vt:lpstr>
      <vt:lpstr>幻灯片 9</vt:lpstr>
      <vt:lpstr>Sorting and Searching</vt:lpstr>
      <vt:lpstr>Searching an array</vt:lpstr>
      <vt:lpstr>Proof using loop invariant</vt:lpstr>
      <vt:lpstr>幻灯片 13</vt:lpstr>
      <vt:lpstr>幻灯片 14</vt:lpstr>
      <vt:lpstr>幻灯片 15</vt:lpstr>
      <vt:lpstr>幻灯片 16</vt:lpstr>
      <vt:lpstr>Sorting</vt:lpstr>
      <vt:lpstr>Sorting: Insertion sort</vt:lpstr>
      <vt:lpstr>幻灯片 19</vt:lpstr>
      <vt:lpstr>幻灯片 20</vt:lpstr>
      <vt:lpstr>幻灯片 21</vt:lpstr>
      <vt:lpstr>Analysis of Insertion Sort</vt:lpstr>
      <vt:lpstr>Many, many other sorts</vt:lpstr>
      <vt:lpstr>Greedy Algorithm</vt:lpstr>
      <vt:lpstr>Greedy Algorithm</vt:lpstr>
      <vt:lpstr>幻灯片 26</vt:lpstr>
      <vt:lpstr>幻灯片 27</vt:lpstr>
      <vt:lpstr>Goals</vt:lpstr>
    </vt:vector>
  </TitlesOfParts>
  <Company>York U,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CSE 1019</dc:subject>
  <dc:creator>S. Datta</dc:creator>
  <cp:lastModifiedBy>Windows 用户</cp:lastModifiedBy>
  <cp:revision>976</cp:revision>
  <dcterms:created xsi:type="dcterms:W3CDTF">2001-08-27T07:35:01Z</dcterms:created>
  <dcterms:modified xsi:type="dcterms:W3CDTF">2012-11-19T22:02:26Z</dcterms:modified>
</cp:coreProperties>
</file>