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7"/>
  </p:notesMasterIdLst>
  <p:handoutMasterIdLst>
    <p:handoutMasterId r:id="rId18"/>
  </p:handoutMasterIdLst>
  <p:sldIdLst>
    <p:sldId id="469" r:id="rId2"/>
    <p:sldId id="664" r:id="rId3"/>
    <p:sldId id="660" r:id="rId4"/>
    <p:sldId id="685" r:id="rId5"/>
    <p:sldId id="665" r:id="rId6"/>
    <p:sldId id="667" r:id="rId7"/>
    <p:sldId id="679" r:id="rId8"/>
    <p:sldId id="684" r:id="rId9"/>
    <p:sldId id="682" r:id="rId10"/>
    <p:sldId id="669" r:id="rId11"/>
    <p:sldId id="681" r:id="rId12"/>
    <p:sldId id="670" r:id="rId13"/>
    <p:sldId id="672" r:id="rId14"/>
    <p:sldId id="673" r:id="rId15"/>
    <p:sldId id="674" r:id="rId16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58" d="100"/>
          <a:sy n="58" d="100"/>
        </p:scale>
        <p:origin x="-67" y="-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11/4/2012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11/4/2012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2714620"/>
            <a:ext cx="8286808" cy="3571900"/>
          </a:xfrm>
        </p:spPr>
        <p:txBody>
          <a:bodyPr/>
          <a:lstStyle/>
          <a:p>
            <a:r>
              <a:rPr lang="en-CA" altLang="zh-CN" sz="1800" dirty="0" smtClean="0"/>
              <a:t>Prove that for any valid Input, the output of Find-max satisfies the output condition. </a:t>
            </a:r>
          </a:p>
          <a:p>
            <a:r>
              <a:rPr lang="en-CA" altLang="zh-CN" sz="1800" b="1" dirty="0" smtClean="0"/>
              <a:t>Proof by contradiction: </a:t>
            </a:r>
          </a:p>
          <a:p>
            <a:pPr lvl="1"/>
            <a:r>
              <a:rPr lang="en-CA" altLang="zh-CN" sz="1800" b="1" dirty="0" smtClean="0"/>
              <a:t>Suppose the algorithm is incorrect.</a:t>
            </a:r>
          </a:p>
          <a:p>
            <a:pPr lvl="1"/>
            <a:r>
              <a:rPr lang="en-CA" altLang="zh-CN" sz="1800" dirty="0" smtClean="0"/>
              <a:t>Then for some input A, </a:t>
            </a:r>
          </a:p>
          <a:p>
            <a:pPr lvl="2"/>
            <a:r>
              <a:rPr lang="en-CA" altLang="zh-CN" sz="1800" dirty="0" smtClean="0"/>
              <a:t>Case 1: </a:t>
            </a:r>
            <a:r>
              <a:rPr lang="en-CA" altLang="zh-CN" sz="1800" dirty="0" smtClean="0"/>
              <a:t>max is not an element of A. </a:t>
            </a:r>
            <a:r>
              <a:rPr lang="en-CA" altLang="zh-CN" sz="1800" dirty="0" smtClean="0"/>
              <a:t>max </a:t>
            </a:r>
            <a:r>
              <a:rPr lang="en-CA" altLang="zh-CN" sz="1800" dirty="0" smtClean="0"/>
              <a:t>is initialized to and assigned to elements of A – (a) is impossible. </a:t>
            </a:r>
          </a:p>
          <a:p>
            <a:pPr lvl="2"/>
            <a:r>
              <a:rPr lang="en-CA" altLang="zh-CN" sz="1800" dirty="0" smtClean="0"/>
              <a:t>Case 2: </a:t>
            </a:r>
            <a:r>
              <a:rPr lang="en-CA" altLang="zh-CN" sz="1800" dirty="0" smtClean="0"/>
              <a:t>(∃ j | max &lt; A[j]). </a:t>
            </a:r>
          </a:p>
          <a:p>
            <a:pPr lvl="2">
              <a:buNone/>
            </a:pPr>
            <a:r>
              <a:rPr lang="en-CA" altLang="zh-CN" sz="1800" dirty="0" smtClean="0"/>
              <a:t>		After the </a:t>
            </a:r>
            <a:r>
              <a:rPr lang="en-CA" altLang="zh-CN" sz="1800" dirty="0" err="1" smtClean="0"/>
              <a:t>jth</a:t>
            </a:r>
            <a:r>
              <a:rPr lang="en-CA" altLang="zh-CN" sz="1800" dirty="0" smtClean="0"/>
              <a:t> iteration of the for-loop (lines 2 – 4), </a:t>
            </a:r>
            <a:r>
              <a:rPr lang="en-CA" altLang="zh-CN" sz="1800" dirty="0" smtClean="0">
                <a:solidFill>
                  <a:srgbClr val="006600"/>
                </a:solidFill>
              </a:rPr>
              <a:t>max ≥ A[j]. </a:t>
            </a:r>
            <a:r>
              <a:rPr lang="en-CA" altLang="zh-CN" sz="1800" dirty="0" smtClean="0"/>
              <a:t>From lines 3,4, max only increases.</a:t>
            </a:r>
          </a:p>
          <a:p>
            <a:pPr lvl="1"/>
            <a:r>
              <a:rPr lang="en-CA" altLang="zh-CN" sz="1800" dirty="0" smtClean="0"/>
              <a:t>Therefore, upon termination, max </a:t>
            </a:r>
            <a:r>
              <a:rPr lang="en-CA" altLang="zh-CN" sz="1800" dirty="0" smtClean="0"/>
              <a:t>≥ A[j</a:t>
            </a:r>
            <a:r>
              <a:rPr lang="en-CA" altLang="zh-CN" sz="1800" dirty="0" smtClean="0"/>
              <a:t>], which contradicts (b).</a:t>
            </a:r>
            <a:endParaRPr lang="zh-CN" altLang="en-US" sz="1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Correctness proofs of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214422"/>
            <a:ext cx="2733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r>
              <a:rPr lang="en-US" altLang="zh-CN" dirty="0" smtClean="0"/>
              <a:t>hile (</a:t>
            </a:r>
            <a:r>
              <a:rPr lang="en-US" altLang="zh-CN" dirty="0" smtClean="0">
                <a:solidFill>
                  <a:srgbClr val="006600"/>
                </a:solidFill>
              </a:rPr>
              <a:t>condition</a:t>
            </a:r>
            <a:r>
              <a:rPr lang="en-US" altLang="zh-CN" dirty="0" smtClean="0"/>
              <a:t>), do (</a:t>
            </a:r>
            <a:r>
              <a:rPr lang="en-US" altLang="zh-CN" dirty="0" smtClean="0">
                <a:solidFill>
                  <a:srgbClr val="006600"/>
                </a:solidFill>
              </a:rPr>
              <a:t>S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Loop invariant</a:t>
            </a:r>
          </a:p>
          <a:p>
            <a:pPr lvl="1"/>
            <a:r>
              <a:rPr lang="en-US" altLang="zh-CN" dirty="0" smtClean="0"/>
              <a:t>An assertion that remains true each time S is executed.</a:t>
            </a:r>
          </a:p>
          <a:p>
            <a:pPr lvl="1"/>
            <a:r>
              <a:rPr lang="en-US" altLang="zh-CN" dirty="0" smtClean="0"/>
              <a:t>p is a loop invariant if (</a:t>
            </a:r>
            <a:r>
              <a:rPr lang="en-US" altLang="zh-CN" dirty="0" err="1" smtClean="0"/>
              <a:t>p∧condition</a:t>
            </a:r>
            <a:r>
              <a:rPr lang="en-US" altLang="zh-CN" dirty="0" smtClean="0"/>
              <a:t>){S}p is true.</a:t>
            </a:r>
          </a:p>
          <a:p>
            <a:pPr lvl="1"/>
            <a:r>
              <a:rPr lang="en-US" altLang="zh-CN" dirty="0" smtClean="0"/>
              <a:t>p</a:t>
            </a:r>
            <a:r>
              <a:rPr lang="en-US" altLang="zh-CN" dirty="0" smtClean="0"/>
              <a:t> is true before S is executed. </a:t>
            </a:r>
            <a:r>
              <a:rPr lang="en-US" altLang="zh-CN" dirty="0" smtClean="0"/>
              <a:t>q</a:t>
            </a:r>
            <a:r>
              <a:rPr lang="en-US" altLang="zh-CN" dirty="0" smtClean="0"/>
              <a:t> </a:t>
            </a:r>
            <a:r>
              <a:rPr lang="en-US" altLang="zh-CN" dirty="0" smtClean="0"/>
              <a:t>and ˥condition </a:t>
            </a:r>
            <a:r>
              <a:rPr lang="en-US" altLang="zh-CN" dirty="0" smtClean="0"/>
              <a:t>are true after termination.</a:t>
            </a:r>
          </a:p>
          <a:p>
            <a:pPr lvl="1" algn="ctr">
              <a:buNone/>
            </a:pPr>
            <a:endParaRPr lang="en-US" altLang="zh-CN" dirty="0" smtClean="0"/>
          </a:p>
          <a:p>
            <a:pPr lvl="1" algn="ctr">
              <a:buNone/>
            </a:pPr>
            <a:r>
              <a:rPr lang="en-US" altLang="zh-CN" dirty="0" smtClean="0"/>
              <a:t>(</a:t>
            </a:r>
            <a:r>
              <a:rPr lang="en-US" altLang="zh-CN" dirty="0" err="1" smtClean="0"/>
              <a:t>p∧condition</a:t>
            </a:r>
            <a:r>
              <a:rPr lang="en-US" altLang="zh-CN" dirty="0" smtClean="0"/>
              <a:t>){</a:t>
            </a:r>
            <a:r>
              <a:rPr lang="en-US" altLang="zh-CN" dirty="0" smtClean="0"/>
              <a:t>S}p</a:t>
            </a:r>
          </a:p>
          <a:p>
            <a:pPr lvl="1" algn="ctr">
              <a:buNone/>
            </a:pPr>
            <a:endParaRPr lang="en-US" altLang="zh-CN" dirty="0" smtClean="0"/>
          </a:p>
          <a:p>
            <a:pPr lvl="1" algn="ctr">
              <a:buNone/>
            </a:pPr>
            <a:r>
              <a:rPr lang="en-US" altLang="zh-CN" dirty="0" smtClean="0"/>
              <a:t>∴ p{while condition do S} (</a:t>
            </a:r>
            <a:r>
              <a:rPr lang="en-US" altLang="zh-CN" sz="2400" dirty="0" smtClean="0"/>
              <a:t>˥condition ∧ p</a:t>
            </a:r>
            <a:r>
              <a:rPr lang="en-US" altLang="zh-CN" dirty="0" smtClean="0"/>
              <a:t>)</a:t>
            </a:r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5" name="标题 2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Correctness proofs using loop invariants</a:t>
            </a:r>
            <a:endParaRPr kumimoji="0" lang="zh-CN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785918" y="5286388"/>
            <a:ext cx="59293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2714620"/>
            <a:ext cx="8286808" cy="3571900"/>
          </a:xfrm>
        </p:spPr>
        <p:txBody>
          <a:bodyPr/>
          <a:lstStyle/>
          <a:p>
            <a:r>
              <a:rPr lang="en-CA" altLang="zh-CN" sz="1800" dirty="0" smtClean="0"/>
              <a:t>Prove that for any valid Input, the output of Find-max satisfies the output condition. </a:t>
            </a:r>
          </a:p>
          <a:p>
            <a:r>
              <a:rPr lang="en-CA" altLang="zh-CN" sz="1800" b="1" dirty="0" smtClean="0"/>
              <a:t>Proof </a:t>
            </a:r>
            <a:r>
              <a:rPr lang="en-CA" altLang="zh-CN" sz="1800" b="1" dirty="0" smtClean="0"/>
              <a:t>by </a:t>
            </a:r>
            <a:r>
              <a:rPr lang="en-CA" altLang="zh-CN" sz="1800" b="1" dirty="0" smtClean="0">
                <a:solidFill>
                  <a:srgbClr val="FF0000"/>
                </a:solidFill>
              </a:rPr>
              <a:t>loop invariants</a:t>
            </a:r>
            <a:r>
              <a:rPr lang="en-CA" altLang="zh-CN" sz="1800" b="1" dirty="0" smtClean="0"/>
              <a:t>: </a:t>
            </a:r>
            <a:endParaRPr lang="en-CA" altLang="zh-CN" sz="1800" b="1" dirty="0" smtClean="0"/>
          </a:p>
          <a:p>
            <a:pPr lvl="1"/>
            <a:r>
              <a:rPr lang="en-CA" altLang="zh-CN" sz="1800" dirty="0" smtClean="0"/>
              <a:t>Loop invariant: I(j): </a:t>
            </a:r>
            <a:r>
              <a:rPr lang="en-CA" altLang="zh-CN" sz="1800" dirty="0" smtClean="0"/>
              <a:t>At the beginning of iteration </a:t>
            </a:r>
            <a:r>
              <a:rPr lang="en-CA" altLang="zh-CN" sz="1800" dirty="0" smtClean="0"/>
              <a:t>j </a:t>
            </a:r>
            <a:r>
              <a:rPr lang="en-CA" altLang="zh-CN" sz="1800" dirty="0" smtClean="0"/>
              <a:t>of </a:t>
            </a:r>
            <a:r>
              <a:rPr lang="en-CA" altLang="zh-CN" sz="1800" dirty="0" smtClean="0"/>
              <a:t>the loop</a:t>
            </a:r>
            <a:r>
              <a:rPr lang="en-CA" altLang="zh-CN" sz="1800" dirty="0" smtClean="0"/>
              <a:t>, max contains the maximum of </a:t>
            </a:r>
            <a:r>
              <a:rPr lang="en-CA" altLang="zh-CN" sz="1800" dirty="0" smtClean="0"/>
              <a:t>A[1,..,j-1].</a:t>
            </a:r>
          </a:p>
          <a:p>
            <a:pPr lvl="1"/>
            <a:r>
              <a:rPr lang="en-CA" altLang="zh-CN" sz="1800" dirty="0" smtClean="0"/>
              <a:t>Proof: </a:t>
            </a:r>
          </a:p>
          <a:p>
            <a:pPr lvl="2"/>
            <a:r>
              <a:rPr lang="en-CA" altLang="zh-CN" sz="1600" dirty="0" smtClean="0"/>
              <a:t>True </a:t>
            </a:r>
            <a:r>
              <a:rPr lang="en-CA" altLang="zh-CN" sz="1600" dirty="0" smtClean="0"/>
              <a:t>for j=2. </a:t>
            </a:r>
            <a:endParaRPr lang="en-CA" altLang="zh-CN" sz="1600" dirty="0" smtClean="0"/>
          </a:p>
          <a:p>
            <a:pPr lvl="2"/>
            <a:r>
              <a:rPr lang="en-CA" altLang="zh-CN" sz="1600" dirty="0" smtClean="0"/>
              <a:t>Assume that the loop invariant holds for the j iteration, </a:t>
            </a:r>
          </a:p>
          <a:p>
            <a:pPr lvl="2">
              <a:buNone/>
            </a:pPr>
            <a:r>
              <a:rPr lang="en-CA" altLang="zh-CN" sz="1600" dirty="0" smtClean="0"/>
              <a:t>	So </a:t>
            </a:r>
            <a:r>
              <a:rPr lang="en-CA" altLang="zh-CN" sz="1600" dirty="0" smtClean="0"/>
              <a:t>at the beginning of </a:t>
            </a:r>
            <a:r>
              <a:rPr lang="en-CA" altLang="zh-CN" sz="1600" dirty="0" smtClean="0"/>
              <a:t>iteration k, </a:t>
            </a:r>
            <a:r>
              <a:rPr lang="en-CA" altLang="zh-CN" sz="1600" dirty="0" smtClean="0"/>
              <a:t>max = maximum of </a:t>
            </a:r>
            <a:r>
              <a:rPr lang="en-CA" altLang="zh-CN" sz="1600" dirty="0" smtClean="0"/>
              <a:t>A[1,..,j-1].</a:t>
            </a:r>
            <a:endParaRPr lang="zh-CN" altLang="en-US" sz="1600" dirty="0" smtClean="0"/>
          </a:p>
          <a:p>
            <a:pPr lvl="1"/>
            <a:endParaRPr lang="en-CA" altLang="zh-CN" sz="1800" dirty="0" smtClean="0"/>
          </a:p>
          <a:p>
            <a:pPr lvl="1"/>
            <a:endParaRPr lang="en-CA" altLang="zh-CN" sz="24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Loop invariant proofs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214422"/>
            <a:ext cx="2733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2714620"/>
            <a:ext cx="8286808" cy="3571900"/>
          </a:xfrm>
        </p:spPr>
        <p:txBody>
          <a:bodyPr/>
          <a:lstStyle/>
          <a:p>
            <a:pPr lvl="1"/>
            <a:r>
              <a:rPr lang="en-CA" altLang="zh-CN" sz="2400" dirty="0" smtClean="0"/>
              <a:t>For the (j+1)</a:t>
            </a:r>
            <a:r>
              <a:rPr lang="en-CA" altLang="zh-CN" sz="2400" dirty="0" err="1" smtClean="0"/>
              <a:t>th</a:t>
            </a:r>
            <a:r>
              <a:rPr lang="en-CA" altLang="zh-CN" sz="2400" dirty="0" smtClean="0"/>
              <a:t> iteration</a:t>
            </a:r>
          </a:p>
          <a:p>
            <a:pPr lvl="2"/>
            <a:r>
              <a:rPr lang="en-CA" altLang="zh-CN" sz="2000" dirty="0" smtClean="0"/>
              <a:t>Case 1</a:t>
            </a:r>
            <a:r>
              <a:rPr lang="en-CA" altLang="zh-CN" sz="2000" dirty="0" smtClean="0"/>
              <a:t>: </a:t>
            </a:r>
            <a:r>
              <a:rPr lang="en-CA" altLang="zh-CN" sz="2000" dirty="0" smtClean="0"/>
              <a:t>A[j] is the maximum of A[1,…,j]. In lines 3, 4, max is set to A[j].</a:t>
            </a:r>
          </a:p>
          <a:p>
            <a:pPr lvl="2"/>
            <a:r>
              <a:rPr lang="en-CA" altLang="zh-CN" sz="2000" dirty="0" smtClean="0"/>
              <a:t>Case 2: A[j] is not </a:t>
            </a:r>
            <a:r>
              <a:rPr lang="en-CA" altLang="zh-CN" sz="2000" dirty="0" smtClean="0"/>
              <a:t>the maximum of A[1</a:t>
            </a:r>
            <a:r>
              <a:rPr lang="en-CA" altLang="zh-CN" sz="2000" dirty="0" smtClean="0"/>
              <a:t>,…,j]. So the </a:t>
            </a:r>
            <a:r>
              <a:rPr lang="en-CA" altLang="zh-CN" sz="2000" dirty="0" smtClean="0"/>
              <a:t>maximum of </a:t>
            </a:r>
            <a:r>
              <a:rPr lang="en-CA" altLang="zh-CN" sz="2000" dirty="0" smtClean="0"/>
              <a:t>A[1,…, j] </a:t>
            </a:r>
            <a:r>
              <a:rPr lang="en-CA" altLang="zh-CN" sz="2000" dirty="0" smtClean="0"/>
              <a:t>is in </a:t>
            </a:r>
            <a:r>
              <a:rPr lang="en-CA" altLang="zh-CN" sz="2000" dirty="0" smtClean="0"/>
              <a:t>A[1,…,j-1]. </a:t>
            </a:r>
            <a:r>
              <a:rPr lang="en-CA" altLang="zh-CN" sz="2000" dirty="0" smtClean="0"/>
              <a:t>By </a:t>
            </a:r>
            <a:r>
              <a:rPr lang="en-CA" altLang="zh-CN" sz="2000" dirty="0" smtClean="0"/>
              <a:t>our assumption </a:t>
            </a:r>
            <a:r>
              <a:rPr lang="en-CA" altLang="zh-CN" sz="2000" dirty="0" smtClean="0"/>
              <a:t>max already has this value </a:t>
            </a:r>
            <a:r>
              <a:rPr lang="en-CA" altLang="zh-CN" sz="2000" dirty="0" smtClean="0"/>
              <a:t>and by </a:t>
            </a:r>
            <a:r>
              <a:rPr lang="en-CA" altLang="zh-CN" sz="2000" dirty="0" smtClean="0"/>
              <a:t>lines 3-4 max is unchanged in </a:t>
            </a:r>
            <a:r>
              <a:rPr lang="en-CA" altLang="zh-CN" sz="2000" dirty="0" smtClean="0"/>
              <a:t>this iteration</a:t>
            </a:r>
            <a:r>
              <a:rPr lang="en-CA" altLang="zh-CN" sz="2000" dirty="0" smtClean="0"/>
              <a:t>.</a:t>
            </a:r>
            <a:endParaRPr lang="en-CA" altLang="zh-CN" sz="1800" dirty="0" smtClean="0"/>
          </a:p>
          <a:p>
            <a:pPr lvl="2"/>
            <a:endParaRPr lang="en-CA" altLang="zh-CN" sz="1600" dirty="0" smtClean="0"/>
          </a:p>
          <a:p>
            <a:pPr lvl="1"/>
            <a:endParaRPr lang="en-CA" altLang="zh-CN" sz="24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Loop invariant proofs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214422"/>
            <a:ext cx="2733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STRATEGY: We proved that the invariant holds at </a:t>
            </a:r>
            <a:r>
              <a:rPr lang="en-CA" altLang="zh-CN" dirty="0" smtClean="0"/>
              <a:t>the beginning </a:t>
            </a:r>
            <a:r>
              <a:rPr lang="en-CA" altLang="zh-CN" dirty="0" smtClean="0"/>
              <a:t>of iteration j for each j used by Find-max</a:t>
            </a:r>
            <a:r>
              <a:rPr lang="en-CA" altLang="zh-CN" dirty="0" smtClean="0"/>
              <a:t>.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Upon termination, j = length(A)+1. (WHY</a:t>
            </a:r>
            <a:r>
              <a:rPr lang="en-CA" altLang="zh-CN" dirty="0" smtClean="0"/>
              <a:t>?)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The invariant holds, and so max contains </a:t>
            </a:r>
            <a:r>
              <a:rPr lang="en-CA" altLang="zh-CN" dirty="0" smtClean="0"/>
              <a:t>the maximum </a:t>
            </a:r>
            <a:r>
              <a:rPr lang="en-CA" altLang="zh-CN" dirty="0" smtClean="0"/>
              <a:t>of A[1..n</a:t>
            </a:r>
            <a:r>
              <a:rPr lang="en-CA" altLang="zh-CN" dirty="0" smtClean="0"/>
              <a:t>]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Loop invariant proofs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CA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/>
              <a:t>Advantages:</a:t>
            </a:r>
          </a:p>
          <a:p>
            <a:pPr lvl="1"/>
            <a:r>
              <a:rPr lang="en-CA" altLang="zh-CN" dirty="0" smtClean="0"/>
              <a:t>Rather than reason about the whole algorithm, reason about SINGLE iterations of SINGLE loops</a:t>
            </a:r>
            <a:r>
              <a:rPr lang="en-CA" altLang="zh-CN" dirty="0" smtClean="0"/>
              <a:t>.</a:t>
            </a:r>
          </a:p>
          <a:p>
            <a:pPr lvl="1"/>
            <a:endParaRPr lang="en-CA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/>
              <a:t>Structured proof technique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CA" altLang="zh-CN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/>
              <a:t>Usually prove loop invariant via Mathematical Induction. </a:t>
            </a:r>
            <a:endParaRPr lang="en-CA" altLang="zh-CN" sz="2700" dirty="0" smtClean="0"/>
          </a:p>
          <a:p>
            <a:pPr lvl="1"/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Loop invariant proofs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algorithms?</a:t>
            </a:r>
          </a:p>
          <a:p>
            <a:pPr lvl="1"/>
            <a:r>
              <a:rPr lang="en-US" altLang="zh-CN" dirty="0" smtClean="0"/>
              <a:t>Consider the problems as special cases of general problems.</a:t>
            </a:r>
          </a:p>
          <a:p>
            <a:pPr lvl="2"/>
            <a:r>
              <a:rPr lang="en-US" altLang="zh-CN" dirty="0" smtClean="0"/>
              <a:t>Searching for an element in </a:t>
            </a:r>
            <a:r>
              <a:rPr lang="en-US" altLang="zh-CN" dirty="0" smtClean="0">
                <a:solidFill>
                  <a:srgbClr val="006600"/>
                </a:solidFill>
              </a:rPr>
              <a:t>any given list</a:t>
            </a:r>
          </a:p>
          <a:p>
            <a:pPr lvl="2"/>
            <a:r>
              <a:rPr lang="en-US" altLang="zh-CN" dirty="0" smtClean="0"/>
              <a:t>Sorting </a:t>
            </a:r>
            <a:r>
              <a:rPr lang="en-US" altLang="zh-CN" dirty="0" smtClean="0">
                <a:solidFill>
                  <a:srgbClr val="006600"/>
                </a:solidFill>
              </a:rPr>
              <a:t>any given list</a:t>
            </a:r>
            <a:r>
              <a:rPr lang="en-US" altLang="zh-CN" dirty="0" smtClean="0"/>
              <a:t>, so its elements are in increasing/decreasing order</a:t>
            </a:r>
          </a:p>
          <a:p>
            <a:pPr lvl="2"/>
            <a:endParaRPr lang="en-US" altLang="zh-CN" dirty="0" smtClean="0"/>
          </a:p>
          <a:p>
            <a:pPr lvl="0">
              <a:buClr>
                <a:srgbClr val="2DA2BF"/>
              </a:buClr>
            </a:pPr>
            <a:r>
              <a:rPr lang="en-CA" altLang="zh-CN" dirty="0" smtClean="0">
                <a:solidFill>
                  <a:prstClr val="black"/>
                </a:solidFill>
              </a:rPr>
              <a:t>What is an algorithm?</a:t>
            </a:r>
          </a:p>
          <a:p>
            <a:pPr lvl="1">
              <a:buClr>
                <a:srgbClr val="2DA2BF"/>
              </a:buClr>
            </a:pPr>
            <a:r>
              <a:rPr lang="en-CA" altLang="zh-CN" dirty="0" smtClean="0">
                <a:solidFill>
                  <a:prstClr val="black"/>
                </a:solidFill>
              </a:rPr>
              <a:t>For </a:t>
            </a:r>
            <a:r>
              <a:rPr lang="en-CA" altLang="zh-CN" dirty="0" smtClean="0">
                <a:solidFill>
                  <a:prstClr val="black"/>
                </a:solidFill>
              </a:rPr>
              <a:t>this course: detailed </a:t>
            </a:r>
            <a:r>
              <a:rPr lang="en-CA" altLang="zh-CN" dirty="0" err="1" smtClean="0">
                <a:solidFill>
                  <a:prstClr val="black"/>
                </a:solidFill>
              </a:rPr>
              <a:t>pseudocode</a:t>
            </a:r>
            <a:r>
              <a:rPr lang="en-CA" altLang="zh-CN" dirty="0" smtClean="0">
                <a:solidFill>
                  <a:prstClr val="black"/>
                </a:solidFill>
              </a:rPr>
              <a:t>, or a detailed set of steps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to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Design </a:t>
            </a:r>
            <a:r>
              <a:rPr lang="en-CA" altLang="zh-CN" dirty="0" smtClean="0"/>
              <a:t>of Algorithms (for simple problems)</a:t>
            </a:r>
          </a:p>
          <a:p>
            <a:r>
              <a:rPr lang="en-CA" altLang="zh-CN" dirty="0" smtClean="0"/>
              <a:t>Analysis of algorithms</a:t>
            </a:r>
          </a:p>
          <a:p>
            <a:pPr lvl="1"/>
            <a:r>
              <a:rPr lang="en-CA" altLang="zh-CN" dirty="0" smtClean="0"/>
              <a:t>– Is it correct?</a:t>
            </a:r>
          </a:p>
          <a:p>
            <a:pPr lvl="1">
              <a:buNone/>
            </a:pPr>
            <a:r>
              <a:rPr lang="en-CA" altLang="zh-CN" b="1" dirty="0" smtClean="0"/>
              <a:t>   Loop invariants</a:t>
            </a:r>
          </a:p>
          <a:p>
            <a:pPr lvl="1"/>
            <a:r>
              <a:rPr lang="en-CA" altLang="zh-CN" dirty="0" smtClean="0"/>
              <a:t>– Is it “good”?</a:t>
            </a:r>
          </a:p>
          <a:p>
            <a:pPr lvl="1">
              <a:buNone/>
            </a:pPr>
            <a:r>
              <a:rPr lang="en-CA" altLang="zh-CN" b="1" dirty="0" smtClean="0"/>
              <a:t>   Efficiency</a:t>
            </a:r>
          </a:p>
          <a:p>
            <a:pPr lvl="1"/>
            <a:r>
              <a:rPr lang="en-CA" altLang="zh-CN" dirty="0" smtClean="0"/>
              <a:t>– Is there a better algorithm?</a:t>
            </a:r>
          </a:p>
          <a:p>
            <a:pPr lvl="1">
              <a:buNone/>
            </a:pPr>
            <a:r>
              <a:rPr lang="en-CA" altLang="zh-CN" b="1" dirty="0" smtClean="0"/>
              <a:t>   Lower bounds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(topics)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00066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66FF"/>
                </a:solidFill>
              </a:rPr>
              <a:t>Problem: </a:t>
            </a:r>
            <a:r>
              <a:rPr lang="en-CA" altLang="zh-CN" dirty="0" smtClean="0">
                <a:solidFill>
                  <a:srgbClr val="0066FF"/>
                </a:solidFill>
              </a:rPr>
              <a:t>Swapping two numbers in </a:t>
            </a:r>
            <a:r>
              <a:rPr lang="en-CA" altLang="zh-CN" dirty="0" smtClean="0">
                <a:solidFill>
                  <a:srgbClr val="0066FF"/>
                </a:solidFill>
              </a:rPr>
              <a:t>memory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x=a, y=b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x and y such that x=b and y=a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.</a:t>
            </a:r>
            <a:endParaRPr lang="en-CA" altLang="zh-CN" dirty="0" smtClean="0"/>
          </a:p>
          <a:p>
            <a:pPr lvl="1"/>
            <a:r>
              <a:rPr lang="en-CA" altLang="zh-CN" dirty="0" err="1" smtClean="0"/>
              <a:t>tmp</a:t>
            </a:r>
            <a:r>
              <a:rPr lang="en-CA" altLang="zh-CN" dirty="0" smtClean="0"/>
              <a:t> </a:t>
            </a:r>
            <a:r>
              <a:rPr lang="en-CA" altLang="zh-CN" dirty="0" smtClean="0"/>
              <a:t>= x;</a:t>
            </a:r>
          </a:p>
          <a:p>
            <a:pPr lvl="1"/>
            <a:r>
              <a:rPr lang="en-CA" altLang="zh-CN" dirty="0" smtClean="0"/>
              <a:t>x = y;</a:t>
            </a:r>
          </a:p>
          <a:p>
            <a:pPr lvl="1"/>
            <a:r>
              <a:rPr lang="en-CA" altLang="zh-CN" dirty="0" smtClean="0"/>
              <a:t>y = </a:t>
            </a:r>
            <a:r>
              <a:rPr lang="en-CA" altLang="zh-CN" dirty="0" err="1" smtClean="0"/>
              <a:t>tmp</a:t>
            </a:r>
            <a:r>
              <a:rPr lang="en-CA" altLang="zh-CN" dirty="0" smtClean="0"/>
              <a:t>;</a:t>
            </a:r>
          </a:p>
          <a:p>
            <a:pPr lvl="1"/>
            <a:endParaRPr lang="en-CA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800" dirty="0" smtClean="0"/>
              <a:t>Can we do it without using </a:t>
            </a:r>
            <a:r>
              <a:rPr lang="en-CA" altLang="zh-CN" sz="2800" dirty="0" err="1" smtClean="0"/>
              <a:t>tmp</a:t>
            </a:r>
            <a:r>
              <a:rPr lang="en-CA" altLang="zh-CN" sz="2800" dirty="0" smtClean="0"/>
              <a:t> ?</a:t>
            </a:r>
          </a:p>
          <a:p>
            <a:pPr lvl="1"/>
            <a:r>
              <a:rPr lang="en-CA" altLang="zh-CN" sz="2400" dirty="0" smtClean="0"/>
              <a:t>x = </a:t>
            </a:r>
            <a:r>
              <a:rPr lang="en-CA" altLang="zh-CN" sz="2400" dirty="0" err="1" smtClean="0"/>
              <a:t>x+y</a:t>
            </a:r>
            <a:r>
              <a:rPr lang="en-CA" altLang="zh-CN" sz="2400" dirty="0" smtClean="0"/>
              <a:t>;</a:t>
            </a:r>
          </a:p>
          <a:p>
            <a:pPr lvl="1"/>
            <a:r>
              <a:rPr lang="en-CA" altLang="zh-CN" sz="2400" dirty="0" smtClean="0"/>
              <a:t>y = x-y;</a:t>
            </a:r>
          </a:p>
          <a:p>
            <a:pPr lvl="1"/>
            <a:r>
              <a:rPr lang="en-CA" altLang="zh-CN" sz="2400" dirty="0" smtClean="0"/>
              <a:t>x= </a:t>
            </a:r>
            <a:r>
              <a:rPr lang="en-CA" altLang="zh-CN" sz="2400" dirty="0" smtClean="0"/>
              <a:t>x-y</a:t>
            </a:r>
            <a:r>
              <a:rPr lang="en-CA" altLang="zh-CN" sz="2400" dirty="0" smtClean="0"/>
              <a:t>;</a:t>
            </a:r>
          </a:p>
          <a:p>
            <a:r>
              <a:rPr lang="en-CA" altLang="zh-CN" sz="2800" dirty="0" smtClean="0"/>
              <a:t>Why does this work? </a:t>
            </a:r>
            <a:endParaRPr lang="en-CA" altLang="zh-CN" sz="2800" dirty="0" smtClean="0"/>
          </a:p>
          <a:p>
            <a:r>
              <a:rPr lang="en-CA" altLang="zh-CN" sz="2800" dirty="0" smtClean="0"/>
              <a:t>Does </a:t>
            </a:r>
            <a:r>
              <a:rPr lang="en-CA" altLang="zh-CN" sz="2800" dirty="0" smtClean="0"/>
              <a:t>it always work?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72230"/>
          </a:xfrm>
        </p:spPr>
        <p:txBody>
          <a:bodyPr/>
          <a:lstStyle/>
          <a:p>
            <a:r>
              <a:rPr lang="en-CA" altLang="zh-CN" sz="3200" dirty="0" smtClean="0">
                <a:solidFill>
                  <a:srgbClr val="00339B"/>
                </a:solidFill>
                <a:latin typeface="Arial"/>
              </a:rPr>
              <a:t>Problem: How </a:t>
            </a:r>
            <a:r>
              <a:rPr lang="en-CA" altLang="zh-CN" sz="3200" dirty="0" smtClean="0">
                <a:solidFill>
                  <a:srgbClr val="00339B"/>
                </a:solidFill>
                <a:latin typeface="Arial"/>
              </a:rPr>
              <a:t>do you find the max of n numbers </a:t>
            </a:r>
            <a:r>
              <a:rPr lang="en-CA" altLang="zh-CN" sz="2800" dirty="0" smtClean="0">
                <a:solidFill>
                  <a:srgbClr val="00339B"/>
                </a:solidFill>
                <a:latin typeface="Arial"/>
              </a:rPr>
              <a:t>(</a:t>
            </a:r>
            <a:r>
              <a:rPr lang="en-CA" altLang="zh-CN" sz="2800" dirty="0" smtClean="0">
                <a:solidFill>
                  <a:srgbClr val="00339B"/>
                </a:solidFill>
                <a:latin typeface="Arial"/>
              </a:rPr>
              <a:t>stored in </a:t>
            </a:r>
            <a:r>
              <a:rPr lang="en-CA" altLang="zh-CN" sz="2800" dirty="0" smtClean="0">
                <a:solidFill>
                  <a:srgbClr val="00339B"/>
                </a:solidFill>
                <a:latin typeface="Arial"/>
              </a:rPr>
              <a:t>array A</a:t>
            </a:r>
            <a:r>
              <a:rPr lang="en-CA" altLang="zh-CN" sz="2800" dirty="0" smtClean="0">
                <a:solidFill>
                  <a:srgbClr val="00339B"/>
                </a:solidFill>
                <a:latin typeface="Arial"/>
              </a:rPr>
              <a:t>?)</a:t>
            </a:r>
          </a:p>
          <a:p>
            <a:endParaRPr lang="en-CA" altLang="zh-CN" sz="2800" dirty="0" smtClean="0">
              <a:solidFill>
                <a:srgbClr val="00339B"/>
              </a:solidFill>
              <a:latin typeface="Arial"/>
            </a:endParaRPr>
          </a:p>
          <a:p>
            <a:pPr lvl="1"/>
            <a:r>
              <a:rPr lang="en-CA" altLang="zh-CN" sz="2400" dirty="0" smtClean="0">
                <a:solidFill>
                  <a:srgbClr val="9B3300"/>
                </a:solidFill>
                <a:latin typeface="Arial"/>
              </a:rPr>
              <a:t>INPUT</a:t>
            </a:r>
            <a:r>
              <a:rPr lang="en-CA" altLang="zh-CN" sz="2400" dirty="0" smtClean="0">
                <a:solidFill>
                  <a:srgbClr val="9B3300"/>
                </a:solidFill>
                <a:latin typeface="Arial"/>
              </a:rPr>
              <a:t>: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A[1..n] - an array of integers</a:t>
            </a:r>
          </a:p>
          <a:p>
            <a:pPr lvl="1"/>
            <a:r>
              <a:rPr lang="en-CA" altLang="zh-CN" sz="24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an element m of A such that A[j]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m, 1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j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length(A)</a:t>
            </a:r>
          </a:p>
          <a:p>
            <a:pPr lvl="1"/>
            <a:endParaRPr lang="en-CA" altLang="zh-CN" sz="2400" dirty="0" smtClean="0">
              <a:solidFill>
                <a:srgbClr val="006500"/>
              </a:solidFill>
              <a:latin typeface="Arial"/>
            </a:endParaRPr>
          </a:p>
          <a:p>
            <a:r>
              <a:rPr lang="en-CA" altLang="zh-CN" sz="2800" dirty="0" smtClean="0">
                <a:latin typeface="Arial"/>
              </a:rPr>
              <a:t>Find-max </a:t>
            </a:r>
            <a:r>
              <a:rPr lang="en-CA" altLang="zh-CN" sz="2800" dirty="0" smtClean="0">
                <a:latin typeface="Arial"/>
              </a:rPr>
              <a:t>(A)</a:t>
            </a:r>
          </a:p>
          <a:p>
            <a:pPr lvl="1"/>
            <a:r>
              <a:rPr lang="en-CA" altLang="zh-CN" sz="2400" dirty="0" smtClean="0">
                <a:latin typeface="Arial"/>
              </a:rPr>
              <a:t>1. </a:t>
            </a:r>
            <a:r>
              <a:rPr lang="en-CA" altLang="zh-CN" sz="2400" dirty="0" err="1" smtClean="0">
                <a:latin typeface="Arial"/>
              </a:rPr>
              <a:t>max←A</a:t>
            </a:r>
            <a:r>
              <a:rPr lang="en-CA" altLang="zh-CN" sz="2400" dirty="0" smtClean="0">
                <a:latin typeface="Arial"/>
              </a:rPr>
              <a:t>[1]</a:t>
            </a:r>
            <a:endParaRPr lang="en-CA" altLang="zh-CN" sz="2400" dirty="0" smtClean="0">
              <a:latin typeface="Times New Roman"/>
            </a:endParaRPr>
          </a:p>
          <a:p>
            <a:pPr lvl="1"/>
            <a:r>
              <a:rPr lang="en-CA" altLang="zh-CN" sz="2400" dirty="0" smtClean="0">
                <a:latin typeface="Arial"/>
              </a:rPr>
              <a:t>2. for j ←</a:t>
            </a:r>
            <a:r>
              <a:rPr lang="en-CA" altLang="zh-CN" sz="2400" dirty="0" smtClean="0">
                <a:latin typeface="SymbolMT"/>
              </a:rPr>
              <a:t> </a:t>
            </a:r>
            <a:r>
              <a:rPr lang="en-CA" altLang="zh-CN" sz="2400" dirty="0" smtClean="0">
                <a:latin typeface="Arial"/>
              </a:rPr>
              <a:t>2 to </a:t>
            </a:r>
            <a:r>
              <a:rPr lang="en-CA" altLang="zh-CN" sz="2400" dirty="0" smtClean="0">
                <a:latin typeface="Arial"/>
              </a:rPr>
              <a:t>n</a:t>
            </a:r>
            <a:endParaRPr lang="en-CA" altLang="zh-CN" sz="2400" dirty="0" smtClean="0">
              <a:latin typeface="Arial"/>
            </a:endParaRPr>
          </a:p>
          <a:p>
            <a:pPr lvl="1"/>
            <a:r>
              <a:rPr lang="en-CA" altLang="zh-CN" sz="2400" dirty="0" smtClean="0">
                <a:latin typeface="Arial"/>
              </a:rPr>
              <a:t>3. </a:t>
            </a:r>
            <a:r>
              <a:rPr lang="en-CA" altLang="zh-CN" sz="2400" dirty="0" smtClean="0">
                <a:latin typeface="Arial"/>
              </a:rPr>
              <a:t>	do </a:t>
            </a:r>
            <a:r>
              <a:rPr lang="en-CA" altLang="zh-CN" sz="2400" dirty="0" smtClean="0">
                <a:latin typeface="Arial"/>
              </a:rPr>
              <a:t>if (max &lt; A[j])</a:t>
            </a:r>
          </a:p>
          <a:p>
            <a:pPr lvl="1"/>
            <a:r>
              <a:rPr lang="en-CA" altLang="zh-CN" sz="2400" dirty="0" smtClean="0">
                <a:latin typeface="Arial"/>
              </a:rPr>
              <a:t>4. </a:t>
            </a:r>
            <a:r>
              <a:rPr lang="en-CA" altLang="zh-CN" sz="2400" dirty="0" smtClean="0">
                <a:latin typeface="Arial"/>
              </a:rPr>
              <a:t>		max </a:t>
            </a:r>
            <a:r>
              <a:rPr lang="en-CA" altLang="zh-CN" sz="2400" dirty="0" smtClean="0">
                <a:latin typeface="Arial"/>
              </a:rPr>
              <a:t>← </a:t>
            </a:r>
            <a:r>
              <a:rPr lang="en-CA" altLang="zh-CN" sz="2400" dirty="0" smtClean="0">
                <a:latin typeface="Arial"/>
              </a:rPr>
              <a:t>A[j</a:t>
            </a:r>
            <a:r>
              <a:rPr lang="en-CA" altLang="zh-CN" sz="2400" dirty="0" smtClean="0">
                <a:latin typeface="Arial"/>
              </a:rPr>
              <a:t>]</a:t>
            </a:r>
          </a:p>
          <a:p>
            <a:pPr lvl="1"/>
            <a:r>
              <a:rPr lang="en-CA" altLang="zh-CN" sz="2400" dirty="0" smtClean="0">
                <a:latin typeface="Arial"/>
              </a:rPr>
              <a:t>5. return max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1. I/O </a:t>
            </a:r>
            <a:r>
              <a:rPr lang="en-CA" altLang="zh-CN" dirty="0" smtClean="0"/>
              <a:t>specs: Needed for correctness </a:t>
            </a:r>
            <a:r>
              <a:rPr lang="en-CA" altLang="zh-CN" dirty="0" smtClean="0"/>
              <a:t>proofs, performance </a:t>
            </a:r>
            <a:r>
              <a:rPr lang="en-CA" altLang="zh-CN" dirty="0" smtClean="0"/>
              <a:t>analysis</a:t>
            </a:r>
            <a:r>
              <a:rPr lang="en-CA" altLang="zh-CN" dirty="0" smtClean="0"/>
              <a:t>.</a:t>
            </a:r>
          </a:p>
          <a:p>
            <a:pPr lvl="1"/>
            <a:r>
              <a:rPr lang="en-CA" altLang="zh-CN" sz="24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A[1..n] - an array of integers</a:t>
            </a:r>
          </a:p>
          <a:p>
            <a:pPr lvl="1"/>
            <a:r>
              <a:rPr lang="en-CA" altLang="zh-CN" sz="24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an element m of A such that A[j]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m, 1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j </a:t>
            </a:r>
            <a:r>
              <a:rPr lang="en-CA" altLang="zh-CN" sz="2400" dirty="0" smtClean="0">
                <a:solidFill>
                  <a:srgbClr val="006500"/>
                </a:solidFill>
                <a:latin typeface="SymbolMT"/>
              </a:rPr>
              <a:t>≤ 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length(A</a:t>
            </a:r>
            <a:r>
              <a:rPr lang="en-CA" altLang="zh-CN" sz="2400" dirty="0" smtClean="0">
                <a:solidFill>
                  <a:srgbClr val="006500"/>
                </a:solidFill>
                <a:latin typeface="Arial"/>
              </a:rPr>
              <a:t>)</a:t>
            </a:r>
            <a:endParaRPr lang="en-CA" altLang="zh-CN" sz="2400" dirty="0" smtClean="0">
              <a:solidFill>
                <a:srgbClr val="006500"/>
              </a:solidFill>
              <a:latin typeface="Arial"/>
            </a:endParaRPr>
          </a:p>
          <a:p>
            <a:r>
              <a:rPr lang="en-CA" altLang="zh-CN" dirty="0" smtClean="0"/>
              <a:t>2. </a:t>
            </a:r>
            <a:r>
              <a:rPr lang="en-CA" altLang="zh-CN" dirty="0" smtClean="0"/>
              <a:t>CORRECTNESS</a:t>
            </a:r>
            <a:r>
              <a:rPr lang="en-CA" altLang="zh-CN" dirty="0" smtClean="0"/>
              <a:t>: </a:t>
            </a:r>
            <a:r>
              <a:rPr lang="en-CA" altLang="zh-CN" dirty="0" smtClean="0"/>
              <a:t>The algorithm satisfies </a:t>
            </a:r>
            <a:r>
              <a:rPr lang="en-CA" altLang="zh-CN" dirty="0" smtClean="0"/>
              <a:t>the output </a:t>
            </a:r>
            <a:r>
              <a:rPr lang="en-CA" altLang="zh-CN" dirty="0" smtClean="0"/>
              <a:t>specs for EVERY valid </a:t>
            </a:r>
            <a:r>
              <a:rPr lang="en-CA" altLang="zh-CN" dirty="0" smtClean="0"/>
              <a:t>input</a:t>
            </a:r>
          </a:p>
          <a:p>
            <a:r>
              <a:rPr lang="en-CA" altLang="zh-CN" dirty="0" smtClean="0"/>
              <a:t>3. ANALYSIS</a:t>
            </a:r>
            <a:r>
              <a:rPr lang="en-CA" altLang="zh-CN" dirty="0" smtClean="0"/>
              <a:t>: </a:t>
            </a:r>
            <a:r>
              <a:rPr lang="en-CA" altLang="zh-CN" dirty="0" smtClean="0"/>
              <a:t>Compute the running time, </a:t>
            </a:r>
            <a:r>
              <a:rPr lang="en-CA" altLang="zh-CN" dirty="0" smtClean="0"/>
              <a:t>the space </a:t>
            </a:r>
            <a:r>
              <a:rPr lang="en-CA" altLang="zh-CN" dirty="0" smtClean="0"/>
              <a:t>requirements, number of cache </a:t>
            </a:r>
            <a:r>
              <a:rPr lang="en-CA" altLang="zh-CN" dirty="0" smtClean="0"/>
              <a:t>misses, disk </a:t>
            </a:r>
            <a:r>
              <a:rPr lang="en-CA" altLang="zh-CN" dirty="0" smtClean="0"/>
              <a:t>accesses, network accesses,….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Reasoning (formally) </a:t>
            </a:r>
            <a:r>
              <a:rPr lang="en-CA" altLang="zh-CN" dirty="0" smtClean="0"/>
              <a:t>about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571588"/>
            <a:ext cx="8229600" cy="5286412"/>
          </a:xfrm>
        </p:spPr>
        <p:txBody>
          <a:bodyPr/>
          <a:lstStyle/>
          <a:p>
            <a:r>
              <a:rPr lang="en-US" altLang="zh-CN" dirty="0" smtClean="0"/>
              <a:t>Conditional Statements</a:t>
            </a:r>
          </a:p>
          <a:p>
            <a:pPr lvl="1"/>
            <a:r>
              <a:rPr lang="en-US" altLang="zh-CN" dirty="0" smtClean="0"/>
              <a:t>If (</a:t>
            </a:r>
            <a:r>
              <a:rPr lang="en-US" altLang="zh-CN" dirty="0" smtClean="0">
                <a:solidFill>
                  <a:srgbClr val="00B050"/>
                </a:solidFill>
              </a:rPr>
              <a:t>condition</a:t>
            </a:r>
            <a:r>
              <a:rPr lang="en-US" altLang="zh-CN" dirty="0" smtClean="0"/>
              <a:t>), do (</a:t>
            </a:r>
            <a:r>
              <a:rPr lang="en-US" altLang="zh-CN" dirty="0" smtClean="0">
                <a:solidFill>
                  <a:srgbClr val="00B050"/>
                </a:solidFill>
              </a:rPr>
              <a:t>S</a:t>
            </a:r>
            <a:r>
              <a:rPr lang="en-US" altLang="zh-CN" dirty="0" smtClean="0"/>
              <a:t>)</a:t>
            </a:r>
          </a:p>
          <a:p>
            <a:pPr algn="ctr"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p∧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){</a:t>
            </a:r>
            <a:r>
              <a:rPr lang="en-US" altLang="zh-CN" sz="2000" dirty="0" smtClean="0">
                <a:solidFill>
                  <a:srgbClr val="00B050"/>
                </a:solidFill>
              </a:rPr>
              <a:t>S</a:t>
            </a:r>
            <a:r>
              <a:rPr lang="en-US" altLang="zh-CN" sz="2000" dirty="0" smtClean="0"/>
              <a:t>}q</a:t>
            </a:r>
          </a:p>
          <a:p>
            <a:pPr algn="ctr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/>
              <a:t>	(p∧˥</a:t>
            </a:r>
            <a:r>
              <a:rPr lang="en-US" altLang="zh-CN" sz="2000" dirty="0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)→q</a:t>
            </a:r>
          </a:p>
          <a:p>
            <a:pPr algn="ctr">
              <a:buNone/>
            </a:pPr>
            <a:endParaRPr lang="en-US" altLang="zh-CN" sz="2000" dirty="0" smtClean="0"/>
          </a:p>
          <a:p>
            <a:pPr marL="365125" lvl="1" indent="-255588" algn="ctr">
              <a:spcBef>
                <a:spcPts val="400"/>
              </a:spcBef>
              <a:buSzPct val="68000"/>
              <a:buNone/>
            </a:pPr>
            <a:r>
              <a:rPr lang="en-US" altLang="zh-CN" sz="2000" dirty="0" smtClean="0"/>
              <a:t>		∴ p{If </a:t>
            </a:r>
            <a:r>
              <a:rPr lang="en-US" altLang="zh-CN" sz="2000" dirty="0" smtClean="0"/>
              <a:t>(</a:t>
            </a:r>
            <a:r>
              <a:rPr lang="en-US" altLang="zh-CN" sz="2000" dirty="0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), do (</a:t>
            </a:r>
            <a:r>
              <a:rPr lang="en-US" altLang="zh-CN" sz="2000" dirty="0" smtClean="0">
                <a:solidFill>
                  <a:srgbClr val="00B050"/>
                </a:solidFill>
              </a:rPr>
              <a:t>S</a:t>
            </a:r>
            <a:r>
              <a:rPr lang="en-US" altLang="zh-CN" sz="2000" dirty="0" smtClean="0"/>
              <a:t>)}q</a:t>
            </a:r>
          </a:p>
          <a:p>
            <a:pPr marL="365125" lvl="1" indent="-255588" algn="ctr">
              <a:spcBef>
                <a:spcPts val="400"/>
              </a:spcBef>
              <a:buSzPct val="68000"/>
              <a:buNone/>
            </a:pPr>
            <a:endParaRPr lang="en-US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/>
              <a:t>Note: p{S}q means whenever p is true for the input values of S and S terminates, then q is true for the output values of S.</a:t>
            </a:r>
          </a:p>
          <a:p>
            <a:pPr marL="365125" lvl="1" indent="-255588" algn="ctr">
              <a:spcBef>
                <a:spcPts val="400"/>
              </a:spcBef>
              <a:buSzPct val="68000"/>
              <a:buNone/>
            </a:pPr>
            <a:endParaRPr lang="en-US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altLang="zh-CN" sz="1800" i="1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7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7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altLang="zh-CN" dirty="0" smtClean="0"/>
              <a:t>Correctness proofs </a:t>
            </a:r>
            <a:r>
              <a:rPr lang="en-CA" altLang="zh-CN" dirty="0" smtClean="0"/>
              <a:t>for conditional statements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3214678" y="3429000"/>
            <a:ext cx="3500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571588"/>
            <a:ext cx="8229600" cy="3929114"/>
          </a:xfrm>
        </p:spPr>
        <p:txBody>
          <a:bodyPr/>
          <a:lstStyle/>
          <a:p>
            <a:r>
              <a:rPr lang="en-US" altLang="zh-CN" dirty="0" smtClean="0"/>
              <a:t>Conditional Statements</a:t>
            </a:r>
          </a:p>
          <a:p>
            <a:pPr lvl="1"/>
            <a:r>
              <a:rPr lang="en-US" altLang="zh-CN" dirty="0" smtClean="0"/>
              <a:t>If (</a:t>
            </a:r>
            <a:r>
              <a:rPr lang="en-US" altLang="zh-CN" dirty="0" smtClean="0">
                <a:solidFill>
                  <a:srgbClr val="00B050"/>
                </a:solidFill>
              </a:rPr>
              <a:t>condition</a:t>
            </a:r>
            <a:r>
              <a:rPr lang="en-US" altLang="zh-CN" dirty="0" smtClean="0"/>
              <a:t>), do (</a:t>
            </a:r>
            <a:r>
              <a:rPr lang="en-US" altLang="zh-CN" dirty="0" smtClean="0">
                <a:solidFill>
                  <a:srgbClr val="00B050"/>
                </a:solidFill>
              </a:rPr>
              <a:t>S₁</a:t>
            </a:r>
            <a:r>
              <a:rPr lang="en-US" altLang="zh-CN" dirty="0" smtClean="0"/>
              <a:t>); else do (</a:t>
            </a:r>
            <a:r>
              <a:rPr lang="en-US" altLang="zh-CN" dirty="0" smtClean="0">
                <a:solidFill>
                  <a:srgbClr val="00B050"/>
                </a:solidFill>
              </a:rPr>
              <a:t>S₂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 smtClean="0"/>
          </a:p>
          <a:p>
            <a:pPr algn="ctr"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p∧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){</a:t>
            </a:r>
            <a:r>
              <a:rPr lang="en-US" altLang="zh-CN" sz="2000" dirty="0" smtClean="0">
                <a:solidFill>
                  <a:srgbClr val="00B050"/>
                </a:solidFill>
              </a:rPr>
              <a:t>S₁</a:t>
            </a:r>
            <a:r>
              <a:rPr lang="en-US" altLang="zh-CN" sz="2000" dirty="0" smtClean="0"/>
              <a:t>}q</a:t>
            </a:r>
          </a:p>
          <a:p>
            <a:pPr algn="ctr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/>
              <a:t>	(p∧˥</a:t>
            </a:r>
            <a:r>
              <a:rPr lang="en-US" altLang="zh-CN" sz="2000" dirty="0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){</a:t>
            </a:r>
            <a:r>
              <a:rPr lang="en-US" altLang="zh-CN" sz="2000" dirty="0" smtClean="0">
                <a:solidFill>
                  <a:srgbClr val="00B050"/>
                </a:solidFill>
              </a:rPr>
              <a:t>S₂</a:t>
            </a:r>
            <a:r>
              <a:rPr lang="en-US" altLang="zh-CN" sz="2000" dirty="0" smtClean="0"/>
              <a:t>}q</a:t>
            </a:r>
          </a:p>
          <a:p>
            <a:pPr algn="ctr">
              <a:buNone/>
            </a:pPr>
            <a:endParaRPr lang="en-US" altLang="zh-CN" sz="2000" dirty="0" smtClean="0"/>
          </a:p>
          <a:p>
            <a:pPr marL="365125" lvl="1" indent="-255588" algn="ctr">
              <a:spcBef>
                <a:spcPts val="400"/>
              </a:spcBef>
              <a:buSzPct val="68000"/>
              <a:buNone/>
            </a:pPr>
            <a:r>
              <a:rPr lang="en-US" altLang="zh-CN" sz="2000" dirty="0" smtClean="0"/>
              <a:t>		∴ p {If </a:t>
            </a:r>
            <a:r>
              <a:rPr lang="en-US" altLang="zh-CN" sz="2000" dirty="0" smtClean="0"/>
              <a:t>(</a:t>
            </a:r>
            <a:r>
              <a:rPr lang="en-US" altLang="zh-CN" sz="2000" dirty="0" smtClean="0">
                <a:solidFill>
                  <a:srgbClr val="00B050"/>
                </a:solidFill>
              </a:rPr>
              <a:t>condition</a:t>
            </a:r>
            <a:r>
              <a:rPr lang="en-US" altLang="zh-CN" sz="2000" dirty="0" smtClean="0"/>
              <a:t>), do (</a:t>
            </a:r>
            <a:r>
              <a:rPr lang="en-US" altLang="zh-CN" sz="2000" dirty="0" smtClean="0">
                <a:solidFill>
                  <a:srgbClr val="00B050"/>
                </a:solidFill>
              </a:rPr>
              <a:t>S₁</a:t>
            </a:r>
            <a:r>
              <a:rPr lang="en-US" altLang="zh-CN" sz="2000" dirty="0" smtClean="0"/>
              <a:t>); else do (</a:t>
            </a:r>
            <a:r>
              <a:rPr lang="en-US" altLang="zh-CN" sz="2000" dirty="0" smtClean="0">
                <a:solidFill>
                  <a:srgbClr val="00B050"/>
                </a:solidFill>
              </a:rPr>
              <a:t>S₂</a:t>
            </a:r>
            <a:r>
              <a:rPr lang="en-US" altLang="zh-CN" sz="2000" dirty="0" smtClean="0"/>
              <a:t>)} q</a:t>
            </a:r>
          </a:p>
          <a:p>
            <a:pPr marL="365125" lvl="1" indent="-255588" algn="ctr">
              <a:spcBef>
                <a:spcPts val="400"/>
              </a:spcBef>
              <a:buSzPct val="68000"/>
              <a:buNone/>
            </a:pPr>
            <a:endParaRPr lang="en-US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altLang="zh-CN" sz="1800" i="1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7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7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altLang="zh-CN" dirty="0" smtClean="0"/>
              <a:t>Correctness proofs </a:t>
            </a:r>
            <a:r>
              <a:rPr lang="en-CA" altLang="zh-CN" dirty="0" smtClean="0"/>
              <a:t>for conditional statements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2786050" y="3786190"/>
            <a:ext cx="43577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2"/>
          </a:xfrm>
        </p:spPr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FF"/>
                </a:solidFill>
              </a:rPr>
              <a:t>Example</a:t>
            </a:r>
            <a:r>
              <a:rPr lang="en-CA" altLang="zh-CN" sz="2000" dirty="0" smtClean="0">
                <a:solidFill>
                  <a:srgbClr val="0066FF"/>
                </a:solidFill>
              </a:rPr>
              <a:t>:    </a:t>
            </a:r>
            <a:r>
              <a:rPr lang="en-CA" altLang="zh-CN" sz="2000" dirty="0" smtClean="0">
                <a:latin typeface="Arial"/>
              </a:rPr>
              <a:t>partial algorithm for Find-max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FF"/>
                </a:solidFill>
              </a:rPr>
              <a:t>		      </a:t>
            </a:r>
            <a:endParaRPr lang="en-CA" altLang="zh-CN" sz="20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FF"/>
                </a:solidFill>
              </a:rPr>
              <a:t>	</a:t>
            </a:r>
            <a:r>
              <a:rPr lang="en-CA" altLang="zh-CN" sz="2000" dirty="0" smtClean="0">
                <a:solidFill>
                  <a:srgbClr val="0066FF"/>
                </a:solidFill>
              </a:rPr>
              <a:t>	       </a:t>
            </a:r>
            <a:r>
              <a:rPr lang="en-CA" altLang="zh-CN" sz="2000" dirty="0" smtClean="0"/>
              <a:t>p: </a:t>
            </a:r>
            <a:r>
              <a:rPr lang="en-CA" altLang="zh-CN" sz="2000" dirty="0" smtClean="0"/>
              <a:t>T</a:t>
            </a:r>
            <a:endParaRPr lang="en-CA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/>
              <a:t>		       q: </a:t>
            </a:r>
            <a:r>
              <a:rPr lang="en-CA" altLang="zh-CN" sz="2000" dirty="0" err="1" smtClean="0"/>
              <a:t>max≥A</a:t>
            </a:r>
            <a:r>
              <a:rPr lang="en-CA" altLang="zh-CN" sz="2000" dirty="0" smtClean="0"/>
              <a:t>[j</a:t>
            </a:r>
            <a:r>
              <a:rPr lang="en-CA" altLang="zh-CN" sz="2000" dirty="0" smtClean="0"/>
              <a:t>]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70C0"/>
                </a:solidFill>
              </a:rPr>
              <a:t>Example: </a:t>
            </a:r>
            <a:r>
              <a:rPr lang="en-CA" altLang="zh-CN" sz="2000" dirty="0" smtClean="0">
                <a:solidFill>
                  <a:srgbClr val="006600"/>
                </a:solidFill>
              </a:rPr>
              <a:t>If x&lt;0 then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00"/>
                </a:solidFill>
              </a:rPr>
              <a:t>	</a:t>
            </a:r>
            <a:r>
              <a:rPr lang="en-CA" altLang="zh-CN" sz="2000" dirty="0" smtClean="0">
                <a:solidFill>
                  <a:srgbClr val="006600"/>
                </a:solidFill>
              </a:rPr>
              <a:t>		abs:= -x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00"/>
                </a:solidFill>
              </a:rPr>
              <a:t>	</a:t>
            </a:r>
            <a:r>
              <a:rPr lang="en-CA" altLang="zh-CN" sz="2000" dirty="0" smtClean="0">
                <a:solidFill>
                  <a:srgbClr val="006600"/>
                </a:solidFill>
              </a:rPr>
              <a:t>	     else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>
                <a:solidFill>
                  <a:srgbClr val="006600"/>
                </a:solidFill>
              </a:rPr>
              <a:t>	</a:t>
            </a:r>
            <a:r>
              <a:rPr lang="en-CA" altLang="zh-CN" sz="2000" dirty="0" smtClean="0">
                <a:solidFill>
                  <a:srgbClr val="006600"/>
                </a:solidFill>
              </a:rPr>
              <a:t>		abs:=x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/>
              <a:t>	</a:t>
            </a:r>
            <a:r>
              <a:rPr lang="en-CA" altLang="zh-CN" sz="2000" dirty="0" smtClean="0"/>
              <a:t>	     p: T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CA" altLang="zh-CN" sz="2000" dirty="0" smtClean="0"/>
              <a:t>	</a:t>
            </a:r>
            <a:r>
              <a:rPr lang="en-CA" altLang="zh-CN" sz="2000" dirty="0" smtClean="0"/>
              <a:t>	     q: abs=|x|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CA" altLang="zh-CN" sz="2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236221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23632</TotalTime>
  <Words>766</Words>
  <Application>Microsoft PowerPoint</Application>
  <PresentationFormat>信纸(8.5x11 英寸)</PresentationFormat>
  <Paragraphs>155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聚合</vt:lpstr>
      <vt:lpstr>Math/CSE 1019C: Discrete Mathematics for Computer Science Fall 2012</vt:lpstr>
      <vt:lpstr>Introduction to Algorithms</vt:lpstr>
      <vt:lpstr>Algorithm (topics)</vt:lpstr>
      <vt:lpstr>幻灯片 4</vt:lpstr>
      <vt:lpstr>幻灯片 5</vt:lpstr>
      <vt:lpstr>Reasoning (formally) about algorithms</vt:lpstr>
      <vt:lpstr>Correctness proofs for conditional statements</vt:lpstr>
      <vt:lpstr>Correctness proofs for conditional statements</vt:lpstr>
      <vt:lpstr>幻灯片 9</vt:lpstr>
      <vt:lpstr>Correctness proofs of algorithms</vt:lpstr>
      <vt:lpstr>幻灯片 11</vt:lpstr>
      <vt:lpstr>Loop invariant proofs</vt:lpstr>
      <vt:lpstr>Loop invariant proofs</vt:lpstr>
      <vt:lpstr>Loop invariant proofs</vt:lpstr>
      <vt:lpstr>Loop invariant proofs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951</cp:revision>
  <dcterms:created xsi:type="dcterms:W3CDTF">2001-08-27T07:35:01Z</dcterms:created>
  <dcterms:modified xsi:type="dcterms:W3CDTF">2012-11-05T03:44:22Z</dcterms:modified>
</cp:coreProperties>
</file>