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2" r:id="rId1"/>
  </p:sldMasterIdLst>
  <p:notesMasterIdLst>
    <p:notesMasterId r:id="rId18"/>
  </p:notesMasterIdLst>
  <p:handoutMasterIdLst>
    <p:handoutMasterId r:id="rId19"/>
  </p:handoutMasterIdLst>
  <p:sldIdLst>
    <p:sldId id="469" r:id="rId2"/>
    <p:sldId id="679" r:id="rId3"/>
    <p:sldId id="664" r:id="rId4"/>
    <p:sldId id="665" r:id="rId5"/>
    <p:sldId id="666" r:id="rId6"/>
    <p:sldId id="667" r:id="rId7"/>
    <p:sldId id="668" r:id="rId8"/>
    <p:sldId id="669" r:id="rId9"/>
    <p:sldId id="680" r:id="rId10"/>
    <p:sldId id="670" r:id="rId11"/>
    <p:sldId id="671" r:id="rId12"/>
    <p:sldId id="673" r:id="rId13"/>
    <p:sldId id="675" r:id="rId14"/>
    <p:sldId id="676" r:id="rId15"/>
    <p:sldId id="677" r:id="rId16"/>
    <p:sldId id="678" r:id="rId17"/>
  </p:sldIdLst>
  <p:sldSz cx="9144000" cy="6858000" type="letter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sz="4000" b="1"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sz="4000" b="1"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sz="4000" b="1"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sz="4000" b="1"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6600"/>
    <a:srgbClr val="F9F8CC"/>
    <a:srgbClr val="333300"/>
    <a:srgbClr val="000066"/>
    <a:srgbClr val="990033"/>
    <a:srgbClr val="660066"/>
    <a:srgbClr val="6600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4855" autoAdjust="0"/>
    <p:restoredTop sz="74813" autoAdjust="0"/>
  </p:normalViewPr>
  <p:slideViewPr>
    <p:cSldViewPr>
      <p:cViewPr varScale="1">
        <p:scale>
          <a:sx n="48" d="100"/>
          <a:sy n="48" d="100"/>
        </p:scale>
        <p:origin x="-82" y="-1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6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195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7" tIns="49518" rIns="99037" bIns="49518" numCol="1" anchor="t" anchorCtr="0" compatLnSpc="1">
            <a:prstTxWarp prst="textNoShape">
              <a:avLst/>
            </a:prstTxWarp>
          </a:bodyPr>
          <a:lstStyle>
            <a:lvl1pPr algn="l" defTabSz="991208">
              <a:defRPr sz="1300" b="0">
                <a:solidFill>
                  <a:schemeClr val="bg1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7" tIns="49518" rIns="99037" bIns="49518" numCol="1" anchor="t" anchorCtr="0" compatLnSpc="1">
            <a:prstTxWarp prst="textNoShape">
              <a:avLst/>
            </a:prstTxWarp>
          </a:bodyPr>
          <a:lstStyle>
            <a:lvl1pPr algn="r" defTabSz="991208">
              <a:defRPr sz="1300" b="0">
                <a:solidFill>
                  <a:schemeClr val="bg1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7" tIns="49518" rIns="99037" bIns="49518" numCol="1" anchor="b" anchorCtr="0" compatLnSpc="1">
            <a:prstTxWarp prst="textNoShape">
              <a:avLst/>
            </a:prstTxWarp>
          </a:bodyPr>
          <a:lstStyle>
            <a:lvl1pPr algn="l" defTabSz="991208">
              <a:defRPr sz="1300" b="0">
                <a:solidFill>
                  <a:schemeClr val="bg1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7" tIns="49518" rIns="99037" bIns="49518" numCol="1" anchor="b" anchorCtr="0" compatLnSpc="1">
            <a:prstTxWarp prst="textNoShape">
              <a:avLst/>
            </a:prstTxWarp>
          </a:bodyPr>
          <a:lstStyle>
            <a:lvl1pPr algn="r" defTabSz="991208">
              <a:defRPr sz="1300" b="0">
                <a:solidFill>
                  <a:schemeClr val="bg1"/>
                </a:solidFill>
                <a:ea typeface="+mn-ea"/>
              </a:defRPr>
            </a:lvl1pPr>
          </a:lstStyle>
          <a:p>
            <a:pPr>
              <a:defRPr/>
            </a:pPr>
            <a:fld id="{F1C34A5B-7A54-404F-B185-D17A69780F4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972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429" tIns="48715" rIns="97429" bIns="48715" numCol="1" anchor="t" anchorCtr="0" compatLnSpc="1">
            <a:prstTxWarp prst="textNoShape">
              <a:avLst/>
            </a:prstTxWarp>
          </a:bodyPr>
          <a:lstStyle>
            <a:lvl1pPr algn="l">
              <a:defRPr sz="13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7488" y="0"/>
            <a:ext cx="309721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429" tIns="48715" rIns="97429" bIns="48715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7738" y="755650"/>
            <a:ext cx="5153025" cy="3865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8688" y="4873625"/>
            <a:ext cx="5189537" cy="462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429" tIns="48715" rIns="97429" bIns="48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45663"/>
            <a:ext cx="30972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429" tIns="48715" rIns="97429" bIns="48715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7488" y="9745663"/>
            <a:ext cx="309721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429" tIns="48715" rIns="97429" bIns="48715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ea typeface="+mn-ea"/>
              </a:defRPr>
            </a:lvl1pPr>
          </a:lstStyle>
          <a:p>
            <a:pPr>
              <a:defRPr/>
            </a:pPr>
            <a:fld id="{A4737D70-DF4F-40CD-A751-0F9EB6193DF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9633DC-6547-4DA5-A114-E22164B5858F}" type="slidenum">
              <a:rPr lang="en-US" altLang="zh-CN" smtClean="0"/>
              <a:pPr/>
              <a:t>1</a:t>
            </a:fld>
            <a:endParaRPr lang="en-US" altLang="zh-CN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8538" y="774700"/>
            <a:ext cx="5100637" cy="3825875"/>
          </a:xfrm>
          <a:solidFill>
            <a:srgbClr val="FFFFFF"/>
          </a:solidFill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2513"/>
            <a:ext cx="5207000" cy="46037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688" tIns="46844" rIns="93688" bIns="46844"/>
          <a:lstStyle/>
          <a:p>
            <a:pPr eaLnBrk="1" hangingPunct="1"/>
            <a:endParaRPr lang="zh-CN" altLang="zh-CN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角三角形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CN">
              <a:solidFill>
                <a:srgbClr val="FFFFFF"/>
              </a:solidFill>
              <a:ea typeface="宋体" charset="-122"/>
            </a:endParaRPr>
          </a:p>
        </p:txBody>
      </p:sp>
      <p:grpSp>
        <p:nvGrpSpPr>
          <p:cNvPr id="5" name="组合 16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任意多边形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/>
              <a:endParaRPr lang="en-US" altLang="zh-CN"/>
            </a:p>
          </p:txBody>
        </p:sp>
        <p:sp>
          <p:nvSpPr>
            <p:cNvPr id="7" name="任意多边形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/>
              <a:endParaRPr lang="en-US" altLang="zh-CN"/>
            </a:p>
          </p:txBody>
        </p:sp>
        <p:sp>
          <p:nvSpPr>
            <p:cNvPr id="8" name="任意多边形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altLang="zh-CN">
                <a:solidFill>
                  <a:srgbClr val="FFFFFF"/>
                </a:solidFill>
                <a:ea typeface="宋体" charset="-122"/>
              </a:endParaRPr>
            </a:p>
          </p:txBody>
        </p:sp>
        <p:cxnSp>
          <p:nvCxnSpPr>
            <p:cNvPr id="10" name="直接连接符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11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B596541-D9F3-4C1A-8C5A-D44C89F84EDF}" type="datetimeFigureOut">
              <a:rPr lang="en-US" altLang="zh-CN"/>
              <a:pPr>
                <a:defRPr/>
              </a:pPr>
              <a:t>10/28/2012</a:t>
            </a:fld>
            <a:endParaRPr lang="en-US" altLang="zh-CN"/>
          </a:p>
        </p:txBody>
      </p:sp>
      <p:sp>
        <p:nvSpPr>
          <p:cNvPr id="12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altLang="zh-CN"/>
          </a:p>
        </p:txBody>
      </p:sp>
      <p:sp>
        <p:nvSpPr>
          <p:cNvPr id="13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5C83443-9AA9-4A21-8FA9-114A24871FE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16789D8-D656-4403-AF37-B3CCED319126}" type="datetimeFigureOut">
              <a:rPr lang="en-US" altLang="zh-CN"/>
              <a:pPr>
                <a:defRPr/>
              </a:pPr>
              <a:t>10/28/2012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1AE4E01-72EC-4780-AC17-D9A7028601B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259718-8D29-47C5-9CF8-A46E28D78B70}" type="datetimeFigureOut">
              <a:rPr lang="en-US" altLang="zh-CN"/>
              <a:pPr>
                <a:defRPr/>
              </a:pPr>
              <a:t>10/28/2012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A27A6E7-10F4-4B6E-A20A-9514C33C630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1AE2005-8F4A-447A-9533-E16F115078B6}" type="datetimeFigureOut">
              <a:rPr lang="en-US" altLang="zh-CN"/>
              <a:pPr>
                <a:defRPr/>
              </a:pPr>
              <a:t>10/28/2012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89D6C2E-2986-4E9E-9AEF-174E657C099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燕尾形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altLang="zh-CN">
              <a:solidFill>
                <a:srgbClr val="FFFFFF"/>
              </a:solidFill>
              <a:ea typeface="宋体" charset="-122"/>
            </a:endParaRPr>
          </a:p>
        </p:txBody>
      </p:sp>
      <p:sp>
        <p:nvSpPr>
          <p:cNvPr id="5" name="燕尾形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altLang="zh-CN">
              <a:solidFill>
                <a:srgbClr val="FFFFFF"/>
              </a:solidFill>
              <a:ea typeface="宋体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0F998B6-5D84-4B11-AA8B-26A493BF827D}" type="datetimeFigureOut">
              <a:rPr lang="en-US" altLang="zh-CN"/>
              <a:pPr>
                <a:defRPr/>
              </a:pPr>
              <a:t>10/28/2012</a:t>
            </a:fld>
            <a:endParaRPr lang="en-US" altLang="zh-CN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8426E8D-1353-49B9-B8DE-35AE4566FAA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74079DA-88DB-46AD-8CC0-5957E1A385F0}" type="datetimeFigureOut">
              <a:rPr lang="en-US" altLang="zh-CN"/>
              <a:pPr>
                <a:defRPr/>
              </a:pPr>
              <a:t>10/28/2012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FC25839-792E-42EC-83E3-E0702D4D96B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1D58406-DB65-4A33-A1B3-1A2357655A01}" type="datetimeFigureOut">
              <a:rPr lang="en-US" altLang="zh-CN"/>
              <a:pPr>
                <a:defRPr/>
              </a:pPr>
              <a:t>10/28/2012</a:t>
            </a:fld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BB49AFC-B9A5-4B36-A5FD-966AAD7629B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15CEE7C-0492-4F12-B1E4-B89F054A947B}" type="datetimeFigureOut">
              <a:rPr lang="en-US" altLang="zh-CN"/>
              <a:pPr>
                <a:defRPr/>
              </a:pPr>
              <a:t>10/28/2012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BD09850-2EFE-4425-8F40-803CF50BFBE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598AA7F-131A-436A-A844-2A2983315224}" type="datetimeFigureOut">
              <a:rPr lang="en-US" altLang="zh-CN"/>
              <a:pPr>
                <a:defRPr/>
              </a:pPr>
              <a:t>10/28/2012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A94533-3466-49DE-87D5-15D801840E4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E6690BB-77DC-467E-B236-26505B24BD91}" type="datetimeFigureOut">
              <a:rPr lang="en-US" altLang="zh-CN"/>
              <a:pPr>
                <a:defRPr/>
              </a:pPr>
              <a:t>10/28/2012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6F705DE-F6F0-4A59-9D21-96B83EC636F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多边形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/>
            <a:endParaRPr lang="en-US" altLang="zh-CN"/>
          </a:p>
        </p:txBody>
      </p:sp>
      <p:sp>
        <p:nvSpPr>
          <p:cNvPr id="6" name="任意多边形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/>
            <a:endParaRPr lang="en-US" altLang="zh-CN"/>
          </a:p>
        </p:txBody>
      </p:sp>
      <p:sp>
        <p:nvSpPr>
          <p:cNvPr id="7" name="直角三角形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CN">
              <a:solidFill>
                <a:srgbClr val="FFFFFF"/>
              </a:solidFill>
              <a:ea typeface="宋体" charset="-122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燕尾形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altLang="zh-CN">
              <a:solidFill>
                <a:srgbClr val="FFFFFF"/>
              </a:solidFill>
              <a:ea typeface="宋体" charset="-122"/>
            </a:endParaRPr>
          </a:p>
        </p:txBody>
      </p:sp>
      <p:sp>
        <p:nvSpPr>
          <p:cNvPr id="10" name="燕尾形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altLang="zh-CN">
              <a:solidFill>
                <a:srgbClr val="FFFFFF"/>
              </a:solidFill>
              <a:ea typeface="宋体" charset="-122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1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FBB5384-C6C1-4B3C-8C46-1E2AD8ADF32C}" type="datetimeFigureOut">
              <a:rPr lang="en-US" altLang="zh-CN"/>
              <a:pPr>
                <a:defRPr/>
              </a:pPr>
              <a:t>10/28/2012</a:t>
            </a:fld>
            <a:endParaRPr lang="en-US" altLang="zh-CN"/>
          </a:p>
        </p:txBody>
      </p:sp>
      <p:sp>
        <p:nvSpPr>
          <p:cNvPr id="12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zh-CN"/>
          </a:p>
        </p:txBody>
      </p:sp>
      <p:sp>
        <p:nvSpPr>
          <p:cNvPr id="13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08F1B72-80B9-4C67-BB31-3716591E65A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任意多边形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/>
            <a:endParaRPr lang="en-US" altLang="zh-CN"/>
          </a:p>
        </p:txBody>
      </p:sp>
      <p:sp>
        <p:nvSpPr>
          <p:cNvPr id="12" name="任意多边形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/>
            <a:endParaRPr lang="en-US" altLang="zh-CN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CN">
              <a:solidFill>
                <a:srgbClr val="FFFFFF"/>
              </a:solidFill>
              <a:ea typeface="宋体" charset="-122"/>
            </a:endParaRPr>
          </a:p>
        </p:txBody>
      </p:sp>
      <p:cxnSp>
        <p:nvCxnSpPr>
          <p:cNvPr id="15" name="直接连接符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033" name="文本占位符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smtClean="0">
                <a:solidFill>
                  <a:schemeClr val="tx1"/>
                </a:solidFill>
                <a:ea typeface="+mn-ea"/>
              </a:defRPr>
            </a:lvl1pPr>
            <a:extLst/>
          </a:lstStyle>
          <a:p>
            <a:pPr>
              <a:defRPr/>
            </a:pPr>
            <a:fld id="{4D9536D2-499E-430C-9A51-6126BB3D9C7E}" type="datetimeFigureOut">
              <a:rPr lang="en-US" altLang="zh-CN"/>
              <a:pPr>
                <a:defRPr/>
              </a:pPr>
              <a:t>10/28/2012</a:t>
            </a:fld>
            <a:endParaRPr lang="en-US" altLang="zh-CN" sz="1300">
              <a:solidFill>
                <a:srgbClr val="E8FCFF"/>
              </a:solidFill>
            </a:endParaRPr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ea typeface="+mn-ea"/>
              </a:defRPr>
            </a:lvl1pPr>
            <a:extLst/>
          </a:lstStyle>
          <a:p>
            <a:pPr>
              <a:defRPr/>
            </a:pPr>
            <a:endParaRPr lang="en-US" altLang="zh-CN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  <a:ea typeface="+mn-ea"/>
              </a:defRPr>
            </a:lvl1pPr>
            <a:extLst/>
          </a:lstStyle>
          <a:p>
            <a:pPr>
              <a:defRPr/>
            </a:pPr>
            <a:fld id="{1DB7EFE1-1406-4C46-BADB-B0B3F97AEF7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1" name="Text Box 8"/>
          <p:cNvSpPr txBox="1">
            <a:spLocks noChangeArrowheads="1"/>
          </p:cNvSpPr>
          <p:nvPr userDrawn="1"/>
        </p:nvSpPr>
        <p:spPr bwMode="auto">
          <a:xfrm>
            <a:off x="8534400" y="6019800"/>
            <a:ext cx="184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endParaRPr lang="zh-CN" altLang="zh-CN"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5" r:id="rId1"/>
    <p:sldLayoutId id="2147484246" r:id="rId2"/>
    <p:sldLayoutId id="2147484247" r:id="rId3"/>
    <p:sldLayoutId id="2147484248" r:id="rId4"/>
    <p:sldLayoutId id="2147484249" r:id="rId5"/>
    <p:sldLayoutId id="2147484250" r:id="rId6"/>
    <p:sldLayoutId id="2147484251" r:id="rId7"/>
    <p:sldLayoutId id="2147484252" r:id="rId8"/>
    <p:sldLayoutId id="2147484253" r:id="rId9"/>
    <p:sldLayoutId id="2147484254" r:id="rId10"/>
    <p:sldLayoutId id="2147484255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essie@cse.yorku.c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09600"/>
            <a:ext cx="8686800" cy="1524000"/>
          </a:xfrm>
        </p:spPr>
        <p:txBody>
          <a:bodyPr lIns="92075" tIns="46038" rIns="92075" bIns="46038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CN" sz="3200" dirty="0">
                <a:solidFill>
                  <a:srgbClr val="FFC000"/>
                </a:solidFill>
                <a:ea typeface="宋体" charset="-122"/>
              </a:rPr>
              <a:t>Math/CSE 1019C:</a:t>
            </a:r>
            <a:br>
              <a:rPr lang="en-US" altLang="zh-CN" sz="3200" dirty="0">
                <a:solidFill>
                  <a:srgbClr val="FFC000"/>
                </a:solidFill>
                <a:ea typeface="宋体" charset="-122"/>
              </a:rPr>
            </a:br>
            <a:r>
              <a:rPr lang="en-US" altLang="zh-CN" sz="3200" dirty="0">
                <a:solidFill>
                  <a:srgbClr val="FFC000"/>
                </a:solidFill>
                <a:ea typeface="宋体" charset="-122"/>
              </a:rPr>
              <a:t>Discrete Mathematics for Computer Science</a:t>
            </a:r>
            <a:br>
              <a:rPr lang="en-US" altLang="zh-CN" sz="3200" dirty="0">
                <a:solidFill>
                  <a:srgbClr val="FFC000"/>
                </a:solidFill>
                <a:ea typeface="宋体" charset="-122"/>
              </a:rPr>
            </a:br>
            <a:r>
              <a:rPr lang="en-US" altLang="zh-CN" sz="2400" b="0" dirty="0">
                <a:solidFill>
                  <a:srgbClr val="FFC000"/>
                </a:solidFill>
                <a:ea typeface="宋体" charset="-122"/>
              </a:rPr>
              <a:t>Fall </a:t>
            </a:r>
            <a:r>
              <a:rPr lang="en-US" altLang="zh-CN" sz="2400" b="0" dirty="0" smtClean="0">
                <a:solidFill>
                  <a:srgbClr val="FFC000"/>
                </a:solidFill>
                <a:ea typeface="宋体" charset="-122"/>
              </a:rPr>
              <a:t>2012</a:t>
            </a:r>
            <a:endParaRPr lang="en-GB" sz="2400" b="0" dirty="0">
              <a:solidFill>
                <a:srgbClr val="FFC000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057400"/>
            <a:ext cx="8001000" cy="4114800"/>
          </a:xfrm>
        </p:spPr>
        <p:txBody>
          <a:bodyPr lIns="92075" tIns="46038" rIns="92075" bIns="46038" anchor="ctr"/>
          <a:lstStyle/>
          <a:p>
            <a:pPr marR="0"/>
            <a:r>
              <a:rPr lang="en-US" altLang="zh-CN" b="1" dirty="0" smtClean="0">
                <a:ea typeface="宋体" charset="-122"/>
              </a:rPr>
              <a:t>Jessie Zhao</a:t>
            </a:r>
            <a:endParaRPr lang="en-GB" altLang="zh-CN" sz="2400" dirty="0" smtClean="0">
              <a:ea typeface="宋体" charset="-122"/>
            </a:endParaRPr>
          </a:p>
          <a:p>
            <a:pPr marR="0"/>
            <a:r>
              <a:rPr lang="en-GB" altLang="zh-CN" sz="2400" dirty="0" smtClean="0">
                <a:ea typeface="宋体" charset="-122"/>
                <a:hlinkClick r:id="rId3"/>
              </a:rPr>
              <a:t>jessie@cse.yorku.ca</a:t>
            </a:r>
            <a:endParaRPr lang="en-GB" altLang="zh-CN" sz="2400" dirty="0" smtClean="0">
              <a:ea typeface="宋体" charset="-122"/>
            </a:endParaRPr>
          </a:p>
          <a:p>
            <a:pPr marR="0"/>
            <a:endParaRPr lang="en-GB" altLang="zh-CN" sz="2400" dirty="0" smtClean="0">
              <a:ea typeface="宋体" charset="-122"/>
            </a:endParaRPr>
          </a:p>
          <a:p>
            <a:pPr marR="0"/>
            <a:endParaRPr lang="en-GB" altLang="zh-CN" sz="1800" dirty="0" smtClean="0">
              <a:ea typeface="宋体" charset="-122"/>
            </a:endParaRPr>
          </a:p>
          <a:p>
            <a:pPr marR="0"/>
            <a:r>
              <a:rPr lang="en-GB" altLang="zh-CN" sz="2400" dirty="0" smtClean="0">
                <a:ea typeface="宋体" charset="-122"/>
              </a:rPr>
              <a:t>Course page: </a:t>
            </a:r>
          </a:p>
          <a:p>
            <a:pPr marR="0"/>
            <a:r>
              <a:rPr lang="en-GB" altLang="zh-CN" sz="2400" dirty="0" smtClean="0">
                <a:ea typeface="宋体" charset="-122"/>
              </a:rPr>
              <a:t>http://www.cse.yorku.ca/course/1019</a:t>
            </a:r>
          </a:p>
          <a:p>
            <a:pPr marR="0"/>
            <a:endParaRPr lang="en-GB" altLang="zh-CN" sz="1800" dirty="0" smtClean="0">
              <a:ea typeface="宋体" charset="-122"/>
            </a:endParaRPr>
          </a:p>
        </p:txBody>
      </p:sp>
      <p:sp>
        <p:nvSpPr>
          <p:cNvPr id="13316" name="灯片编号占位符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7115A26-1582-442B-8152-46BF4B5DC4D8}" type="slidenum">
              <a:rPr lang="en-US" altLang="zh-CN"/>
              <a:pPr/>
              <a:t>1</a:t>
            </a:fld>
            <a:endParaRPr lang="en-US" altLang="zh-CN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5" lvl="1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endParaRPr lang="en-CA" altLang="zh-CN" sz="2700" dirty="0" smtClean="0"/>
          </a:p>
          <a:p>
            <a:pPr marL="365125" lvl="1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en-CA" altLang="zh-CN" sz="2800" dirty="0" smtClean="0"/>
              <a:t>Basis </a:t>
            </a:r>
            <a:r>
              <a:rPr lang="en-CA" altLang="zh-CN" sz="2700" dirty="0" smtClean="0"/>
              <a:t>case doe not have to be n=1</a:t>
            </a:r>
            <a:endParaRPr lang="en-CA" altLang="zh-CN" dirty="0" smtClean="0"/>
          </a:p>
          <a:p>
            <a:endParaRPr lang="en-CA" altLang="zh-CN" dirty="0" smtClean="0"/>
          </a:p>
          <a:p>
            <a:r>
              <a:rPr lang="en-CA" altLang="zh-CN" dirty="0" smtClean="0"/>
              <a:t>How to show that P(n) is true for n=b, b+1, b+2,.... where b is an integer other than 1?</a:t>
            </a:r>
          </a:p>
          <a:p>
            <a:pPr lvl="1"/>
            <a:r>
              <a:rPr lang="en-CA" altLang="zh-CN" dirty="0" err="1" smtClean="0"/>
              <a:t>i</a:t>
            </a:r>
            <a:r>
              <a:rPr lang="en-CA" altLang="zh-CN" dirty="0" smtClean="0"/>
              <a:t>) Basis step: Verify P(b) is true</a:t>
            </a:r>
          </a:p>
          <a:p>
            <a:pPr lvl="1"/>
            <a:r>
              <a:rPr lang="en-CA" altLang="zh-CN" dirty="0" smtClean="0"/>
              <a:t>ii)Inductive step: Show P(k)➝P(k+1) is true for arbitrary </a:t>
            </a:r>
            <a:r>
              <a:rPr lang="en-CA" altLang="zh-CN" dirty="0" err="1" smtClean="0"/>
              <a:t>k∈Z</a:t>
            </a:r>
            <a:endParaRPr lang="en-CA" altLang="zh-CN" dirty="0" smtClean="0"/>
          </a:p>
          <a:p>
            <a:pPr lvl="1"/>
            <a:endParaRPr lang="en-CA" altLang="zh-CN" dirty="0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Mathematical Induction (Base case n≠1)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10</a:t>
            </a:fld>
            <a:endParaRPr lang="en-US" altLang="zh-CN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357158" y="500042"/>
            <a:ext cx="8429684" cy="4500594"/>
          </a:xfrm>
        </p:spPr>
        <p:txBody>
          <a:bodyPr/>
          <a:lstStyle/>
          <a:p>
            <a:r>
              <a:rPr lang="en-CA" altLang="zh-CN" dirty="0" smtClean="0">
                <a:solidFill>
                  <a:srgbClr val="0066FF"/>
                </a:solidFill>
              </a:rPr>
              <a:t>Show that 1+2+2</a:t>
            </a:r>
            <a:r>
              <a:rPr lang="pt-BR" altLang="zh-CN" dirty="0" smtClean="0">
                <a:solidFill>
                  <a:srgbClr val="0066FF"/>
                </a:solidFill>
              </a:rPr>
              <a:t>²</a:t>
            </a:r>
            <a:r>
              <a:rPr lang="en-CA" altLang="zh-CN" dirty="0" smtClean="0">
                <a:solidFill>
                  <a:srgbClr val="0066FF"/>
                </a:solidFill>
              </a:rPr>
              <a:t>+...+2</a:t>
            </a:r>
            <a:r>
              <a:rPr lang="en-US" altLang="zh-CN" baseline="30000" dirty="0" smtClean="0">
                <a:solidFill>
                  <a:srgbClr val="0066FF"/>
                </a:solidFill>
                <a:ea typeface="宋体" charset="-122"/>
                <a:sym typeface="Symbol" pitchFamily="18" charset="2"/>
              </a:rPr>
              <a:t> n</a:t>
            </a:r>
            <a:r>
              <a:rPr lang="en-CA" altLang="zh-CN" dirty="0" smtClean="0">
                <a:solidFill>
                  <a:srgbClr val="0066FF"/>
                </a:solidFill>
              </a:rPr>
              <a:t> = 2</a:t>
            </a:r>
            <a:r>
              <a:rPr lang="en-US" altLang="zh-CN" baseline="30000" dirty="0" smtClean="0">
                <a:solidFill>
                  <a:srgbClr val="0066FF"/>
                </a:solidFill>
                <a:ea typeface="宋体" charset="-122"/>
                <a:sym typeface="Symbol" pitchFamily="18" charset="2"/>
              </a:rPr>
              <a:t> n+1 </a:t>
            </a:r>
            <a:r>
              <a:rPr lang="en-CA" altLang="zh-CN" dirty="0" smtClean="0">
                <a:solidFill>
                  <a:srgbClr val="0066FF"/>
                </a:solidFill>
              </a:rPr>
              <a:t>-1, where </a:t>
            </a:r>
            <a:r>
              <a:rPr lang="en-CA" altLang="zh-CN" dirty="0" err="1" smtClean="0">
                <a:solidFill>
                  <a:srgbClr val="0066FF"/>
                </a:solidFill>
              </a:rPr>
              <a:t>n∈N</a:t>
            </a:r>
            <a:endParaRPr lang="en-CA" altLang="zh-CN" dirty="0" smtClean="0">
              <a:solidFill>
                <a:srgbClr val="0066FF"/>
              </a:solidFill>
            </a:endParaRPr>
          </a:p>
          <a:p>
            <a:r>
              <a:rPr lang="en-CA" altLang="zh-CN" dirty="0" smtClean="0"/>
              <a:t>Proof by induction:</a:t>
            </a:r>
          </a:p>
          <a:p>
            <a:pPr lvl="1"/>
            <a:r>
              <a:rPr lang="en-CA" altLang="zh-CN" dirty="0" smtClean="0"/>
              <a:t>Basis step: P(0): LHS=1, RHS = 2</a:t>
            </a:r>
            <a:r>
              <a:rPr lang="en-US" altLang="zh-CN" baseline="30000" dirty="0" smtClean="0">
                <a:ea typeface="宋体" charset="-122"/>
                <a:sym typeface="Symbol" pitchFamily="18" charset="2"/>
              </a:rPr>
              <a:t>1 </a:t>
            </a:r>
            <a:r>
              <a:rPr lang="en-CA" altLang="zh-CN" dirty="0" smtClean="0"/>
              <a:t>-1 = 1. </a:t>
            </a:r>
          </a:p>
          <a:p>
            <a:pPr lvl="1"/>
            <a:r>
              <a:rPr lang="en-CA" altLang="zh-CN" dirty="0" smtClean="0"/>
              <a:t>Inductive step: </a:t>
            </a:r>
          </a:p>
          <a:p>
            <a:pPr lvl="2"/>
            <a:r>
              <a:rPr lang="en-CA" altLang="zh-CN" dirty="0" smtClean="0"/>
              <a:t>Assume P(k) is true for arbitrary </a:t>
            </a:r>
            <a:r>
              <a:rPr lang="en-CA" altLang="zh-CN" dirty="0" err="1" smtClean="0"/>
              <a:t>k∈N</a:t>
            </a:r>
            <a:r>
              <a:rPr lang="en-CA" altLang="zh-CN" dirty="0" smtClean="0"/>
              <a:t>, </a:t>
            </a:r>
          </a:p>
          <a:p>
            <a:pPr lvl="1">
              <a:buNone/>
            </a:pPr>
            <a:r>
              <a:rPr lang="en-CA" altLang="zh-CN" dirty="0" smtClean="0"/>
              <a:t>		1+2+...+2</a:t>
            </a:r>
            <a:r>
              <a:rPr lang="en-US" altLang="zh-CN" baseline="30000" dirty="0" smtClean="0">
                <a:ea typeface="宋体" charset="-122"/>
                <a:sym typeface="Symbol" pitchFamily="18" charset="2"/>
              </a:rPr>
              <a:t>k</a:t>
            </a:r>
            <a:r>
              <a:rPr lang="en-CA" altLang="zh-CN" dirty="0" smtClean="0"/>
              <a:t> = 2</a:t>
            </a:r>
            <a:r>
              <a:rPr lang="en-US" altLang="zh-CN" baseline="30000" dirty="0" smtClean="0">
                <a:ea typeface="宋体" charset="-122"/>
                <a:sym typeface="Symbol" pitchFamily="18" charset="2"/>
              </a:rPr>
              <a:t>k+1 </a:t>
            </a:r>
            <a:r>
              <a:rPr lang="en-CA" altLang="zh-CN" dirty="0" smtClean="0"/>
              <a:t>-1</a:t>
            </a:r>
          </a:p>
          <a:p>
            <a:pPr lvl="2"/>
            <a:r>
              <a:rPr lang="en-CA" altLang="zh-CN" dirty="0" smtClean="0"/>
              <a:t>Need to show P(k+1): 1+2+....+2</a:t>
            </a:r>
            <a:r>
              <a:rPr lang="en-US" altLang="zh-CN" baseline="30000" dirty="0" smtClean="0">
                <a:ea typeface="宋体" charset="-122"/>
                <a:sym typeface="Symbol" pitchFamily="18" charset="2"/>
              </a:rPr>
              <a:t>k </a:t>
            </a:r>
            <a:r>
              <a:rPr lang="en-CA" altLang="zh-CN" dirty="0" smtClean="0"/>
              <a:t>+2</a:t>
            </a:r>
            <a:r>
              <a:rPr lang="en-US" altLang="zh-CN" baseline="30000" dirty="0" smtClean="0">
                <a:ea typeface="宋体" charset="-122"/>
                <a:sym typeface="Symbol" pitchFamily="18" charset="2"/>
              </a:rPr>
              <a:t> k+1</a:t>
            </a:r>
            <a:r>
              <a:rPr lang="en-CA" altLang="zh-CN" dirty="0" smtClean="0"/>
              <a:t> = 2</a:t>
            </a:r>
            <a:r>
              <a:rPr lang="en-US" altLang="zh-CN" baseline="30000" dirty="0" smtClean="0">
                <a:ea typeface="宋体" charset="-122"/>
                <a:sym typeface="Symbol" pitchFamily="18" charset="2"/>
              </a:rPr>
              <a:t> k+2 </a:t>
            </a:r>
            <a:r>
              <a:rPr lang="en-CA" altLang="zh-CN" dirty="0" smtClean="0"/>
              <a:t>-1 is true.</a:t>
            </a:r>
          </a:p>
          <a:p>
            <a:pPr lvl="2">
              <a:buNone/>
            </a:pPr>
            <a:r>
              <a:rPr lang="en-CA" altLang="zh-CN" dirty="0" smtClean="0"/>
              <a:t>	LHS = (1+2+...+2</a:t>
            </a:r>
            <a:r>
              <a:rPr lang="en-US" altLang="zh-CN" baseline="30000" dirty="0" smtClean="0">
                <a:ea typeface="宋体" charset="-122"/>
                <a:sym typeface="Symbol" pitchFamily="18" charset="2"/>
              </a:rPr>
              <a:t> k</a:t>
            </a:r>
            <a:r>
              <a:rPr lang="en-CA" altLang="zh-CN" dirty="0" smtClean="0"/>
              <a:t>)+2</a:t>
            </a:r>
            <a:r>
              <a:rPr lang="en-US" altLang="zh-CN" baseline="30000" dirty="0" smtClean="0">
                <a:ea typeface="宋体" charset="-122"/>
                <a:sym typeface="Symbol" pitchFamily="18" charset="2"/>
              </a:rPr>
              <a:t> k+1</a:t>
            </a:r>
            <a:r>
              <a:rPr lang="en-CA" altLang="zh-CN" dirty="0" smtClean="0"/>
              <a:t> = 2</a:t>
            </a:r>
            <a:r>
              <a:rPr lang="en-US" altLang="zh-CN" baseline="30000" dirty="0" smtClean="0">
                <a:ea typeface="宋体" charset="-122"/>
                <a:sym typeface="Symbol" pitchFamily="18" charset="2"/>
              </a:rPr>
              <a:t> k +1</a:t>
            </a:r>
            <a:r>
              <a:rPr lang="en-CA" altLang="zh-CN" dirty="0" smtClean="0"/>
              <a:t>-1+2</a:t>
            </a:r>
            <a:r>
              <a:rPr lang="en-US" altLang="zh-CN" baseline="30000" dirty="0" smtClean="0">
                <a:ea typeface="宋体" charset="-122"/>
                <a:sym typeface="Symbol" pitchFamily="18" charset="2"/>
              </a:rPr>
              <a:t> k+1</a:t>
            </a:r>
            <a:r>
              <a:rPr lang="en-CA" altLang="zh-CN" dirty="0" smtClean="0"/>
              <a:t> = 2</a:t>
            </a:r>
            <a:r>
              <a:rPr lang="en-US" altLang="zh-CN" baseline="30000" dirty="0" smtClean="0">
                <a:ea typeface="宋体" charset="-122"/>
                <a:sym typeface="Symbol" pitchFamily="18" charset="2"/>
              </a:rPr>
              <a:t> k+2</a:t>
            </a:r>
            <a:r>
              <a:rPr lang="en-CA" altLang="zh-CN" dirty="0" smtClean="0"/>
              <a:t>-1</a:t>
            </a:r>
          </a:p>
          <a:p>
            <a:pPr lvl="2">
              <a:buNone/>
            </a:pPr>
            <a:r>
              <a:rPr lang="en-CA" altLang="zh-CN" dirty="0" smtClean="0"/>
              <a:t>	So LHS = RHS. We showed P(k+1) is true under the assumption that P(k) is true.</a:t>
            </a:r>
          </a:p>
          <a:p>
            <a:pPr lvl="1"/>
            <a:r>
              <a:rPr lang="en-CA" altLang="zh-CN" dirty="0" smtClean="0"/>
              <a:t>By mathematical induction P(n) is true for all natural numbers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11</a:t>
            </a:fld>
            <a:endParaRPr lang="en-US" altLang="zh-CN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357158" y="214290"/>
            <a:ext cx="8229600" cy="4525962"/>
          </a:xfrm>
        </p:spPr>
        <p:txBody>
          <a:bodyPr/>
          <a:lstStyle/>
          <a:p>
            <a:r>
              <a:rPr lang="en-US" altLang="zh-CN" dirty="0" smtClean="0">
                <a:solidFill>
                  <a:srgbClr val="0066FF"/>
                </a:solidFill>
              </a:rPr>
              <a:t>Prove</a:t>
            </a:r>
          </a:p>
          <a:p>
            <a:r>
              <a:rPr lang="en-US" altLang="zh-CN" dirty="0" smtClean="0"/>
              <a:t>Proof by induction:</a:t>
            </a:r>
          </a:p>
          <a:p>
            <a:pPr lvl="1"/>
            <a:r>
              <a:rPr lang="pt-BR" altLang="zh-CN" dirty="0" smtClean="0"/>
              <a:t>P(n): a+ar+ar</a:t>
            </a:r>
            <a:r>
              <a:rPr lang="en-US" altLang="zh-CN" baseline="30000" dirty="0" smtClean="0">
                <a:ea typeface="宋体" charset="-122"/>
                <a:sym typeface="Symbol" pitchFamily="18" charset="2"/>
              </a:rPr>
              <a:t>2</a:t>
            </a:r>
            <a:r>
              <a:rPr lang="pt-BR" altLang="zh-CN" dirty="0" smtClean="0"/>
              <a:t>.... +ar</a:t>
            </a:r>
            <a:r>
              <a:rPr lang="en-US" altLang="zh-CN" baseline="30000" dirty="0" smtClean="0">
                <a:ea typeface="宋体" charset="-122"/>
                <a:sym typeface="Symbol" pitchFamily="18" charset="2"/>
              </a:rPr>
              <a:t>n </a:t>
            </a:r>
            <a:r>
              <a:rPr lang="pt-BR" altLang="zh-CN" dirty="0" smtClean="0"/>
              <a:t>= (ar</a:t>
            </a:r>
            <a:r>
              <a:rPr lang="en-US" altLang="zh-CN" baseline="30000" dirty="0" smtClean="0">
                <a:ea typeface="宋体" charset="-122"/>
                <a:sym typeface="Symbol" pitchFamily="18" charset="2"/>
              </a:rPr>
              <a:t>n+1 </a:t>
            </a:r>
            <a:r>
              <a:rPr lang="pt-BR" altLang="zh-CN" dirty="0" smtClean="0"/>
              <a:t>-a)/(r-1)</a:t>
            </a:r>
            <a:endParaRPr lang="en-US" altLang="zh-CN" dirty="0" smtClean="0"/>
          </a:p>
          <a:p>
            <a:pPr lvl="1"/>
            <a:r>
              <a:rPr lang="en-CA" altLang="zh-CN" dirty="0" smtClean="0"/>
              <a:t>Basis case: P(0): a = (</a:t>
            </a:r>
            <a:r>
              <a:rPr lang="en-CA" altLang="zh-CN" dirty="0" err="1" smtClean="0"/>
              <a:t>ar</a:t>
            </a:r>
            <a:r>
              <a:rPr lang="en-CA" altLang="zh-CN" dirty="0" smtClean="0"/>
              <a:t>-a)/(r-1). So, P(0) is true</a:t>
            </a:r>
          </a:p>
          <a:p>
            <a:pPr lvl="1"/>
            <a:r>
              <a:rPr lang="en-CA" altLang="zh-CN" dirty="0" smtClean="0"/>
              <a:t>Inductive step: </a:t>
            </a:r>
          </a:p>
          <a:p>
            <a:pPr lvl="2"/>
            <a:r>
              <a:rPr lang="en-CA" altLang="zh-CN" dirty="0" smtClean="0"/>
              <a:t>Assume P(k) is true for arbitrary </a:t>
            </a:r>
            <a:r>
              <a:rPr lang="en-CA" altLang="zh-CN" dirty="0" err="1" smtClean="0"/>
              <a:t>k∈N</a:t>
            </a:r>
            <a:r>
              <a:rPr lang="en-CA" altLang="zh-CN" dirty="0" smtClean="0"/>
              <a:t>, </a:t>
            </a:r>
          </a:p>
          <a:p>
            <a:pPr lvl="2">
              <a:buNone/>
            </a:pPr>
            <a:r>
              <a:rPr lang="en-CA" altLang="zh-CN" dirty="0" smtClean="0"/>
              <a:t>	</a:t>
            </a:r>
            <a:r>
              <a:rPr lang="pt-BR" altLang="zh-CN" dirty="0" smtClean="0"/>
              <a:t>a+ar+ar</a:t>
            </a:r>
            <a:r>
              <a:rPr lang="en-US" altLang="zh-CN" baseline="30000" dirty="0" smtClean="0">
                <a:ea typeface="宋体" charset="-122"/>
                <a:sym typeface="Symbol" pitchFamily="18" charset="2"/>
              </a:rPr>
              <a:t>2</a:t>
            </a:r>
            <a:r>
              <a:rPr lang="pt-BR" altLang="zh-CN" dirty="0" smtClean="0"/>
              <a:t>.... +ar</a:t>
            </a:r>
            <a:r>
              <a:rPr lang="en-US" altLang="zh-CN" baseline="30000" dirty="0" smtClean="0">
                <a:ea typeface="宋体" charset="-122"/>
                <a:sym typeface="Symbol" pitchFamily="18" charset="2"/>
              </a:rPr>
              <a:t>k </a:t>
            </a:r>
            <a:r>
              <a:rPr lang="pt-BR" altLang="zh-CN" dirty="0" smtClean="0"/>
              <a:t>= (ar</a:t>
            </a:r>
            <a:r>
              <a:rPr lang="en-US" altLang="zh-CN" baseline="30000" dirty="0" smtClean="0">
                <a:ea typeface="宋体" charset="-122"/>
                <a:sym typeface="Symbol" pitchFamily="18" charset="2"/>
              </a:rPr>
              <a:t>k+1 </a:t>
            </a:r>
            <a:r>
              <a:rPr lang="pt-BR" altLang="zh-CN" dirty="0" smtClean="0"/>
              <a:t>-a)/(r-1)</a:t>
            </a:r>
            <a:endParaRPr lang="en-CA" altLang="zh-CN" dirty="0" smtClean="0"/>
          </a:p>
          <a:p>
            <a:pPr lvl="2"/>
            <a:r>
              <a:rPr lang="en-CA" altLang="zh-CN" dirty="0" smtClean="0"/>
              <a:t>Need to show P(k+1):</a:t>
            </a:r>
          </a:p>
          <a:p>
            <a:pPr lvl="2">
              <a:buNone/>
            </a:pPr>
            <a:r>
              <a:rPr lang="en-CA" altLang="zh-CN" dirty="0" smtClean="0"/>
              <a:t>	</a:t>
            </a:r>
            <a:r>
              <a:rPr lang="pt-BR" altLang="zh-CN" dirty="0" smtClean="0"/>
              <a:t> a+ar+ar</a:t>
            </a:r>
            <a:r>
              <a:rPr lang="en-US" altLang="zh-CN" baseline="30000" dirty="0" smtClean="0">
                <a:ea typeface="宋体" charset="-122"/>
                <a:sym typeface="Symbol" pitchFamily="18" charset="2"/>
              </a:rPr>
              <a:t>2</a:t>
            </a:r>
            <a:r>
              <a:rPr lang="pt-BR" altLang="zh-CN" dirty="0" smtClean="0"/>
              <a:t>.... +ar</a:t>
            </a:r>
            <a:r>
              <a:rPr lang="en-US" altLang="zh-CN" baseline="30000" dirty="0" smtClean="0">
                <a:ea typeface="宋体" charset="-122"/>
                <a:sym typeface="Symbol" pitchFamily="18" charset="2"/>
              </a:rPr>
              <a:t>k </a:t>
            </a:r>
            <a:r>
              <a:rPr lang="pt-BR" altLang="zh-CN" dirty="0" smtClean="0"/>
              <a:t>+ ar</a:t>
            </a:r>
            <a:r>
              <a:rPr lang="en-US" altLang="zh-CN" baseline="30000" dirty="0" smtClean="0">
                <a:ea typeface="宋体" charset="-122"/>
                <a:sym typeface="Symbol" pitchFamily="18" charset="2"/>
              </a:rPr>
              <a:t>k+1 </a:t>
            </a:r>
            <a:r>
              <a:rPr lang="pt-BR" altLang="zh-CN" dirty="0" smtClean="0"/>
              <a:t>= (ar</a:t>
            </a:r>
            <a:r>
              <a:rPr lang="en-US" altLang="zh-CN" baseline="30000" dirty="0" smtClean="0">
                <a:ea typeface="宋体" charset="-122"/>
                <a:sym typeface="Symbol" pitchFamily="18" charset="2"/>
              </a:rPr>
              <a:t>k+2 </a:t>
            </a:r>
            <a:r>
              <a:rPr lang="pt-BR" altLang="zh-CN" dirty="0" smtClean="0"/>
              <a:t>-a)/(r-1)</a:t>
            </a:r>
            <a:r>
              <a:rPr lang="en-CA" altLang="zh-CN" dirty="0" smtClean="0"/>
              <a:t> is true.</a:t>
            </a:r>
          </a:p>
          <a:p>
            <a:pPr lvl="2"/>
            <a:r>
              <a:rPr lang="nn-NO" altLang="zh-CN" dirty="0" smtClean="0"/>
              <a:t>LHS = (ar</a:t>
            </a:r>
            <a:r>
              <a:rPr lang="en-US" altLang="zh-CN" baseline="30000" dirty="0" smtClean="0">
                <a:ea typeface="宋体" charset="-122"/>
                <a:sym typeface="Symbol" pitchFamily="18" charset="2"/>
              </a:rPr>
              <a:t> k+1</a:t>
            </a:r>
            <a:r>
              <a:rPr lang="nn-NO" altLang="zh-CN" dirty="0" smtClean="0"/>
              <a:t>-a)/(r-1) +ar</a:t>
            </a:r>
            <a:r>
              <a:rPr lang="en-US" altLang="zh-CN" baseline="30000" dirty="0" smtClean="0">
                <a:ea typeface="宋体" charset="-122"/>
                <a:sym typeface="Symbol" pitchFamily="18" charset="2"/>
              </a:rPr>
              <a:t> k+1</a:t>
            </a:r>
            <a:r>
              <a:rPr lang="nn-NO" altLang="zh-CN" dirty="0" smtClean="0"/>
              <a:t> </a:t>
            </a:r>
          </a:p>
          <a:p>
            <a:pPr lvl="2">
              <a:buNone/>
            </a:pPr>
            <a:r>
              <a:rPr lang="nn-NO" altLang="zh-CN" dirty="0" smtClean="0"/>
              <a:t>		      = (ar</a:t>
            </a:r>
            <a:r>
              <a:rPr lang="en-US" altLang="zh-CN" baseline="30000" dirty="0" smtClean="0">
                <a:ea typeface="宋体" charset="-122"/>
                <a:sym typeface="Symbol" pitchFamily="18" charset="2"/>
              </a:rPr>
              <a:t> k+1</a:t>
            </a:r>
            <a:r>
              <a:rPr lang="nn-NO" altLang="zh-CN" dirty="0" smtClean="0"/>
              <a:t>-a +ar</a:t>
            </a:r>
            <a:r>
              <a:rPr lang="en-US" altLang="zh-CN" baseline="30000" dirty="0" smtClean="0">
                <a:ea typeface="宋体" charset="-122"/>
                <a:sym typeface="Symbol" pitchFamily="18" charset="2"/>
              </a:rPr>
              <a:t> k+2 </a:t>
            </a:r>
            <a:r>
              <a:rPr lang="nn-NO" altLang="zh-CN" dirty="0" smtClean="0"/>
              <a:t>-ar</a:t>
            </a:r>
            <a:r>
              <a:rPr lang="en-US" altLang="zh-CN" baseline="30000" dirty="0" smtClean="0">
                <a:ea typeface="宋体" charset="-122"/>
                <a:sym typeface="Symbol" pitchFamily="18" charset="2"/>
              </a:rPr>
              <a:t>k+1 </a:t>
            </a:r>
            <a:r>
              <a:rPr lang="nn-NO" altLang="zh-CN" dirty="0" smtClean="0"/>
              <a:t>)/(r-1)</a:t>
            </a:r>
          </a:p>
          <a:p>
            <a:pPr lvl="2"/>
            <a:r>
              <a:rPr lang="en-CA" altLang="zh-CN" dirty="0" smtClean="0"/>
              <a:t>So LHS = RHS. </a:t>
            </a:r>
          </a:p>
          <a:p>
            <a:pPr lvl="2"/>
            <a:r>
              <a:rPr lang="en-CA" altLang="zh-CN" dirty="0" smtClean="0"/>
              <a:t>We showed P(k+1) is true under the assumption that P(k) is true.</a:t>
            </a:r>
          </a:p>
          <a:p>
            <a:pPr lvl="1"/>
            <a:r>
              <a:rPr lang="en-CA" altLang="zh-CN" dirty="0" smtClean="0"/>
              <a:t>By mathematical induction P(n) is true for all natural numbers</a:t>
            </a:r>
            <a:endParaRPr lang="en-US" altLang="zh-CN" dirty="0" smtClean="0">
              <a:solidFill>
                <a:srgbClr val="0066FF"/>
              </a:solidFill>
            </a:endParaRPr>
          </a:p>
          <a:p>
            <a:endParaRPr lang="zh-CN" altLang="en-US" dirty="0">
              <a:solidFill>
                <a:srgbClr val="0066FF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12</a:t>
            </a:fld>
            <a:endParaRPr lang="en-US" altLang="zh-CN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857356" y="0"/>
          <a:ext cx="2786082" cy="711773"/>
        </p:xfrm>
        <a:graphic>
          <a:graphicData uri="http://schemas.openxmlformats.org/presentationml/2006/ole">
            <p:oleObj spid="_x0000_s2050" name="公式" r:id="rId3" imgW="1739880" imgH="444240" progId="Equation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214282" y="571480"/>
            <a:ext cx="8229600" cy="4525962"/>
          </a:xfrm>
        </p:spPr>
        <p:txBody>
          <a:bodyPr/>
          <a:lstStyle/>
          <a:p>
            <a:r>
              <a:rPr lang="en-CA" altLang="zh-CN" dirty="0" smtClean="0"/>
              <a:t>Show that all horses are the same color.</a:t>
            </a:r>
          </a:p>
          <a:p>
            <a:r>
              <a:rPr lang="en-CA" altLang="zh-CN" dirty="0" smtClean="0"/>
              <a:t>Proof: </a:t>
            </a:r>
          </a:p>
          <a:p>
            <a:pPr lvl="1"/>
            <a:r>
              <a:rPr lang="en-CA" altLang="zh-CN" dirty="0" smtClean="0"/>
              <a:t>We do induction on the size of sets of horses of the same color.</a:t>
            </a:r>
          </a:p>
          <a:p>
            <a:pPr lvl="1"/>
            <a:r>
              <a:rPr lang="en-CA" altLang="zh-CN" dirty="0" smtClean="0"/>
              <a:t>Basis step: Obviously all sets of 0 horses (and all sets with 1 horse) are the same color</a:t>
            </a:r>
          </a:p>
          <a:p>
            <a:pPr lvl="1"/>
            <a:r>
              <a:rPr lang="en-CA" altLang="zh-CN" dirty="0" smtClean="0"/>
              <a:t>Inductive step: </a:t>
            </a:r>
          </a:p>
          <a:p>
            <a:pPr lvl="2"/>
            <a:r>
              <a:rPr lang="en-CA" altLang="zh-CN" dirty="0" smtClean="0"/>
              <a:t>Assume all horses are the same color for k horses</a:t>
            </a:r>
          </a:p>
          <a:p>
            <a:pPr lvl="2"/>
            <a:r>
              <a:rPr lang="en-CA" altLang="zh-CN" dirty="0" smtClean="0"/>
              <a:t>Now show it must be true for all sets of k+1 horses</a:t>
            </a:r>
          </a:p>
          <a:p>
            <a:pPr lvl="2"/>
            <a:r>
              <a:rPr lang="en-CA" altLang="zh-CN" dirty="0" smtClean="0"/>
              <a:t>Every set of k+1 horses has an overlap of horses which are the same color.</a:t>
            </a:r>
          </a:p>
          <a:p>
            <a:pPr lvl="2"/>
            <a:r>
              <a:rPr lang="en-CA" altLang="zh-CN" dirty="0" smtClean="0"/>
              <a:t>So k+1 horses have the same color.</a:t>
            </a:r>
          </a:p>
          <a:p>
            <a:pPr lvl="2"/>
            <a:r>
              <a:rPr lang="en-CA" altLang="zh-CN" dirty="0" smtClean="0"/>
              <a:t>Therefore all horses have the same color.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428596" y="-214338"/>
            <a:ext cx="8229600" cy="1143000"/>
          </a:xfrm>
        </p:spPr>
        <p:txBody>
          <a:bodyPr/>
          <a:lstStyle/>
          <a:p>
            <a:r>
              <a:rPr lang="en-CA" altLang="zh-CN" dirty="0" smtClean="0"/>
              <a:t>A wrong proof, WHY?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13</a:t>
            </a:fld>
            <a:endParaRPr lang="en-US" altLang="zh-CN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5514975"/>
            <a:ext cx="502920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857356" y="1428736"/>
            <a:ext cx="5286412" cy="5715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57200" y="1481138"/>
            <a:ext cx="8472518" cy="4525962"/>
          </a:xfrm>
        </p:spPr>
        <p:txBody>
          <a:bodyPr/>
          <a:lstStyle/>
          <a:p>
            <a:pPr>
              <a:buNone/>
            </a:pPr>
            <a:r>
              <a:rPr lang="en-CA" altLang="zh-CN" dirty="0" smtClean="0">
                <a:solidFill>
                  <a:srgbClr val="FF0000"/>
                </a:solidFill>
              </a:rPr>
              <a:t>(P(1) ⋀ ∀k(P(1)⋀P(2)⋀...⋀P(k)➝P(k+1)))➝ ∀</a:t>
            </a:r>
            <a:r>
              <a:rPr lang="en-CA" altLang="zh-CN" dirty="0" err="1" smtClean="0">
                <a:solidFill>
                  <a:srgbClr val="FF0000"/>
                </a:solidFill>
              </a:rPr>
              <a:t>nP</a:t>
            </a:r>
            <a:r>
              <a:rPr lang="en-CA" altLang="zh-CN" dirty="0" smtClean="0">
                <a:solidFill>
                  <a:srgbClr val="FF0000"/>
                </a:solidFill>
              </a:rPr>
              <a:t>(n)</a:t>
            </a:r>
          </a:p>
          <a:p>
            <a:endParaRPr lang="en-CA" altLang="zh-CN" dirty="0" smtClean="0"/>
          </a:p>
          <a:p>
            <a:r>
              <a:rPr lang="en-CA" altLang="zh-CN" dirty="0" smtClean="0"/>
              <a:t>To prove that ∀</a:t>
            </a:r>
            <a:r>
              <a:rPr lang="en-CA" altLang="zh-CN" dirty="0" err="1" smtClean="0"/>
              <a:t>nP</a:t>
            </a:r>
            <a:r>
              <a:rPr lang="en-CA" altLang="zh-CN" dirty="0" smtClean="0"/>
              <a:t>(n), where </a:t>
            </a:r>
            <a:r>
              <a:rPr lang="en-CA" altLang="zh-CN" dirty="0" err="1" smtClean="0"/>
              <a:t>n∈Z</a:t>
            </a:r>
            <a:r>
              <a:rPr lang="en-CA" altLang="zh-CN" dirty="0" smtClean="0"/>
              <a:t>⁺ and P(n) is a propositional function, we complete two steps:</a:t>
            </a:r>
          </a:p>
          <a:p>
            <a:pPr lvl="1"/>
            <a:r>
              <a:rPr lang="en-CA" altLang="zh-CN" dirty="0" err="1" smtClean="0"/>
              <a:t>i</a:t>
            </a:r>
            <a:r>
              <a:rPr lang="en-CA" altLang="zh-CN" dirty="0" smtClean="0"/>
              <a:t>) Basis step: Verify P(1) is true</a:t>
            </a:r>
          </a:p>
          <a:p>
            <a:pPr lvl="1"/>
            <a:r>
              <a:rPr lang="en-CA" altLang="zh-CN" dirty="0" smtClean="0"/>
              <a:t>ii)Inductive step: Show P(1)⋀P(2)⋀...⋀P(k)➝P(k+1)is true for arbitrary </a:t>
            </a:r>
            <a:r>
              <a:rPr lang="en-CA" altLang="zh-CN" dirty="0" err="1" smtClean="0"/>
              <a:t>k∈Z</a:t>
            </a:r>
            <a:r>
              <a:rPr lang="en-CA" altLang="zh-CN" dirty="0" smtClean="0"/>
              <a:t>⁺</a:t>
            </a:r>
          </a:p>
          <a:p>
            <a:pPr lvl="1"/>
            <a:endParaRPr lang="en-CA" altLang="zh-CN" dirty="0" smtClean="0">
              <a:solidFill>
                <a:srgbClr val="FF0000"/>
              </a:solidFill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Strong Induction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14</a:t>
            </a:fld>
            <a:endParaRPr lang="en-US" altLang="zh-CN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zh-CN" dirty="0" smtClean="0"/>
              <a:t>A more general strong induction can handle cases where the inductive step is valid only for integers greater than a particular integer.</a:t>
            </a:r>
          </a:p>
          <a:p>
            <a:endParaRPr lang="en-CA" altLang="zh-CN" dirty="0" smtClean="0"/>
          </a:p>
          <a:p>
            <a:r>
              <a:rPr lang="en-CA" altLang="zh-CN" dirty="0" smtClean="0"/>
              <a:t>To prove that P(n) is true for all integer </a:t>
            </a:r>
            <a:r>
              <a:rPr lang="en-CA" altLang="zh-CN" dirty="0" err="1" smtClean="0"/>
              <a:t>n≥b</a:t>
            </a:r>
            <a:r>
              <a:rPr lang="en-CA" altLang="zh-CN" dirty="0" smtClean="0"/>
              <a:t>, we complete two steps:</a:t>
            </a:r>
          </a:p>
          <a:p>
            <a:pPr lvl="1"/>
            <a:r>
              <a:rPr lang="en-CA" altLang="zh-CN" dirty="0" err="1" smtClean="0"/>
              <a:t>i</a:t>
            </a:r>
            <a:r>
              <a:rPr lang="en-CA" altLang="zh-CN" dirty="0" smtClean="0"/>
              <a:t>) Basis step: Verify P(b), P(b+1), ..., P(</a:t>
            </a:r>
            <a:r>
              <a:rPr lang="en-CA" altLang="zh-CN" dirty="0" err="1" smtClean="0"/>
              <a:t>b+j</a:t>
            </a:r>
            <a:r>
              <a:rPr lang="en-CA" altLang="zh-CN" dirty="0" smtClean="0"/>
              <a:t>) are true</a:t>
            </a:r>
          </a:p>
          <a:p>
            <a:pPr lvl="1"/>
            <a:r>
              <a:rPr lang="en-CA" altLang="zh-CN" dirty="0" smtClean="0"/>
              <a:t>ii)Inductive step: Show P(b+1)⋀P(b+2)⋀...⋀P(</a:t>
            </a:r>
            <a:r>
              <a:rPr lang="en-CA" altLang="zh-CN" dirty="0" err="1" smtClean="0"/>
              <a:t>b+k</a:t>
            </a:r>
            <a:r>
              <a:rPr lang="en-CA" altLang="zh-CN" dirty="0" smtClean="0"/>
              <a:t>)➝P(k+1) is true for every integer </a:t>
            </a:r>
            <a:r>
              <a:rPr lang="en-CA" altLang="zh-CN" dirty="0" err="1" smtClean="0"/>
              <a:t>k≥b+j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altLang="zh-CN" dirty="0" smtClean="0"/>
              <a:t>Strong Induction Variation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15</a:t>
            </a:fld>
            <a:endParaRPr lang="en-US" altLang="zh-CN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357158" y="285728"/>
            <a:ext cx="8501122" cy="6215106"/>
          </a:xfrm>
        </p:spPr>
        <p:txBody>
          <a:bodyPr/>
          <a:lstStyle/>
          <a:p>
            <a:r>
              <a:rPr lang="en-CA" altLang="zh-CN" dirty="0" smtClean="0">
                <a:solidFill>
                  <a:srgbClr val="0066FF"/>
                </a:solidFill>
              </a:rPr>
              <a:t>Example: Show that if n is an integer greater than 1, then n can be written as the product of primes</a:t>
            </a:r>
          </a:p>
          <a:p>
            <a:r>
              <a:rPr lang="en-CA" altLang="zh-CN" dirty="0" smtClean="0"/>
              <a:t>Proof by strong induction:</a:t>
            </a:r>
          </a:p>
          <a:p>
            <a:pPr lvl="1"/>
            <a:r>
              <a:rPr lang="en-CA" altLang="zh-CN" dirty="0" smtClean="0"/>
              <a:t>First identify P(n), P(n): n can be written as the product of primes</a:t>
            </a:r>
          </a:p>
          <a:p>
            <a:pPr lvl="1"/>
            <a:r>
              <a:rPr lang="en-CA" altLang="zh-CN" dirty="0" smtClean="0"/>
              <a:t>Basis step: P(2): 2 is a prime number, so P(2) is true.</a:t>
            </a:r>
          </a:p>
          <a:p>
            <a:pPr lvl="1"/>
            <a:r>
              <a:rPr lang="en-CA" altLang="zh-CN" dirty="0" smtClean="0"/>
              <a:t>Inductive step: </a:t>
            </a:r>
          </a:p>
          <a:p>
            <a:pPr lvl="2"/>
            <a:r>
              <a:rPr lang="en-CA" altLang="zh-CN" dirty="0" smtClean="0"/>
              <a:t>Assume P(j) is true for 1&lt;</a:t>
            </a:r>
            <a:r>
              <a:rPr lang="en-CA" altLang="zh-CN" dirty="0" err="1" smtClean="0"/>
              <a:t>j≤k</a:t>
            </a:r>
            <a:r>
              <a:rPr lang="en-CA" altLang="zh-CN" dirty="0" smtClean="0"/>
              <a:t> for an arbitrary k&gt;1, i.e. j can be written as the product of primes when 1&lt;</a:t>
            </a:r>
            <a:r>
              <a:rPr lang="en-CA" altLang="zh-CN" dirty="0" err="1" smtClean="0"/>
              <a:t>j≤k</a:t>
            </a:r>
            <a:endParaRPr lang="en-CA" altLang="zh-CN" dirty="0" smtClean="0"/>
          </a:p>
          <a:p>
            <a:pPr lvl="2"/>
            <a:r>
              <a:rPr lang="en-CA" altLang="zh-CN" dirty="0" smtClean="0"/>
              <a:t>Need to show P(k+1).</a:t>
            </a:r>
          </a:p>
          <a:p>
            <a:pPr lvl="3"/>
            <a:r>
              <a:rPr lang="en-CA" altLang="zh-CN" dirty="0" smtClean="0"/>
              <a:t>Case 1: k+1 is prime, then P(k+1) is true.</a:t>
            </a:r>
          </a:p>
          <a:p>
            <a:pPr lvl="3"/>
            <a:r>
              <a:rPr lang="en-CA" altLang="zh-CN" dirty="0" smtClean="0"/>
              <a:t>Case 2: k+1 is composite</a:t>
            </a:r>
          </a:p>
          <a:p>
            <a:pPr lvl="3">
              <a:buNone/>
            </a:pPr>
            <a:r>
              <a:rPr lang="en-CA" altLang="zh-CN" dirty="0" smtClean="0"/>
              <a:t>	k+1=a*b, where a and b are positive integers, and 2≤a,b≤k.</a:t>
            </a:r>
          </a:p>
          <a:p>
            <a:pPr lvl="3">
              <a:buNone/>
            </a:pPr>
            <a:r>
              <a:rPr lang="en-CA" altLang="zh-CN" dirty="0" smtClean="0"/>
              <a:t>	By the assumption, a and b can be written as the product of primes. Then k+1 can be written as the product of primes.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16</a:t>
            </a:fld>
            <a:endParaRPr lang="en-US" altLang="zh-C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500034" y="785794"/>
            <a:ext cx="8229600" cy="4954590"/>
          </a:xfrm>
        </p:spPr>
        <p:txBody>
          <a:bodyPr/>
          <a:lstStyle/>
          <a:p>
            <a:r>
              <a:rPr lang="en-CA" dirty="0" smtClean="0"/>
              <a:t>Last date to drop courses without receiving a grade </a:t>
            </a:r>
            <a:r>
              <a:rPr lang="en-US" altLang="zh-CN" dirty="0" smtClean="0"/>
              <a:t>: Nov 9</a:t>
            </a:r>
            <a:r>
              <a:rPr lang="en-US" altLang="zh-CN" baseline="30000" dirty="0" smtClean="0"/>
              <a:t>th</a:t>
            </a:r>
            <a:r>
              <a:rPr lang="en-US" altLang="zh-CN" dirty="0" smtClean="0"/>
              <a:t> </a:t>
            </a:r>
          </a:p>
          <a:p>
            <a:r>
              <a:rPr lang="en-US" altLang="zh-CN" dirty="0" smtClean="0"/>
              <a:t>No Assignment is released today!</a:t>
            </a:r>
            <a:endParaRPr lang="en-CA" dirty="0" smtClean="0"/>
          </a:p>
          <a:p>
            <a:r>
              <a:rPr lang="en-US" altLang="zh-CN" dirty="0" smtClean="0"/>
              <a:t>Test 2 on Nov 5</a:t>
            </a:r>
            <a:r>
              <a:rPr lang="en-US" altLang="zh-CN" baseline="30000" dirty="0" smtClean="0"/>
              <a:t>th, 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Ch2.1-2.5</a:t>
            </a:r>
          </a:p>
          <a:p>
            <a:pPr lvl="1"/>
            <a:r>
              <a:rPr lang="en-US" altLang="zh-CN" dirty="0" smtClean="0"/>
              <a:t>7pm-8:20pm</a:t>
            </a:r>
          </a:p>
          <a:p>
            <a:pPr lvl="1"/>
            <a:r>
              <a:rPr lang="en-CA" dirty="0" smtClean="0"/>
              <a:t>Location: </a:t>
            </a:r>
            <a:r>
              <a:rPr lang="en-CA" dirty="0" smtClean="0">
                <a:solidFill>
                  <a:srgbClr val="FF0000"/>
                </a:solidFill>
              </a:rPr>
              <a:t>SLH F (Last name from A-L)</a:t>
            </a:r>
            <a:r>
              <a:rPr lang="en-CA" dirty="0" smtClean="0"/>
              <a:t> and </a:t>
            </a:r>
            <a:r>
              <a:rPr lang="en-CA" dirty="0" smtClean="0">
                <a:solidFill>
                  <a:srgbClr val="FF0000"/>
                </a:solidFill>
              </a:rPr>
              <a:t>SLH A (Last name from M-Z)</a:t>
            </a:r>
          </a:p>
          <a:p>
            <a:pPr lvl="1"/>
            <a:r>
              <a:rPr lang="en-US" altLang="zh-CN" dirty="0" smtClean="0"/>
              <a:t>Lecture: 8:40pm, SLH A.</a:t>
            </a:r>
          </a:p>
          <a:p>
            <a:pPr marL="365125" lvl="1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en-US" altLang="zh-CN" sz="2700" dirty="0" smtClean="0"/>
              <a:t>You may pick up your Assignment 4 during my office hour: </a:t>
            </a:r>
            <a:r>
              <a:rPr lang="en-CA" altLang="zh-CN" sz="2700" dirty="0" smtClean="0"/>
              <a:t>Nov 5</a:t>
            </a:r>
            <a:r>
              <a:rPr lang="en-CA" altLang="zh-CN" sz="2700" baseline="30000" dirty="0" smtClean="0"/>
              <a:t>th</a:t>
            </a:r>
            <a:r>
              <a:rPr lang="en-CA" altLang="zh-CN" sz="2700" dirty="0" smtClean="0"/>
              <a:t> 2:00pm </a:t>
            </a:r>
            <a:r>
              <a:rPr lang="en-CA" altLang="zh-CN" sz="2700" dirty="0" smtClean="0"/>
              <a:t>- 4:00pm (TEL 3056) </a:t>
            </a:r>
            <a:endParaRPr lang="en-US" altLang="zh-CN" sz="27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2</a:t>
            </a:fld>
            <a:endParaRPr lang="en-US" altLang="zh-C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357158" y="1357298"/>
            <a:ext cx="8229600" cy="4525962"/>
          </a:xfrm>
        </p:spPr>
        <p:txBody>
          <a:bodyPr/>
          <a:lstStyle/>
          <a:p>
            <a:r>
              <a:rPr lang="en-CA" altLang="zh-CN" dirty="0" smtClean="0"/>
              <a:t>Proof methods: direct proof, proof by cases, proof by contraposition, proof by contradiction, disproof by counterexample</a:t>
            </a:r>
          </a:p>
          <a:p>
            <a:endParaRPr lang="en-CA" altLang="zh-CN" dirty="0" smtClean="0"/>
          </a:p>
          <a:p>
            <a:r>
              <a:rPr lang="en-CA" altLang="zh-CN" dirty="0" smtClean="0"/>
              <a:t>Mathematical induction </a:t>
            </a:r>
          </a:p>
          <a:p>
            <a:pPr lvl="1"/>
            <a:r>
              <a:rPr lang="en-CA" altLang="zh-CN" dirty="0" smtClean="0"/>
              <a:t>very simple and powerful proof technique</a:t>
            </a:r>
          </a:p>
          <a:p>
            <a:pPr lvl="1"/>
            <a:r>
              <a:rPr lang="en-CA" altLang="zh-CN" dirty="0" smtClean="0"/>
              <a:t>often used to prove P(x) is true for </a:t>
            </a:r>
            <a:r>
              <a:rPr lang="en-CA" altLang="zh-CN" dirty="0" smtClean="0">
                <a:solidFill>
                  <a:srgbClr val="FF0000"/>
                </a:solidFill>
              </a:rPr>
              <a:t>all positive integers</a:t>
            </a:r>
          </a:p>
          <a:p>
            <a:pPr lvl="1"/>
            <a:r>
              <a:rPr lang="en-CA" altLang="zh-CN" dirty="0" smtClean="0"/>
              <a:t>“Guess” and verify strategy</a:t>
            </a:r>
          </a:p>
          <a:p>
            <a:endParaRPr lang="en-CA" altLang="zh-CN" dirty="0" smtClean="0">
              <a:solidFill>
                <a:srgbClr val="FF0000"/>
              </a:solidFill>
            </a:endParaRPr>
          </a:p>
          <a:p>
            <a:endParaRPr lang="en-CA" altLang="zh-CN" dirty="0" smtClean="0">
              <a:solidFill>
                <a:srgbClr val="FF0000"/>
              </a:solidFill>
            </a:endParaRPr>
          </a:p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Mathematical Induction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3</a:t>
            </a:fld>
            <a:endParaRPr lang="en-US" altLang="zh-CN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525962"/>
          </a:xfrm>
        </p:spPr>
        <p:txBody>
          <a:bodyPr/>
          <a:lstStyle/>
          <a:p>
            <a:pPr algn="ctr">
              <a:buNone/>
            </a:pPr>
            <a:r>
              <a:rPr lang="en-CA" altLang="zh-CN" dirty="0" smtClean="0">
                <a:solidFill>
                  <a:srgbClr val="FF0000"/>
                </a:solidFill>
              </a:rPr>
              <a:t>(P(1) ⋀ ∀k(P(k)➝P(k+1)) ➝ ∀</a:t>
            </a:r>
            <a:r>
              <a:rPr lang="en-CA" altLang="zh-CN" dirty="0" err="1" smtClean="0">
                <a:solidFill>
                  <a:srgbClr val="FF0000"/>
                </a:solidFill>
              </a:rPr>
              <a:t>nP</a:t>
            </a:r>
            <a:r>
              <a:rPr lang="en-CA" altLang="zh-CN" dirty="0" smtClean="0">
                <a:solidFill>
                  <a:srgbClr val="FF0000"/>
                </a:solidFill>
              </a:rPr>
              <a:t>(n)</a:t>
            </a:r>
          </a:p>
          <a:p>
            <a:pPr>
              <a:buNone/>
            </a:pPr>
            <a:endParaRPr lang="en-CA" altLang="zh-CN" dirty="0" smtClean="0">
              <a:solidFill>
                <a:srgbClr val="FF0000"/>
              </a:solidFill>
            </a:endParaRPr>
          </a:p>
          <a:p>
            <a:r>
              <a:rPr lang="en-CA" altLang="zh-CN" dirty="0" smtClean="0"/>
              <a:t>To prove that ∀</a:t>
            </a:r>
            <a:r>
              <a:rPr lang="en-CA" altLang="zh-CN" dirty="0" err="1" smtClean="0"/>
              <a:t>nP</a:t>
            </a:r>
            <a:r>
              <a:rPr lang="en-CA" altLang="zh-CN" dirty="0" smtClean="0"/>
              <a:t>(n), where </a:t>
            </a:r>
            <a:r>
              <a:rPr lang="en-CA" altLang="zh-CN" dirty="0" err="1" smtClean="0"/>
              <a:t>n∈Z</a:t>
            </a:r>
            <a:r>
              <a:rPr lang="en-CA" altLang="zh-CN" dirty="0" smtClean="0"/>
              <a:t>⁺ and P(n) is a propositional function, we complete two steps:</a:t>
            </a:r>
          </a:p>
          <a:p>
            <a:pPr lvl="1"/>
            <a:r>
              <a:rPr lang="en-CA" altLang="zh-CN" dirty="0" err="1" smtClean="0"/>
              <a:t>i</a:t>
            </a:r>
            <a:r>
              <a:rPr lang="en-CA" altLang="zh-CN" dirty="0" smtClean="0"/>
              <a:t>) Basis step: Verify P(1) is true</a:t>
            </a:r>
          </a:p>
          <a:p>
            <a:pPr lvl="1"/>
            <a:r>
              <a:rPr lang="en-CA" altLang="zh-CN" dirty="0" smtClean="0"/>
              <a:t>ii)Inductive step: Show P(k)➝P(k+1) is true for arbitrary </a:t>
            </a:r>
            <a:r>
              <a:rPr lang="en-CA" altLang="zh-CN" dirty="0" err="1" smtClean="0"/>
              <a:t>k∈Z</a:t>
            </a:r>
            <a:r>
              <a:rPr lang="en-CA" altLang="zh-CN" dirty="0" smtClean="0"/>
              <a:t>⁺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altLang="zh-CN" dirty="0" smtClean="0"/>
              <a:t>Principle of Mathematical Induction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4</a:t>
            </a:fld>
            <a:endParaRPr lang="en-US" altLang="zh-CN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zh-CN" dirty="0" smtClean="0"/>
              <a:t>Knowing it is true for the first element means it must be true for the next element, i.e. the second element</a:t>
            </a:r>
          </a:p>
          <a:p>
            <a:r>
              <a:rPr lang="en-CA" altLang="zh-CN" dirty="0" smtClean="0"/>
              <a:t>Knowing it is true for the second element implies it is true for the third and so forth.</a:t>
            </a:r>
          </a:p>
          <a:p>
            <a:endParaRPr lang="en-CA" altLang="zh-CN" dirty="0" smtClean="0"/>
          </a:p>
          <a:p>
            <a:endParaRPr lang="en-CA" altLang="zh-CN" dirty="0" smtClean="0"/>
          </a:p>
          <a:p>
            <a:endParaRPr lang="en-CA" altLang="zh-CN" dirty="0" smtClean="0"/>
          </a:p>
          <a:p>
            <a:endParaRPr lang="en-CA" altLang="zh-CN" dirty="0" smtClean="0"/>
          </a:p>
          <a:p>
            <a:r>
              <a:rPr lang="en-CA" altLang="zh-CN" dirty="0" smtClean="0">
                <a:solidFill>
                  <a:srgbClr val="FF0000"/>
                </a:solidFill>
              </a:rPr>
              <a:t>Need a starting point (Base case)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dirty="0" smtClean="0"/>
              <a:t>Mathematical Induction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5</a:t>
            </a:fld>
            <a:endParaRPr lang="en-US" altLang="zh-CN"/>
          </a:p>
        </p:txBody>
      </p:sp>
      <p:sp>
        <p:nvSpPr>
          <p:cNvPr id="5" name="矩形 4"/>
          <p:cNvSpPr/>
          <p:nvPr/>
        </p:nvSpPr>
        <p:spPr>
          <a:xfrm>
            <a:off x="1000100" y="3786190"/>
            <a:ext cx="385765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altLang="zh-CN" sz="2800" dirty="0" smtClean="0"/>
              <a:t>P(1)</a:t>
            </a:r>
          </a:p>
          <a:p>
            <a:r>
              <a:rPr lang="en-CA" altLang="zh-CN" sz="2800" dirty="0" smtClean="0"/>
              <a:t>P(k) → P(k+1)</a:t>
            </a:r>
          </a:p>
          <a:p>
            <a:r>
              <a:rPr lang="en-US" altLang="zh-CN" sz="2800" dirty="0" smtClean="0"/>
              <a:t>---------------------  ,</a:t>
            </a:r>
          </a:p>
          <a:p>
            <a:r>
              <a:rPr lang="en-CA" altLang="zh-CN" sz="2800" dirty="0" smtClean="0"/>
              <a:t>P(2)</a:t>
            </a:r>
            <a:endParaRPr lang="zh-CN" altLang="en-US" sz="2800" dirty="0"/>
          </a:p>
        </p:txBody>
      </p:sp>
      <p:sp>
        <p:nvSpPr>
          <p:cNvPr id="6" name="矩形 5"/>
          <p:cNvSpPr/>
          <p:nvPr/>
        </p:nvSpPr>
        <p:spPr>
          <a:xfrm>
            <a:off x="3857620" y="3786190"/>
            <a:ext cx="385765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altLang="zh-CN" sz="2800" dirty="0" smtClean="0"/>
              <a:t>P(2)</a:t>
            </a:r>
          </a:p>
          <a:p>
            <a:r>
              <a:rPr lang="en-CA" altLang="zh-CN" sz="2800" dirty="0" smtClean="0"/>
              <a:t>P(k) → P(k+1)</a:t>
            </a:r>
          </a:p>
          <a:p>
            <a:r>
              <a:rPr lang="en-US" altLang="zh-CN" sz="2800" dirty="0" smtClean="0"/>
              <a:t>---------------------  ,   …</a:t>
            </a:r>
          </a:p>
          <a:p>
            <a:r>
              <a:rPr lang="en-CA" altLang="zh-CN" sz="2800" dirty="0" smtClean="0"/>
              <a:t>P(3)</a:t>
            </a:r>
            <a:endParaRPr lang="zh-CN" alt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zh-CN" dirty="0" smtClean="0"/>
              <a:t>How to show P(1) is true?</a:t>
            </a:r>
          </a:p>
          <a:p>
            <a:pPr lvl="1"/>
            <a:r>
              <a:rPr lang="en-CA" altLang="zh-CN" dirty="0" smtClean="0"/>
              <a:t>Replace n by 1 in P(n)</a:t>
            </a:r>
          </a:p>
          <a:p>
            <a:pPr lvl="1"/>
            <a:endParaRPr lang="en-CA" altLang="zh-CN" dirty="0" smtClean="0"/>
          </a:p>
          <a:p>
            <a:r>
              <a:rPr lang="en-CA" altLang="zh-CN" dirty="0" smtClean="0"/>
              <a:t>How to show P(k)➝P(k+1) is true?</a:t>
            </a:r>
          </a:p>
          <a:p>
            <a:pPr lvl="1"/>
            <a:r>
              <a:rPr lang="en-CA" altLang="zh-CN" dirty="0" smtClean="0"/>
              <a:t>Direct proof is normally used</a:t>
            </a:r>
          </a:p>
          <a:p>
            <a:pPr lvl="1"/>
            <a:r>
              <a:rPr lang="en-CA" altLang="zh-CN" dirty="0" smtClean="0"/>
              <a:t>(Inductive Hypothesis) Assume P(k) is true for some arbitrary k</a:t>
            </a:r>
          </a:p>
          <a:p>
            <a:pPr lvl="1"/>
            <a:r>
              <a:rPr lang="en-CA" altLang="zh-CN" dirty="0" smtClean="0"/>
              <a:t>Then show P(k+1) is true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6</a:t>
            </a:fld>
            <a:endParaRPr lang="en-US" altLang="zh-CN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285720" y="785794"/>
            <a:ext cx="8858280" cy="5429312"/>
          </a:xfrm>
        </p:spPr>
        <p:txBody>
          <a:bodyPr/>
          <a:lstStyle/>
          <a:p>
            <a:r>
              <a:rPr lang="en-US" altLang="zh-CN" dirty="0" smtClean="0">
                <a:solidFill>
                  <a:srgbClr val="0066FF"/>
                </a:solidFill>
              </a:rPr>
              <a:t>Example: Show that </a:t>
            </a:r>
            <a:r>
              <a:rPr lang="pt-BR" altLang="zh-CN" dirty="0" smtClean="0">
                <a:solidFill>
                  <a:srgbClr val="0066FF"/>
                </a:solidFill>
              </a:rPr>
              <a:t>1² + 2² + 3² + …+n² = n(n+1)(2n+1)/6, where n ∈ Z⁺</a:t>
            </a:r>
          </a:p>
          <a:p>
            <a:r>
              <a:rPr lang="pt-BR" altLang="zh-CN" dirty="0" smtClean="0"/>
              <a:t>Proof:</a:t>
            </a:r>
          </a:p>
          <a:p>
            <a:pPr lvl="1"/>
            <a:r>
              <a:rPr lang="en-CA" altLang="zh-CN" dirty="0" smtClean="0"/>
              <a:t>Basis </a:t>
            </a:r>
            <a:r>
              <a:rPr lang="pt-BR" altLang="zh-CN" dirty="0" smtClean="0"/>
              <a:t>case P(1): LHS=1² = 1, RHS=1*(1+1)(2*1+1)/6=1</a:t>
            </a:r>
          </a:p>
          <a:p>
            <a:pPr lvl="1"/>
            <a:r>
              <a:rPr lang="pt-BR" altLang="zh-CN" dirty="0" smtClean="0"/>
              <a:t>Inductive step:</a:t>
            </a:r>
          </a:p>
          <a:p>
            <a:pPr lvl="2"/>
            <a:r>
              <a:rPr lang="pt-BR" altLang="zh-CN" dirty="0" smtClean="0"/>
              <a:t>Assume P(k) is true:</a:t>
            </a:r>
          </a:p>
          <a:p>
            <a:pPr lvl="2">
              <a:buNone/>
            </a:pPr>
            <a:r>
              <a:rPr lang="pt-BR" altLang="zh-CN" dirty="0" smtClean="0"/>
              <a:t>	 1² + 2² + 3² + …+k² = k(k+1)(2k+1)/6</a:t>
            </a:r>
          </a:p>
          <a:p>
            <a:pPr lvl="2"/>
            <a:r>
              <a:rPr lang="pt-BR" altLang="zh-CN" dirty="0" smtClean="0"/>
              <a:t>For P(k+1):</a:t>
            </a:r>
          </a:p>
          <a:p>
            <a:pPr lvl="3">
              <a:buNone/>
            </a:pPr>
            <a:r>
              <a:rPr lang="pt-BR" altLang="zh-CN" dirty="0" smtClean="0"/>
              <a:t>Show that 1² + 2² + 3² + …+k²+ (k+1)²= (k+1)(k+2)(2k+3)/6</a:t>
            </a:r>
          </a:p>
          <a:p>
            <a:pPr lvl="2">
              <a:buNone/>
            </a:pPr>
            <a:r>
              <a:rPr lang="en-US" altLang="zh-CN" dirty="0" smtClean="0"/>
              <a:t>	</a:t>
            </a:r>
            <a:r>
              <a:rPr lang="en-US" altLang="zh-CN" dirty="0" smtClean="0">
                <a:solidFill>
                  <a:srgbClr val="006600"/>
                </a:solidFill>
              </a:rPr>
              <a:t>(Details on Board)</a:t>
            </a:r>
          </a:p>
          <a:p>
            <a:pPr lvl="2"/>
            <a:r>
              <a:rPr lang="en-CA" altLang="zh-CN" sz="2200" dirty="0" smtClean="0"/>
              <a:t>We showed P(k+1) is true under the assumption that P(k) is true.</a:t>
            </a:r>
          </a:p>
          <a:p>
            <a:pPr lvl="1"/>
            <a:r>
              <a:rPr lang="en-CA" altLang="zh-CN" sz="2400" dirty="0" smtClean="0"/>
              <a:t>By mathematical induction P(n) is true for all positive integers</a:t>
            </a:r>
            <a:endParaRPr lang="en-US" altLang="zh-CN" sz="2400" dirty="0" smtClean="0"/>
          </a:p>
          <a:p>
            <a:pPr lvl="2">
              <a:buNone/>
            </a:pPr>
            <a:endParaRPr lang="zh-CN" altLang="en-US" dirty="0">
              <a:solidFill>
                <a:srgbClr val="0066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7</a:t>
            </a:fld>
            <a:endParaRPr lang="en-US" altLang="zh-CN"/>
          </a:p>
        </p:txBody>
      </p:sp>
      <p:sp>
        <p:nvSpPr>
          <p:cNvPr id="5" name="标题 2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/>
          <a:lstStyle/>
          <a:p>
            <a:r>
              <a:rPr lang="en-CA" altLang="zh-CN" dirty="0" smtClean="0">
                <a:solidFill>
                  <a:srgbClr val="0066FF"/>
                </a:solidFill>
              </a:rPr>
              <a:t>Proving Summation</a:t>
            </a:r>
            <a:endParaRPr lang="zh-CN" altLang="en-US" dirty="0">
              <a:solidFill>
                <a:srgbClr val="0066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0066FF"/>
                </a:solidFill>
              </a:rPr>
              <a:t>Example: </a:t>
            </a:r>
            <a:r>
              <a:rPr lang="en-CA" altLang="zh-CN" dirty="0" smtClean="0">
                <a:solidFill>
                  <a:srgbClr val="0066FF"/>
                </a:solidFill>
              </a:rPr>
              <a:t>n &lt; 4</a:t>
            </a:r>
            <a:r>
              <a:rPr lang="en-US" altLang="zh-CN" baseline="30000" dirty="0" smtClean="0">
                <a:solidFill>
                  <a:srgbClr val="0066FF"/>
                </a:solidFill>
                <a:ea typeface="宋体" charset="-122"/>
                <a:sym typeface="Symbol" pitchFamily="18" charset="2"/>
              </a:rPr>
              <a:t>n</a:t>
            </a:r>
            <a:r>
              <a:rPr lang="en-CA" altLang="zh-CN" dirty="0" smtClean="0">
                <a:solidFill>
                  <a:srgbClr val="0066FF"/>
                </a:solidFill>
              </a:rPr>
              <a:t> , where n ∈ Z⁺</a:t>
            </a:r>
          </a:p>
          <a:p>
            <a:r>
              <a:rPr lang="en-CA" altLang="zh-CN" dirty="0" smtClean="0"/>
              <a:t>Proof</a:t>
            </a:r>
          </a:p>
          <a:p>
            <a:pPr lvl="1"/>
            <a:r>
              <a:rPr lang="en-CA" altLang="zh-CN" dirty="0" smtClean="0"/>
              <a:t>Basis case: P(1) holds since 1&lt;4</a:t>
            </a:r>
          </a:p>
          <a:p>
            <a:pPr lvl="1"/>
            <a:r>
              <a:rPr lang="en-CA" altLang="zh-CN" dirty="0" smtClean="0"/>
              <a:t>Inductive step:</a:t>
            </a:r>
          </a:p>
          <a:p>
            <a:pPr lvl="2"/>
            <a:r>
              <a:rPr lang="en-CA" altLang="zh-CN" dirty="0" smtClean="0"/>
              <a:t>Assume</a:t>
            </a:r>
            <a:r>
              <a:rPr lang="pt-BR" altLang="zh-CN" dirty="0" smtClean="0"/>
              <a:t> P(k) is true: </a:t>
            </a:r>
            <a:r>
              <a:rPr lang="en-CA" altLang="zh-CN" dirty="0" smtClean="0"/>
              <a:t>k &lt; 4</a:t>
            </a:r>
            <a:r>
              <a:rPr lang="en-US" altLang="zh-CN" baseline="30000" dirty="0" smtClean="0">
                <a:ea typeface="宋体" charset="-122"/>
                <a:sym typeface="Symbol" pitchFamily="18" charset="2"/>
              </a:rPr>
              <a:t>k</a:t>
            </a:r>
            <a:r>
              <a:rPr lang="en-US" altLang="zh-CN" dirty="0" smtClean="0">
                <a:ea typeface="宋体" charset="-122"/>
                <a:sym typeface="Symbol" pitchFamily="18" charset="2"/>
              </a:rPr>
              <a:t> </a:t>
            </a:r>
            <a:endParaRPr lang="pt-BR" altLang="zh-CN" dirty="0" smtClean="0"/>
          </a:p>
          <a:p>
            <a:pPr lvl="2"/>
            <a:r>
              <a:rPr lang="en-US" altLang="zh-CN" dirty="0" smtClean="0">
                <a:sym typeface="Symbol" pitchFamily="18" charset="2"/>
              </a:rPr>
              <a:t>For P(k+1):</a:t>
            </a:r>
          </a:p>
          <a:p>
            <a:pPr lvl="2">
              <a:buNone/>
            </a:pPr>
            <a:r>
              <a:rPr lang="en-US" altLang="zh-CN" dirty="0" smtClean="0">
                <a:sym typeface="Symbol" pitchFamily="18" charset="2"/>
              </a:rPr>
              <a:t>	</a:t>
            </a:r>
            <a:r>
              <a:rPr lang="pt-BR" altLang="zh-CN" dirty="0" smtClean="0"/>
              <a:t> k+1 &lt; 4</a:t>
            </a:r>
            <a:r>
              <a:rPr lang="en-US" altLang="zh-CN" baseline="30000" dirty="0" smtClean="0">
                <a:ea typeface="宋体" charset="-122"/>
                <a:sym typeface="Symbol" pitchFamily="18" charset="2"/>
              </a:rPr>
              <a:t>k</a:t>
            </a:r>
            <a:r>
              <a:rPr lang="pt-BR" altLang="zh-CN" dirty="0" smtClean="0"/>
              <a:t> +1 &lt; 4</a:t>
            </a:r>
            <a:r>
              <a:rPr lang="en-US" altLang="zh-CN" baseline="30000" dirty="0" smtClean="0">
                <a:ea typeface="宋体" charset="-122"/>
                <a:sym typeface="Symbol" pitchFamily="18" charset="2"/>
              </a:rPr>
              <a:t>k</a:t>
            </a:r>
            <a:r>
              <a:rPr lang="pt-BR" altLang="zh-CN" dirty="0" smtClean="0"/>
              <a:t> + 4</a:t>
            </a:r>
            <a:r>
              <a:rPr lang="en-US" altLang="zh-CN" baseline="30000" dirty="0" smtClean="0">
                <a:ea typeface="宋体" charset="-122"/>
                <a:sym typeface="Symbol" pitchFamily="18" charset="2"/>
              </a:rPr>
              <a:t>k</a:t>
            </a:r>
            <a:r>
              <a:rPr lang="pt-BR" altLang="zh-CN" dirty="0" smtClean="0"/>
              <a:t> = 2*4</a:t>
            </a:r>
            <a:r>
              <a:rPr lang="en-US" altLang="zh-CN" baseline="30000" dirty="0" smtClean="0">
                <a:ea typeface="宋体" charset="-122"/>
                <a:sym typeface="Symbol" pitchFamily="18" charset="2"/>
              </a:rPr>
              <a:t>k</a:t>
            </a:r>
            <a:r>
              <a:rPr lang="pt-BR" altLang="zh-CN" dirty="0" smtClean="0"/>
              <a:t> &lt; 4*4</a:t>
            </a:r>
            <a:r>
              <a:rPr lang="en-US" altLang="zh-CN" baseline="30000" dirty="0" smtClean="0">
                <a:ea typeface="宋体" charset="-122"/>
                <a:sym typeface="Symbol" pitchFamily="18" charset="2"/>
              </a:rPr>
              <a:t>k </a:t>
            </a:r>
            <a:r>
              <a:rPr lang="pt-BR" altLang="zh-CN" dirty="0" smtClean="0"/>
              <a:t>= 4</a:t>
            </a:r>
            <a:r>
              <a:rPr lang="en-US" altLang="zh-CN" baseline="30000" dirty="0" smtClean="0">
                <a:ea typeface="宋体" charset="-122"/>
                <a:sym typeface="Symbol" pitchFamily="18" charset="2"/>
              </a:rPr>
              <a:t> k+1</a:t>
            </a:r>
          </a:p>
          <a:p>
            <a:pPr lvl="1"/>
            <a:r>
              <a:rPr lang="en-CA" altLang="zh-CN" sz="2400" dirty="0" smtClean="0"/>
              <a:t>By mathematical induction P(n) is true for all positive integers</a:t>
            </a:r>
            <a:endParaRPr lang="en-US" altLang="zh-CN" sz="2400" dirty="0" smtClean="0">
              <a:sym typeface="Symbol" pitchFamily="18" charset="2"/>
            </a:endParaRPr>
          </a:p>
          <a:p>
            <a:pPr lvl="2">
              <a:buNone/>
            </a:pPr>
            <a:endParaRPr lang="en-US" altLang="zh-CN" baseline="30000" dirty="0" smtClean="0">
              <a:ea typeface="宋体" charset="-122"/>
              <a:sym typeface="Symbol" pitchFamily="18" charset="2"/>
            </a:endParaRPr>
          </a:p>
          <a:p>
            <a:pPr lvl="2">
              <a:buNone/>
            </a:pPr>
            <a:endParaRPr lang="en-US" altLang="zh-CN" dirty="0" smtClean="0">
              <a:sym typeface="Symbol" pitchFamily="18" charset="2"/>
            </a:endParaRPr>
          </a:p>
          <a:p>
            <a:pPr lvl="2"/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dirty="0" smtClean="0">
                <a:solidFill>
                  <a:srgbClr val="0066FF"/>
                </a:solidFill>
              </a:rPr>
              <a:t>Proving Inequalities</a:t>
            </a:r>
            <a:endParaRPr lang="zh-CN" altLang="en-US" dirty="0">
              <a:solidFill>
                <a:srgbClr val="0066FF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8</a:t>
            </a:fld>
            <a:endParaRPr lang="en-US" altLang="zh-CN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525962"/>
          </a:xfrm>
        </p:spPr>
        <p:txBody>
          <a:bodyPr/>
          <a:lstStyle/>
          <a:p>
            <a:r>
              <a:rPr lang="en-CA" altLang="zh-CN" dirty="0" smtClean="0">
                <a:solidFill>
                  <a:srgbClr val="0066FF"/>
                </a:solidFill>
              </a:rPr>
              <a:t>Example: Prove that n³-n is divisible by 3 whenever n is a positive integer.</a:t>
            </a:r>
          </a:p>
          <a:p>
            <a:pPr lvl="1"/>
            <a:r>
              <a:rPr lang="en-CA" altLang="zh-CN" dirty="0" smtClean="0"/>
              <a:t>Basis step: P(1): </a:t>
            </a:r>
            <a:r>
              <a:rPr lang="en-US" altLang="zh-CN" dirty="0" smtClean="0"/>
              <a:t>1³-1=0, which is divisible by 3.</a:t>
            </a:r>
            <a:endParaRPr lang="en-CA" altLang="zh-CN" dirty="0" smtClean="0"/>
          </a:p>
          <a:p>
            <a:pPr lvl="1"/>
            <a:r>
              <a:rPr lang="en-CA" altLang="zh-CN" dirty="0" smtClean="0"/>
              <a:t>Inductive step: </a:t>
            </a:r>
          </a:p>
          <a:p>
            <a:pPr lvl="2"/>
            <a:r>
              <a:rPr lang="en-CA" altLang="zh-CN" dirty="0" smtClean="0"/>
              <a:t>Assume P(k) is true: k</a:t>
            </a:r>
            <a:r>
              <a:rPr lang="en-US" altLang="zh-CN" dirty="0" smtClean="0"/>
              <a:t>³ -k is divisible by 3</a:t>
            </a:r>
          </a:p>
          <a:p>
            <a:pPr lvl="2"/>
            <a:r>
              <a:rPr lang="en-CA" altLang="zh-CN" dirty="0" smtClean="0"/>
              <a:t>For P(k+1):</a:t>
            </a:r>
          </a:p>
          <a:p>
            <a:pPr lvl="2">
              <a:buNone/>
            </a:pPr>
            <a:r>
              <a:rPr lang="en-CA" altLang="zh-CN" dirty="0" smtClean="0"/>
              <a:t>	 (k+1)</a:t>
            </a:r>
            <a:r>
              <a:rPr lang="en-US" altLang="zh-CN" dirty="0" smtClean="0"/>
              <a:t>³ -(k+1)</a:t>
            </a:r>
          </a:p>
          <a:p>
            <a:pPr lvl="2">
              <a:buNone/>
            </a:pPr>
            <a:r>
              <a:rPr lang="en-US" altLang="zh-CN" dirty="0" smtClean="0"/>
              <a:t>	=</a:t>
            </a:r>
            <a:r>
              <a:rPr lang="en-CA" altLang="zh-CN" dirty="0" smtClean="0"/>
              <a:t>k</a:t>
            </a:r>
            <a:r>
              <a:rPr lang="en-US" altLang="zh-CN" dirty="0" smtClean="0"/>
              <a:t>³ +3k²+3k+1-k-1</a:t>
            </a:r>
          </a:p>
          <a:p>
            <a:pPr lvl="2">
              <a:buNone/>
            </a:pPr>
            <a:r>
              <a:rPr lang="en-US" altLang="zh-CN" dirty="0" smtClean="0"/>
              <a:t>	=(</a:t>
            </a:r>
            <a:r>
              <a:rPr lang="en-CA" altLang="zh-CN" dirty="0" smtClean="0"/>
              <a:t>k</a:t>
            </a:r>
            <a:r>
              <a:rPr lang="en-US" altLang="zh-CN" dirty="0" smtClean="0"/>
              <a:t>³-k ) +3(k²+k)</a:t>
            </a:r>
          </a:p>
          <a:p>
            <a:pPr lvl="2">
              <a:buNone/>
            </a:pPr>
            <a:r>
              <a:rPr lang="en-US" altLang="zh-CN" dirty="0" smtClean="0"/>
              <a:t>	From the assumption, </a:t>
            </a:r>
            <a:r>
              <a:rPr lang="en-CA" altLang="zh-CN" dirty="0" smtClean="0"/>
              <a:t>k</a:t>
            </a:r>
            <a:r>
              <a:rPr lang="en-US" altLang="zh-CN" dirty="0" smtClean="0"/>
              <a:t>³-k is divisible by 3, so P(k+1) is true.</a:t>
            </a:r>
          </a:p>
          <a:p>
            <a:pPr lvl="2">
              <a:buNone/>
            </a:pPr>
            <a:r>
              <a:rPr lang="en-CA" altLang="zh-CN" sz="2000" dirty="0" smtClean="0"/>
              <a:t>By mathematical induction, P(n) is true for all positive integers</a:t>
            </a:r>
            <a:endParaRPr lang="en-US" altLang="zh-CN" sz="2000" dirty="0" smtClean="0">
              <a:sym typeface="Symbol" pitchFamily="18" charset="2"/>
            </a:endParaRPr>
          </a:p>
          <a:p>
            <a:pPr lvl="2">
              <a:buNone/>
            </a:pPr>
            <a:endParaRPr lang="en-US" altLang="zh-CN" dirty="0" smtClean="0"/>
          </a:p>
          <a:p>
            <a:pPr lvl="2">
              <a:buNone/>
            </a:pPr>
            <a:endParaRPr lang="en-CA" altLang="zh-CN" dirty="0" smtClean="0"/>
          </a:p>
          <a:p>
            <a:endParaRPr lang="en-CA" altLang="zh-CN" dirty="0" smtClean="0"/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0066FF"/>
                </a:solidFill>
              </a:rPr>
              <a:t>Proving divisibility</a:t>
            </a:r>
            <a:endParaRPr lang="zh-CN" altLang="en-US" dirty="0">
              <a:solidFill>
                <a:srgbClr val="0066FF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9</a:t>
            </a:fld>
            <a:endParaRPr lang="en-US" altLang="zh-CN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聚合">
  <a:themeElements>
    <a:clrScheme name="聚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聚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聚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聚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聚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聚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聚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23227</TotalTime>
  <Words>1051</Words>
  <Application>Microsoft PowerPoint</Application>
  <PresentationFormat>信纸(8.5x11 英寸)</PresentationFormat>
  <Paragraphs>169</Paragraphs>
  <Slides>16</Slides>
  <Notes>1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18" baseType="lpstr">
      <vt:lpstr>聚合</vt:lpstr>
      <vt:lpstr>公式</vt:lpstr>
      <vt:lpstr>Math/CSE 1019C: Discrete Mathematics for Computer Science Fall 2012</vt:lpstr>
      <vt:lpstr>幻灯片 2</vt:lpstr>
      <vt:lpstr>Mathematical Induction</vt:lpstr>
      <vt:lpstr>Principle of Mathematical Induction</vt:lpstr>
      <vt:lpstr>Mathematical Induction</vt:lpstr>
      <vt:lpstr>幻灯片 6</vt:lpstr>
      <vt:lpstr>Proving Summation</vt:lpstr>
      <vt:lpstr>Proving Inequalities</vt:lpstr>
      <vt:lpstr>Proving divisibility</vt:lpstr>
      <vt:lpstr>Mathematical Induction (Base case n≠1)</vt:lpstr>
      <vt:lpstr>幻灯片 11</vt:lpstr>
      <vt:lpstr>幻灯片 12</vt:lpstr>
      <vt:lpstr>A wrong proof, WHY?</vt:lpstr>
      <vt:lpstr>Strong Induction</vt:lpstr>
      <vt:lpstr>Strong Induction Variation</vt:lpstr>
      <vt:lpstr>幻灯片 16</vt:lpstr>
    </vt:vector>
  </TitlesOfParts>
  <Company>York U, Toronto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CSE 1019</dc:subject>
  <dc:creator>S. Datta</dc:creator>
  <cp:lastModifiedBy>Windows 用户</cp:lastModifiedBy>
  <cp:revision>953</cp:revision>
  <dcterms:created xsi:type="dcterms:W3CDTF">2001-08-27T07:35:01Z</dcterms:created>
  <dcterms:modified xsi:type="dcterms:W3CDTF">2012-10-29T02:34:36Z</dcterms:modified>
</cp:coreProperties>
</file>