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2" r:id="rId1"/>
  </p:sldMasterIdLst>
  <p:notesMasterIdLst>
    <p:notesMasterId r:id="rId29"/>
  </p:notesMasterIdLst>
  <p:handoutMasterIdLst>
    <p:handoutMasterId r:id="rId30"/>
  </p:handoutMasterIdLst>
  <p:sldIdLst>
    <p:sldId id="469" r:id="rId2"/>
    <p:sldId id="629" r:id="rId3"/>
    <p:sldId id="632" r:id="rId4"/>
    <p:sldId id="664" r:id="rId5"/>
    <p:sldId id="665" r:id="rId6"/>
    <p:sldId id="602" r:id="rId7"/>
    <p:sldId id="634" r:id="rId8"/>
    <p:sldId id="635" r:id="rId9"/>
    <p:sldId id="639" r:id="rId10"/>
    <p:sldId id="640" r:id="rId11"/>
    <p:sldId id="641" r:id="rId12"/>
    <p:sldId id="642" r:id="rId13"/>
    <p:sldId id="643" r:id="rId14"/>
    <p:sldId id="645" r:id="rId15"/>
    <p:sldId id="646" r:id="rId16"/>
    <p:sldId id="647" r:id="rId17"/>
    <p:sldId id="648" r:id="rId18"/>
    <p:sldId id="649" r:id="rId19"/>
    <p:sldId id="650" r:id="rId20"/>
    <p:sldId id="651" r:id="rId21"/>
    <p:sldId id="652" r:id="rId22"/>
    <p:sldId id="653" r:id="rId23"/>
    <p:sldId id="654" r:id="rId24"/>
    <p:sldId id="655" r:id="rId25"/>
    <p:sldId id="656" r:id="rId26"/>
    <p:sldId id="657" r:id="rId27"/>
    <p:sldId id="658" r:id="rId28"/>
  </p:sldIdLst>
  <p:sldSz cx="9144000" cy="6858000" type="letter"/>
  <p:notesSz cx="7099300" cy="10234613"/>
  <p:defaultTextStyle>
    <a:defPPr>
      <a:defRPr lang="en-US"/>
    </a:defPPr>
    <a:lvl1pPr algn="l" rtl="0" fontAlgn="base">
      <a:spcBef>
        <a:spcPct val="0"/>
      </a:spcBef>
      <a:spcAft>
        <a:spcPct val="0"/>
      </a:spcAft>
      <a:defRPr sz="4000" b="1" kern="1200">
        <a:solidFill>
          <a:schemeClr val="tx1"/>
        </a:solidFill>
        <a:latin typeface="Arial" charset="0"/>
        <a:ea typeface="宋体" charset="-122"/>
        <a:cs typeface="+mn-cs"/>
      </a:defRPr>
    </a:lvl1pPr>
    <a:lvl2pPr marL="457200" algn="l" rtl="0" fontAlgn="base">
      <a:spcBef>
        <a:spcPct val="0"/>
      </a:spcBef>
      <a:spcAft>
        <a:spcPct val="0"/>
      </a:spcAft>
      <a:defRPr sz="4000" b="1" kern="1200">
        <a:solidFill>
          <a:schemeClr val="tx1"/>
        </a:solidFill>
        <a:latin typeface="Arial" charset="0"/>
        <a:ea typeface="宋体" charset="-122"/>
        <a:cs typeface="+mn-cs"/>
      </a:defRPr>
    </a:lvl2pPr>
    <a:lvl3pPr marL="914400" algn="l" rtl="0" fontAlgn="base">
      <a:spcBef>
        <a:spcPct val="0"/>
      </a:spcBef>
      <a:spcAft>
        <a:spcPct val="0"/>
      </a:spcAft>
      <a:defRPr sz="4000" b="1" kern="1200">
        <a:solidFill>
          <a:schemeClr val="tx1"/>
        </a:solidFill>
        <a:latin typeface="Arial" charset="0"/>
        <a:ea typeface="宋体" charset="-122"/>
        <a:cs typeface="+mn-cs"/>
      </a:defRPr>
    </a:lvl3pPr>
    <a:lvl4pPr marL="1371600" algn="l" rtl="0" fontAlgn="base">
      <a:spcBef>
        <a:spcPct val="0"/>
      </a:spcBef>
      <a:spcAft>
        <a:spcPct val="0"/>
      </a:spcAft>
      <a:defRPr sz="4000" b="1" kern="1200">
        <a:solidFill>
          <a:schemeClr val="tx1"/>
        </a:solidFill>
        <a:latin typeface="Arial" charset="0"/>
        <a:ea typeface="宋体" charset="-122"/>
        <a:cs typeface="+mn-cs"/>
      </a:defRPr>
    </a:lvl4pPr>
    <a:lvl5pPr marL="1828800" algn="l" rtl="0" fontAlgn="base">
      <a:spcBef>
        <a:spcPct val="0"/>
      </a:spcBef>
      <a:spcAft>
        <a:spcPct val="0"/>
      </a:spcAft>
      <a:defRPr sz="4000" b="1" kern="1200">
        <a:solidFill>
          <a:schemeClr val="tx1"/>
        </a:solidFill>
        <a:latin typeface="Arial" charset="0"/>
        <a:ea typeface="宋体" charset="-122"/>
        <a:cs typeface="+mn-cs"/>
      </a:defRPr>
    </a:lvl5pPr>
    <a:lvl6pPr marL="2286000" algn="l" defTabSz="914400" rtl="0" eaLnBrk="1" latinLnBrk="0" hangingPunct="1">
      <a:defRPr sz="4000" b="1" kern="1200">
        <a:solidFill>
          <a:schemeClr val="tx1"/>
        </a:solidFill>
        <a:latin typeface="Arial" charset="0"/>
        <a:ea typeface="宋体" charset="-122"/>
        <a:cs typeface="+mn-cs"/>
      </a:defRPr>
    </a:lvl6pPr>
    <a:lvl7pPr marL="2743200" algn="l" defTabSz="914400" rtl="0" eaLnBrk="1" latinLnBrk="0" hangingPunct="1">
      <a:defRPr sz="4000" b="1" kern="1200">
        <a:solidFill>
          <a:schemeClr val="tx1"/>
        </a:solidFill>
        <a:latin typeface="Arial" charset="0"/>
        <a:ea typeface="宋体" charset="-122"/>
        <a:cs typeface="+mn-cs"/>
      </a:defRPr>
    </a:lvl7pPr>
    <a:lvl8pPr marL="3200400" algn="l" defTabSz="914400" rtl="0" eaLnBrk="1" latinLnBrk="0" hangingPunct="1">
      <a:defRPr sz="4000" b="1" kern="1200">
        <a:solidFill>
          <a:schemeClr val="tx1"/>
        </a:solidFill>
        <a:latin typeface="Arial" charset="0"/>
        <a:ea typeface="宋体" charset="-122"/>
        <a:cs typeface="+mn-cs"/>
      </a:defRPr>
    </a:lvl8pPr>
    <a:lvl9pPr marL="3657600" algn="l" defTabSz="914400" rtl="0" eaLnBrk="1" latinLnBrk="0" hangingPunct="1">
      <a:defRPr sz="4000" b="1"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66FF"/>
    <a:srgbClr val="F9F8CC"/>
    <a:srgbClr val="333300"/>
    <a:srgbClr val="000066"/>
    <a:srgbClr val="990033"/>
    <a:srgbClr val="660066"/>
    <a:srgbClr val="660033"/>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4855" autoAdjust="0"/>
    <p:restoredTop sz="74813" autoAdjust="0"/>
  </p:normalViewPr>
  <p:slideViewPr>
    <p:cSldViewPr>
      <p:cViewPr varScale="1">
        <p:scale>
          <a:sx n="62" d="100"/>
          <a:sy n="62" d="100"/>
        </p:scale>
        <p:origin x="-466" y="-82"/>
      </p:cViewPr>
      <p:guideLst>
        <p:guide orient="horz" pos="2160"/>
        <p:guide pos="2880"/>
      </p:guideLst>
    </p:cSldViewPr>
  </p:slideViewPr>
  <p:outlineViewPr>
    <p:cViewPr>
      <p:scale>
        <a:sx n="33" d="100"/>
        <a:sy n="33" d="100"/>
      </p:scale>
      <p:origin x="0" y="6610"/>
    </p:cViewPr>
  </p:outlineViewPr>
  <p:notesTextViewPr>
    <p:cViewPr>
      <p:scale>
        <a:sx n="100" d="100"/>
        <a:sy n="100" d="100"/>
      </p:scale>
      <p:origin x="0" y="0"/>
    </p:cViewPr>
  </p:notesTextViewPr>
  <p:sorterViewPr>
    <p:cViewPr>
      <p:scale>
        <a:sx n="66" d="100"/>
        <a:sy n="66" d="100"/>
      </p:scale>
      <p:origin x="0" y="4195"/>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7" tIns="49518" rIns="99037" bIns="49518" numCol="1" anchor="t" anchorCtr="0" compatLnSpc="1">
            <a:prstTxWarp prst="textNoShape">
              <a:avLst/>
            </a:prstTxWarp>
          </a:bodyPr>
          <a:lstStyle>
            <a:lvl1pPr algn="l" defTabSz="991208">
              <a:defRPr sz="1300" b="0">
                <a:solidFill>
                  <a:schemeClr val="bg1"/>
                </a:solidFill>
                <a:ea typeface="+mn-ea"/>
              </a:defRPr>
            </a:lvl1pPr>
          </a:lstStyle>
          <a:p>
            <a:pPr>
              <a:defRPr/>
            </a:pPr>
            <a:endParaRPr lang="en-US" altLang="zh-CN"/>
          </a:p>
        </p:txBody>
      </p:sp>
      <p:sp>
        <p:nvSpPr>
          <p:cNvPr id="64515"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37" tIns="49518" rIns="99037" bIns="49518" numCol="1" anchor="t" anchorCtr="0" compatLnSpc="1">
            <a:prstTxWarp prst="textNoShape">
              <a:avLst/>
            </a:prstTxWarp>
          </a:bodyPr>
          <a:lstStyle>
            <a:lvl1pPr algn="r" defTabSz="991208">
              <a:defRPr sz="1300" b="0">
                <a:solidFill>
                  <a:schemeClr val="bg1"/>
                </a:solidFill>
                <a:ea typeface="+mn-ea"/>
              </a:defRPr>
            </a:lvl1pPr>
          </a:lstStyle>
          <a:p>
            <a:pPr>
              <a:defRPr/>
            </a:pPr>
            <a:endParaRPr lang="en-US" altLang="zh-CN"/>
          </a:p>
        </p:txBody>
      </p:sp>
      <p:sp>
        <p:nvSpPr>
          <p:cNvPr id="64516"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37" tIns="49518" rIns="99037" bIns="49518" numCol="1" anchor="b" anchorCtr="0" compatLnSpc="1">
            <a:prstTxWarp prst="textNoShape">
              <a:avLst/>
            </a:prstTxWarp>
          </a:bodyPr>
          <a:lstStyle>
            <a:lvl1pPr algn="l" defTabSz="991208">
              <a:defRPr sz="1300" b="0">
                <a:solidFill>
                  <a:schemeClr val="bg1"/>
                </a:solidFill>
                <a:ea typeface="+mn-ea"/>
              </a:defRPr>
            </a:lvl1pPr>
          </a:lstStyle>
          <a:p>
            <a:pPr>
              <a:defRPr/>
            </a:pPr>
            <a:endParaRPr lang="en-US" altLang="zh-CN"/>
          </a:p>
        </p:txBody>
      </p:sp>
      <p:sp>
        <p:nvSpPr>
          <p:cNvPr id="64517"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37" tIns="49518" rIns="99037" bIns="49518" numCol="1" anchor="b" anchorCtr="0" compatLnSpc="1">
            <a:prstTxWarp prst="textNoShape">
              <a:avLst/>
            </a:prstTxWarp>
          </a:bodyPr>
          <a:lstStyle>
            <a:lvl1pPr algn="r" defTabSz="991208">
              <a:defRPr sz="1300" b="0">
                <a:solidFill>
                  <a:schemeClr val="bg1"/>
                </a:solidFill>
                <a:ea typeface="+mn-ea"/>
              </a:defRPr>
            </a:lvl1pPr>
          </a:lstStyle>
          <a:p>
            <a:pPr>
              <a:defRPr/>
            </a:pPr>
            <a:fld id="{F1C34A5B-7A54-404F-B185-D17A69780F4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97213" cy="504825"/>
          </a:xfrm>
          <a:prstGeom prst="rect">
            <a:avLst/>
          </a:prstGeom>
          <a:noFill/>
          <a:ln w="9525">
            <a:noFill/>
            <a:miter lim="800000"/>
            <a:headEnd/>
            <a:tailEnd/>
          </a:ln>
          <a:effectLst/>
        </p:spPr>
        <p:txBody>
          <a:bodyPr vert="horz" wrap="square" lIns="97429" tIns="48715" rIns="97429" bIns="48715" numCol="1" anchor="t" anchorCtr="0" compatLnSpc="1">
            <a:prstTxWarp prst="textNoShape">
              <a:avLst/>
            </a:prstTxWarp>
          </a:bodyPr>
          <a:lstStyle>
            <a:lvl1pPr algn="l">
              <a:defRPr sz="1300">
                <a:ea typeface="+mn-ea"/>
              </a:defRPr>
            </a:lvl1pPr>
          </a:lstStyle>
          <a:p>
            <a:pPr>
              <a:defRPr/>
            </a:pPr>
            <a:endParaRPr lang="en-US" altLang="zh-CN"/>
          </a:p>
        </p:txBody>
      </p:sp>
      <p:sp>
        <p:nvSpPr>
          <p:cNvPr id="66563" name="Rectangle 3"/>
          <p:cNvSpPr>
            <a:spLocks noGrp="1" noChangeArrowheads="1"/>
          </p:cNvSpPr>
          <p:nvPr>
            <p:ph type="dt" idx="1"/>
          </p:nvPr>
        </p:nvSpPr>
        <p:spPr bwMode="auto">
          <a:xfrm>
            <a:off x="4027488" y="0"/>
            <a:ext cx="3097212" cy="504825"/>
          </a:xfrm>
          <a:prstGeom prst="rect">
            <a:avLst/>
          </a:prstGeom>
          <a:noFill/>
          <a:ln w="9525">
            <a:noFill/>
            <a:miter lim="800000"/>
            <a:headEnd/>
            <a:tailEnd/>
          </a:ln>
          <a:effectLst/>
        </p:spPr>
        <p:txBody>
          <a:bodyPr vert="horz" wrap="square" lIns="97429" tIns="48715" rIns="97429" bIns="48715" numCol="1" anchor="t" anchorCtr="0" compatLnSpc="1">
            <a:prstTxWarp prst="textNoShape">
              <a:avLst/>
            </a:prstTxWarp>
          </a:bodyPr>
          <a:lstStyle>
            <a:lvl1pPr algn="r">
              <a:defRPr sz="1300">
                <a:ea typeface="+mn-ea"/>
              </a:defRPr>
            </a:lvl1pPr>
          </a:lstStyle>
          <a:p>
            <a:pPr>
              <a:defRPr/>
            </a:pPr>
            <a:endParaRPr lang="en-US" altLang="zh-CN"/>
          </a:p>
        </p:txBody>
      </p:sp>
      <p:sp>
        <p:nvSpPr>
          <p:cNvPr id="54276" name="Rectangle 4"/>
          <p:cNvSpPr>
            <a:spLocks noGrp="1" noRot="1" noChangeAspect="1" noChangeArrowheads="1" noTextEdit="1"/>
          </p:cNvSpPr>
          <p:nvPr>
            <p:ph type="sldImg" idx="2"/>
          </p:nvPr>
        </p:nvSpPr>
        <p:spPr bwMode="auto">
          <a:xfrm>
            <a:off x="947738" y="755650"/>
            <a:ext cx="5153025" cy="3865563"/>
          </a:xfrm>
          <a:prstGeom prst="rect">
            <a:avLst/>
          </a:prstGeom>
          <a:noFill/>
          <a:ln w="9525">
            <a:solidFill>
              <a:srgbClr val="000000"/>
            </a:solidFill>
            <a:miter lim="800000"/>
            <a:headEnd/>
            <a:tailEnd/>
          </a:ln>
        </p:spPr>
      </p:sp>
      <p:sp>
        <p:nvSpPr>
          <p:cNvPr id="66565" name="Rectangle 5"/>
          <p:cNvSpPr>
            <a:spLocks noGrp="1" noChangeArrowheads="1"/>
          </p:cNvSpPr>
          <p:nvPr>
            <p:ph type="body" sz="quarter" idx="3"/>
          </p:nvPr>
        </p:nvSpPr>
        <p:spPr bwMode="auto">
          <a:xfrm>
            <a:off x="928688" y="4873625"/>
            <a:ext cx="5189537" cy="4621213"/>
          </a:xfrm>
          <a:prstGeom prst="rect">
            <a:avLst/>
          </a:prstGeom>
          <a:noFill/>
          <a:ln w="9525">
            <a:noFill/>
            <a:miter lim="800000"/>
            <a:headEnd/>
            <a:tailEnd/>
          </a:ln>
          <a:effectLst/>
        </p:spPr>
        <p:txBody>
          <a:bodyPr vert="horz" wrap="square" lIns="97429" tIns="48715" rIns="97429" bIns="48715"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66566" name="Rectangle 6"/>
          <p:cNvSpPr>
            <a:spLocks noGrp="1" noChangeArrowheads="1"/>
          </p:cNvSpPr>
          <p:nvPr>
            <p:ph type="ftr" sz="quarter" idx="4"/>
          </p:nvPr>
        </p:nvSpPr>
        <p:spPr bwMode="auto">
          <a:xfrm>
            <a:off x="0" y="9745663"/>
            <a:ext cx="3097213" cy="504825"/>
          </a:xfrm>
          <a:prstGeom prst="rect">
            <a:avLst/>
          </a:prstGeom>
          <a:noFill/>
          <a:ln w="9525">
            <a:noFill/>
            <a:miter lim="800000"/>
            <a:headEnd/>
            <a:tailEnd/>
          </a:ln>
          <a:effectLst/>
        </p:spPr>
        <p:txBody>
          <a:bodyPr vert="horz" wrap="square" lIns="97429" tIns="48715" rIns="97429" bIns="48715" numCol="1" anchor="b" anchorCtr="0" compatLnSpc="1">
            <a:prstTxWarp prst="textNoShape">
              <a:avLst/>
            </a:prstTxWarp>
          </a:bodyPr>
          <a:lstStyle>
            <a:lvl1pPr algn="l">
              <a:defRPr sz="1300">
                <a:ea typeface="+mn-ea"/>
              </a:defRPr>
            </a:lvl1pPr>
          </a:lstStyle>
          <a:p>
            <a:pPr>
              <a:defRPr/>
            </a:pPr>
            <a:endParaRPr lang="en-US" altLang="zh-CN"/>
          </a:p>
        </p:txBody>
      </p:sp>
      <p:sp>
        <p:nvSpPr>
          <p:cNvPr id="66567" name="Rectangle 7"/>
          <p:cNvSpPr>
            <a:spLocks noGrp="1" noChangeArrowheads="1"/>
          </p:cNvSpPr>
          <p:nvPr>
            <p:ph type="sldNum" sz="quarter" idx="5"/>
          </p:nvPr>
        </p:nvSpPr>
        <p:spPr bwMode="auto">
          <a:xfrm>
            <a:off x="4027488" y="9745663"/>
            <a:ext cx="3097212" cy="504825"/>
          </a:xfrm>
          <a:prstGeom prst="rect">
            <a:avLst/>
          </a:prstGeom>
          <a:noFill/>
          <a:ln w="9525">
            <a:noFill/>
            <a:miter lim="800000"/>
            <a:headEnd/>
            <a:tailEnd/>
          </a:ln>
          <a:effectLst/>
        </p:spPr>
        <p:txBody>
          <a:bodyPr vert="horz" wrap="square" lIns="97429" tIns="48715" rIns="97429" bIns="48715" numCol="1" anchor="b" anchorCtr="0" compatLnSpc="1">
            <a:prstTxWarp prst="textNoShape">
              <a:avLst/>
            </a:prstTxWarp>
          </a:bodyPr>
          <a:lstStyle>
            <a:lvl1pPr algn="r">
              <a:defRPr sz="1300">
                <a:ea typeface="+mn-ea"/>
              </a:defRPr>
            </a:lvl1pPr>
          </a:lstStyle>
          <a:p>
            <a:pPr>
              <a:defRPr/>
            </a:pPr>
            <a:fld id="{A4737D70-DF4F-40CD-A751-0F9EB6193DF6}"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A9633DC-6547-4DA5-A114-E22164B5858F}" type="slidenum">
              <a:rPr lang="en-US" altLang="zh-CN" smtClean="0"/>
              <a:pPr/>
              <a:t>1</a:t>
            </a:fld>
            <a:endParaRPr lang="en-US" altLang="zh-CN" smtClean="0"/>
          </a:p>
        </p:txBody>
      </p:sp>
      <p:sp>
        <p:nvSpPr>
          <p:cNvPr id="55299" name="Rectangle 2"/>
          <p:cNvSpPr>
            <a:spLocks noGrp="1" noRot="1" noChangeAspect="1" noChangeArrowheads="1" noTextEdit="1"/>
          </p:cNvSpPr>
          <p:nvPr>
            <p:ph type="sldImg"/>
          </p:nvPr>
        </p:nvSpPr>
        <p:spPr>
          <a:xfrm>
            <a:off x="998538" y="774700"/>
            <a:ext cx="5100637" cy="3825875"/>
          </a:xfrm>
          <a:solidFill>
            <a:srgbClr val="FFFFFF"/>
          </a:solidFill>
          <a:ln/>
        </p:spPr>
      </p:sp>
      <p:sp>
        <p:nvSpPr>
          <p:cNvPr id="55300" name="Rectangle 3"/>
          <p:cNvSpPr>
            <a:spLocks noGrp="1" noChangeArrowheads="1"/>
          </p:cNvSpPr>
          <p:nvPr>
            <p:ph type="body" idx="1"/>
          </p:nvPr>
        </p:nvSpPr>
        <p:spPr>
          <a:xfrm>
            <a:off x="946150" y="4862513"/>
            <a:ext cx="5207000" cy="4603750"/>
          </a:xfrm>
          <a:solidFill>
            <a:srgbClr val="FFFFFF"/>
          </a:solidFill>
          <a:ln>
            <a:solidFill>
              <a:srgbClr val="000000"/>
            </a:solidFill>
          </a:ln>
        </p:spPr>
        <p:txBody>
          <a:bodyPr lIns="93688" tIns="46844" rIns="93688" bIns="46844"/>
          <a:lstStyle/>
          <a:p>
            <a:pPr eaLnBrk="1" hangingPunct="1"/>
            <a:endParaRPr lang="zh-CN" altLang="zh-CN"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ltLang="zh-CN">
              <a:solidFill>
                <a:srgbClr val="FFFFFF"/>
              </a:solidFill>
              <a:ea typeface="宋体" charset="-122"/>
            </a:endParaRPr>
          </a:p>
        </p:txBody>
      </p:sp>
      <p:grpSp>
        <p:nvGrpSpPr>
          <p:cNvPr id="5" name="组合 16"/>
          <p:cNvGrpSpPr>
            <a:grpSpLocks/>
          </p:cNvGrpSpPr>
          <p:nvPr/>
        </p:nvGrpSpPr>
        <p:grpSpPr bwMode="auto">
          <a:xfrm>
            <a:off x="-3175" y="4953000"/>
            <a:ext cx="9147175" cy="1911350"/>
            <a:chOff x="-3765" y="4832896"/>
            <a:chExt cx="9147765" cy="2032192"/>
          </a:xfrm>
        </p:grpSpPr>
        <p:sp>
          <p:nvSpPr>
            <p:cNvPr id="6" name="任意多边形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endParaRPr lang="en-US" altLang="zh-CN"/>
            </a:p>
          </p:txBody>
        </p:sp>
        <p:sp>
          <p:nvSpPr>
            <p:cNvPr id="7" name="任意多边形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lgn="ctr"/>
              <a:endParaRPr lang="en-US" altLang="zh-CN"/>
            </a:p>
          </p:txBody>
        </p:sp>
        <p:sp>
          <p:nvSpPr>
            <p:cNvPr id="8" name="任意多边形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ltLang="zh-CN">
                <a:solidFill>
                  <a:srgbClr val="FFFFFF"/>
                </a:solidFill>
                <a:ea typeface="宋体" charset="-122"/>
              </a:endParaRPr>
            </a:p>
          </p:txBody>
        </p:sp>
        <p:cxnSp>
          <p:nvCxnSpPr>
            <p:cNvPr id="10" name="直接连接符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smtClean="0"/>
              <a:t>单击此处编辑母版副标题样式</a:t>
            </a:r>
            <a:endParaRPr lang="en-US"/>
          </a:p>
        </p:txBody>
      </p:sp>
      <p:sp>
        <p:nvSpPr>
          <p:cNvPr id="11" name="日期占位符 29"/>
          <p:cNvSpPr>
            <a:spLocks noGrp="1"/>
          </p:cNvSpPr>
          <p:nvPr>
            <p:ph type="dt" sz="half" idx="10"/>
          </p:nvPr>
        </p:nvSpPr>
        <p:spPr/>
        <p:txBody>
          <a:bodyPr/>
          <a:lstStyle>
            <a:lvl1pPr>
              <a:defRPr smtClean="0">
                <a:solidFill>
                  <a:srgbClr val="FFFFFF"/>
                </a:solidFill>
              </a:defRPr>
            </a:lvl1pPr>
            <a:extLst/>
          </a:lstStyle>
          <a:p>
            <a:pPr>
              <a:defRPr/>
            </a:pPr>
            <a:fld id="{BB596541-D9F3-4C1A-8C5A-D44C89F84EDF}" type="datetimeFigureOut">
              <a:rPr lang="en-US" altLang="zh-CN"/>
              <a:pPr>
                <a:defRPr/>
              </a:pPr>
              <a:t>11/18/2012</a:t>
            </a:fld>
            <a:endParaRPr lang="en-US" altLang="zh-CN"/>
          </a:p>
        </p:txBody>
      </p:sp>
      <p:sp>
        <p:nvSpPr>
          <p:cNvPr id="12"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zh-CN"/>
          </a:p>
        </p:txBody>
      </p:sp>
      <p:sp>
        <p:nvSpPr>
          <p:cNvPr id="13" name="灯片编号占位符 26"/>
          <p:cNvSpPr>
            <a:spLocks noGrp="1"/>
          </p:cNvSpPr>
          <p:nvPr>
            <p:ph type="sldNum" sz="quarter" idx="12"/>
          </p:nvPr>
        </p:nvSpPr>
        <p:spPr/>
        <p:txBody>
          <a:bodyPr/>
          <a:lstStyle>
            <a:lvl1pPr>
              <a:defRPr smtClean="0">
                <a:solidFill>
                  <a:srgbClr val="FFFFFF"/>
                </a:solidFill>
              </a:defRPr>
            </a:lvl1pPr>
            <a:extLst/>
          </a:lstStyle>
          <a:p>
            <a:pPr>
              <a:defRPr/>
            </a:pPr>
            <a:fld id="{65C83443-9AA9-4A21-8FA9-114A24871FE7}"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extLst/>
          </a:lstStyle>
          <a:p>
            <a:pPr>
              <a:defRPr/>
            </a:pPr>
            <a:fld id="{116789D8-D656-4403-AF37-B3CCED319126}" type="datetimeFigureOut">
              <a:rPr lang="en-US" altLang="zh-CN"/>
              <a:pPr>
                <a:defRPr/>
              </a:pPr>
              <a:t>11/18/2012</a:t>
            </a:fld>
            <a:endParaRPr lang="en-US" altLang="zh-CN"/>
          </a:p>
        </p:txBody>
      </p:sp>
      <p:sp>
        <p:nvSpPr>
          <p:cNvPr id="5" name="页脚占位符 4"/>
          <p:cNvSpPr>
            <a:spLocks noGrp="1"/>
          </p:cNvSpPr>
          <p:nvPr>
            <p:ph type="ftr" sz="quarter" idx="11"/>
          </p:nvPr>
        </p:nvSpPr>
        <p:spPr/>
        <p:txBody>
          <a:bodyPr/>
          <a:lstStyle>
            <a:lvl1pPr>
              <a:defRPr/>
            </a:lvl1pPr>
            <a:extLst/>
          </a:lstStyle>
          <a:p>
            <a:pPr>
              <a:defRPr/>
            </a:pPr>
            <a:endParaRPr lang="en-US" altLang="zh-CN"/>
          </a:p>
        </p:txBody>
      </p:sp>
      <p:sp>
        <p:nvSpPr>
          <p:cNvPr id="6" name="灯片编号占位符 5"/>
          <p:cNvSpPr>
            <a:spLocks noGrp="1"/>
          </p:cNvSpPr>
          <p:nvPr>
            <p:ph type="sldNum" sz="quarter" idx="12"/>
          </p:nvPr>
        </p:nvSpPr>
        <p:spPr/>
        <p:txBody>
          <a:bodyPr/>
          <a:lstStyle>
            <a:lvl1pPr>
              <a:defRPr/>
            </a:lvl1pPr>
            <a:extLst/>
          </a:lstStyle>
          <a:p>
            <a:pPr>
              <a:defRPr/>
            </a:pPr>
            <a:fld id="{11AE4E01-72EC-4780-AC17-D9A7028601B4}"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extLst/>
          </a:lstStyle>
          <a:p>
            <a:pPr>
              <a:defRPr/>
            </a:pPr>
            <a:fld id="{94259718-8D29-47C5-9CF8-A46E28D78B70}" type="datetimeFigureOut">
              <a:rPr lang="en-US" altLang="zh-CN"/>
              <a:pPr>
                <a:defRPr/>
              </a:pPr>
              <a:t>11/18/2012</a:t>
            </a:fld>
            <a:endParaRPr lang="en-US" altLang="zh-CN"/>
          </a:p>
        </p:txBody>
      </p:sp>
      <p:sp>
        <p:nvSpPr>
          <p:cNvPr id="5" name="页脚占位符 4"/>
          <p:cNvSpPr>
            <a:spLocks noGrp="1"/>
          </p:cNvSpPr>
          <p:nvPr>
            <p:ph type="ftr" sz="quarter" idx="11"/>
          </p:nvPr>
        </p:nvSpPr>
        <p:spPr/>
        <p:txBody>
          <a:bodyPr/>
          <a:lstStyle>
            <a:lvl1pPr>
              <a:defRPr/>
            </a:lvl1pPr>
            <a:extLst/>
          </a:lstStyle>
          <a:p>
            <a:pPr>
              <a:defRPr/>
            </a:pPr>
            <a:endParaRPr lang="en-US" altLang="zh-CN"/>
          </a:p>
        </p:txBody>
      </p:sp>
      <p:sp>
        <p:nvSpPr>
          <p:cNvPr id="6" name="灯片编号占位符 5"/>
          <p:cNvSpPr>
            <a:spLocks noGrp="1"/>
          </p:cNvSpPr>
          <p:nvPr>
            <p:ph type="sldNum" sz="quarter" idx="12"/>
          </p:nvPr>
        </p:nvSpPr>
        <p:spPr/>
        <p:txBody>
          <a:bodyPr/>
          <a:lstStyle>
            <a:lvl1pPr>
              <a:defRPr/>
            </a:lvl1pPr>
            <a:extLst/>
          </a:lstStyle>
          <a:p>
            <a:pPr>
              <a:defRPr/>
            </a:pPr>
            <a:fld id="{EA27A6E7-10F4-4B6E-A20A-9514C33C630F}"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标题 6"/>
          <p:cNvSpPr>
            <a:spLocks noGrp="1"/>
          </p:cNvSpPr>
          <p:nvPr>
            <p:ph type="title"/>
          </p:nvPr>
        </p:nvSpPr>
        <p:spPr/>
        <p:txBody>
          <a:bodyPr rtlCol="0"/>
          <a:lstStyle>
            <a:extLst/>
          </a:lstStyle>
          <a:p>
            <a:r>
              <a:rPr lang="zh-CN" altLang="en-US" smtClean="0"/>
              <a:t>单击此处编辑母版标题样式</a:t>
            </a:r>
            <a:endParaRPr lang="en-US"/>
          </a:p>
        </p:txBody>
      </p:sp>
      <p:sp>
        <p:nvSpPr>
          <p:cNvPr id="4" name="日期占位符 3"/>
          <p:cNvSpPr>
            <a:spLocks noGrp="1"/>
          </p:cNvSpPr>
          <p:nvPr>
            <p:ph type="dt" sz="half" idx="10"/>
          </p:nvPr>
        </p:nvSpPr>
        <p:spPr/>
        <p:txBody>
          <a:bodyPr/>
          <a:lstStyle>
            <a:lvl1pPr>
              <a:defRPr/>
            </a:lvl1pPr>
            <a:extLst/>
          </a:lstStyle>
          <a:p>
            <a:pPr>
              <a:defRPr/>
            </a:pPr>
            <a:fld id="{61AE2005-8F4A-447A-9533-E16F115078B6}" type="datetimeFigureOut">
              <a:rPr lang="en-US" altLang="zh-CN"/>
              <a:pPr>
                <a:defRPr/>
              </a:pPr>
              <a:t>11/18/2012</a:t>
            </a:fld>
            <a:endParaRPr lang="en-US" altLang="zh-CN"/>
          </a:p>
        </p:txBody>
      </p:sp>
      <p:sp>
        <p:nvSpPr>
          <p:cNvPr id="5" name="页脚占位符 4"/>
          <p:cNvSpPr>
            <a:spLocks noGrp="1"/>
          </p:cNvSpPr>
          <p:nvPr>
            <p:ph type="ftr" sz="quarter" idx="11"/>
          </p:nvPr>
        </p:nvSpPr>
        <p:spPr/>
        <p:txBody>
          <a:bodyPr/>
          <a:lstStyle>
            <a:lvl1pPr>
              <a:defRPr/>
            </a:lvl1pPr>
            <a:extLst/>
          </a:lstStyle>
          <a:p>
            <a:pPr>
              <a:defRPr/>
            </a:pPr>
            <a:endParaRPr lang="en-US" altLang="zh-CN"/>
          </a:p>
        </p:txBody>
      </p:sp>
      <p:sp>
        <p:nvSpPr>
          <p:cNvPr id="6" name="灯片编号占位符 5"/>
          <p:cNvSpPr>
            <a:spLocks noGrp="1"/>
          </p:cNvSpPr>
          <p:nvPr>
            <p:ph type="sldNum" sz="quarter" idx="12"/>
          </p:nvPr>
        </p:nvSpPr>
        <p:spPr/>
        <p:txBody>
          <a:bodyPr/>
          <a:lstStyle>
            <a:lvl1pPr>
              <a:defRPr/>
            </a:lvl1pPr>
            <a:extLst/>
          </a:lstStyle>
          <a:p>
            <a:pPr>
              <a:defRPr/>
            </a:pPr>
            <a:fld id="{F89D6C2E-2986-4E9E-9AEF-174E657C0996}"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4" name="燕尾形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ltLang="zh-CN">
              <a:solidFill>
                <a:srgbClr val="FFFFFF"/>
              </a:solidFill>
              <a:ea typeface="宋体" charset="-122"/>
            </a:endParaRPr>
          </a:p>
        </p:txBody>
      </p:sp>
      <p:sp>
        <p:nvSpPr>
          <p:cNvPr id="5" name="燕尾形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ltLang="zh-CN">
              <a:solidFill>
                <a:srgbClr val="FFFFFF"/>
              </a:solidFill>
              <a:ea typeface="宋体" charset="-122"/>
            </a:endParaRPr>
          </a:p>
        </p:txBody>
      </p:sp>
      <p:sp>
        <p:nvSpPr>
          <p:cNvPr id="2" name="标题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smtClean="0"/>
              <a:t>单击此处编辑母版文本样式</a:t>
            </a:r>
          </a:p>
        </p:txBody>
      </p:sp>
      <p:sp>
        <p:nvSpPr>
          <p:cNvPr id="6" name="日期占位符 3"/>
          <p:cNvSpPr>
            <a:spLocks noGrp="1"/>
          </p:cNvSpPr>
          <p:nvPr>
            <p:ph type="dt" sz="half" idx="10"/>
          </p:nvPr>
        </p:nvSpPr>
        <p:spPr/>
        <p:txBody>
          <a:bodyPr/>
          <a:lstStyle>
            <a:lvl1pPr>
              <a:defRPr/>
            </a:lvl1pPr>
            <a:extLst/>
          </a:lstStyle>
          <a:p>
            <a:pPr>
              <a:defRPr/>
            </a:pPr>
            <a:fld id="{40F998B6-5D84-4B11-AA8B-26A493BF827D}" type="datetimeFigureOut">
              <a:rPr lang="en-US" altLang="zh-CN"/>
              <a:pPr>
                <a:defRPr/>
              </a:pPr>
              <a:t>11/18/2012</a:t>
            </a:fld>
            <a:endParaRPr lang="en-US" altLang="zh-CN"/>
          </a:p>
        </p:txBody>
      </p:sp>
      <p:sp>
        <p:nvSpPr>
          <p:cNvPr id="7" name="页脚占位符 4"/>
          <p:cNvSpPr>
            <a:spLocks noGrp="1"/>
          </p:cNvSpPr>
          <p:nvPr>
            <p:ph type="ftr" sz="quarter" idx="11"/>
          </p:nvPr>
        </p:nvSpPr>
        <p:spPr/>
        <p:txBody>
          <a:bodyPr/>
          <a:lstStyle>
            <a:lvl1pPr>
              <a:defRPr/>
            </a:lvl1pPr>
            <a:extLst/>
          </a:lstStyle>
          <a:p>
            <a:pPr>
              <a:defRPr/>
            </a:pPr>
            <a:endParaRPr lang="en-US" altLang="zh-CN"/>
          </a:p>
        </p:txBody>
      </p:sp>
      <p:sp>
        <p:nvSpPr>
          <p:cNvPr id="8" name="灯片编号占位符 5"/>
          <p:cNvSpPr>
            <a:spLocks noGrp="1"/>
          </p:cNvSpPr>
          <p:nvPr>
            <p:ph type="sldNum" sz="quarter" idx="12"/>
          </p:nvPr>
        </p:nvSpPr>
        <p:spPr/>
        <p:txBody>
          <a:bodyPr/>
          <a:lstStyle>
            <a:lvl1pPr>
              <a:defRPr/>
            </a:lvl1pPr>
            <a:extLst/>
          </a:lstStyle>
          <a:p>
            <a:pPr>
              <a:defRPr/>
            </a:pPr>
            <a:fld id="{88426E8D-1353-49B9-B8DE-35AE4566FAAB}" type="slidenum">
              <a:rPr lang="en-US" altLang="zh-CN"/>
              <a:pPr>
                <a:defRPr/>
              </a:pPr>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标题 7"/>
          <p:cNvSpPr>
            <a:spLocks noGrp="1"/>
          </p:cNvSpPr>
          <p:nvPr>
            <p:ph type="title"/>
          </p:nvPr>
        </p:nvSpPr>
        <p:spPr/>
        <p:txBody>
          <a:bodyPr rtlCol="0"/>
          <a:lstStyle>
            <a:extLst/>
          </a:lstStyle>
          <a:p>
            <a:r>
              <a:rPr lang="zh-CN" altLang="en-US" smtClean="0"/>
              <a:t>单击此处编辑母版标题样式</a:t>
            </a:r>
            <a:endParaRPr lang="en-US"/>
          </a:p>
        </p:txBody>
      </p:sp>
      <p:sp>
        <p:nvSpPr>
          <p:cNvPr id="5" name="日期占位符 4"/>
          <p:cNvSpPr>
            <a:spLocks noGrp="1"/>
          </p:cNvSpPr>
          <p:nvPr>
            <p:ph type="dt" sz="half" idx="10"/>
          </p:nvPr>
        </p:nvSpPr>
        <p:spPr/>
        <p:txBody>
          <a:bodyPr/>
          <a:lstStyle>
            <a:lvl1pPr>
              <a:defRPr/>
            </a:lvl1pPr>
            <a:extLst/>
          </a:lstStyle>
          <a:p>
            <a:pPr>
              <a:defRPr/>
            </a:pPr>
            <a:fld id="{274079DA-88DB-46AD-8CC0-5957E1A385F0}" type="datetimeFigureOut">
              <a:rPr lang="en-US" altLang="zh-CN"/>
              <a:pPr>
                <a:defRPr/>
              </a:pPr>
              <a:t>11/18/2012</a:t>
            </a:fld>
            <a:endParaRPr lang="en-US" altLang="zh-CN"/>
          </a:p>
        </p:txBody>
      </p:sp>
      <p:sp>
        <p:nvSpPr>
          <p:cNvPr id="6" name="页脚占位符 5"/>
          <p:cNvSpPr>
            <a:spLocks noGrp="1"/>
          </p:cNvSpPr>
          <p:nvPr>
            <p:ph type="ftr" sz="quarter" idx="11"/>
          </p:nvPr>
        </p:nvSpPr>
        <p:spPr/>
        <p:txBody>
          <a:bodyPr/>
          <a:lstStyle>
            <a:lvl1pPr>
              <a:defRPr/>
            </a:lvl1pPr>
            <a:extLst/>
          </a:lstStyle>
          <a:p>
            <a:pPr>
              <a:defRPr/>
            </a:pPr>
            <a:endParaRPr lang="en-US" altLang="zh-CN"/>
          </a:p>
        </p:txBody>
      </p:sp>
      <p:sp>
        <p:nvSpPr>
          <p:cNvPr id="7" name="灯片编号占位符 6"/>
          <p:cNvSpPr>
            <a:spLocks noGrp="1"/>
          </p:cNvSpPr>
          <p:nvPr>
            <p:ph type="sldNum" sz="quarter" idx="12"/>
          </p:nvPr>
        </p:nvSpPr>
        <p:spPr/>
        <p:txBody>
          <a:bodyPr/>
          <a:lstStyle>
            <a:lvl1pPr>
              <a:defRPr/>
            </a:lvl1pPr>
            <a:extLst/>
          </a:lstStyle>
          <a:p>
            <a:pPr>
              <a:defRPr/>
            </a:pPr>
            <a:fld id="{BFC25839-792E-42EC-83E3-E0702D4D96BE}" type="slidenum">
              <a:rPr lang="en-US" altLang="zh-CN"/>
              <a:pPr>
                <a:defRPr/>
              </a:pPr>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lstStyle>
            <a:lvl1pPr>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extLst/>
          </a:lstStyle>
          <a:p>
            <a:pPr>
              <a:defRPr/>
            </a:pPr>
            <a:fld id="{41D58406-DB65-4A33-A1B3-1A2357655A01}" type="datetimeFigureOut">
              <a:rPr lang="en-US" altLang="zh-CN"/>
              <a:pPr>
                <a:defRPr/>
              </a:pPr>
              <a:t>11/18/2012</a:t>
            </a:fld>
            <a:endParaRPr lang="en-US" altLang="zh-CN"/>
          </a:p>
        </p:txBody>
      </p:sp>
      <p:sp>
        <p:nvSpPr>
          <p:cNvPr id="8" name="页脚占位符 7"/>
          <p:cNvSpPr>
            <a:spLocks noGrp="1"/>
          </p:cNvSpPr>
          <p:nvPr>
            <p:ph type="ftr" sz="quarter" idx="11"/>
          </p:nvPr>
        </p:nvSpPr>
        <p:spPr/>
        <p:txBody>
          <a:bodyPr/>
          <a:lstStyle>
            <a:lvl1pPr>
              <a:defRPr/>
            </a:lvl1pPr>
            <a:extLst/>
          </a:lstStyle>
          <a:p>
            <a:pPr>
              <a:defRPr/>
            </a:pPr>
            <a:endParaRPr lang="en-US" altLang="zh-CN"/>
          </a:p>
        </p:txBody>
      </p:sp>
      <p:sp>
        <p:nvSpPr>
          <p:cNvPr id="9" name="灯片编号占位符 8"/>
          <p:cNvSpPr>
            <a:spLocks noGrp="1"/>
          </p:cNvSpPr>
          <p:nvPr>
            <p:ph type="sldNum" sz="quarter" idx="12"/>
          </p:nvPr>
        </p:nvSpPr>
        <p:spPr/>
        <p:txBody>
          <a:bodyPr/>
          <a:lstStyle>
            <a:lvl1pPr>
              <a:defRPr/>
            </a:lvl1pPr>
            <a:extLst/>
          </a:lstStyle>
          <a:p>
            <a:pPr>
              <a:defRPr/>
            </a:pPr>
            <a:fld id="{7BB49AFC-B9A5-4B36-A5FD-966AAD7629BB}" type="slidenum">
              <a:rPr lang="en-US" altLang="zh-CN"/>
              <a:pPr>
                <a:defRPr/>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extLst/>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lvl1pPr>
              <a:defRPr/>
            </a:lvl1pPr>
            <a:extLst/>
          </a:lstStyle>
          <a:p>
            <a:pPr>
              <a:defRPr/>
            </a:pPr>
            <a:fld id="{615CEE7C-0492-4F12-B1E4-B89F054A947B}" type="datetimeFigureOut">
              <a:rPr lang="en-US" altLang="zh-CN"/>
              <a:pPr>
                <a:defRPr/>
              </a:pPr>
              <a:t>11/18/2012</a:t>
            </a:fld>
            <a:endParaRPr lang="en-US" altLang="zh-CN"/>
          </a:p>
        </p:txBody>
      </p:sp>
      <p:sp>
        <p:nvSpPr>
          <p:cNvPr id="4" name="页脚占位符 3"/>
          <p:cNvSpPr>
            <a:spLocks noGrp="1"/>
          </p:cNvSpPr>
          <p:nvPr>
            <p:ph type="ftr" sz="quarter" idx="11"/>
          </p:nvPr>
        </p:nvSpPr>
        <p:spPr/>
        <p:txBody>
          <a:bodyPr/>
          <a:lstStyle>
            <a:lvl1pPr>
              <a:defRPr/>
            </a:lvl1pPr>
            <a:extLst/>
          </a:lstStyle>
          <a:p>
            <a:pPr>
              <a:defRPr/>
            </a:pPr>
            <a:endParaRPr lang="en-US" altLang="zh-CN"/>
          </a:p>
        </p:txBody>
      </p:sp>
      <p:sp>
        <p:nvSpPr>
          <p:cNvPr id="5" name="灯片编号占位符 4"/>
          <p:cNvSpPr>
            <a:spLocks noGrp="1"/>
          </p:cNvSpPr>
          <p:nvPr>
            <p:ph type="sldNum" sz="quarter" idx="12"/>
          </p:nvPr>
        </p:nvSpPr>
        <p:spPr/>
        <p:txBody>
          <a:bodyPr/>
          <a:lstStyle>
            <a:lvl1pPr>
              <a:defRPr/>
            </a:lvl1pPr>
            <a:extLst/>
          </a:lstStyle>
          <a:p>
            <a:pPr>
              <a:defRPr/>
            </a:pPr>
            <a:fld id="{EBD09850-2EFE-4425-8F40-803CF50BFBEB}" type="slidenum">
              <a:rPr lang="en-US" altLang="zh-CN"/>
              <a:pPr>
                <a:defRPr/>
              </a:pPr>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extLst/>
          </a:lstStyle>
          <a:p>
            <a:pPr>
              <a:defRPr/>
            </a:pPr>
            <a:fld id="{5598AA7F-131A-436A-A844-2A2983315224}" type="datetimeFigureOut">
              <a:rPr lang="en-US" altLang="zh-CN"/>
              <a:pPr>
                <a:defRPr/>
              </a:pPr>
              <a:t>11/18/2012</a:t>
            </a:fld>
            <a:endParaRPr lang="en-US" altLang="zh-CN"/>
          </a:p>
        </p:txBody>
      </p:sp>
      <p:sp>
        <p:nvSpPr>
          <p:cNvPr id="3" name="页脚占位符 2"/>
          <p:cNvSpPr>
            <a:spLocks noGrp="1"/>
          </p:cNvSpPr>
          <p:nvPr>
            <p:ph type="ftr" sz="quarter" idx="11"/>
          </p:nvPr>
        </p:nvSpPr>
        <p:spPr/>
        <p:txBody>
          <a:bodyPr/>
          <a:lstStyle>
            <a:lvl1pPr>
              <a:defRPr/>
            </a:lvl1pPr>
            <a:extLst/>
          </a:lstStyle>
          <a:p>
            <a:pPr>
              <a:defRPr/>
            </a:pPr>
            <a:endParaRPr lang="en-US" altLang="zh-CN"/>
          </a:p>
        </p:txBody>
      </p:sp>
      <p:sp>
        <p:nvSpPr>
          <p:cNvPr id="4" name="灯片编号占位符 3"/>
          <p:cNvSpPr>
            <a:spLocks noGrp="1"/>
          </p:cNvSpPr>
          <p:nvPr>
            <p:ph type="sldNum" sz="quarter" idx="12"/>
          </p:nvPr>
        </p:nvSpPr>
        <p:spPr/>
        <p:txBody>
          <a:bodyPr/>
          <a:lstStyle>
            <a:lvl1pPr>
              <a:defRPr/>
            </a:lvl1pPr>
            <a:extLst/>
          </a:lstStyle>
          <a:p>
            <a:pPr>
              <a:defRPr/>
            </a:pPr>
            <a:fld id="{1EA94533-3466-49DE-87D5-15D801840E44}"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zh-CN" altLang="en-US" smtClean="0"/>
              <a:t>单击此处编辑母版标题样式</a:t>
            </a:r>
            <a:endParaRPr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extLst/>
          </a:lstStyle>
          <a:p>
            <a:pPr>
              <a:defRPr/>
            </a:pPr>
            <a:fld id="{EE6690BB-77DC-467E-B236-26505B24BD91}" type="datetimeFigureOut">
              <a:rPr lang="en-US" altLang="zh-CN"/>
              <a:pPr>
                <a:defRPr/>
              </a:pPr>
              <a:t>11/18/2012</a:t>
            </a:fld>
            <a:endParaRPr lang="en-US" altLang="zh-CN"/>
          </a:p>
        </p:txBody>
      </p:sp>
      <p:sp>
        <p:nvSpPr>
          <p:cNvPr id="6" name="页脚占位符 5"/>
          <p:cNvSpPr>
            <a:spLocks noGrp="1"/>
          </p:cNvSpPr>
          <p:nvPr>
            <p:ph type="ftr" sz="quarter" idx="11"/>
          </p:nvPr>
        </p:nvSpPr>
        <p:spPr/>
        <p:txBody>
          <a:bodyPr/>
          <a:lstStyle>
            <a:lvl1pPr>
              <a:defRPr/>
            </a:lvl1pPr>
            <a:extLst/>
          </a:lstStyle>
          <a:p>
            <a:pPr>
              <a:defRPr/>
            </a:pPr>
            <a:endParaRPr lang="en-US" altLang="zh-CN"/>
          </a:p>
        </p:txBody>
      </p:sp>
      <p:sp>
        <p:nvSpPr>
          <p:cNvPr id="7" name="灯片编号占位符 6"/>
          <p:cNvSpPr>
            <a:spLocks noGrp="1"/>
          </p:cNvSpPr>
          <p:nvPr>
            <p:ph type="sldNum" sz="quarter" idx="12"/>
          </p:nvPr>
        </p:nvSpPr>
        <p:spPr/>
        <p:txBody>
          <a:bodyPr/>
          <a:lstStyle>
            <a:lvl1pPr>
              <a:defRPr/>
            </a:lvl1pPr>
            <a:extLst/>
          </a:lstStyle>
          <a:p>
            <a:pPr>
              <a:defRPr/>
            </a:pPr>
            <a:fld id="{C6F705DE-F6F0-4A59-9D21-96B83EC636F8}" type="slidenum">
              <a:rPr lang="en-US" altLang="zh-CN"/>
              <a:pPr>
                <a:defRPr/>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5" name="任意多边形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endParaRPr lang="en-US" altLang="zh-CN"/>
          </a:p>
        </p:txBody>
      </p:sp>
      <p:sp>
        <p:nvSpPr>
          <p:cNvPr id="6" name="任意多边形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lgn="ctr"/>
            <a:endParaRPr lang="en-US" altLang="zh-CN"/>
          </a:p>
        </p:txBody>
      </p:sp>
      <p:sp>
        <p:nvSpPr>
          <p:cNvPr id="7" name="直角三角形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ltLang="zh-CN">
              <a:solidFill>
                <a:srgbClr val="FFFFFF"/>
              </a:solidFill>
              <a:ea typeface="宋体" charset="-122"/>
            </a:endParaRPr>
          </a:p>
        </p:txBody>
      </p:sp>
      <p:cxnSp>
        <p:nvCxnSpPr>
          <p:cNvPr id="8" name="直接连接符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燕尾形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ltLang="zh-CN">
              <a:solidFill>
                <a:srgbClr val="FFFFFF"/>
              </a:solidFill>
              <a:ea typeface="宋体" charset="-122"/>
            </a:endParaRPr>
          </a:p>
        </p:txBody>
      </p:sp>
      <p:sp>
        <p:nvSpPr>
          <p:cNvPr id="10" name="燕尾形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ltLang="zh-CN">
              <a:solidFill>
                <a:srgbClr val="FFFFFF"/>
              </a:solidFill>
              <a:ea typeface="宋体" charset="-122"/>
            </a:endParaRPr>
          </a:p>
        </p:txBody>
      </p:sp>
      <p:sp>
        <p:nvSpPr>
          <p:cNvPr id="4" name="文本占位符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CN" altLang="en-US" noProof="0" smtClean="0"/>
              <a:t>单击图标添加图片</a:t>
            </a:r>
            <a:endParaRPr lang="en-US" noProof="0" dirty="0"/>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CN" altLang="en-US" smtClean="0"/>
              <a:t>单击此处编辑母版标题样式</a:t>
            </a:r>
            <a:endParaRPr lang="en-US"/>
          </a:p>
        </p:txBody>
      </p:sp>
      <p:sp>
        <p:nvSpPr>
          <p:cNvPr id="11" name="日期占位符 4"/>
          <p:cNvSpPr>
            <a:spLocks noGrp="1"/>
          </p:cNvSpPr>
          <p:nvPr>
            <p:ph type="dt" sz="half" idx="10"/>
          </p:nvPr>
        </p:nvSpPr>
        <p:spPr/>
        <p:txBody>
          <a:bodyPr/>
          <a:lstStyle>
            <a:lvl1pPr>
              <a:defRPr smtClean="0">
                <a:solidFill>
                  <a:schemeClr val="tx1"/>
                </a:solidFill>
              </a:defRPr>
            </a:lvl1pPr>
            <a:extLst/>
          </a:lstStyle>
          <a:p>
            <a:pPr>
              <a:defRPr/>
            </a:pPr>
            <a:fld id="{AFBB5384-C6C1-4B3C-8C46-1E2AD8ADF32C}" type="datetimeFigureOut">
              <a:rPr lang="en-US" altLang="zh-CN"/>
              <a:pPr>
                <a:defRPr/>
              </a:pPr>
              <a:t>11/18/2012</a:t>
            </a:fld>
            <a:endParaRPr lang="en-US" altLang="zh-CN"/>
          </a:p>
        </p:txBody>
      </p:sp>
      <p:sp>
        <p:nvSpPr>
          <p:cNvPr id="12" name="页脚占位符 5"/>
          <p:cNvSpPr>
            <a:spLocks noGrp="1"/>
          </p:cNvSpPr>
          <p:nvPr>
            <p:ph type="ftr" sz="quarter" idx="11"/>
          </p:nvPr>
        </p:nvSpPr>
        <p:spPr/>
        <p:txBody>
          <a:bodyPr/>
          <a:lstStyle>
            <a:lvl1pPr>
              <a:defRPr>
                <a:solidFill>
                  <a:schemeClr val="tx1"/>
                </a:solidFill>
              </a:defRPr>
            </a:lvl1pPr>
            <a:extLst/>
          </a:lstStyle>
          <a:p>
            <a:pPr>
              <a:defRPr/>
            </a:pPr>
            <a:endParaRPr lang="en-US" altLang="zh-CN"/>
          </a:p>
        </p:txBody>
      </p:sp>
      <p:sp>
        <p:nvSpPr>
          <p:cNvPr id="13" name="灯片编号占位符 6"/>
          <p:cNvSpPr>
            <a:spLocks noGrp="1"/>
          </p:cNvSpPr>
          <p:nvPr>
            <p:ph type="sldNum" sz="quarter" idx="12"/>
          </p:nvPr>
        </p:nvSpPr>
        <p:spPr/>
        <p:txBody>
          <a:bodyPr/>
          <a:lstStyle>
            <a:lvl1pPr>
              <a:defRPr smtClean="0">
                <a:solidFill>
                  <a:schemeClr val="tx1"/>
                </a:solidFill>
              </a:defRPr>
            </a:lvl1pPr>
            <a:extLst/>
          </a:lstStyle>
          <a:p>
            <a:pPr>
              <a:defRPr/>
            </a:pPr>
            <a:fld id="{908F1B72-80B9-4C67-BB31-3716591E65A0}" type="slidenum">
              <a:rPr lang="en-US" altLang="zh-CN"/>
              <a:pPr>
                <a:defRPr/>
              </a:pPr>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endParaRPr lang="en-US" altLang="zh-CN"/>
          </a:p>
        </p:txBody>
      </p:sp>
      <p:sp>
        <p:nvSpPr>
          <p:cNvPr id="12" name="任意多边形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lgn="ctr"/>
            <a:endParaRPr lang="en-US" altLang="zh-CN"/>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ltLang="zh-CN">
              <a:solidFill>
                <a:srgbClr val="FFFFFF"/>
              </a:solidFill>
              <a:ea typeface="宋体" charset="-122"/>
            </a:endParaRPr>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zh-CN" altLang="en-US" smtClean="0"/>
              <a:t>单击此处编辑母版标题样式</a:t>
            </a:r>
            <a:endParaRPr lang="en-US"/>
          </a:p>
        </p:txBody>
      </p:sp>
      <p:sp>
        <p:nvSpPr>
          <p:cNvPr id="1033" name="文本占位符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 name="日期占位符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ea typeface="+mn-ea"/>
              </a:defRPr>
            </a:lvl1pPr>
            <a:extLst/>
          </a:lstStyle>
          <a:p>
            <a:pPr>
              <a:defRPr/>
            </a:pPr>
            <a:fld id="{4D9536D2-499E-430C-9A51-6126BB3D9C7E}" type="datetimeFigureOut">
              <a:rPr lang="en-US" altLang="zh-CN"/>
              <a:pPr>
                <a:defRPr/>
              </a:pPr>
              <a:t>11/18/2012</a:t>
            </a:fld>
            <a:endParaRPr lang="en-US" altLang="zh-CN" sz="1300">
              <a:solidFill>
                <a:srgbClr val="E8FCFF"/>
              </a:solidFill>
            </a:endParaRPr>
          </a:p>
        </p:txBody>
      </p:sp>
      <p:sp>
        <p:nvSpPr>
          <p:cNvPr id="22" name="页脚占位符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ea typeface="+mn-ea"/>
              </a:defRPr>
            </a:lvl1pPr>
            <a:extLst/>
          </a:lstStyle>
          <a:p>
            <a:pPr>
              <a:defRPr/>
            </a:pPr>
            <a:endParaRPr lang="en-US" altLang="zh-CN"/>
          </a:p>
        </p:txBody>
      </p:sp>
      <p:sp>
        <p:nvSpPr>
          <p:cNvPr id="18" name="灯片编号占位符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ea typeface="+mn-ea"/>
              </a:defRPr>
            </a:lvl1pPr>
            <a:extLst/>
          </a:lstStyle>
          <a:p>
            <a:pPr>
              <a:defRPr/>
            </a:pPr>
            <a:fld id="{1DB7EFE1-1406-4C46-BADB-B0B3F97AEF71}" type="slidenum">
              <a:rPr lang="en-US" altLang="zh-CN"/>
              <a:pPr>
                <a:defRPr/>
              </a:pPr>
              <a:t>‹#›</a:t>
            </a:fld>
            <a:endParaRPr lang="en-US" altLang="zh-CN"/>
          </a:p>
        </p:txBody>
      </p:sp>
      <p:sp>
        <p:nvSpPr>
          <p:cNvPr id="11" name="Text Box 8"/>
          <p:cNvSpPr txBox="1">
            <a:spLocks noChangeArrowheads="1"/>
          </p:cNvSpPr>
          <p:nvPr userDrawn="1"/>
        </p:nvSpPr>
        <p:spPr bwMode="auto">
          <a:xfrm>
            <a:off x="8534400" y="6019800"/>
            <a:ext cx="184150" cy="701675"/>
          </a:xfrm>
          <a:prstGeom prst="rect">
            <a:avLst/>
          </a:prstGeom>
          <a:noFill/>
          <a:ln w="9525">
            <a:noFill/>
            <a:miter lim="800000"/>
            <a:headEnd/>
            <a:tailEnd/>
          </a:ln>
          <a:effectLst/>
        </p:spPr>
        <p:txBody>
          <a:bodyPr wrap="none">
            <a:spAutoFit/>
          </a:bodyPr>
          <a:lstStyle/>
          <a:p>
            <a:pPr algn="ctr">
              <a:defRPr/>
            </a:pPr>
            <a:endParaRPr lang="zh-CN" altLang="zh-CN">
              <a:ea typeface="+mn-ea"/>
            </a:endParaRPr>
          </a:p>
        </p:txBody>
      </p:sp>
    </p:spTree>
  </p:cSld>
  <p:clrMap bg1="lt1" tx1="dk1" bg2="lt2" tx2="dk2" accent1="accent1" accent2="accent2" accent3="accent3" accent4="accent4" accent5="accent5" accent6="accent6" hlink="hlink" folHlink="folHlink"/>
  <p:sldLayoutIdLst>
    <p:sldLayoutId id="2147484245"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ssie@cse.yorku.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mma@cse.yorku.c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6.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304800" y="609600"/>
            <a:ext cx="8686800" cy="1524000"/>
          </a:xfrm>
        </p:spPr>
        <p:txBody>
          <a:bodyPr lIns="92075" tIns="46038" rIns="92075" bIns="46038">
            <a:normAutofit fontScale="90000"/>
          </a:bodyPr>
          <a:lstStyle/>
          <a:p>
            <a:pPr fontAlgn="auto">
              <a:spcAft>
                <a:spcPts val="0"/>
              </a:spcAft>
              <a:defRPr/>
            </a:pPr>
            <a:r>
              <a:rPr lang="en-US" altLang="zh-CN" sz="3200" dirty="0">
                <a:solidFill>
                  <a:srgbClr val="FFC000"/>
                </a:solidFill>
                <a:ea typeface="宋体" charset="-122"/>
              </a:rPr>
              <a:t>Math/CSE 1019C:</a:t>
            </a:r>
            <a:br>
              <a:rPr lang="en-US" altLang="zh-CN" sz="3200" dirty="0">
                <a:solidFill>
                  <a:srgbClr val="FFC000"/>
                </a:solidFill>
                <a:ea typeface="宋体" charset="-122"/>
              </a:rPr>
            </a:br>
            <a:r>
              <a:rPr lang="en-US" altLang="zh-CN" sz="3200" dirty="0">
                <a:solidFill>
                  <a:srgbClr val="FFC000"/>
                </a:solidFill>
                <a:ea typeface="宋体" charset="-122"/>
              </a:rPr>
              <a:t>Discrete Mathematics for Computer Science</a:t>
            </a:r>
            <a:br>
              <a:rPr lang="en-US" altLang="zh-CN" sz="3200" dirty="0">
                <a:solidFill>
                  <a:srgbClr val="FFC000"/>
                </a:solidFill>
                <a:ea typeface="宋体" charset="-122"/>
              </a:rPr>
            </a:br>
            <a:r>
              <a:rPr lang="en-US" altLang="zh-CN" sz="2400" b="0" dirty="0">
                <a:solidFill>
                  <a:srgbClr val="FFC000"/>
                </a:solidFill>
                <a:ea typeface="宋体" charset="-122"/>
              </a:rPr>
              <a:t>Fall </a:t>
            </a:r>
            <a:r>
              <a:rPr lang="en-US" altLang="zh-CN" sz="2400" b="0" dirty="0" smtClean="0">
                <a:solidFill>
                  <a:srgbClr val="FFC000"/>
                </a:solidFill>
                <a:ea typeface="宋体" charset="-122"/>
              </a:rPr>
              <a:t>2012</a:t>
            </a:r>
            <a:endParaRPr lang="en-GB" sz="2400" b="0" dirty="0">
              <a:solidFill>
                <a:srgbClr val="FFC000"/>
              </a:solidFill>
            </a:endParaRPr>
          </a:p>
        </p:txBody>
      </p:sp>
      <p:sp>
        <p:nvSpPr>
          <p:cNvPr id="13315" name="Rectangle 3"/>
          <p:cNvSpPr>
            <a:spLocks noGrp="1" noChangeArrowheads="1"/>
          </p:cNvSpPr>
          <p:nvPr>
            <p:ph type="subTitle" idx="1"/>
          </p:nvPr>
        </p:nvSpPr>
        <p:spPr>
          <a:xfrm>
            <a:off x="457200" y="2057400"/>
            <a:ext cx="8001000" cy="4114800"/>
          </a:xfrm>
        </p:spPr>
        <p:txBody>
          <a:bodyPr lIns="92075" tIns="46038" rIns="92075" bIns="46038" anchor="ctr"/>
          <a:lstStyle/>
          <a:p>
            <a:pPr marR="0"/>
            <a:r>
              <a:rPr lang="en-US" altLang="zh-CN" b="1" dirty="0" smtClean="0">
                <a:ea typeface="宋体" charset="-122"/>
              </a:rPr>
              <a:t>Jessie Zhao</a:t>
            </a:r>
            <a:endParaRPr lang="en-GB" altLang="zh-CN" sz="2400" dirty="0" smtClean="0">
              <a:ea typeface="宋体" charset="-122"/>
            </a:endParaRPr>
          </a:p>
          <a:p>
            <a:pPr marR="0"/>
            <a:r>
              <a:rPr lang="en-GB" altLang="zh-CN" sz="2400" dirty="0" smtClean="0">
                <a:ea typeface="宋体" charset="-122"/>
                <a:hlinkClick r:id="rId3"/>
              </a:rPr>
              <a:t>jessie@cse.yorku.ca</a:t>
            </a:r>
            <a:endParaRPr lang="en-GB" altLang="zh-CN" sz="2400" dirty="0" smtClean="0">
              <a:ea typeface="宋体" charset="-122"/>
            </a:endParaRPr>
          </a:p>
          <a:p>
            <a:pPr marR="0"/>
            <a:endParaRPr lang="en-GB" altLang="zh-CN" sz="2400" dirty="0" smtClean="0">
              <a:ea typeface="宋体" charset="-122"/>
            </a:endParaRPr>
          </a:p>
          <a:p>
            <a:pPr marR="0"/>
            <a:endParaRPr lang="en-GB" altLang="zh-CN" sz="1800" dirty="0" smtClean="0">
              <a:ea typeface="宋体" charset="-122"/>
            </a:endParaRPr>
          </a:p>
          <a:p>
            <a:pPr marR="0"/>
            <a:r>
              <a:rPr lang="en-GB" altLang="zh-CN" sz="2400" dirty="0" smtClean="0">
                <a:ea typeface="宋体" charset="-122"/>
              </a:rPr>
              <a:t>Course page: </a:t>
            </a:r>
          </a:p>
          <a:p>
            <a:pPr marR="0"/>
            <a:r>
              <a:rPr lang="en-GB" altLang="zh-CN" sz="2400" dirty="0" smtClean="0">
                <a:ea typeface="宋体" charset="-122"/>
              </a:rPr>
              <a:t>http://www.cse.yorku.ca/course/1019</a:t>
            </a:r>
          </a:p>
          <a:p>
            <a:pPr marR="0"/>
            <a:endParaRPr lang="en-GB" altLang="zh-CN" sz="1800" dirty="0" smtClean="0">
              <a:ea typeface="宋体" charset="-122"/>
            </a:endParaRPr>
          </a:p>
        </p:txBody>
      </p:sp>
      <p:sp>
        <p:nvSpPr>
          <p:cNvPr id="13316" name="灯片编号占位符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7115A26-1582-442B-8152-46BF4B5DC4D8}" type="slidenum">
              <a:rPr lang="en-US" altLang="zh-CN"/>
              <a:pPr/>
              <a:t>1</a:t>
            </a:fld>
            <a:endParaRPr lang="en-US" altLang="zh-CN"/>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A+B and A-B requires that A and B have the same number of columns and rows.</a:t>
            </a:r>
          </a:p>
          <a:p>
            <a:pPr>
              <a:buNone/>
            </a:pPr>
            <a:r>
              <a:rPr lang="en-US" altLang="zh-CN" dirty="0" smtClean="0"/>
              <a:t>  Let A=[     ], B=[     ] be m-by-n matrices</a:t>
            </a:r>
          </a:p>
          <a:p>
            <a:pPr>
              <a:buNone/>
            </a:pPr>
            <a:r>
              <a:rPr lang="en-US" altLang="zh-CN" dirty="0" smtClean="0"/>
              <a:t>  </a:t>
            </a:r>
            <a:r>
              <a:rPr lang="en-US" altLang="zh-CN" dirty="0" smtClean="0">
                <a:solidFill>
                  <a:srgbClr val="FF0000"/>
                </a:solidFill>
              </a:rPr>
              <a:t>A+B</a:t>
            </a:r>
            <a:r>
              <a:rPr lang="en-US" altLang="zh-CN" dirty="0" smtClean="0"/>
              <a:t>=[           ]</a:t>
            </a:r>
          </a:p>
          <a:p>
            <a:pPr>
              <a:buNone/>
            </a:pPr>
            <a:r>
              <a:rPr lang="en-US" altLang="zh-CN" dirty="0" smtClean="0">
                <a:solidFill>
                  <a:srgbClr val="FF0000"/>
                </a:solidFill>
              </a:rPr>
              <a:t>  A-B</a:t>
            </a:r>
            <a:r>
              <a:rPr lang="en-US" altLang="zh-CN" dirty="0" smtClean="0"/>
              <a:t>=[           ]</a:t>
            </a:r>
          </a:p>
          <a:p>
            <a:pPr>
              <a:buNone/>
            </a:pPr>
            <a:endParaRPr lang="en-US" altLang="zh-CN" dirty="0" smtClean="0"/>
          </a:p>
          <a:p>
            <a:pPr>
              <a:buNone/>
            </a:pPr>
            <a:r>
              <a:rPr lang="en-US" altLang="zh-CN" dirty="0" smtClean="0">
                <a:solidFill>
                  <a:srgbClr val="002060"/>
                </a:solidFill>
              </a:rPr>
              <a:t>Example:</a:t>
            </a:r>
            <a:endParaRPr lang="zh-CN" altLang="en-US" dirty="0">
              <a:solidFill>
                <a:srgbClr val="002060"/>
              </a:solidFill>
            </a:endParaRPr>
          </a:p>
        </p:txBody>
      </p:sp>
      <p:sp>
        <p:nvSpPr>
          <p:cNvPr id="3" name="标题 2"/>
          <p:cNvSpPr>
            <a:spLocks noGrp="1"/>
          </p:cNvSpPr>
          <p:nvPr>
            <p:ph type="title"/>
          </p:nvPr>
        </p:nvSpPr>
        <p:spPr/>
        <p:txBody>
          <a:bodyPr/>
          <a:lstStyle/>
          <a:p>
            <a:r>
              <a:rPr lang="en-US" altLang="zh-CN" dirty="0" smtClean="0"/>
              <a:t>Matrix Arithmetic</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10</a:t>
            </a:fld>
            <a:endParaRPr lang="en-US" altLang="zh-CN"/>
          </a:p>
        </p:txBody>
      </p:sp>
      <p:graphicFrame>
        <p:nvGraphicFramePr>
          <p:cNvPr id="5" name="对象 4"/>
          <p:cNvGraphicFramePr>
            <a:graphicFrameLocks noChangeAspect="1"/>
          </p:cNvGraphicFramePr>
          <p:nvPr/>
        </p:nvGraphicFramePr>
        <p:xfrm>
          <a:off x="4114800" y="3321050"/>
          <a:ext cx="914400" cy="215900"/>
        </p:xfrm>
        <a:graphic>
          <a:graphicData uri="http://schemas.openxmlformats.org/presentationml/2006/ole">
            <p:oleObj spid="_x0000_s162818" name="公式" r:id="rId3" imgW="914400" imgH="215640" progId="Equation.3">
              <p:embed/>
            </p:oleObj>
          </a:graphicData>
        </a:graphic>
      </p:graphicFrame>
      <p:graphicFrame>
        <p:nvGraphicFramePr>
          <p:cNvPr id="162819" name="Object 3"/>
          <p:cNvGraphicFramePr>
            <a:graphicFrameLocks noChangeAspect="1"/>
          </p:cNvGraphicFramePr>
          <p:nvPr/>
        </p:nvGraphicFramePr>
        <p:xfrm>
          <a:off x="2143108" y="2357430"/>
          <a:ext cx="500066" cy="527848"/>
        </p:xfrm>
        <a:graphic>
          <a:graphicData uri="http://schemas.openxmlformats.org/presentationml/2006/ole">
            <p:oleObj spid="_x0000_s162819" name="公式" r:id="rId4" imgW="228600" imgH="241200" progId="Equation.3">
              <p:embed/>
            </p:oleObj>
          </a:graphicData>
        </a:graphic>
      </p:graphicFrame>
      <p:graphicFrame>
        <p:nvGraphicFramePr>
          <p:cNvPr id="162820" name="Object 4"/>
          <p:cNvGraphicFramePr>
            <a:graphicFrameLocks noChangeAspect="1"/>
          </p:cNvGraphicFramePr>
          <p:nvPr/>
        </p:nvGraphicFramePr>
        <p:xfrm>
          <a:off x="3571868" y="2357430"/>
          <a:ext cx="473075" cy="527050"/>
        </p:xfrm>
        <a:graphic>
          <a:graphicData uri="http://schemas.openxmlformats.org/presentationml/2006/ole">
            <p:oleObj spid="_x0000_s162820" name="公式" r:id="rId5" imgW="215640" imgH="241200" progId="Equation.3">
              <p:embed/>
            </p:oleObj>
          </a:graphicData>
        </a:graphic>
      </p:graphicFrame>
      <p:graphicFrame>
        <p:nvGraphicFramePr>
          <p:cNvPr id="162821" name="Object 5"/>
          <p:cNvGraphicFramePr>
            <a:graphicFrameLocks noChangeAspect="1"/>
          </p:cNvGraphicFramePr>
          <p:nvPr/>
        </p:nvGraphicFramePr>
        <p:xfrm>
          <a:off x="2000232" y="2786058"/>
          <a:ext cx="1195387" cy="527050"/>
        </p:xfrm>
        <a:graphic>
          <a:graphicData uri="http://schemas.openxmlformats.org/presentationml/2006/ole">
            <p:oleObj spid="_x0000_s162821" name="公式" r:id="rId6" imgW="545760" imgH="241200" progId="Equation.3">
              <p:embed/>
            </p:oleObj>
          </a:graphicData>
        </a:graphic>
      </p:graphicFrame>
      <p:graphicFrame>
        <p:nvGraphicFramePr>
          <p:cNvPr id="162822" name="Object 6"/>
          <p:cNvGraphicFramePr>
            <a:graphicFrameLocks noChangeAspect="1"/>
          </p:cNvGraphicFramePr>
          <p:nvPr/>
        </p:nvGraphicFramePr>
        <p:xfrm>
          <a:off x="1928794" y="3214686"/>
          <a:ext cx="1195388" cy="527050"/>
        </p:xfrm>
        <a:graphic>
          <a:graphicData uri="http://schemas.openxmlformats.org/presentationml/2006/ole">
            <p:oleObj spid="_x0000_s162822" name="公式" r:id="rId7" imgW="545760" imgH="241200" progId="Equation.3">
              <p:embed/>
            </p:oleObj>
          </a:graphicData>
        </a:graphic>
      </p:graphicFrame>
      <p:graphicFrame>
        <p:nvGraphicFramePr>
          <p:cNvPr id="162824" name="Object 8"/>
          <p:cNvGraphicFramePr>
            <a:graphicFrameLocks noChangeAspect="1"/>
          </p:cNvGraphicFramePr>
          <p:nvPr/>
        </p:nvGraphicFramePr>
        <p:xfrm>
          <a:off x="2357422" y="4000504"/>
          <a:ext cx="3500462" cy="1000132"/>
        </p:xfrm>
        <a:graphic>
          <a:graphicData uri="http://schemas.openxmlformats.org/presentationml/2006/ole">
            <p:oleObj spid="_x0000_s162824" name="公式" r:id="rId8" imgW="1600200" imgH="457200" progId="Equation.3">
              <p:embed/>
            </p:oleObj>
          </a:graphicData>
        </a:graphic>
      </p:graphicFrame>
      <p:graphicFrame>
        <p:nvGraphicFramePr>
          <p:cNvPr id="162825" name="Object 9"/>
          <p:cNvGraphicFramePr>
            <a:graphicFrameLocks noChangeAspect="1"/>
          </p:cNvGraphicFramePr>
          <p:nvPr/>
        </p:nvGraphicFramePr>
        <p:xfrm>
          <a:off x="714348" y="5214950"/>
          <a:ext cx="3881465" cy="857256"/>
        </p:xfrm>
        <a:graphic>
          <a:graphicData uri="http://schemas.openxmlformats.org/presentationml/2006/ole">
            <p:oleObj spid="_x0000_s162825" name="公式" r:id="rId9" imgW="2070000" imgH="457200" progId="Equation.3">
              <p:embed/>
            </p:oleObj>
          </a:graphicData>
        </a:graphic>
      </p:graphicFrame>
      <p:graphicFrame>
        <p:nvGraphicFramePr>
          <p:cNvPr id="162826" name="Object 10"/>
          <p:cNvGraphicFramePr>
            <a:graphicFrameLocks noChangeAspect="1"/>
          </p:cNvGraphicFramePr>
          <p:nvPr/>
        </p:nvGraphicFramePr>
        <p:xfrm>
          <a:off x="4786314" y="5143512"/>
          <a:ext cx="4101732" cy="928694"/>
        </p:xfrm>
        <a:graphic>
          <a:graphicData uri="http://schemas.openxmlformats.org/presentationml/2006/ole">
            <p:oleObj spid="_x0000_s162826" name="公式" r:id="rId10" imgW="2019240" imgH="45720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785794"/>
            <a:ext cx="8229600" cy="4525962"/>
          </a:xfrm>
        </p:spPr>
        <p:txBody>
          <a:bodyPr/>
          <a:lstStyle/>
          <a:p>
            <a:r>
              <a:rPr lang="en-US" altLang="zh-CN" dirty="0" smtClean="0"/>
              <a:t>The </a:t>
            </a:r>
            <a:r>
              <a:rPr lang="en-US" altLang="zh-CN" dirty="0" smtClean="0">
                <a:solidFill>
                  <a:schemeClr val="accent2"/>
                </a:solidFill>
              </a:rPr>
              <a:t>product</a:t>
            </a:r>
            <a:r>
              <a:rPr lang="en-US" altLang="zh-CN" dirty="0" smtClean="0"/>
              <a:t> of A and B, denoted by AB.</a:t>
            </a:r>
          </a:p>
          <a:p>
            <a:r>
              <a:rPr lang="en-US" altLang="zh-CN" dirty="0" smtClean="0"/>
              <a:t>AB requires: The number of columns in A is the same as the number of rows in B.</a:t>
            </a:r>
          </a:p>
          <a:p>
            <a:r>
              <a:rPr lang="en-US" altLang="zh-CN" dirty="0" smtClean="0"/>
              <a:t>Let A be an m*k matrix and B be a k*n matrix. AB=[     ] is a m*n matrix.</a:t>
            </a:r>
          </a:p>
          <a:p>
            <a:endParaRPr lang="en-US" altLang="zh-CN" dirty="0" smtClean="0"/>
          </a:p>
          <a:p>
            <a:endParaRPr lang="en-US" altLang="zh-CN" dirty="0" smtClean="0"/>
          </a:p>
          <a:p>
            <a:r>
              <a:rPr lang="en-US" altLang="zh-CN" dirty="0" smtClean="0">
                <a:solidFill>
                  <a:srgbClr val="0066FF"/>
                </a:solidFill>
              </a:rPr>
              <a:t>Example</a:t>
            </a:r>
          </a:p>
          <a:p>
            <a:pPr>
              <a:buNone/>
            </a:pPr>
            <a:endParaRPr lang="en-US" altLang="zh-CN" dirty="0" smtClean="0">
              <a:solidFill>
                <a:srgbClr val="0066FF"/>
              </a:solidFill>
            </a:endParaRPr>
          </a:p>
          <a:p>
            <a:r>
              <a:rPr lang="en-US" altLang="zh-CN" dirty="0" smtClean="0">
                <a:solidFill>
                  <a:srgbClr val="0066FF"/>
                </a:solidFill>
              </a:rPr>
              <a:t>AB=?</a:t>
            </a:r>
          </a:p>
          <a:p>
            <a:r>
              <a:rPr lang="en-US" altLang="zh-CN" dirty="0" smtClean="0">
                <a:solidFill>
                  <a:srgbClr val="0066FF"/>
                </a:solidFill>
              </a:rPr>
              <a:t>BA=?</a:t>
            </a:r>
          </a:p>
          <a:p>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11</a:t>
            </a:fld>
            <a:endParaRPr lang="en-US" altLang="zh-CN"/>
          </a:p>
        </p:txBody>
      </p:sp>
      <p:graphicFrame>
        <p:nvGraphicFramePr>
          <p:cNvPr id="163842" name="Object 2"/>
          <p:cNvGraphicFramePr>
            <a:graphicFrameLocks noChangeAspect="1"/>
          </p:cNvGraphicFramePr>
          <p:nvPr/>
        </p:nvGraphicFramePr>
        <p:xfrm>
          <a:off x="1643042" y="2500306"/>
          <a:ext cx="471488" cy="527050"/>
        </p:xfrm>
        <a:graphic>
          <a:graphicData uri="http://schemas.openxmlformats.org/presentationml/2006/ole">
            <p:oleObj spid="_x0000_s163842" name="公式" r:id="rId3" imgW="215640" imgH="241200" progId="Equation.3">
              <p:embed/>
            </p:oleObj>
          </a:graphicData>
        </a:graphic>
      </p:graphicFrame>
      <p:graphicFrame>
        <p:nvGraphicFramePr>
          <p:cNvPr id="163846" name="Object 6"/>
          <p:cNvGraphicFramePr>
            <a:graphicFrameLocks noChangeAspect="1"/>
          </p:cNvGraphicFramePr>
          <p:nvPr/>
        </p:nvGraphicFramePr>
        <p:xfrm>
          <a:off x="2000232" y="3143248"/>
          <a:ext cx="4752507" cy="571504"/>
        </p:xfrm>
        <a:graphic>
          <a:graphicData uri="http://schemas.openxmlformats.org/presentationml/2006/ole">
            <p:oleObj spid="_x0000_s163846" name="公式" r:id="rId4" imgW="2006280" imgH="241200" progId="Equation.3">
              <p:embed/>
            </p:oleObj>
          </a:graphicData>
        </a:graphic>
      </p:graphicFrame>
      <p:graphicFrame>
        <p:nvGraphicFramePr>
          <p:cNvPr id="10" name="对象 9"/>
          <p:cNvGraphicFramePr>
            <a:graphicFrameLocks noChangeAspect="1"/>
          </p:cNvGraphicFramePr>
          <p:nvPr/>
        </p:nvGraphicFramePr>
        <p:xfrm>
          <a:off x="2500298" y="3929066"/>
          <a:ext cx="3857652" cy="1361524"/>
        </p:xfrm>
        <a:graphic>
          <a:graphicData uri="http://schemas.openxmlformats.org/presentationml/2006/ole">
            <p:oleObj spid="_x0000_s163847" name="公式" r:id="rId5" imgW="1942920" imgH="68580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138"/>
            <a:ext cx="8229600" cy="4519630"/>
          </a:xfrm>
        </p:spPr>
        <p:txBody>
          <a:bodyPr/>
          <a:lstStyle/>
          <a:p>
            <a:r>
              <a:rPr lang="en-US" altLang="zh-CN" dirty="0" smtClean="0"/>
              <a:t>Let A=[     ] be an m*n matrix. The </a:t>
            </a:r>
            <a:r>
              <a:rPr lang="en-US" altLang="zh-CN" dirty="0" smtClean="0">
                <a:solidFill>
                  <a:srgbClr val="FF0000"/>
                </a:solidFill>
              </a:rPr>
              <a:t>transpose</a:t>
            </a:r>
            <a:r>
              <a:rPr lang="en-US" altLang="zh-CN" dirty="0" smtClean="0"/>
              <a:t> of A, denoted by A’, is an n*m matrix A’=[     ]</a:t>
            </a:r>
          </a:p>
          <a:p>
            <a:r>
              <a:rPr lang="en-US" altLang="zh-CN" dirty="0" smtClean="0">
                <a:solidFill>
                  <a:srgbClr val="0066FF"/>
                </a:solidFill>
              </a:rPr>
              <a:t>Example</a:t>
            </a:r>
          </a:p>
          <a:p>
            <a:endParaRPr lang="en-US" altLang="zh-CN" dirty="0" smtClean="0">
              <a:solidFill>
                <a:srgbClr val="0066FF"/>
              </a:solidFill>
            </a:endParaRPr>
          </a:p>
          <a:p>
            <a:endParaRPr lang="en-US" altLang="zh-CN" dirty="0" smtClean="0">
              <a:solidFill>
                <a:srgbClr val="0066FF"/>
              </a:solidFill>
            </a:endParaRPr>
          </a:p>
          <a:p>
            <a:endParaRPr lang="en-US" altLang="zh-CN" dirty="0" smtClean="0">
              <a:solidFill>
                <a:srgbClr val="0066FF"/>
              </a:solidFill>
            </a:endParaRPr>
          </a:p>
          <a:p>
            <a:endParaRPr lang="en-US" altLang="zh-CN" dirty="0" smtClean="0">
              <a:solidFill>
                <a:srgbClr val="0066FF"/>
              </a:solidFill>
            </a:endParaRPr>
          </a:p>
          <a:p>
            <a:endParaRPr lang="en-US" altLang="zh-CN" dirty="0" smtClean="0">
              <a:solidFill>
                <a:srgbClr val="0066FF"/>
              </a:solidFill>
            </a:endParaRPr>
          </a:p>
          <a:p>
            <a:endParaRPr lang="en-US" altLang="zh-CN" dirty="0" smtClean="0">
              <a:solidFill>
                <a:srgbClr val="0066FF"/>
              </a:solidFill>
            </a:endParaRPr>
          </a:p>
          <a:p>
            <a:r>
              <a:rPr lang="en-US" altLang="zh-CN" dirty="0" smtClean="0"/>
              <a:t>More about Matrices: Linear Algebra</a:t>
            </a:r>
            <a:endParaRPr lang="zh-CN" altLang="en-US" dirty="0"/>
          </a:p>
        </p:txBody>
      </p:sp>
      <p:sp>
        <p:nvSpPr>
          <p:cNvPr id="3" name="标题 2"/>
          <p:cNvSpPr>
            <a:spLocks noGrp="1"/>
          </p:cNvSpPr>
          <p:nvPr>
            <p:ph type="title"/>
          </p:nvPr>
        </p:nvSpPr>
        <p:spPr/>
        <p:txBody>
          <a:bodyPr/>
          <a:lstStyle/>
          <a:p>
            <a:r>
              <a:rPr lang="en-US" altLang="zh-CN" dirty="0" smtClean="0"/>
              <a:t>Transpose</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12</a:t>
            </a:fld>
            <a:endParaRPr lang="en-US" altLang="zh-CN"/>
          </a:p>
        </p:txBody>
      </p:sp>
      <p:graphicFrame>
        <p:nvGraphicFramePr>
          <p:cNvPr id="164866" name="Object 2"/>
          <p:cNvGraphicFramePr>
            <a:graphicFrameLocks noChangeAspect="1"/>
          </p:cNvGraphicFramePr>
          <p:nvPr/>
        </p:nvGraphicFramePr>
        <p:xfrm>
          <a:off x="2143108" y="1500174"/>
          <a:ext cx="500063" cy="527050"/>
        </p:xfrm>
        <a:graphic>
          <a:graphicData uri="http://schemas.openxmlformats.org/presentationml/2006/ole">
            <p:oleObj spid="_x0000_s164866" name="公式" r:id="rId3" imgW="228600" imgH="241200" progId="Equation.3">
              <p:embed/>
            </p:oleObj>
          </a:graphicData>
        </a:graphic>
      </p:graphicFrame>
      <p:graphicFrame>
        <p:nvGraphicFramePr>
          <p:cNvPr id="164867" name="Object 3"/>
          <p:cNvGraphicFramePr>
            <a:graphicFrameLocks noChangeAspect="1"/>
          </p:cNvGraphicFramePr>
          <p:nvPr/>
        </p:nvGraphicFramePr>
        <p:xfrm>
          <a:off x="8001024" y="1857364"/>
          <a:ext cx="500063" cy="527050"/>
        </p:xfrm>
        <a:graphic>
          <a:graphicData uri="http://schemas.openxmlformats.org/presentationml/2006/ole">
            <p:oleObj spid="_x0000_s164867" name="公式" r:id="rId4" imgW="228600" imgH="241200" progId="Equation.3">
              <p:embed/>
            </p:oleObj>
          </a:graphicData>
        </a:graphic>
      </p:graphicFrame>
      <p:graphicFrame>
        <p:nvGraphicFramePr>
          <p:cNvPr id="164868" name="Object 4"/>
          <p:cNvGraphicFramePr>
            <a:graphicFrameLocks noChangeAspect="1"/>
          </p:cNvGraphicFramePr>
          <p:nvPr/>
        </p:nvGraphicFramePr>
        <p:xfrm>
          <a:off x="2428860" y="2928934"/>
          <a:ext cx="2208273" cy="2357454"/>
        </p:xfrm>
        <a:graphic>
          <a:graphicData uri="http://schemas.openxmlformats.org/presentationml/2006/ole">
            <p:oleObj spid="_x0000_s164868" name="公式" r:id="rId5" imgW="1117440" imgH="119376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t>How fast does a function grow? How to measure it?</a:t>
            </a:r>
          </a:p>
          <a:p>
            <a:r>
              <a:rPr lang="en-CA" altLang="zh-CN" dirty="0" smtClean="0"/>
              <a:t>We quantify the concept that g grows at least as fast as f.</a:t>
            </a:r>
          </a:p>
          <a:p>
            <a:r>
              <a:rPr lang="en-CA" altLang="zh-CN" dirty="0" smtClean="0"/>
              <a:t>What really matters in comparing the complexity of algorithms?</a:t>
            </a:r>
          </a:p>
          <a:p>
            <a:pPr lvl="1"/>
            <a:r>
              <a:rPr lang="en-CA" altLang="zh-CN" dirty="0" smtClean="0"/>
              <a:t>We only care about the behaviour for large problems</a:t>
            </a:r>
          </a:p>
          <a:p>
            <a:pPr lvl="1"/>
            <a:r>
              <a:rPr lang="en-CA" altLang="zh-CN" dirty="0" smtClean="0"/>
              <a:t>Even bad algorithms can be used to solve small problems</a:t>
            </a:r>
            <a:endParaRPr lang="zh-CN" altLang="en-US" dirty="0"/>
          </a:p>
        </p:txBody>
      </p:sp>
      <p:sp>
        <p:nvSpPr>
          <p:cNvPr id="3" name="标题 2"/>
          <p:cNvSpPr>
            <a:spLocks noGrp="1"/>
          </p:cNvSpPr>
          <p:nvPr>
            <p:ph type="title"/>
          </p:nvPr>
        </p:nvSpPr>
        <p:spPr/>
        <p:txBody>
          <a:bodyPr/>
          <a:lstStyle/>
          <a:p>
            <a:r>
              <a:rPr lang="en-CA" altLang="zh-CN" dirty="0" smtClean="0"/>
              <a:t>The Growth of Functions</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13</a:t>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t>Assume f:Z➝R and g: Z➝R.</a:t>
            </a:r>
          </a:p>
          <a:p>
            <a:r>
              <a:rPr lang="en-CA" altLang="zh-CN" dirty="0" smtClean="0">
                <a:solidFill>
                  <a:schemeClr val="accent2"/>
                </a:solidFill>
              </a:rPr>
              <a:t>f(x) is O(g(x)) </a:t>
            </a:r>
            <a:r>
              <a:rPr lang="en-CA" altLang="zh-CN" dirty="0" err="1" smtClean="0"/>
              <a:t>iff</a:t>
            </a:r>
            <a:r>
              <a:rPr lang="en-CA" altLang="zh-CN" dirty="0" smtClean="0"/>
              <a:t> ∃ constants C and k such that</a:t>
            </a:r>
          </a:p>
          <a:p>
            <a:pPr algn="ctr">
              <a:buNone/>
            </a:pPr>
            <a:r>
              <a:rPr lang="en-CA" altLang="zh-CN" dirty="0" smtClean="0"/>
              <a:t>∀x&gt;k |f(x)| ≤ </a:t>
            </a:r>
            <a:r>
              <a:rPr lang="en-CA" altLang="zh-CN" dirty="0" err="1" smtClean="0"/>
              <a:t>C|g</a:t>
            </a:r>
            <a:r>
              <a:rPr lang="en-CA" altLang="zh-CN" dirty="0" smtClean="0"/>
              <a:t>(x)|</a:t>
            </a:r>
          </a:p>
          <a:p>
            <a:pPr algn="ctr">
              <a:buNone/>
            </a:pPr>
            <a:endParaRPr lang="en-CA" altLang="zh-CN" dirty="0" smtClean="0"/>
          </a:p>
          <a:p>
            <a:pPr lvl="1"/>
            <a:r>
              <a:rPr lang="en-CA" altLang="zh-CN" dirty="0" smtClean="0"/>
              <a:t>Constants C and k are called witnesses</a:t>
            </a:r>
          </a:p>
          <a:p>
            <a:pPr lvl="1"/>
            <a:r>
              <a:rPr lang="en-CA" altLang="zh-CN" dirty="0" smtClean="0"/>
              <a:t>The choice of C may depend on the choice of k</a:t>
            </a:r>
          </a:p>
          <a:p>
            <a:pPr lvl="1"/>
            <a:r>
              <a:rPr lang="en-CA" altLang="zh-CN" dirty="0" smtClean="0"/>
              <a:t>When there is one pair of witnesses, there are infinitely many pairs of witnesses</a:t>
            </a:r>
            <a:endParaRPr lang="zh-CN" altLang="en-US" dirty="0"/>
          </a:p>
        </p:txBody>
      </p:sp>
      <p:sp>
        <p:nvSpPr>
          <p:cNvPr id="3" name="标题 2"/>
          <p:cNvSpPr>
            <a:spLocks noGrp="1"/>
          </p:cNvSpPr>
          <p:nvPr>
            <p:ph type="title"/>
          </p:nvPr>
        </p:nvSpPr>
        <p:spPr/>
        <p:txBody>
          <a:bodyPr/>
          <a:lstStyle/>
          <a:p>
            <a:r>
              <a:rPr lang="en-CA" altLang="zh-CN" dirty="0" smtClean="0"/>
              <a:t>Big-O Notation</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14</a:t>
            </a:fld>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CA" altLang="zh-CN" dirty="0" smtClean="0"/>
              <a:t>Big-O Notation</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15</a:t>
            </a:fld>
            <a:endParaRPr lang="en-US" altLang="zh-CN"/>
          </a:p>
        </p:txBody>
      </p:sp>
      <p:pic>
        <p:nvPicPr>
          <p:cNvPr id="165895" name="Picture 7"/>
          <p:cNvPicPr>
            <a:picLocks noChangeAspect="1" noChangeArrowheads="1"/>
          </p:cNvPicPr>
          <p:nvPr/>
        </p:nvPicPr>
        <p:blipFill>
          <a:blip r:embed="rId2"/>
          <a:srcRect/>
          <a:stretch>
            <a:fillRect/>
          </a:stretch>
        </p:blipFill>
        <p:spPr bwMode="auto">
          <a:xfrm>
            <a:off x="1500166" y="1643050"/>
            <a:ext cx="5492501" cy="3500462"/>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t>O(g) is a set called a </a:t>
            </a:r>
            <a:r>
              <a:rPr lang="en-CA" altLang="zh-CN" dirty="0" smtClean="0">
                <a:solidFill>
                  <a:schemeClr val="accent2"/>
                </a:solidFill>
              </a:rPr>
              <a:t>complexity class</a:t>
            </a:r>
          </a:p>
          <a:p>
            <a:endParaRPr lang="en-CA" altLang="zh-CN" dirty="0" smtClean="0">
              <a:solidFill>
                <a:schemeClr val="accent2"/>
              </a:solidFill>
            </a:endParaRPr>
          </a:p>
          <a:p>
            <a:r>
              <a:rPr lang="en-CA" altLang="zh-CN" dirty="0" smtClean="0"/>
              <a:t>O(g) contains all the functions which g dominates</a:t>
            </a:r>
          </a:p>
          <a:p>
            <a:endParaRPr lang="en-CA" altLang="zh-CN" dirty="0" smtClean="0"/>
          </a:p>
          <a:p>
            <a:r>
              <a:rPr lang="en-CA" altLang="zh-CN" dirty="0" smtClean="0"/>
              <a:t>Notation: f is O(g) or f=O(g) means </a:t>
            </a:r>
            <a:r>
              <a:rPr lang="en-CA" altLang="zh-CN" dirty="0" err="1" smtClean="0"/>
              <a:t>f∈O</a:t>
            </a:r>
            <a:r>
              <a:rPr lang="en-CA" altLang="zh-CN" dirty="0" smtClean="0"/>
              <a:t>(g)</a:t>
            </a:r>
            <a:endParaRPr lang="zh-CN" altLang="en-US" dirty="0"/>
          </a:p>
        </p:txBody>
      </p:sp>
      <p:sp>
        <p:nvSpPr>
          <p:cNvPr id="3" name="标题 2"/>
          <p:cNvSpPr>
            <a:spLocks noGrp="1"/>
          </p:cNvSpPr>
          <p:nvPr>
            <p:ph type="title"/>
          </p:nvPr>
        </p:nvSpPr>
        <p:spPr/>
        <p:txBody>
          <a:bodyPr/>
          <a:lstStyle/>
          <a:p>
            <a:r>
              <a:rPr lang="en-CA" altLang="zh-CN" dirty="0" smtClean="0"/>
              <a:t>Big-O Notation</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16</a:t>
            </a:fld>
            <a:endParaRPr lang="en-US" altLang="zh-C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solidFill>
                  <a:srgbClr val="0066FF"/>
                </a:solidFill>
              </a:rPr>
              <a:t>Example: f(x) = x²+2x+1 is O(x²).</a:t>
            </a:r>
          </a:p>
          <a:p>
            <a:r>
              <a:rPr lang="en-CA" altLang="zh-CN" dirty="0" smtClean="0"/>
              <a:t>Proof: </a:t>
            </a:r>
          </a:p>
          <a:p>
            <a:pPr lvl="1"/>
            <a:r>
              <a:rPr lang="en-CA" altLang="zh-CN" dirty="0" smtClean="0"/>
              <a:t>Observe that whenever x&gt;1, 1&lt;x&lt;x</a:t>
            </a:r>
            <a:r>
              <a:rPr lang="en-US" altLang="zh-CN" dirty="0" smtClean="0"/>
              <a:t>²</a:t>
            </a:r>
            <a:r>
              <a:rPr lang="en-CA" altLang="zh-CN" dirty="0" smtClean="0"/>
              <a:t> is true.</a:t>
            </a:r>
          </a:p>
          <a:p>
            <a:pPr lvl="1"/>
            <a:r>
              <a:rPr lang="en-CA" altLang="zh-CN" dirty="0" smtClean="0"/>
              <a:t>Then it follows that for x&gt;1</a:t>
            </a:r>
          </a:p>
          <a:p>
            <a:pPr lvl="1"/>
            <a:r>
              <a:rPr lang="en-CA" altLang="zh-CN" dirty="0" smtClean="0"/>
              <a:t>0 ≤ x</a:t>
            </a:r>
            <a:r>
              <a:rPr lang="en-US" altLang="zh-CN" dirty="0" smtClean="0"/>
              <a:t>²</a:t>
            </a:r>
            <a:r>
              <a:rPr lang="en-CA" altLang="zh-CN" dirty="0" smtClean="0"/>
              <a:t>+2x+1 = |f(x)| ≤ x</a:t>
            </a:r>
            <a:r>
              <a:rPr lang="en-US" altLang="zh-CN" dirty="0" smtClean="0"/>
              <a:t>²</a:t>
            </a:r>
            <a:r>
              <a:rPr lang="en-CA" altLang="zh-CN" dirty="0" smtClean="0"/>
              <a:t>+2x</a:t>
            </a:r>
            <a:r>
              <a:rPr lang="en-US" altLang="zh-CN" dirty="0" smtClean="0"/>
              <a:t>²</a:t>
            </a:r>
            <a:r>
              <a:rPr lang="en-CA" altLang="zh-CN" dirty="0" smtClean="0"/>
              <a:t>+x</a:t>
            </a:r>
            <a:r>
              <a:rPr lang="en-US" altLang="zh-CN" dirty="0" smtClean="0"/>
              <a:t>²</a:t>
            </a:r>
            <a:r>
              <a:rPr lang="en-CA" altLang="zh-CN" dirty="0" smtClean="0"/>
              <a:t>=4x</a:t>
            </a:r>
            <a:r>
              <a:rPr lang="en-US" altLang="zh-CN" dirty="0" smtClean="0"/>
              <a:t>²</a:t>
            </a:r>
            <a:r>
              <a:rPr lang="en-CA" altLang="zh-CN" dirty="0" smtClean="0"/>
              <a:t> = 4|x</a:t>
            </a:r>
            <a:r>
              <a:rPr lang="en-US" altLang="zh-CN" dirty="0" smtClean="0"/>
              <a:t>²</a:t>
            </a:r>
            <a:r>
              <a:rPr lang="en-CA" altLang="zh-CN" dirty="0" smtClean="0"/>
              <a:t>|</a:t>
            </a:r>
          </a:p>
          <a:p>
            <a:pPr lvl="1"/>
            <a:r>
              <a:rPr lang="en-CA" altLang="zh-CN" dirty="0" smtClean="0"/>
              <a:t>∴k=1 and C=4</a:t>
            </a:r>
          </a:p>
          <a:p>
            <a:pPr lvl="1"/>
            <a:r>
              <a:rPr lang="pt-BR" altLang="zh-CN" dirty="0" smtClean="0"/>
              <a:t>∴f(x) = O(x</a:t>
            </a:r>
            <a:r>
              <a:rPr lang="en-US" altLang="zh-CN" dirty="0" smtClean="0"/>
              <a:t>²</a:t>
            </a:r>
            <a:r>
              <a:rPr lang="pt-BR" altLang="zh-CN" dirty="0" smtClean="0"/>
              <a:t>) or f(x) ∈ O(x</a:t>
            </a:r>
            <a:r>
              <a:rPr lang="en-US" altLang="zh-CN" dirty="0" smtClean="0"/>
              <a:t>²</a:t>
            </a:r>
            <a:r>
              <a:rPr lang="pt-BR" altLang="zh-CN" dirty="0" smtClean="0"/>
              <a:t>)</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17</a:t>
            </a:fld>
            <a:endParaRPr lang="en-US" altLang="zh-C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solidFill>
                  <a:srgbClr val="0066FF"/>
                </a:solidFill>
              </a:rPr>
              <a:t>Example: f(x) = 7x</a:t>
            </a:r>
            <a:r>
              <a:rPr lang="en-US" altLang="zh-CN" dirty="0" smtClean="0">
                <a:solidFill>
                  <a:srgbClr val="0066FF"/>
                </a:solidFill>
              </a:rPr>
              <a:t>²</a:t>
            </a:r>
            <a:r>
              <a:rPr lang="en-CA" altLang="zh-CN" dirty="0" smtClean="0">
                <a:solidFill>
                  <a:srgbClr val="0066FF"/>
                </a:solidFill>
              </a:rPr>
              <a:t> is O(x³).</a:t>
            </a:r>
          </a:p>
          <a:p>
            <a:r>
              <a:rPr lang="en-CA" altLang="zh-CN" dirty="0" smtClean="0"/>
              <a:t>Proof:</a:t>
            </a:r>
          </a:p>
          <a:p>
            <a:pPr lvl="1"/>
            <a:r>
              <a:rPr lang="en-CA" altLang="zh-CN" dirty="0" smtClean="0"/>
              <a:t> Observe that whenever x&gt;1, x</a:t>
            </a:r>
            <a:r>
              <a:rPr lang="en-US" altLang="zh-CN" dirty="0" smtClean="0"/>
              <a:t>² </a:t>
            </a:r>
            <a:r>
              <a:rPr lang="en-CA" altLang="zh-CN" dirty="0" smtClean="0"/>
              <a:t>&lt;x³ is true.</a:t>
            </a:r>
          </a:p>
          <a:p>
            <a:pPr lvl="1"/>
            <a:r>
              <a:rPr lang="en-CA" altLang="zh-CN" dirty="0" smtClean="0"/>
              <a:t>Then it follows that for x&gt;1</a:t>
            </a:r>
          </a:p>
          <a:p>
            <a:pPr lvl="1"/>
            <a:r>
              <a:rPr lang="en-CA" altLang="zh-CN" dirty="0" smtClean="0"/>
              <a:t>0 ≤ 7x</a:t>
            </a:r>
            <a:r>
              <a:rPr lang="en-US" altLang="zh-CN" dirty="0" smtClean="0"/>
              <a:t>²</a:t>
            </a:r>
            <a:r>
              <a:rPr lang="en-CA" altLang="zh-CN" dirty="0" smtClean="0"/>
              <a:t> = |f(x)| ≤ 7x³ = 7|x³|</a:t>
            </a:r>
          </a:p>
          <a:p>
            <a:pPr lvl="1"/>
            <a:r>
              <a:rPr lang="en-CA" altLang="zh-CN" dirty="0" smtClean="0"/>
              <a:t>∴k=1 and C=7</a:t>
            </a:r>
          </a:p>
          <a:p>
            <a:pPr lvl="1"/>
            <a:r>
              <a:rPr lang="pt-BR" altLang="zh-CN" dirty="0" smtClean="0"/>
              <a:t>∴f(x) = O(x</a:t>
            </a:r>
            <a:r>
              <a:rPr lang="en-CA" altLang="zh-CN" dirty="0" smtClean="0"/>
              <a:t>³</a:t>
            </a:r>
            <a:r>
              <a:rPr lang="pt-BR" altLang="zh-CN" dirty="0" smtClean="0"/>
              <a:t>) or f(x) ∈ O(x</a:t>
            </a:r>
            <a:r>
              <a:rPr lang="en-CA" altLang="zh-CN" dirty="0" smtClean="0"/>
              <a:t>³</a:t>
            </a:r>
            <a:r>
              <a:rPr lang="pt-BR" altLang="zh-CN" dirty="0" smtClean="0"/>
              <a:t>)</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solidFill>
                  <a:srgbClr val="0066FF"/>
                </a:solidFill>
              </a:rPr>
              <a:t>Is it true that x³ is O(7x²)?</a:t>
            </a:r>
          </a:p>
          <a:p>
            <a:pPr lvl="1"/>
            <a:r>
              <a:rPr lang="en-CA" altLang="zh-CN" dirty="0" smtClean="0"/>
              <a:t>Determine whether witnesses exist or not.</a:t>
            </a:r>
          </a:p>
          <a:p>
            <a:pPr lvl="1"/>
            <a:r>
              <a:rPr lang="en-CA" altLang="zh-CN" dirty="0" smtClean="0"/>
              <a:t>Assume we can find C and k such that</a:t>
            </a:r>
          </a:p>
          <a:p>
            <a:pPr lvl="1"/>
            <a:r>
              <a:rPr lang="en-CA" altLang="zh-CN" dirty="0" smtClean="0"/>
              <a:t>x³≤C(7x</a:t>
            </a:r>
            <a:r>
              <a:rPr lang="en-US" altLang="zh-CN" dirty="0" smtClean="0"/>
              <a:t>²</a:t>
            </a:r>
            <a:r>
              <a:rPr lang="en-CA" altLang="zh-CN" dirty="0" smtClean="0"/>
              <a:t>) whenever x&gt;k</a:t>
            </a:r>
          </a:p>
          <a:p>
            <a:pPr lvl="1"/>
            <a:r>
              <a:rPr lang="en-CA" altLang="zh-CN" dirty="0" smtClean="0"/>
              <a:t>i.e. x≤7C whenever x&gt;k</a:t>
            </a:r>
          </a:p>
          <a:p>
            <a:pPr lvl="1"/>
            <a:r>
              <a:rPr lang="en-CA" altLang="zh-CN" dirty="0" smtClean="0"/>
              <a:t>No matter what C and k are, the inequality x≤7C cannot hold for all x with x&gt;k.</a:t>
            </a:r>
          </a:p>
          <a:p>
            <a:pPr lvl="1"/>
            <a:r>
              <a:rPr lang="en-CA" altLang="zh-CN" dirty="0" smtClean="0"/>
              <a:t>So, x³ is not O(7x</a:t>
            </a:r>
            <a:r>
              <a:rPr lang="en-US" altLang="zh-CN" dirty="0" smtClean="0"/>
              <a:t>²</a:t>
            </a:r>
            <a:r>
              <a:rPr lang="en-CA" altLang="zh-CN" dirty="0" smtClean="0"/>
              <a:t>).</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19</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Test 1 is ready to pick up!</a:t>
            </a:r>
          </a:p>
          <a:p>
            <a:pPr lvl="1"/>
            <a:r>
              <a:rPr lang="en-US" altLang="zh-CN" dirty="0" smtClean="0"/>
              <a:t>For </a:t>
            </a:r>
            <a:r>
              <a:rPr lang="en-US" altLang="zh-CN" smtClean="0"/>
              <a:t>questions regarding </a:t>
            </a:r>
            <a:r>
              <a:rPr lang="en-US" altLang="zh-CN" dirty="0" smtClean="0">
                <a:solidFill>
                  <a:srgbClr val="FF0000"/>
                </a:solidFill>
              </a:rPr>
              <a:t>Assignment 1 </a:t>
            </a:r>
            <a:r>
              <a:rPr lang="en-US" altLang="zh-CN" dirty="0" smtClean="0"/>
              <a:t>marking, please refer to </a:t>
            </a:r>
            <a:r>
              <a:rPr lang="en-US" altLang="zh-CN" dirty="0" smtClean="0">
                <a:solidFill>
                  <a:srgbClr val="FF0000"/>
                </a:solidFill>
              </a:rPr>
              <a:t>Maria</a:t>
            </a:r>
            <a:r>
              <a:rPr lang="en-US" altLang="zh-CN" dirty="0" smtClean="0"/>
              <a:t> (</a:t>
            </a:r>
            <a:r>
              <a:rPr lang="en-US" altLang="zh-CN" dirty="0" smtClean="0">
                <a:hlinkClick r:id="rId2"/>
              </a:rPr>
              <a:t>mma@cse.yorku.ca</a:t>
            </a:r>
            <a:r>
              <a:rPr lang="en-US" altLang="zh-CN" dirty="0" smtClean="0"/>
              <a:t>).</a:t>
            </a:r>
          </a:p>
          <a:p>
            <a:pPr lvl="1"/>
            <a:r>
              <a:rPr lang="en-US" altLang="zh-CN" dirty="0" smtClean="0"/>
              <a:t>For questions regarding </a:t>
            </a:r>
            <a:r>
              <a:rPr lang="en-US" altLang="zh-CN" dirty="0" smtClean="0">
                <a:solidFill>
                  <a:srgbClr val="FF0000"/>
                </a:solidFill>
              </a:rPr>
              <a:t>Test 1 </a:t>
            </a:r>
            <a:r>
              <a:rPr lang="en-US" altLang="zh-CN" dirty="0" smtClean="0"/>
              <a:t>marking, please come to </a:t>
            </a:r>
            <a:r>
              <a:rPr lang="en-US" altLang="zh-CN" dirty="0" smtClean="0">
                <a:solidFill>
                  <a:srgbClr val="FF0000"/>
                </a:solidFill>
              </a:rPr>
              <a:t>my office hours</a:t>
            </a:r>
            <a:r>
              <a:rPr lang="en-US" altLang="zh-CN" dirty="0" smtClean="0"/>
              <a:t>.</a:t>
            </a:r>
          </a:p>
          <a:p>
            <a:r>
              <a:rPr lang="en-US" altLang="zh-CN" dirty="0" smtClean="0"/>
              <a:t>Assignment 4 is released today!</a:t>
            </a:r>
          </a:p>
          <a:p>
            <a:endParaRPr lang="en-US" altLang="zh-CN" dirty="0" smtClean="0"/>
          </a:p>
          <a:p>
            <a:pPr lvl="1"/>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2</a:t>
            </a:fld>
            <a:endParaRPr lang="en-US" altLang="zh-C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t>The leading term of a polynomial function determines its growth</a:t>
            </a:r>
          </a:p>
          <a:p>
            <a:r>
              <a:rPr lang="en-CA" altLang="zh-CN" dirty="0" smtClean="0"/>
              <a:t>Let</a:t>
            </a:r>
          </a:p>
          <a:p>
            <a:pPr>
              <a:buNone/>
            </a:pPr>
            <a:r>
              <a:rPr lang="en-CA" altLang="zh-CN" dirty="0" smtClean="0"/>
              <a:t>   where                     are real numbers.</a:t>
            </a:r>
          </a:p>
          <a:p>
            <a:r>
              <a:rPr lang="en-CA" altLang="zh-CN" dirty="0" smtClean="0"/>
              <a:t>Then f(x) is </a:t>
            </a:r>
            <a:r>
              <a:rPr lang="en-CA" altLang="zh-CN" b="1" dirty="0" smtClean="0"/>
              <a:t>O(</a:t>
            </a:r>
            <a:r>
              <a:rPr lang="en-CA" altLang="zh-CN" b="1" dirty="0" err="1" smtClean="0"/>
              <a:t>xⁿ</a:t>
            </a:r>
            <a:r>
              <a:rPr lang="en-CA" altLang="zh-CN" b="1" dirty="0" smtClean="0"/>
              <a:t>).</a:t>
            </a:r>
          </a:p>
          <a:p>
            <a:r>
              <a:rPr lang="en-CA" altLang="zh-CN" dirty="0" smtClean="0"/>
              <a:t>See the proof in textbook</a:t>
            </a:r>
            <a:endParaRPr lang="zh-CN" altLang="en-US" dirty="0"/>
          </a:p>
        </p:txBody>
      </p:sp>
      <p:sp>
        <p:nvSpPr>
          <p:cNvPr id="3" name="标题 2"/>
          <p:cNvSpPr>
            <a:spLocks noGrp="1"/>
          </p:cNvSpPr>
          <p:nvPr>
            <p:ph type="title"/>
          </p:nvPr>
        </p:nvSpPr>
        <p:spPr/>
        <p:txBody>
          <a:bodyPr>
            <a:normAutofit/>
          </a:bodyPr>
          <a:lstStyle/>
          <a:p>
            <a:r>
              <a:rPr lang="en-CA" altLang="zh-CN" dirty="0" smtClean="0"/>
              <a:t>Growth of polynomial functions</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20</a:t>
            </a:fld>
            <a:endParaRPr lang="en-US" altLang="zh-CN"/>
          </a:p>
        </p:txBody>
      </p:sp>
      <p:graphicFrame>
        <p:nvGraphicFramePr>
          <p:cNvPr id="5" name="对象 4"/>
          <p:cNvGraphicFramePr>
            <a:graphicFrameLocks noChangeAspect="1"/>
          </p:cNvGraphicFramePr>
          <p:nvPr/>
        </p:nvGraphicFramePr>
        <p:xfrm>
          <a:off x="1571604" y="2357430"/>
          <a:ext cx="4038127" cy="428628"/>
        </p:xfrm>
        <a:graphic>
          <a:graphicData uri="http://schemas.openxmlformats.org/presentationml/2006/ole">
            <p:oleObj spid="_x0000_s171010" name="公式" r:id="rId3" imgW="2273040" imgH="241200" progId="Equation.3">
              <p:embed/>
            </p:oleObj>
          </a:graphicData>
        </a:graphic>
      </p:graphicFrame>
      <p:graphicFrame>
        <p:nvGraphicFramePr>
          <p:cNvPr id="171011" name="Object 3"/>
          <p:cNvGraphicFramePr>
            <a:graphicFrameLocks noChangeAspect="1"/>
          </p:cNvGraphicFramePr>
          <p:nvPr/>
        </p:nvGraphicFramePr>
        <p:xfrm>
          <a:off x="2214545" y="2786058"/>
          <a:ext cx="1809763" cy="428628"/>
        </p:xfrm>
        <a:graphic>
          <a:graphicData uri="http://schemas.openxmlformats.org/presentationml/2006/ole">
            <p:oleObj spid="_x0000_s171011" name="公式" r:id="rId4" imgW="965160" imgH="22860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pt-BR" altLang="zh-CN" dirty="0" smtClean="0"/>
              <a:t>f is O(g) iff O(f)⊆O(g)</a:t>
            </a:r>
          </a:p>
          <a:p>
            <a:r>
              <a:rPr lang="en-CA" altLang="zh-CN" dirty="0" smtClean="0"/>
              <a:t>The set O(g) is closed under addition:</a:t>
            </a:r>
          </a:p>
          <a:p>
            <a:pPr lvl="1"/>
            <a:r>
              <a:rPr lang="en-CA" altLang="zh-CN" dirty="0" smtClean="0">
                <a:solidFill>
                  <a:schemeClr val="accent2"/>
                </a:solidFill>
              </a:rPr>
              <a:t>If f₁(x) and f₂(x) are both O(g(x)), then (f₁ +f₂)(x) is O(g(x))</a:t>
            </a:r>
          </a:p>
          <a:p>
            <a:r>
              <a:rPr lang="en-CA" altLang="zh-CN" dirty="0" smtClean="0"/>
              <a:t>The set O(g) is closed under multiplication by a scalar a (</a:t>
            </a:r>
            <a:r>
              <a:rPr lang="en-CA" altLang="zh-CN" dirty="0" err="1" smtClean="0"/>
              <a:t>a∈R</a:t>
            </a:r>
            <a:r>
              <a:rPr lang="en-CA" altLang="zh-CN" dirty="0" smtClean="0"/>
              <a:t>):</a:t>
            </a:r>
          </a:p>
          <a:p>
            <a:pPr lvl="1"/>
            <a:r>
              <a:rPr lang="en-CA" altLang="zh-CN" dirty="0" smtClean="0">
                <a:solidFill>
                  <a:schemeClr val="accent2"/>
                </a:solidFill>
              </a:rPr>
              <a:t>If f is O(g) then </a:t>
            </a:r>
            <a:r>
              <a:rPr lang="en-CA" altLang="zh-CN" dirty="0" err="1" smtClean="0">
                <a:solidFill>
                  <a:schemeClr val="accent2"/>
                </a:solidFill>
              </a:rPr>
              <a:t>af</a:t>
            </a:r>
            <a:r>
              <a:rPr lang="en-CA" altLang="zh-CN" dirty="0" smtClean="0">
                <a:solidFill>
                  <a:schemeClr val="accent2"/>
                </a:solidFill>
              </a:rPr>
              <a:t> is O(g)</a:t>
            </a:r>
            <a:endParaRPr lang="zh-CN" altLang="en-US" dirty="0">
              <a:solidFill>
                <a:schemeClr val="accent2"/>
              </a:solidFill>
            </a:endParaRPr>
          </a:p>
        </p:txBody>
      </p:sp>
      <p:sp>
        <p:nvSpPr>
          <p:cNvPr id="3" name="标题 2"/>
          <p:cNvSpPr>
            <a:spLocks noGrp="1"/>
          </p:cNvSpPr>
          <p:nvPr>
            <p:ph type="title"/>
          </p:nvPr>
        </p:nvSpPr>
        <p:spPr/>
        <p:txBody>
          <a:bodyPr>
            <a:normAutofit/>
          </a:bodyPr>
          <a:lstStyle/>
          <a:p>
            <a:r>
              <a:rPr lang="en-CA" altLang="zh-CN" dirty="0" smtClean="0"/>
              <a:t>Properties of Big-O</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21</a:t>
            </a:fld>
            <a:endParaRPr lang="en-US" altLang="zh-C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t>If f is O(g) and g is O(h) then f=O(h)</a:t>
            </a:r>
          </a:p>
          <a:p>
            <a:pPr>
              <a:buNone/>
            </a:pPr>
            <a:r>
              <a:rPr lang="en-CA" altLang="zh-CN" dirty="0" smtClean="0"/>
              <a:t>  O(f) ⊆ O(g) ⊆ O(h)</a:t>
            </a:r>
          </a:p>
          <a:p>
            <a:endParaRPr lang="en-CA" altLang="zh-CN" dirty="0" smtClean="0"/>
          </a:p>
          <a:p>
            <a:r>
              <a:rPr lang="en-CA" altLang="zh-CN" dirty="0" smtClean="0"/>
              <a:t>If f₁ is O(g₁) and f₂ is O(g₂) then</a:t>
            </a:r>
          </a:p>
          <a:p>
            <a:pPr lvl="1"/>
            <a:r>
              <a:rPr lang="en-CA" altLang="zh-CN" dirty="0" smtClean="0"/>
              <a:t>f₁ f₂ is O(</a:t>
            </a:r>
            <a:r>
              <a:rPr lang="en-CA" altLang="zh-CN" dirty="0" err="1" smtClean="0"/>
              <a:t>g₁g</a:t>
            </a:r>
            <a:r>
              <a:rPr lang="en-CA" altLang="zh-CN" dirty="0" smtClean="0"/>
              <a:t>₂)</a:t>
            </a:r>
          </a:p>
          <a:p>
            <a:pPr lvl="1"/>
            <a:r>
              <a:rPr lang="en-CA" altLang="zh-CN" dirty="0" smtClean="0"/>
              <a:t>f₁ +f₂ is O(max{</a:t>
            </a:r>
            <a:r>
              <a:rPr lang="en-CA" altLang="zh-CN" dirty="0" err="1" smtClean="0"/>
              <a:t>g₁,g</a:t>
            </a:r>
            <a:r>
              <a:rPr lang="en-CA" altLang="zh-CN" dirty="0" smtClean="0"/>
              <a:t>₂})</a:t>
            </a:r>
            <a:endParaRPr lang="zh-CN" altLang="en-US" dirty="0"/>
          </a:p>
        </p:txBody>
      </p:sp>
      <p:sp>
        <p:nvSpPr>
          <p:cNvPr id="3" name="标题 2"/>
          <p:cNvSpPr>
            <a:spLocks noGrp="1"/>
          </p:cNvSpPr>
          <p:nvPr>
            <p:ph type="title"/>
          </p:nvPr>
        </p:nvSpPr>
        <p:spPr/>
        <p:txBody>
          <a:bodyPr/>
          <a:lstStyle/>
          <a:p>
            <a:r>
              <a:rPr lang="en-CA" altLang="zh-CN" dirty="0" smtClean="0"/>
              <a:t>Properties of Big-O</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22</a:t>
            </a:fld>
            <a:endParaRPr lang="en-US" altLang="zh-C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pt-BR" altLang="zh-CN" dirty="0" smtClean="0"/>
              <a:t>O(1) ⊆ O(logn) ⊆ O(n) ⊆ O(nlogn) ⊆ O(n²) ⊆ O(nʲ)</a:t>
            </a:r>
            <a:r>
              <a:rPr lang="en-CA" altLang="zh-CN" dirty="0" smtClean="0"/>
              <a:t>⊆ O(</a:t>
            </a:r>
            <a:r>
              <a:rPr lang="en-CA" altLang="zh-CN" dirty="0" err="1" smtClean="0"/>
              <a:t>cⁿ</a:t>
            </a:r>
            <a:r>
              <a:rPr lang="en-CA" altLang="zh-CN" dirty="0" smtClean="0"/>
              <a:t>) ⊆ O(n!)</a:t>
            </a:r>
          </a:p>
          <a:p>
            <a:r>
              <a:rPr lang="en-CA" altLang="zh-CN" dirty="0" smtClean="0"/>
              <a:t>where j&gt;2 and c&gt;1</a:t>
            </a:r>
            <a:endParaRPr lang="zh-CN" altLang="en-US" dirty="0"/>
          </a:p>
        </p:txBody>
      </p:sp>
      <p:sp>
        <p:nvSpPr>
          <p:cNvPr id="3" name="标题 2"/>
          <p:cNvSpPr>
            <a:spLocks noGrp="1"/>
          </p:cNvSpPr>
          <p:nvPr>
            <p:ph type="title"/>
          </p:nvPr>
        </p:nvSpPr>
        <p:spPr/>
        <p:txBody>
          <a:bodyPr>
            <a:normAutofit/>
          </a:bodyPr>
          <a:lstStyle/>
          <a:p>
            <a:r>
              <a:rPr lang="en-CA" altLang="zh-CN" dirty="0" smtClean="0"/>
              <a:t>Important Complexity Classes</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23</a:t>
            </a:fld>
            <a:endParaRPr lang="en-US" altLang="zh-CN"/>
          </a:p>
        </p:txBody>
      </p:sp>
      <p:pic>
        <p:nvPicPr>
          <p:cNvPr id="172034" name="Picture 2"/>
          <p:cNvPicPr>
            <a:picLocks noChangeAspect="1" noChangeArrowheads="1"/>
          </p:cNvPicPr>
          <p:nvPr/>
        </p:nvPicPr>
        <p:blipFill>
          <a:blip r:embed="rId2"/>
          <a:srcRect/>
          <a:stretch>
            <a:fillRect/>
          </a:stretch>
        </p:blipFill>
        <p:spPr bwMode="auto">
          <a:xfrm>
            <a:off x="4214810" y="2214554"/>
            <a:ext cx="4400440"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solidFill>
                  <a:srgbClr val="FF0000"/>
                </a:solidFill>
              </a:rPr>
              <a:t>Logarithmic &lt;&lt; Polynomial</a:t>
            </a:r>
          </a:p>
          <a:p>
            <a:pPr lvl="1"/>
            <a:r>
              <a:rPr lang="en-CA" altLang="zh-CN" dirty="0" smtClean="0"/>
              <a:t>log1000n &lt;&lt; n</a:t>
            </a:r>
            <a:r>
              <a:rPr lang="en-US" altLang="zh-CN" baseline="30000" dirty="0" smtClean="0">
                <a:ea typeface="宋体" charset="-122"/>
                <a:sym typeface="Symbol" pitchFamily="18" charset="2"/>
              </a:rPr>
              <a:t>0.001</a:t>
            </a:r>
            <a:r>
              <a:rPr lang="en-CA" altLang="zh-CN" dirty="0" smtClean="0"/>
              <a:t> for sufficiently large n</a:t>
            </a:r>
          </a:p>
          <a:p>
            <a:pPr lvl="1"/>
            <a:endParaRPr lang="en-CA" altLang="zh-CN" dirty="0" smtClean="0"/>
          </a:p>
          <a:p>
            <a:r>
              <a:rPr lang="en-CA" altLang="zh-CN" dirty="0" smtClean="0">
                <a:solidFill>
                  <a:srgbClr val="FF0000"/>
                </a:solidFill>
              </a:rPr>
              <a:t>Linear &lt;&lt; Quadratic</a:t>
            </a:r>
          </a:p>
          <a:p>
            <a:pPr lvl="1"/>
            <a:r>
              <a:rPr lang="en-CA" altLang="zh-CN" dirty="0" smtClean="0"/>
              <a:t>1000n &lt;&lt; 0.0001n</a:t>
            </a:r>
            <a:r>
              <a:rPr lang="en-US" altLang="zh-CN" baseline="30000" dirty="0" smtClean="0">
                <a:ea typeface="宋体" charset="-122"/>
                <a:sym typeface="Symbol" pitchFamily="18" charset="2"/>
              </a:rPr>
              <a:t>2</a:t>
            </a:r>
            <a:r>
              <a:rPr lang="en-CA" altLang="zh-CN" dirty="0" smtClean="0"/>
              <a:t> for sufficiently large n</a:t>
            </a:r>
          </a:p>
          <a:p>
            <a:endParaRPr lang="en-CA" altLang="zh-CN" dirty="0" smtClean="0"/>
          </a:p>
          <a:p>
            <a:r>
              <a:rPr lang="en-CA" altLang="zh-CN" dirty="0" smtClean="0">
                <a:solidFill>
                  <a:srgbClr val="FF0000"/>
                </a:solidFill>
              </a:rPr>
              <a:t>Polynomial &lt;&lt; Exponential</a:t>
            </a:r>
          </a:p>
          <a:p>
            <a:pPr lvl="1"/>
            <a:r>
              <a:rPr lang="en-CA" altLang="zh-CN" dirty="0" smtClean="0"/>
              <a:t>n</a:t>
            </a:r>
            <a:r>
              <a:rPr lang="en-US" altLang="zh-CN" baseline="30000" dirty="0" smtClean="0">
                <a:ea typeface="宋体" charset="-122"/>
                <a:sym typeface="Symbol" pitchFamily="18" charset="2"/>
              </a:rPr>
              <a:t> </a:t>
            </a:r>
            <a:r>
              <a:rPr lang="en-US" altLang="zh-CN" baseline="30000" dirty="0" smtClean="0">
                <a:ea typeface="宋体" charset="-122"/>
                <a:sym typeface="Symbol" pitchFamily="18" charset="2"/>
              </a:rPr>
              <a:t>1000</a:t>
            </a:r>
            <a:r>
              <a:rPr lang="en-CA" altLang="zh-CN" dirty="0" smtClean="0"/>
              <a:t> </a:t>
            </a:r>
            <a:r>
              <a:rPr lang="en-CA" altLang="zh-CN" dirty="0" smtClean="0"/>
              <a:t>&lt;&lt; 2</a:t>
            </a:r>
            <a:r>
              <a:rPr lang="en-US" altLang="zh-CN" baseline="30000" dirty="0" smtClean="0">
                <a:ea typeface="宋体" charset="-122"/>
                <a:sym typeface="Symbol" pitchFamily="18" charset="2"/>
              </a:rPr>
              <a:t>0.001n</a:t>
            </a:r>
            <a:r>
              <a:rPr lang="en-CA" altLang="zh-CN" dirty="0" smtClean="0"/>
              <a:t> for sufficiently large n</a:t>
            </a:r>
            <a:endParaRPr lang="zh-CN" altLang="en-US" dirty="0"/>
          </a:p>
        </p:txBody>
      </p:sp>
      <p:sp>
        <p:nvSpPr>
          <p:cNvPr id="3" name="标题 2"/>
          <p:cNvSpPr>
            <a:spLocks noGrp="1"/>
          </p:cNvSpPr>
          <p:nvPr>
            <p:ph type="title"/>
          </p:nvPr>
        </p:nvSpPr>
        <p:spPr/>
        <p:txBody>
          <a:bodyPr/>
          <a:lstStyle/>
          <a:p>
            <a:r>
              <a:rPr lang="en-CA" altLang="zh-CN" dirty="0" smtClean="0"/>
              <a:t>Some crucial facts</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24</a:t>
            </a:fld>
            <a:endParaRPr lang="en-US" altLang="zh-C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0"/>
            <a:ext cx="8229600" cy="4525962"/>
          </a:xfrm>
        </p:spPr>
        <p:txBody>
          <a:bodyPr/>
          <a:lstStyle/>
          <a:p>
            <a:r>
              <a:rPr lang="en-CA" altLang="zh-CN" dirty="0" smtClean="0">
                <a:solidFill>
                  <a:srgbClr val="0066FF"/>
                </a:solidFill>
              </a:rPr>
              <a:t>Example: Find the complexity class of the function (</a:t>
            </a:r>
            <a:r>
              <a:rPr lang="en-CA" altLang="zh-CN" dirty="0" err="1" smtClean="0">
                <a:solidFill>
                  <a:srgbClr val="0066FF"/>
                </a:solidFill>
              </a:rPr>
              <a:t>nn</a:t>
            </a:r>
            <a:r>
              <a:rPr lang="en-CA" altLang="zh-CN" dirty="0" smtClean="0">
                <a:solidFill>
                  <a:srgbClr val="0066FF"/>
                </a:solidFill>
              </a:rPr>
              <a:t>!+3</a:t>
            </a:r>
            <a:r>
              <a:rPr lang="en-US" altLang="zh-CN" baseline="30000" dirty="0" smtClean="0">
                <a:solidFill>
                  <a:srgbClr val="0066FF"/>
                </a:solidFill>
                <a:ea typeface="宋体" charset="-122"/>
                <a:sym typeface="Symbol" pitchFamily="18" charset="2"/>
              </a:rPr>
              <a:t> n+2 </a:t>
            </a:r>
            <a:r>
              <a:rPr lang="en-CA" altLang="zh-CN" dirty="0" smtClean="0">
                <a:solidFill>
                  <a:srgbClr val="0066FF"/>
                </a:solidFill>
              </a:rPr>
              <a:t>+3n</a:t>
            </a:r>
            <a:r>
              <a:rPr lang="en-US" altLang="zh-CN" baseline="30000" dirty="0" smtClean="0">
                <a:solidFill>
                  <a:srgbClr val="0066FF"/>
                </a:solidFill>
                <a:ea typeface="宋体" charset="-122"/>
                <a:sym typeface="Symbol" pitchFamily="18" charset="2"/>
              </a:rPr>
              <a:t>100</a:t>
            </a:r>
            <a:r>
              <a:rPr lang="en-CA" altLang="zh-CN" dirty="0" smtClean="0">
                <a:solidFill>
                  <a:srgbClr val="0066FF"/>
                </a:solidFill>
              </a:rPr>
              <a:t>)(n</a:t>
            </a:r>
            <a:r>
              <a:rPr lang="en-US" altLang="zh-CN" baseline="30000" dirty="0" smtClean="0">
                <a:solidFill>
                  <a:srgbClr val="0066FF"/>
                </a:solidFill>
                <a:ea typeface="宋体" charset="-122"/>
                <a:sym typeface="Symbol" pitchFamily="18" charset="2"/>
              </a:rPr>
              <a:t>n </a:t>
            </a:r>
            <a:r>
              <a:rPr lang="en-CA" altLang="zh-CN" dirty="0" smtClean="0">
                <a:solidFill>
                  <a:srgbClr val="0066FF"/>
                </a:solidFill>
              </a:rPr>
              <a:t>+n2</a:t>
            </a:r>
            <a:r>
              <a:rPr lang="en-US" altLang="zh-CN" baseline="30000" dirty="0" smtClean="0">
                <a:solidFill>
                  <a:srgbClr val="0066FF"/>
                </a:solidFill>
                <a:ea typeface="宋体" charset="-122"/>
                <a:sym typeface="Symbol" pitchFamily="18" charset="2"/>
              </a:rPr>
              <a:t>n</a:t>
            </a:r>
            <a:r>
              <a:rPr lang="en-CA" altLang="zh-CN" dirty="0" smtClean="0">
                <a:solidFill>
                  <a:srgbClr val="0066FF"/>
                </a:solidFill>
              </a:rPr>
              <a:t>)</a:t>
            </a:r>
          </a:p>
          <a:p>
            <a:r>
              <a:rPr lang="en-CA" altLang="zh-CN" dirty="0" smtClean="0"/>
              <a:t>Solution: </a:t>
            </a:r>
          </a:p>
          <a:p>
            <a:pPr lvl="1"/>
            <a:r>
              <a:rPr lang="en-CA" altLang="zh-CN" dirty="0" smtClean="0"/>
              <a:t>This means to simplify the expression. Throw out stuff which you know doesn’t grow as fast.</a:t>
            </a:r>
          </a:p>
          <a:p>
            <a:pPr lvl="1"/>
            <a:r>
              <a:rPr lang="en-CA" altLang="zh-CN" dirty="0" smtClean="0"/>
              <a:t>Use the property that if f is O(g) then </a:t>
            </a:r>
            <a:r>
              <a:rPr lang="en-CA" altLang="zh-CN" dirty="0" err="1" smtClean="0"/>
              <a:t>f+g</a:t>
            </a:r>
            <a:r>
              <a:rPr lang="en-CA" altLang="zh-CN" dirty="0" smtClean="0"/>
              <a:t> is O(g)</a:t>
            </a:r>
          </a:p>
          <a:p>
            <a:pPr lvl="1"/>
            <a:r>
              <a:rPr lang="pt-BR" altLang="zh-CN" dirty="0" smtClean="0"/>
              <a:t>(i) For nn!+3</a:t>
            </a:r>
            <a:r>
              <a:rPr lang="en-US" altLang="zh-CN" baseline="30000" dirty="0" smtClean="0">
                <a:ea typeface="宋体" charset="-122"/>
                <a:sym typeface="Symbol" pitchFamily="18" charset="2"/>
              </a:rPr>
              <a:t>n+2 </a:t>
            </a:r>
            <a:r>
              <a:rPr lang="pt-BR" altLang="zh-CN" dirty="0" smtClean="0"/>
              <a:t>+3n</a:t>
            </a:r>
            <a:r>
              <a:rPr lang="en-US" altLang="zh-CN" baseline="30000" dirty="0" smtClean="0">
                <a:ea typeface="宋体" charset="-122"/>
                <a:sym typeface="Symbol" pitchFamily="18" charset="2"/>
              </a:rPr>
              <a:t>100</a:t>
            </a:r>
            <a:r>
              <a:rPr lang="pt-BR" altLang="zh-CN" dirty="0" smtClean="0"/>
              <a:t>, eliminate 3</a:t>
            </a:r>
            <a:r>
              <a:rPr lang="en-US" altLang="zh-CN" baseline="30000" dirty="0" smtClean="0">
                <a:ea typeface="宋体" charset="-122"/>
                <a:sym typeface="Symbol" pitchFamily="18" charset="2"/>
              </a:rPr>
              <a:t>n+2</a:t>
            </a:r>
            <a:r>
              <a:rPr lang="pt-BR" altLang="zh-CN" dirty="0" smtClean="0"/>
              <a:t> and 3n</a:t>
            </a:r>
            <a:r>
              <a:rPr lang="en-US" altLang="zh-CN" baseline="30000" dirty="0" smtClean="0">
                <a:ea typeface="宋体" charset="-122"/>
                <a:sym typeface="Symbol" pitchFamily="18" charset="2"/>
              </a:rPr>
              <a:t>100</a:t>
            </a:r>
            <a:r>
              <a:rPr lang="pt-BR" altLang="zh-CN" dirty="0" smtClean="0"/>
              <a:t> since n! grows </a:t>
            </a:r>
            <a:r>
              <a:rPr lang="en-CA" altLang="zh-CN" dirty="0" smtClean="0"/>
              <a:t>faster than both of them</a:t>
            </a:r>
          </a:p>
          <a:p>
            <a:pPr lvl="1"/>
            <a:r>
              <a:rPr lang="en-CA" altLang="zh-CN" dirty="0" smtClean="0"/>
              <a:t>(ii) Now simplify n</a:t>
            </a:r>
            <a:r>
              <a:rPr lang="en-US" altLang="zh-CN" baseline="30000" dirty="0" smtClean="0">
                <a:ea typeface="宋体" charset="-122"/>
                <a:sym typeface="Symbol" pitchFamily="18" charset="2"/>
              </a:rPr>
              <a:t>n </a:t>
            </a:r>
            <a:r>
              <a:rPr lang="en-CA" altLang="zh-CN" dirty="0" smtClean="0"/>
              <a:t>+ n2</a:t>
            </a:r>
            <a:r>
              <a:rPr lang="en-US" altLang="zh-CN" baseline="30000" dirty="0" smtClean="0">
                <a:ea typeface="宋体" charset="-122"/>
                <a:sym typeface="Symbol" pitchFamily="18" charset="2"/>
              </a:rPr>
              <a:t>n</a:t>
            </a:r>
            <a:r>
              <a:rPr lang="en-CA" altLang="zh-CN" dirty="0" smtClean="0"/>
              <a:t>, which grows faster? Take the log (base 2) of both (since the log is an increasing function whatever conclusion we draw about the logs will also apply to the original functions)</a:t>
            </a:r>
          </a:p>
          <a:p>
            <a:pPr lvl="1"/>
            <a:r>
              <a:rPr lang="en-CA" altLang="zh-CN" dirty="0" smtClean="0"/>
              <a:t>Compare </a:t>
            </a:r>
            <a:r>
              <a:rPr lang="en-CA" altLang="zh-CN" dirty="0" err="1" smtClean="0"/>
              <a:t>nlogn</a:t>
            </a:r>
            <a:r>
              <a:rPr lang="en-CA" altLang="zh-CN" dirty="0" smtClean="0"/>
              <a:t> and </a:t>
            </a:r>
            <a:r>
              <a:rPr lang="en-CA" altLang="zh-CN" dirty="0" err="1" smtClean="0"/>
              <a:t>logn+n</a:t>
            </a:r>
            <a:r>
              <a:rPr lang="en-CA" altLang="zh-CN" dirty="0" smtClean="0"/>
              <a:t>, </a:t>
            </a:r>
            <a:r>
              <a:rPr lang="en-CA" altLang="zh-CN" dirty="0" err="1" smtClean="0"/>
              <a:t>nlogn</a:t>
            </a:r>
            <a:r>
              <a:rPr lang="en-CA" altLang="zh-CN" dirty="0" smtClean="0"/>
              <a:t> grows faster so we keep n</a:t>
            </a:r>
            <a:r>
              <a:rPr lang="en-US" altLang="zh-CN" baseline="30000" dirty="0" smtClean="0">
                <a:ea typeface="宋体" charset="-122"/>
                <a:sym typeface="Symbol" pitchFamily="18" charset="2"/>
              </a:rPr>
              <a:t>n </a:t>
            </a:r>
            <a:r>
              <a:rPr lang="en-CA" altLang="zh-CN" dirty="0" smtClean="0"/>
              <a:t>.</a:t>
            </a:r>
          </a:p>
          <a:p>
            <a:pPr lvl="1"/>
            <a:r>
              <a:rPr lang="en-CA" altLang="zh-CN" dirty="0" smtClean="0"/>
              <a:t>The complexity class is O(</a:t>
            </a:r>
            <a:r>
              <a:rPr lang="en-CA" altLang="zh-CN" dirty="0" err="1" smtClean="0"/>
              <a:t>nn</a:t>
            </a:r>
            <a:r>
              <a:rPr lang="en-CA" altLang="zh-CN" dirty="0" smtClean="0"/>
              <a:t>! n</a:t>
            </a:r>
            <a:r>
              <a:rPr lang="en-US" altLang="zh-CN" baseline="30000" dirty="0" smtClean="0">
                <a:ea typeface="宋体" charset="-122"/>
                <a:sym typeface="Symbol" pitchFamily="18" charset="2"/>
              </a:rPr>
              <a:t>n </a:t>
            </a:r>
            <a:r>
              <a:rPr lang="en-CA" altLang="zh-CN" dirty="0" smtClean="0"/>
              <a:t>)</a:t>
            </a:r>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25</a:t>
            </a:fld>
            <a:endParaRPr lang="en-US" altLang="zh-C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t>Assume f:Z➝R and g: Z➝R.</a:t>
            </a:r>
          </a:p>
          <a:p>
            <a:r>
              <a:rPr lang="en-CA" altLang="zh-CN" dirty="0" smtClean="0"/>
              <a:t>f(x) is </a:t>
            </a:r>
            <a:r>
              <a:rPr lang="en-CA" altLang="zh-CN" dirty="0" smtClean="0">
                <a:solidFill>
                  <a:srgbClr val="FF0000"/>
                </a:solidFill>
              </a:rPr>
              <a:t>Ω</a:t>
            </a:r>
            <a:r>
              <a:rPr lang="en-CA" altLang="zh-CN" dirty="0" smtClean="0"/>
              <a:t>(g(x)) </a:t>
            </a:r>
            <a:r>
              <a:rPr lang="en-CA" altLang="zh-CN" dirty="0" err="1" smtClean="0"/>
              <a:t>iff</a:t>
            </a:r>
            <a:r>
              <a:rPr lang="en-CA" altLang="zh-CN" dirty="0" smtClean="0"/>
              <a:t> ∃ positive constants C and k such that</a:t>
            </a:r>
          </a:p>
          <a:p>
            <a:pPr algn="ctr">
              <a:buNone/>
            </a:pPr>
            <a:r>
              <a:rPr lang="en-CA" altLang="zh-CN" dirty="0" smtClean="0"/>
              <a:t>∀x&gt;k |f(x)| ≥ </a:t>
            </a:r>
            <a:r>
              <a:rPr lang="en-CA" altLang="zh-CN" dirty="0" err="1" smtClean="0"/>
              <a:t>C|g</a:t>
            </a:r>
            <a:r>
              <a:rPr lang="en-CA" altLang="zh-CN" dirty="0" smtClean="0"/>
              <a:t>(x)|</a:t>
            </a:r>
          </a:p>
          <a:p>
            <a:pPr algn="ctr">
              <a:buNone/>
            </a:pPr>
            <a:endParaRPr lang="en-CA" altLang="zh-CN" dirty="0" smtClean="0"/>
          </a:p>
          <a:p>
            <a:r>
              <a:rPr lang="en-CA" altLang="zh-CN" dirty="0" smtClean="0"/>
              <a:t>Big-O </a:t>
            </a:r>
            <a:r>
              <a:rPr lang="en-CA" altLang="zh-CN" dirty="0" err="1" smtClean="0"/>
              <a:t>vs</a:t>
            </a:r>
            <a:r>
              <a:rPr lang="en-CA" altLang="zh-CN" dirty="0" smtClean="0"/>
              <a:t> Big-Omega :</a:t>
            </a:r>
          </a:p>
          <a:p>
            <a:pPr lvl="1"/>
            <a:r>
              <a:rPr lang="en-CA" altLang="zh-CN" dirty="0" smtClean="0"/>
              <a:t>Big-O provides upper bound for functions</a:t>
            </a:r>
          </a:p>
          <a:p>
            <a:pPr lvl="1"/>
            <a:r>
              <a:rPr lang="en-CA" altLang="zh-CN" dirty="0" smtClean="0"/>
              <a:t>Big-Omega provides lower bound for functions</a:t>
            </a:r>
            <a:endParaRPr lang="zh-CN" altLang="en-US" dirty="0"/>
          </a:p>
        </p:txBody>
      </p:sp>
      <p:sp>
        <p:nvSpPr>
          <p:cNvPr id="3" name="标题 2"/>
          <p:cNvSpPr>
            <a:spLocks noGrp="1"/>
          </p:cNvSpPr>
          <p:nvPr>
            <p:ph type="title"/>
          </p:nvPr>
        </p:nvSpPr>
        <p:spPr/>
        <p:txBody>
          <a:bodyPr/>
          <a:lstStyle/>
          <a:p>
            <a:r>
              <a:rPr lang="en-CA" altLang="zh-CN" dirty="0" smtClean="0"/>
              <a:t>Big-Omega</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26</a:t>
            </a:fld>
            <a:endParaRPr lang="en-US" altLang="zh-C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CA" altLang="zh-CN" dirty="0" smtClean="0"/>
              <a:t>Assume f:Z➝R and g: Z➝R.</a:t>
            </a:r>
          </a:p>
          <a:p>
            <a:pPr algn="ctr">
              <a:buNone/>
            </a:pPr>
            <a:r>
              <a:rPr lang="en-CA" altLang="zh-CN" dirty="0" smtClean="0"/>
              <a:t>f(x) is </a:t>
            </a:r>
            <a:r>
              <a:rPr lang="en-CA" altLang="zh-CN" dirty="0" smtClean="0">
                <a:solidFill>
                  <a:srgbClr val="FF0000"/>
                </a:solidFill>
              </a:rPr>
              <a:t>Θ</a:t>
            </a:r>
            <a:r>
              <a:rPr lang="en-CA" altLang="zh-CN" dirty="0" smtClean="0"/>
              <a:t>(g(x)) </a:t>
            </a:r>
            <a:r>
              <a:rPr lang="en-CA" altLang="zh-CN" dirty="0" err="1" smtClean="0"/>
              <a:t>iff</a:t>
            </a:r>
            <a:r>
              <a:rPr lang="en-CA" altLang="zh-CN" dirty="0" smtClean="0"/>
              <a:t> f(x)=O(g(x)) and f(x)=Ω(g(x))</a:t>
            </a:r>
          </a:p>
          <a:p>
            <a:endParaRPr lang="en-CA" altLang="zh-CN" dirty="0" smtClean="0"/>
          </a:p>
          <a:p>
            <a:r>
              <a:rPr lang="en-CA" altLang="zh-CN" dirty="0" smtClean="0"/>
              <a:t>Big-Theta Θ provides both upper and lower bounds for functions</a:t>
            </a:r>
            <a:endParaRPr lang="zh-CN" altLang="en-US" dirty="0"/>
          </a:p>
        </p:txBody>
      </p:sp>
      <p:sp>
        <p:nvSpPr>
          <p:cNvPr id="3" name="标题 2"/>
          <p:cNvSpPr>
            <a:spLocks noGrp="1"/>
          </p:cNvSpPr>
          <p:nvPr>
            <p:ph type="title"/>
          </p:nvPr>
        </p:nvSpPr>
        <p:spPr/>
        <p:txBody>
          <a:bodyPr/>
          <a:lstStyle/>
          <a:p>
            <a:r>
              <a:rPr lang="en-CA" altLang="zh-CN" dirty="0" smtClean="0"/>
              <a:t>Big-Theta</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27</a:t>
            </a:fld>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357298"/>
            <a:ext cx="8229600" cy="4525962"/>
          </a:xfrm>
        </p:spPr>
        <p:txBody>
          <a:bodyPr/>
          <a:lstStyle/>
          <a:p>
            <a:r>
              <a:rPr lang="en-CA" altLang="zh-CN" dirty="0" smtClean="0"/>
              <a:t>A set is countable if </a:t>
            </a:r>
          </a:p>
          <a:p>
            <a:pPr lvl="1"/>
            <a:r>
              <a:rPr lang="en-CA" altLang="zh-CN" dirty="0" smtClean="0"/>
              <a:t>it is finite or</a:t>
            </a:r>
          </a:p>
          <a:p>
            <a:pPr lvl="1"/>
            <a:r>
              <a:rPr lang="en-CA" altLang="zh-CN" dirty="0" smtClean="0"/>
              <a:t>it has the same cardinality as the set of the positive integers Z⁺ i.e. |A| = |Z⁺|. The set is </a:t>
            </a:r>
            <a:r>
              <a:rPr lang="en-CA" altLang="zh-CN" dirty="0" err="1" smtClean="0">
                <a:solidFill>
                  <a:srgbClr val="FF0000"/>
                </a:solidFill>
              </a:rPr>
              <a:t>countably</a:t>
            </a:r>
            <a:r>
              <a:rPr lang="en-CA" altLang="zh-CN" dirty="0" smtClean="0">
                <a:solidFill>
                  <a:srgbClr val="FF0000"/>
                </a:solidFill>
              </a:rPr>
              <a:t> infinite</a:t>
            </a:r>
          </a:p>
          <a:p>
            <a:r>
              <a:rPr lang="en-CA" altLang="zh-CN" dirty="0" smtClean="0"/>
              <a:t>We write |A| = |Z+| = </a:t>
            </a:r>
            <a:r>
              <a:rPr lang="en-US" altLang="zh-CN" sz="2400" dirty="0" smtClean="0">
                <a:latin typeface="LucidaGrande"/>
              </a:rPr>
              <a:t>ℵ</a:t>
            </a:r>
            <a:r>
              <a:rPr lang="en-US" altLang="zh-CN" sz="1600" dirty="0" smtClean="0">
                <a:latin typeface="Chalkboard"/>
              </a:rPr>
              <a:t>0</a:t>
            </a:r>
            <a:r>
              <a:rPr lang="en-CA" altLang="zh-CN" dirty="0" smtClean="0"/>
              <a:t>= aleph null</a:t>
            </a:r>
          </a:p>
          <a:p>
            <a:r>
              <a:rPr lang="en-CA" altLang="zh-CN" dirty="0" smtClean="0"/>
              <a:t>A set that is not countable is called </a:t>
            </a:r>
            <a:r>
              <a:rPr lang="en-CA" altLang="zh-CN" dirty="0" smtClean="0">
                <a:solidFill>
                  <a:srgbClr val="FF0000"/>
                </a:solidFill>
              </a:rPr>
              <a:t>uncountable</a:t>
            </a:r>
          </a:p>
          <a:p>
            <a:r>
              <a:rPr lang="en-CA" altLang="zh-CN" dirty="0" smtClean="0"/>
              <a:t>Proving the set is countable infinite involves (usually) constructing an </a:t>
            </a:r>
            <a:r>
              <a:rPr lang="en-CA" altLang="zh-CN" dirty="0" smtClean="0">
                <a:solidFill>
                  <a:srgbClr val="FF0000"/>
                </a:solidFill>
              </a:rPr>
              <a:t>explicit </a:t>
            </a:r>
            <a:r>
              <a:rPr lang="en-CA" altLang="zh-CN" dirty="0" err="1" smtClean="0">
                <a:solidFill>
                  <a:srgbClr val="FF0000"/>
                </a:solidFill>
              </a:rPr>
              <a:t>bijection</a:t>
            </a:r>
            <a:r>
              <a:rPr lang="en-CA" altLang="zh-CN" dirty="0" smtClean="0">
                <a:solidFill>
                  <a:srgbClr val="FF0000"/>
                </a:solidFill>
              </a:rPr>
              <a:t> with Z⁺</a:t>
            </a:r>
          </a:p>
          <a:p>
            <a:endParaRPr lang="zh-CN" altLang="en-US" dirty="0">
              <a:solidFill>
                <a:srgbClr val="FF0000"/>
              </a:solidFill>
            </a:endParaRPr>
          </a:p>
        </p:txBody>
      </p:sp>
      <p:sp>
        <p:nvSpPr>
          <p:cNvPr id="3" name="标题 2"/>
          <p:cNvSpPr>
            <a:spLocks noGrp="1"/>
          </p:cNvSpPr>
          <p:nvPr>
            <p:ph type="title"/>
          </p:nvPr>
        </p:nvSpPr>
        <p:spPr/>
        <p:txBody>
          <a:bodyPr/>
          <a:lstStyle/>
          <a:p>
            <a:r>
              <a:rPr lang="en-CA" altLang="zh-CN" dirty="0" smtClean="0"/>
              <a:t>Review: </a:t>
            </a:r>
            <a:r>
              <a:rPr lang="en-CA" altLang="zh-CN" dirty="0" err="1" smtClean="0"/>
              <a:t>Countability</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3</a:t>
            </a:fld>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857232"/>
            <a:ext cx="8229600" cy="4525962"/>
          </a:xfrm>
        </p:spPr>
        <p:txBody>
          <a:bodyPr/>
          <a:lstStyle/>
          <a:p>
            <a:endParaRPr lang="en-CA" altLang="zh-CN" sz="2800" dirty="0" smtClean="0">
              <a:latin typeface="Chalkboard"/>
            </a:endParaRPr>
          </a:p>
          <a:p>
            <a:r>
              <a:rPr lang="en-CA" altLang="zh-CN" sz="2800" dirty="0" smtClean="0">
                <a:latin typeface="Chalkboard"/>
              </a:rPr>
              <a:t>We have showed the following sets are countable by constructing a </a:t>
            </a:r>
            <a:r>
              <a:rPr lang="en-CA" altLang="zh-CN" sz="2800" dirty="0" err="1" smtClean="0">
                <a:latin typeface="Chalkboard"/>
              </a:rPr>
              <a:t>bijective</a:t>
            </a:r>
            <a:r>
              <a:rPr lang="en-CA" altLang="zh-CN" sz="2800" dirty="0" smtClean="0">
                <a:latin typeface="Chalkboard"/>
              </a:rPr>
              <a:t> function from each set to Z</a:t>
            </a:r>
            <a:r>
              <a:rPr lang="en-CA" altLang="zh-CN" sz="2800" dirty="0" smtClean="0"/>
              <a:t>⁺</a:t>
            </a:r>
            <a:r>
              <a:rPr lang="en-CA" altLang="zh-CN" sz="1600" dirty="0" smtClean="0">
                <a:latin typeface="Chalkboard"/>
              </a:rPr>
              <a:t> </a:t>
            </a:r>
            <a:endParaRPr lang="en-CA" altLang="zh-CN" sz="2800" dirty="0" smtClean="0">
              <a:latin typeface="Chalkboard"/>
            </a:endParaRPr>
          </a:p>
          <a:p>
            <a:pPr lvl="1"/>
            <a:r>
              <a:rPr lang="en-CA" altLang="zh-CN" sz="2400" dirty="0" smtClean="0">
                <a:latin typeface="Chalkboard"/>
              </a:rPr>
              <a:t>The set of odd positive integers</a:t>
            </a:r>
          </a:p>
          <a:p>
            <a:pPr lvl="2"/>
            <a:r>
              <a:rPr lang="en-CA" altLang="zh-CN" sz="2200" dirty="0" smtClean="0">
                <a:latin typeface="Chalkboard"/>
              </a:rPr>
              <a:t>f(n)=2n-1</a:t>
            </a:r>
          </a:p>
          <a:p>
            <a:pPr lvl="1"/>
            <a:r>
              <a:rPr lang="en-CA" altLang="zh-CN" sz="2400" dirty="0" smtClean="0">
                <a:latin typeface="Chalkboard"/>
              </a:rPr>
              <a:t>The set of integers</a:t>
            </a:r>
          </a:p>
          <a:p>
            <a:pPr lvl="2"/>
            <a:r>
              <a:rPr lang="en-CA" altLang="zh-CN" sz="2200" dirty="0" smtClean="0">
                <a:latin typeface="Chalkboard"/>
              </a:rPr>
              <a:t>f(n) </a:t>
            </a:r>
            <a:r>
              <a:rPr lang="en-CA" altLang="zh-CN" sz="2200" smtClean="0">
                <a:latin typeface="Chalkboard"/>
              </a:rPr>
              <a:t>= n/2 </a:t>
            </a:r>
            <a:r>
              <a:rPr lang="en-CA" altLang="zh-CN" sz="2200" dirty="0" smtClean="0">
                <a:latin typeface="Chalkboard"/>
              </a:rPr>
              <a:t>if n is even, and </a:t>
            </a:r>
            <a:r>
              <a:rPr lang="en-CA" altLang="zh-CN" sz="2200" smtClean="0">
                <a:latin typeface="Chalkboard"/>
              </a:rPr>
              <a:t>f(n)=(</a:t>
            </a:r>
            <a:r>
              <a:rPr lang="en-CA" altLang="zh-CN" sz="2200" dirty="0" smtClean="0">
                <a:latin typeface="Chalkboard"/>
              </a:rPr>
              <a:t>n-1)/</a:t>
            </a:r>
            <a:r>
              <a:rPr lang="en-CA" altLang="zh-CN" sz="2200" smtClean="0">
                <a:latin typeface="Chalkboard"/>
              </a:rPr>
              <a:t>2  </a:t>
            </a:r>
            <a:r>
              <a:rPr lang="en-CA" altLang="zh-CN" sz="2200" dirty="0" smtClean="0">
                <a:latin typeface="Chalkboard"/>
              </a:rPr>
              <a:t>if n is odd.</a:t>
            </a:r>
          </a:p>
          <a:p>
            <a:pPr lvl="2"/>
            <a:endParaRPr lang="en-CA" altLang="zh-CN" sz="2200" dirty="0" smtClean="0">
              <a:latin typeface="Chalkboard"/>
            </a:endParaRPr>
          </a:p>
          <a:p>
            <a:pPr lvl="1"/>
            <a:endParaRPr lang="en-CA" altLang="zh-CN" sz="2400" dirty="0" smtClean="0">
              <a:latin typeface="Chalkboard"/>
            </a:endParaRPr>
          </a:p>
          <a:p>
            <a:pPr lvl="1"/>
            <a:endParaRPr lang="en-CA" altLang="zh-CN" sz="2400" dirty="0" smtClean="0">
              <a:solidFill>
                <a:srgbClr val="0066FF"/>
              </a:solidFill>
              <a:latin typeface="Chalkboard"/>
            </a:endParaRPr>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4</a:t>
            </a:fld>
            <a:endParaRPr lang="en-US" altLang="zh-CN"/>
          </a:p>
        </p:txBody>
      </p:sp>
      <p:sp>
        <p:nvSpPr>
          <p:cNvPr id="5" name="标题 2"/>
          <p:cNvSpPr>
            <a:spLocks noGrp="1"/>
          </p:cNvSpPr>
          <p:nvPr>
            <p:ph type="title"/>
          </p:nvPr>
        </p:nvSpPr>
        <p:spPr>
          <a:xfrm>
            <a:off x="357158" y="214290"/>
            <a:ext cx="8229600" cy="1143000"/>
          </a:xfrm>
        </p:spPr>
        <p:txBody>
          <a:bodyPr/>
          <a:lstStyle/>
          <a:p>
            <a:r>
              <a:rPr lang="en-CA" altLang="zh-CN" dirty="0" smtClean="0"/>
              <a:t>Review: </a:t>
            </a:r>
            <a:r>
              <a:rPr lang="en-CA" altLang="zh-CN" dirty="0" err="1" smtClean="0"/>
              <a:t>Countability</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571480"/>
            <a:ext cx="8229600" cy="5435620"/>
          </a:xfrm>
        </p:spPr>
        <p:txBody>
          <a:bodyPr/>
          <a:lstStyle/>
          <a:p>
            <a:pPr lvl="1"/>
            <a:r>
              <a:rPr lang="en-CA" altLang="zh-CN" sz="2400" dirty="0" smtClean="0">
                <a:solidFill>
                  <a:srgbClr val="0066FF"/>
                </a:solidFill>
                <a:latin typeface="Chalkboard"/>
              </a:rPr>
              <a:t>The union of two countable sets is countable. </a:t>
            </a:r>
          </a:p>
          <a:p>
            <a:pPr lvl="2"/>
            <a:r>
              <a:rPr lang="en-US" altLang="zh-CN" sz="2200" dirty="0" smtClean="0">
                <a:latin typeface="Chalkboard"/>
                <a:sym typeface="Symbol" pitchFamily="18" charset="2"/>
              </a:rPr>
              <a:t>Assume A and B are disjoint. (If not, then consider (A-B) and B, since A  B=(A-B) B)</a:t>
            </a:r>
            <a:endParaRPr lang="en-CA" altLang="zh-CN" sz="2200" dirty="0" smtClean="0">
              <a:latin typeface="Chalkboard"/>
            </a:endParaRPr>
          </a:p>
          <a:p>
            <a:pPr lvl="2"/>
            <a:r>
              <a:rPr lang="en-CA" altLang="zh-CN" sz="2200" dirty="0" smtClean="0">
                <a:latin typeface="Chalkboard"/>
              </a:rPr>
              <a:t>Both finite</a:t>
            </a:r>
          </a:p>
          <a:p>
            <a:pPr lvl="3"/>
            <a:r>
              <a:rPr lang="en-CA" altLang="zh-CN" sz="2000" dirty="0" smtClean="0">
                <a:latin typeface="Chalkboard"/>
              </a:rPr>
              <a:t>A∪B is finite, and therefore countable</a:t>
            </a:r>
          </a:p>
          <a:p>
            <a:pPr lvl="2"/>
            <a:r>
              <a:rPr lang="en-CA" altLang="zh-CN" sz="2200" dirty="0" smtClean="0">
                <a:latin typeface="Chalkboard"/>
              </a:rPr>
              <a:t>A is finite and B is </a:t>
            </a:r>
            <a:r>
              <a:rPr lang="en-CA" altLang="zh-CN" sz="2200" dirty="0" err="1" smtClean="0">
                <a:latin typeface="Chalkboard"/>
              </a:rPr>
              <a:t>countably</a:t>
            </a:r>
            <a:r>
              <a:rPr lang="en-CA" altLang="zh-CN" sz="2200" dirty="0" smtClean="0">
                <a:latin typeface="Chalkboard"/>
              </a:rPr>
              <a:t> infinite</a:t>
            </a:r>
          </a:p>
          <a:p>
            <a:pPr lvl="3"/>
            <a:r>
              <a:rPr lang="en-CA" altLang="zh-CN" sz="2000" dirty="0" smtClean="0">
                <a:latin typeface="Chalkboard"/>
              </a:rPr>
              <a:t>A={</a:t>
            </a:r>
            <a:r>
              <a:rPr lang="en-US" altLang="zh-CN" sz="2000" dirty="0" smtClean="0">
                <a:ea typeface="宋体" charset="-122"/>
              </a:rPr>
              <a:t>a</a:t>
            </a:r>
            <a:r>
              <a:rPr lang="en-US" altLang="zh-CN" sz="2000" baseline="-25000" dirty="0" smtClean="0">
                <a:ea typeface="宋体" charset="-122"/>
              </a:rPr>
              <a:t>1,…,</a:t>
            </a:r>
            <a:r>
              <a:rPr lang="en-US" altLang="zh-CN" sz="2000" dirty="0" err="1" smtClean="0">
                <a:ea typeface="宋体" charset="-122"/>
              </a:rPr>
              <a:t>a</a:t>
            </a:r>
            <a:r>
              <a:rPr lang="en-US" altLang="zh-CN" sz="2000" baseline="-25000" dirty="0" err="1" smtClean="0">
                <a:ea typeface="宋体" charset="-122"/>
              </a:rPr>
              <a:t>|A</a:t>
            </a:r>
            <a:r>
              <a:rPr lang="en-US" altLang="zh-CN" sz="2000" baseline="-25000" dirty="0" smtClean="0">
                <a:ea typeface="宋体" charset="-122"/>
              </a:rPr>
              <a:t>|</a:t>
            </a:r>
            <a:r>
              <a:rPr lang="en-US" altLang="zh-CN" sz="2000" dirty="0" smtClean="0">
                <a:ea typeface="宋体" charset="-122"/>
              </a:rPr>
              <a:t> </a:t>
            </a:r>
            <a:r>
              <a:rPr lang="en-CA" altLang="zh-CN" sz="2000" dirty="0" smtClean="0">
                <a:latin typeface="Chalkboard"/>
              </a:rPr>
              <a:t>}, </a:t>
            </a:r>
            <a:r>
              <a:rPr lang="en-US" altLang="zh-CN" sz="2000" dirty="0" smtClean="0">
                <a:latin typeface="Chalkboard"/>
              </a:rPr>
              <a:t>g:N </a:t>
            </a:r>
            <a:r>
              <a:rPr lang="en-US" altLang="zh-CN" sz="2000" dirty="0" smtClean="0">
                <a:latin typeface="Chalkboard"/>
                <a:sym typeface="Symbol" pitchFamily="18" charset="2"/>
              </a:rPr>
              <a:t></a:t>
            </a:r>
            <a:r>
              <a:rPr lang="en-US" altLang="zh-CN" sz="2000" dirty="0" smtClean="0">
                <a:latin typeface="Chalkboard"/>
              </a:rPr>
              <a:t> B is a </a:t>
            </a:r>
            <a:r>
              <a:rPr lang="en-US" altLang="zh-CN" sz="2000" dirty="0" err="1" smtClean="0">
                <a:latin typeface="Chalkboard"/>
              </a:rPr>
              <a:t>bijection</a:t>
            </a:r>
            <a:endParaRPr lang="en-US" altLang="zh-CN" sz="2000" dirty="0" smtClean="0">
              <a:latin typeface="Chalkboard"/>
            </a:endParaRPr>
          </a:p>
          <a:p>
            <a:pPr lvl="3"/>
            <a:r>
              <a:rPr lang="en-US" altLang="zh-CN" sz="2000" dirty="0" smtClean="0">
                <a:latin typeface="Chalkboard"/>
              </a:rPr>
              <a:t>New </a:t>
            </a:r>
            <a:r>
              <a:rPr lang="en-US" altLang="zh-CN" sz="2000" dirty="0" err="1" smtClean="0">
                <a:latin typeface="Chalkboard"/>
              </a:rPr>
              <a:t>bijection</a:t>
            </a:r>
            <a:r>
              <a:rPr lang="en-US" altLang="zh-CN" sz="2000" dirty="0" smtClean="0">
                <a:latin typeface="Chalkboard"/>
              </a:rPr>
              <a:t> h</a:t>
            </a:r>
            <a:r>
              <a:rPr lang="en-US" altLang="zh-CN" sz="2000" baseline="-25000" dirty="0" smtClean="0">
                <a:ea typeface="宋体" charset="-122"/>
              </a:rPr>
              <a:t>1</a:t>
            </a:r>
            <a:r>
              <a:rPr lang="en-US" altLang="zh-CN" sz="2000" dirty="0" smtClean="0">
                <a:latin typeface="Chalkboard"/>
              </a:rPr>
              <a:t>: </a:t>
            </a:r>
            <a:r>
              <a:rPr lang="en-CA" altLang="zh-CN" sz="2000" dirty="0" smtClean="0">
                <a:latin typeface="Chalkboard"/>
              </a:rPr>
              <a:t>Z</a:t>
            </a:r>
            <a:r>
              <a:rPr lang="en-CA" altLang="zh-CN" sz="2000" dirty="0" smtClean="0"/>
              <a:t>⁺</a:t>
            </a:r>
            <a:r>
              <a:rPr lang="en-US" altLang="zh-CN" sz="2000" dirty="0" smtClean="0">
                <a:latin typeface="Chalkboard"/>
              </a:rPr>
              <a:t> </a:t>
            </a:r>
            <a:r>
              <a:rPr lang="en-US" altLang="zh-CN" sz="2000" dirty="0" smtClean="0">
                <a:latin typeface="Chalkboard"/>
                <a:sym typeface="Symbol" pitchFamily="18" charset="2"/>
              </a:rPr>
              <a:t> A  B</a:t>
            </a:r>
          </a:p>
          <a:p>
            <a:pPr lvl="3"/>
            <a:r>
              <a:rPr lang="en-US" altLang="zh-CN" sz="2000" dirty="0" smtClean="0">
                <a:latin typeface="Chalkboard"/>
                <a:sym typeface="Symbol" pitchFamily="18" charset="2"/>
              </a:rPr>
              <a:t>h(n)=a</a:t>
            </a:r>
            <a:r>
              <a:rPr lang="en-US" altLang="zh-CN" sz="2000" baseline="-25000" dirty="0" smtClean="0">
                <a:latin typeface="Chalkboard"/>
                <a:ea typeface="宋体" charset="-122"/>
                <a:sym typeface="Symbol" pitchFamily="18" charset="2"/>
              </a:rPr>
              <a:t>n </a:t>
            </a:r>
            <a:r>
              <a:rPr lang="en-CA" altLang="zh-CN" sz="2000" dirty="0" smtClean="0">
                <a:latin typeface="Chalkboard"/>
              </a:rPr>
              <a:t>, if n≤|A|</a:t>
            </a:r>
          </a:p>
          <a:p>
            <a:pPr lvl="3">
              <a:buNone/>
            </a:pPr>
            <a:r>
              <a:rPr lang="en-CA" altLang="zh-CN" sz="2000" dirty="0" smtClean="0">
                <a:latin typeface="Chalkboard"/>
              </a:rPr>
              <a:t>	       =g(n-|A|), if n&gt;|A|</a:t>
            </a:r>
          </a:p>
          <a:p>
            <a:pPr lvl="2"/>
            <a:r>
              <a:rPr lang="en-CA" altLang="zh-CN" sz="2200" dirty="0" smtClean="0">
                <a:latin typeface="Chalkboard"/>
              </a:rPr>
              <a:t>Both </a:t>
            </a:r>
            <a:r>
              <a:rPr lang="en-CA" altLang="zh-CN" sz="2200" dirty="0" err="1" smtClean="0">
                <a:latin typeface="Chalkboard"/>
              </a:rPr>
              <a:t>countably</a:t>
            </a:r>
            <a:r>
              <a:rPr lang="en-CA" altLang="zh-CN" sz="2200" dirty="0" smtClean="0">
                <a:latin typeface="Chalkboard"/>
              </a:rPr>
              <a:t> infinite</a:t>
            </a:r>
          </a:p>
          <a:p>
            <a:pPr lvl="3"/>
            <a:r>
              <a:rPr lang="en-US" altLang="zh-CN" sz="2000" dirty="0" smtClean="0">
                <a:latin typeface="Chalkboard"/>
              </a:rPr>
              <a:t>f: </a:t>
            </a:r>
            <a:r>
              <a:rPr lang="en-CA" altLang="zh-CN" sz="2000" dirty="0" smtClean="0">
                <a:latin typeface="Chalkboard"/>
              </a:rPr>
              <a:t>Z</a:t>
            </a:r>
            <a:r>
              <a:rPr lang="en-CA" altLang="zh-CN" sz="2000" dirty="0" smtClean="0"/>
              <a:t>⁺</a:t>
            </a:r>
            <a:r>
              <a:rPr lang="en-US" altLang="zh-CN" sz="2000" dirty="0" smtClean="0">
                <a:latin typeface="Chalkboard"/>
              </a:rPr>
              <a:t> </a:t>
            </a:r>
            <a:r>
              <a:rPr lang="en-US" altLang="zh-CN" sz="2000" dirty="0" smtClean="0">
                <a:latin typeface="Chalkboard"/>
                <a:sym typeface="Symbol" pitchFamily="18" charset="2"/>
              </a:rPr>
              <a:t></a:t>
            </a:r>
            <a:r>
              <a:rPr lang="en-US" altLang="zh-CN" sz="2000" dirty="0" smtClean="0">
                <a:latin typeface="Chalkboard"/>
              </a:rPr>
              <a:t> A, g:</a:t>
            </a:r>
            <a:r>
              <a:rPr lang="en-CA" altLang="zh-CN" sz="2000" dirty="0" smtClean="0">
                <a:latin typeface="Chalkboard"/>
              </a:rPr>
              <a:t> Z</a:t>
            </a:r>
            <a:r>
              <a:rPr lang="en-CA" altLang="zh-CN" sz="2000" dirty="0" smtClean="0"/>
              <a:t>⁺</a:t>
            </a:r>
            <a:r>
              <a:rPr lang="en-US" altLang="zh-CN" sz="2000" dirty="0" smtClean="0">
                <a:latin typeface="Chalkboard"/>
              </a:rPr>
              <a:t> </a:t>
            </a:r>
            <a:r>
              <a:rPr lang="en-US" altLang="zh-CN" sz="2000" dirty="0" smtClean="0">
                <a:latin typeface="Chalkboard"/>
                <a:sym typeface="Symbol" pitchFamily="18" charset="2"/>
              </a:rPr>
              <a:t></a:t>
            </a:r>
            <a:r>
              <a:rPr lang="en-US" altLang="zh-CN" sz="2000" dirty="0" smtClean="0">
                <a:latin typeface="Chalkboard"/>
              </a:rPr>
              <a:t> B are </a:t>
            </a:r>
            <a:r>
              <a:rPr lang="en-US" altLang="zh-CN" sz="2000" dirty="0" err="1" smtClean="0">
                <a:latin typeface="Chalkboard"/>
              </a:rPr>
              <a:t>bijections</a:t>
            </a:r>
            <a:endParaRPr lang="en-US" altLang="zh-CN" sz="2000" dirty="0" smtClean="0">
              <a:latin typeface="Chalkboard"/>
            </a:endParaRPr>
          </a:p>
          <a:p>
            <a:pPr lvl="3"/>
            <a:r>
              <a:rPr lang="en-US" altLang="zh-CN" sz="2200" dirty="0" smtClean="0">
                <a:latin typeface="Chalkboard"/>
              </a:rPr>
              <a:t>New </a:t>
            </a:r>
            <a:r>
              <a:rPr lang="en-US" altLang="zh-CN" sz="2200" dirty="0" err="1" smtClean="0">
                <a:latin typeface="Chalkboard"/>
              </a:rPr>
              <a:t>bijection</a:t>
            </a:r>
            <a:r>
              <a:rPr lang="en-US" altLang="zh-CN" sz="2200" dirty="0" smtClean="0">
                <a:latin typeface="Chalkboard"/>
              </a:rPr>
              <a:t> h</a:t>
            </a:r>
            <a:r>
              <a:rPr lang="en-US" altLang="zh-CN" sz="2400" baseline="-25000" dirty="0" smtClean="0">
                <a:latin typeface="Chalkboard"/>
                <a:ea typeface="宋体" charset="-122"/>
              </a:rPr>
              <a:t>2</a:t>
            </a:r>
            <a:r>
              <a:rPr lang="en-US" altLang="zh-CN" sz="2200" dirty="0" smtClean="0">
                <a:latin typeface="Chalkboard"/>
              </a:rPr>
              <a:t>: </a:t>
            </a:r>
            <a:r>
              <a:rPr lang="en-CA" altLang="zh-CN" sz="2400" dirty="0" smtClean="0">
                <a:latin typeface="Chalkboard"/>
              </a:rPr>
              <a:t>Z</a:t>
            </a:r>
            <a:r>
              <a:rPr lang="en-CA" altLang="zh-CN" sz="2400" dirty="0" smtClean="0"/>
              <a:t>⁺</a:t>
            </a:r>
            <a:r>
              <a:rPr lang="en-US" altLang="zh-CN" sz="2200" dirty="0" smtClean="0">
                <a:latin typeface="Chalkboard"/>
              </a:rPr>
              <a:t> </a:t>
            </a:r>
            <a:r>
              <a:rPr lang="en-US" altLang="zh-CN" sz="2200" dirty="0" smtClean="0">
                <a:latin typeface="Chalkboard"/>
                <a:sym typeface="Symbol" pitchFamily="18" charset="2"/>
              </a:rPr>
              <a:t> A  B</a:t>
            </a:r>
          </a:p>
          <a:p>
            <a:pPr lvl="3"/>
            <a:r>
              <a:rPr lang="en-US" altLang="zh-CN" sz="2200" dirty="0" smtClean="0">
                <a:latin typeface="Chalkboard"/>
                <a:sym typeface="Symbol" pitchFamily="18" charset="2"/>
              </a:rPr>
              <a:t>h</a:t>
            </a:r>
            <a:r>
              <a:rPr lang="en-US" altLang="zh-CN" sz="2000" baseline="-25000" dirty="0" smtClean="0">
                <a:latin typeface="Chalkboard"/>
                <a:ea typeface="宋体" charset="-122"/>
              </a:rPr>
              <a:t>2 </a:t>
            </a:r>
            <a:r>
              <a:rPr lang="en-US" altLang="zh-CN" sz="2200" dirty="0" smtClean="0">
                <a:latin typeface="Chalkboard"/>
                <a:sym typeface="Symbol" pitchFamily="18" charset="2"/>
              </a:rPr>
              <a:t>(n) = f(n/2) if n is even</a:t>
            </a:r>
          </a:p>
          <a:p>
            <a:pPr>
              <a:buFontTx/>
              <a:buNone/>
            </a:pPr>
            <a:r>
              <a:rPr lang="en-US" altLang="zh-CN" sz="2400" dirty="0" smtClean="0">
                <a:latin typeface="Chalkboard"/>
                <a:sym typeface="Symbol" pitchFamily="18" charset="2"/>
              </a:rPr>
              <a:t>                   = g((n-1)/2) if n is odd.</a:t>
            </a:r>
          </a:p>
          <a:p>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5</a:t>
            </a:fld>
            <a:endParaRPr lang="en-US" altLang="zh-CN"/>
          </a:p>
        </p:txBody>
      </p:sp>
      <p:sp>
        <p:nvSpPr>
          <p:cNvPr id="5" name="标题 2"/>
          <p:cNvSpPr>
            <a:spLocks noGrp="1"/>
          </p:cNvSpPr>
          <p:nvPr>
            <p:ph type="title"/>
          </p:nvPr>
        </p:nvSpPr>
        <p:spPr>
          <a:xfrm>
            <a:off x="214282" y="0"/>
            <a:ext cx="8229600" cy="785794"/>
          </a:xfrm>
        </p:spPr>
        <p:txBody>
          <a:bodyPr/>
          <a:lstStyle/>
          <a:p>
            <a:r>
              <a:rPr lang="en-CA" altLang="zh-CN" dirty="0" smtClean="0"/>
              <a:t>Review: </a:t>
            </a:r>
            <a:r>
              <a:rPr lang="en-CA" altLang="zh-CN" dirty="0" err="1" smtClean="0"/>
              <a:t>Countability</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fld id="{33D76BD9-C52D-4DC5-A77E-008BA278081B}" type="slidenum">
              <a:rPr lang="en-US" altLang="zh-CN"/>
              <a:pPr/>
              <a:t>6</a:t>
            </a:fld>
            <a:endParaRPr lang="en-US" altLang="zh-CN" dirty="0"/>
          </a:p>
        </p:txBody>
      </p:sp>
      <p:sp>
        <p:nvSpPr>
          <p:cNvPr id="231426" name="Rectangle 2"/>
          <p:cNvSpPr>
            <a:spLocks noGrp="1" noChangeArrowheads="1"/>
          </p:cNvSpPr>
          <p:nvPr>
            <p:ph type="title"/>
          </p:nvPr>
        </p:nvSpPr>
        <p:spPr>
          <a:xfrm>
            <a:off x="685800" y="304800"/>
            <a:ext cx="7772400" cy="609600"/>
          </a:xfrm>
        </p:spPr>
        <p:txBody>
          <a:bodyPr>
            <a:normAutofit fontScale="90000"/>
          </a:bodyPr>
          <a:lstStyle/>
          <a:p>
            <a:r>
              <a:rPr lang="en-US" altLang="zh-CN">
                <a:ea typeface="宋体" charset="-122"/>
              </a:rPr>
              <a:t>The rationals are countable</a:t>
            </a:r>
          </a:p>
        </p:txBody>
      </p:sp>
      <p:sp>
        <p:nvSpPr>
          <p:cNvPr id="231427" name="Rectangle 3"/>
          <p:cNvSpPr>
            <a:spLocks noGrp="1" noChangeArrowheads="1"/>
          </p:cNvSpPr>
          <p:nvPr>
            <p:ph type="body" idx="1"/>
          </p:nvPr>
        </p:nvSpPr>
        <p:spPr>
          <a:xfrm>
            <a:off x="685800" y="1066800"/>
            <a:ext cx="7772400" cy="5029200"/>
          </a:xfrm>
        </p:spPr>
        <p:txBody>
          <a:bodyPr/>
          <a:lstStyle/>
          <a:p>
            <a:r>
              <a:rPr lang="en-US" altLang="zh-CN" dirty="0" smtClean="0">
                <a:ea typeface="宋体" charset="-122"/>
              </a:rPr>
              <a:t>Step 1. Show </a:t>
            </a:r>
            <a:r>
              <a:rPr lang="en-US" altLang="zh-CN" dirty="0">
                <a:ea typeface="宋体" charset="-122"/>
              </a:rPr>
              <a:t>that Z</a:t>
            </a:r>
            <a:r>
              <a:rPr lang="en-US" altLang="zh-CN" baseline="30000" dirty="0">
                <a:ea typeface="宋体" charset="-122"/>
              </a:rPr>
              <a:t>+</a:t>
            </a:r>
            <a:r>
              <a:rPr lang="en-US" altLang="zh-CN" dirty="0">
                <a:ea typeface="宋体" charset="-122"/>
              </a:rPr>
              <a:t> x Z</a:t>
            </a:r>
            <a:r>
              <a:rPr lang="en-US" altLang="zh-CN" baseline="30000" dirty="0">
                <a:ea typeface="宋体" charset="-122"/>
              </a:rPr>
              <a:t>+</a:t>
            </a:r>
            <a:r>
              <a:rPr lang="en-US" altLang="zh-CN" dirty="0">
                <a:ea typeface="宋体" charset="-122"/>
              </a:rPr>
              <a:t> is countable.</a:t>
            </a:r>
          </a:p>
          <a:p>
            <a:r>
              <a:rPr lang="en-US" altLang="zh-CN" dirty="0" smtClean="0">
                <a:ea typeface="宋体" charset="-122"/>
              </a:rPr>
              <a:t>Step 2. Show injection </a:t>
            </a:r>
            <a:r>
              <a:rPr lang="en-US" altLang="zh-CN" dirty="0">
                <a:ea typeface="宋体" charset="-122"/>
              </a:rPr>
              <a:t>between Q</a:t>
            </a:r>
            <a:r>
              <a:rPr lang="en-US" altLang="zh-CN" baseline="30000" dirty="0">
                <a:ea typeface="宋体" charset="-122"/>
              </a:rPr>
              <a:t>+</a:t>
            </a:r>
            <a:r>
              <a:rPr lang="en-US" altLang="zh-CN" dirty="0">
                <a:ea typeface="宋体" charset="-122"/>
              </a:rPr>
              <a:t>, Z</a:t>
            </a:r>
            <a:r>
              <a:rPr lang="en-US" altLang="zh-CN" baseline="30000" dirty="0">
                <a:ea typeface="宋体" charset="-122"/>
              </a:rPr>
              <a:t>+</a:t>
            </a:r>
            <a:r>
              <a:rPr lang="en-US" altLang="zh-CN" dirty="0">
                <a:ea typeface="宋体" charset="-122"/>
              </a:rPr>
              <a:t> x Z</a:t>
            </a:r>
            <a:r>
              <a:rPr lang="en-US" altLang="zh-CN" baseline="30000" dirty="0">
                <a:ea typeface="宋体" charset="-122"/>
              </a:rPr>
              <a:t>+</a:t>
            </a:r>
            <a:r>
              <a:rPr lang="en-US" altLang="zh-CN" dirty="0">
                <a:ea typeface="宋体" charset="-122"/>
              </a:rPr>
              <a:t>.</a:t>
            </a:r>
          </a:p>
          <a:p>
            <a:r>
              <a:rPr lang="en-US" altLang="zh-CN" dirty="0" smtClean="0">
                <a:ea typeface="宋体" charset="-122"/>
              </a:rPr>
              <a:t>Step 3. Construct a </a:t>
            </a:r>
            <a:r>
              <a:rPr lang="en-US" altLang="zh-CN" dirty="0" err="1" smtClean="0">
                <a:ea typeface="宋体" charset="-122"/>
              </a:rPr>
              <a:t>bijection</a:t>
            </a:r>
            <a:r>
              <a:rPr lang="en-US" altLang="zh-CN" dirty="0" smtClean="0">
                <a:ea typeface="宋体" charset="-122"/>
              </a:rPr>
              <a:t> from Q</a:t>
            </a:r>
            <a:r>
              <a:rPr lang="en-US" altLang="zh-CN" baseline="30000" dirty="0">
                <a:ea typeface="宋体" charset="-122"/>
              </a:rPr>
              <a:t>+</a:t>
            </a:r>
            <a:r>
              <a:rPr lang="en-US" altLang="zh-CN" dirty="0">
                <a:ea typeface="宋体" charset="-122"/>
              </a:rPr>
              <a:t> to </a:t>
            </a:r>
            <a:r>
              <a:rPr lang="en-US" altLang="zh-CN" dirty="0" smtClean="0">
                <a:ea typeface="宋体" charset="-122"/>
              </a:rPr>
              <a:t>Q</a:t>
            </a:r>
          </a:p>
          <a:p>
            <a:endParaRPr lang="en-US" altLang="zh-CN" dirty="0" smtClean="0">
              <a:ea typeface="宋体" charset="-122"/>
            </a:endParaRPr>
          </a:p>
          <a:p>
            <a:pPr>
              <a:buNone/>
            </a:pPr>
            <a:r>
              <a:rPr lang="en-US" altLang="zh-CN" dirty="0" smtClean="0">
                <a:solidFill>
                  <a:srgbClr val="006600"/>
                </a:solidFill>
                <a:ea typeface="宋体" charset="-122"/>
              </a:rPr>
              <a:t>(details done on the board)</a:t>
            </a:r>
            <a:endParaRPr lang="en-US" altLang="zh-CN" dirty="0">
              <a:solidFill>
                <a:srgbClr val="006600"/>
              </a:solidFill>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Effect transition="in" filter="checkerboard(across)">
                                      <p:cBhvr>
                                        <p:cTn id="7" dur="500"/>
                                        <p:tgtEl>
                                          <p:spTgt spid="231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31427">
                                            <p:txEl>
                                              <p:pRg st="1" end="1"/>
                                            </p:txEl>
                                          </p:spTgt>
                                        </p:tgtEl>
                                        <p:attrNameLst>
                                          <p:attrName>style.visibility</p:attrName>
                                        </p:attrNameLst>
                                      </p:cBhvr>
                                      <p:to>
                                        <p:strVal val="visible"/>
                                      </p:to>
                                    </p:set>
                                    <p:animEffect transition="in" filter="checkerboard(across)">
                                      <p:cBhvr>
                                        <p:cTn id="12" dur="500"/>
                                        <p:tgtEl>
                                          <p:spTgt spid="2314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31427">
                                            <p:txEl>
                                              <p:pRg st="2" end="2"/>
                                            </p:txEl>
                                          </p:spTgt>
                                        </p:tgtEl>
                                        <p:attrNameLst>
                                          <p:attrName>style.visibility</p:attrName>
                                        </p:attrNameLst>
                                      </p:cBhvr>
                                      <p:to>
                                        <p:strVal val="visible"/>
                                      </p:to>
                                    </p:set>
                                    <p:animEffect transition="in" filter="checkerboard(across)">
                                      <p:cBhvr>
                                        <p:cTn id="17" dur="500"/>
                                        <p:tgtEl>
                                          <p:spTgt spid="2314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fld id="{59734CB8-4C5C-4DD5-B76F-F5A9D8ACC7F1}" type="slidenum">
              <a:rPr lang="en-US" altLang="zh-CN"/>
              <a:pPr/>
              <a:t>7</a:t>
            </a:fld>
            <a:endParaRPr lang="en-US" altLang="zh-CN"/>
          </a:p>
        </p:txBody>
      </p:sp>
      <p:sp>
        <p:nvSpPr>
          <p:cNvPr id="232450" name="Rectangle 2"/>
          <p:cNvSpPr>
            <a:spLocks noGrp="1" noChangeArrowheads="1"/>
          </p:cNvSpPr>
          <p:nvPr>
            <p:ph type="title"/>
          </p:nvPr>
        </p:nvSpPr>
        <p:spPr>
          <a:xfrm>
            <a:off x="685800" y="304800"/>
            <a:ext cx="7772400" cy="609600"/>
          </a:xfrm>
        </p:spPr>
        <p:txBody>
          <a:bodyPr>
            <a:normAutofit fontScale="90000"/>
          </a:bodyPr>
          <a:lstStyle/>
          <a:p>
            <a:r>
              <a:rPr lang="en-US" altLang="zh-CN">
                <a:ea typeface="宋体" charset="-122"/>
              </a:rPr>
              <a:t>The reals are not countable</a:t>
            </a:r>
          </a:p>
        </p:txBody>
      </p:sp>
      <p:sp>
        <p:nvSpPr>
          <p:cNvPr id="232451" name="Rectangle 3"/>
          <p:cNvSpPr>
            <a:spLocks noGrp="1" noChangeArrowheads="1"/>
          </p:cNvSpPr>
          <p:nvPr>
            <p:ph type="body" idx="1"/>
          </p:nvPr>
        </p:nvSpPr>
        <p:spPr>
          <a:xfrm>
            <a:off x="685800" y="1066800"/>
            <a:ext cx="7772400" cy="5029200"/>
          </a:xfrm>
        </p:spPr>
        <p:txBody>
          <a:bodyPr/>
          <a:lstStyle/>
          <a:p>
            <a:pPr>
              <a:lnSpc>
                <a:spcPct val="90000"/>
              </a:lnSpc>
            </a:pPr>
            <a:r>
              <a:rPr lang="en-US" altLang="zh-CN">
                <a:ea typeface="宋体" charset="-122"/>
              </a:rPr>
              <a:t>Wrong proof strategy:</a:t>
            </a:r>
          </a:p>
          <a:p>
            <a:pPr>
              <a:lnSpc>
                <a:spcPct val="90000"/>
              </a:lnSpc>
              <a:buFontTx/>
              <a:buChar char="-"/>
            </a:pPr>
            <a:r>
              <a:rPr lang="en-US" altLang="zh-CN">
                <a:ea typeface="宋体" charset="-122"/>
              </a:rPr>
              <a:t>Suppose it is countable</a:t>
            </a:r>
          </a:p>
          <a:p>
            <a:pPr>
              <a:lnSpc>
                <a:spcPct val="90000"/>
              </a:lnSpc>
              <a:buFontTx/>
              <a:buChar char="-"/>
            </a:pPr>
            <a:r>
              <a:rPr lang="en-US" altLang="zh-CN">
                <a:ea typeface="宋体" charset="-122"/>
              </a:rPr>
              <a:t>Write them down in increasing order</a:t>
            </a:r>
          </a:p>
          <a:p>
            <a:pPr>
              <a:lnSpc>
                <a:spcPct val="90000"/>
              </a:lnSpc>
              <a:buFontTx/>
              <a:buChar char="-"/>
            </a:pPr>
            <a:r>
              <a:rPr lang="en-US" altLang="zh-CN">
                <a:ea typeface="宋体" charset="-122"/>
              </a:rPr>
              <a:t>Prove that there is a real number between any two successive reals.</a:t>
            </a:r>
          </a:p>
          <a:p>
            <a:pPr>
              <a:lnSpc>
                <a:spcPct val="90000"/>
              </a:lnSpc>
              <a:buFontTx/>
              <a:buChar char="-"/>
            </a:pPr>
            <a:endParaRPr lang="en-US" altLang="zh-CN">
              <a:ea typeface="宋体" charset="-122"/>
            </a:endParaRPr>
          </a:p>
          <a:p>
            <a:pPr>
              <a:lnSpc>
                <a:spcPct val="90000"/>
              </a:lnSpc>
              <a:buFontTx/>
              <a:buChar char="-"/>
            </a:pPr>
            <a:r>
              <a:rPr lang="en-US" altLang="zh-CN">
                <a:ea typeface="宋体" charset="-122"/>
              </a:rPr>
              <a:t>WHY is this incorrect?</a:t>
            </a:r>
          </a:p>
          <a:p>
            <a:pPr>
              <a:lnSpc>
                <a:spcPct val="90000"/>
              </a:lnSpc>
              <a:buFontTx/>
              <a:buNone/>
            </a:pPr>
            <a:r>
              <a:rPr lang="en-US" altLang="zh-CN">
                <a:ea typeface="宋体" charset="-122"/>
              </a:rPr>
              <a:t>(Note that the above “proof” would show that the rationals are not countable!!)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fld id="{8BEDE9F1-9215-4A89-87D6-920648AAE52B}" type="slidenum">
              <a:rPr lang="en-US" altLang="zh-CN"/>
              <a:pPr/>
              <a:t>8</a:t>
            </a:fld>
            <a:endParaRPr lang="en-US" altLang="zh-CN"/>
          </a:p>
        </p:txBody>
      </p:sp>
      <p:sp>
        <p:nvSpPr>
          <p:cNvPr id="233474" name="Rectangle 2"/>
          <p:cNvSpPr>
            <a:spLocks noGrp="1" noChangeArrowheads="1"/>
          </p:cNvSpPr>
          <p:nvPr>
            <p:ph type="title"/>
          </p:nvPr>
        </p:nvSpPr>
        <p:spPr>
          <a:xfrm>
            <a:off x="685800" y="304800"/>
            <a:ext cx="7772400" cy="609600"/>
          </a:xfrm>
        </p:spPr>
        <p:txBody>
          <a:bodyPr>
            <a:normAutofit fontScale="90000"/>
          </a:bodyPr>
          <a:lstStyle/>
          <a:p>
            <a:r>
              <a:rPr lang="en-US" altLang="zh-CN">
                <a:ea typeface="宋体" charset="-122"/>
              </a:rPr>
              <a:t>The reals are not countable - 2</a:t>
            </a:r>
          </a:p>
        </p:txBody>
      </p:sp>
      <p:sp>
        <p:nvSpPr>
          <p:cNvPr id="233475" name="Rectangle 3"/>
          <p:cNvSpPr>
            <a:spLocks noGrp="1" noChangeArrowheads="1"/>
          </p:cNvSpPr>
          <p:nvPr>
            <p:ph type="body" idx="1"/>
          </p:nvPr>
        </p:nvSpPr>
        <p:spPr>
          <a:xfrm>
            <a:off x="685800" y="1066800"/>
            <a:ext cx="7772400" cy="5029200"/>
          </a:xfrm>
        </p:spPr>
        <p:txBody>
          <a:bodyPr/>
          <a:lstStyle/>
          <a:p>
            <a:pPr>
              <a:lnSpc>
                <a:spcPct val="90000"/>
              </a:lnSpc>
            </a:pPr>
            <a:r>
              <a:rPr lang="en-US" altLang="zh-CN" dirty="0">
                <a:ea typeface="宋体" charset="-122"/>
              </a:rPr>
              <a:t>Cantor </a:t>
            </a:r>
            <a:r>
              <a:rPr lang="en-US" altLang="zh-CN" dirty="0" err="1">
                <a:ea typeface="宋体" charset="-122"/>
              </a:rPr>
              <a:t>diagonalization</a:t>
            </a:r>
            <a:r>
              <a:rPr lang="en-US" altLang="zh-CN" dirty="0">
                <a:ea typeface="宋体" charset="-122"/>
              </a:rPr>
              <a:t> argument (1879)</a:t>
            </a:r>
          </a:p>
          <a:p>
            <a:pPr>
              <a:lnSpc>
                <a:spcPct val="90000"/>
              </a:lnSpc>
            </a:pPr>
            <a:r>
              <a:rPr lang="en-US" altLang="zh-CN" dirty="0">
                <a:solidFill>
                  <a:schemeClr val="hlink"/>
                </a:solidFill>
                <a:ea typeface="宋体" charset="-122"/>
              </a:rPr>
              <a:t>VERY</a:t>
            </a:r>
            <a:r>
              <a:rPr lang="en-US" altLang="zh-CN" dirty="0">
                <a:ea typeface="宋体" charset="-122"/>
              </a:rPr>
              <a:t> powerful, important technique.</a:t>
            </a:r>
          </a:p>
          <a:p>
            <a:pPr>
              <a:lnSpc>
                <a:spcPct val="90000"/>
              </a:lnSpc>
            </a:pPr>
            <a:r>
              <a:rPr lang="en-US" altLang="zh-CN" dirty="0">
                <a:ea typeface="宋体" charset="-122"/>
              </a:rPr>
              <a:t>Proof by contradiction.</a:t>
            </a:r>
          </a:p>
          <a:p>
            <a:pPr>
              <a:lnSpc>
                <a:spcPct val="90000"/>
              </a:lnSpc>
            </a:pPr>
            <a:r>
              <a:rPr lang="en-US" altLang="zh-CN" dirty="0">
                <a:ea typeface="宋体" charset="-122"/>
              </a:rPr>
              <a:t>Sketch </a:t>
            </a:r>
            <a:r>
              <a:rPr lang="en-US" altLang="zh-CN" dirty="0">
                <a:solidFill>
                  <a:srgbClr val="006600"/>
                </a:solidFill>
                <a:ea typeface="宋体" charset="-122"/>
              </a:rPr>
              <a:t>(details done on the board)</a:t>
            </a:r>
          </a:p>
          <a:p>
            <a:pPr>
              <a:lnSpc>
                <a:spcPct val="90000"/>
              </a:lnSpc>
              <a:buFontTx/>
              <a:buNone/>
            </a:pPr>
            <a:r>
              <a:rPr lang="en-US" altLang="zh-CN" dirty="0">
                <a:ea typeface="宋体" charset="-122"/>
              </a:rPr>
              <a:t>   - Assume countable</a:t>
            </a:r>
          </a:p>
          <a:p>
            <a:pPr>
              <a:lnSpc>
                <a:spcPct val="90000"/>
              </a:lnSpc>
              <a:buFontTx/>
              <a:buNone/>
            </a:pPr>
            <a:r>
              <a:rPr lang="en-US" altLang="zh-CN" dirty="0">
                <a:ea typeface="宋体" charset="-122"/>
              </a:rPr>
              <a:t>   - look at all numbers in the interval [0,1)</a:t>
            </a:r>
          </a:p>
          <a:p>
            <a:pPr>
              <a:lnSpc>
                <a:spcPct val="90000"/>
              </a:lnSpc>
              <a:buFontTx/>
              <a:buNone/>
            </a:pPr>
            <a:r>
              <a:rPr lang="en-US" altLang="zh-CN" dirty="0">
                <a:ea typeface="宋体" charset="-122"/>
              </a:rPr>
              <a:t>   - list them in ANY order</a:t>
            </a:r>
          </a:p>
          <a:p>
            <a:pPr>
              <a:lnSpc>
                <a:spcPct val="90000"/>
              </a:lnSpc>
              <a:buFontTx/>
              <a:buNone/>
            </a:pPr>
            <a:r>
              <a:rPr lang="en-US" altLang="zh-CN" dirty="0">
                <a:ea typeface="宋体" charset="-122"/>
              </a:rPr>
              <a:t>   - show that there is some number not listed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A matrix is a rectangular array of numbers.</a:t>
            </a:r>
          </a:p>
        </p:txBody>
      </p:sp>
      <p:sp>
        <p:nvSpPr>
          <p:cNvPr id="3" name="标题 2"/>
          <p:cNvSpPr>
            <a:spLocks noGrp="1"/>
          </p:cNvSpPr>
          <p:nvPr>
            <p:ph type="title"/>
          </p:nvPr>
        </p:nvSpPr>
        <p:spPr/>
        <p:txBody>
          <a:bodyPr/>
          <a:lstStyle/>
          <a:p>
            <a:r>
              <a:rPr lang="en-US" altLang="zh-CN" dirty="0" smtClean="0"/>
              <a:t>Matrix</a:t>
            </a:r>
            <a:endParaRPr lang="zh-CN" altLang="en-US" dirty="0"/>
          </a:p>
        </p:txBody>
      </p:sp>
      <p:sp>
        <p:nvSpPr>
          <p:cNvPr id="4" name="灯片编号占位符 3"/>
          <p:cNvSpPr>
            <a:spLocks noGrp="1"/>
          </p:cNvSpPr>
          <p:nvPr>
            <p:ph type="sldNum" sz="quarter" idx="12"/>
          </p:nvPr>
        </p:nvSpPr>
        <p:spPr/>
        <p:txBody>
          <a:bodyPr/>
          <a:lstStyle/>
          <a:p>
            <a:pPr>
              <a:defRPr/>
            </a:pPr>
            <a:fld id="{F89D6C2E-2986-4E9E-9AEF-174E657C0996}" type="slidenum">
              <a:rPr lang="en-US" altLang="zh-CN" smtClean="0"/>
              <a:pPr>
                <a:defRPr/>
              </a:pPr>
              <a:t>9</a:t>
            </a:fld>
            <a:endParaRPr lang="en-US" altLang="zh-CN"/>
          </a:p>
        </p:txBody>
      </p:sp>
      <p:pic>
        <p:nvPicPr>
          <p:cNvPr id="153602" name="Picture 2" descr="File:Matrix.svg"/>
          <p:cNvPicPr>
            <a:picLocks noChangeAspect="1" noChangeArrowheads="1"/>
          </p:cNvPicPr>
          <p:nvPr/>
        </p:nvPicPr>
        <p:blipFill>
          <a:blip r:embed="rId2"/>
          <a:srcRect/>
          <a:stretch>
            <a:fillRect/>
          </a:stretch>
        </p:blipFill>
        <p:spPr bwMode="auto">
          <a:xfrm>
            <a:off x="2357422" y="2143116"/>
            <a:ext cx="3214710" cy="260300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22881</TotalTime>
  <Words>1456</Words>
  <Application>Microsoft PowerPoint</Application>
  <PresentationFormat>信纸(8.5x11 英寸)</PresentationFormat>
  <Paragraphs>214</Paragraphs>
  <Slides>27</Slides>
  <Notes>1</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27</vt:i4>
      </vt:variant>
    </vt:vector>
  </HeadingPairs>
  <TitlesOfParts>
    <vt:vector size="30" baseType="lpstr">
      <vt:lpstr>聚合</vt:lpstr>
      <vt:lpstr>公式</vt:lpstr>
      <vt:lpstr>Microsoft 公式 3.0</vt:lpstr>
      <vt:lpstr>Math/CSE 1019C: Discrete Mathematics for Computer Science Fall 2012</vt:lpstr>
      <vt:lpstr>幻灯片 2</vt:lpstr>
      <vt:lpstr>Review: Countability</vt:lpstr>
      <vt:lpstr>Review: Countability</vt:lpstr>
      <vt:lpstr>Review: Countability</vt:lpstr>
      <vt:lpstr>The rationals are countable</vt:lpstr>
      <vt:lpstr>The reals are not countable</vt:lpstr>
      <vt:lpstr>The reals are not countable - 2</vt:lpstr>
      <vt:lpstr>Matrix</vt:lpstr>
      <vt:lpstr>Matrix Arithmetic</vt:lpstr>
      <vt:lpstr>幻灯片 11</vt:lpstr>
      <vt:lpstr>Transpose</vt:lpstr>
      <vt:lpstr>The Growth of Functions</vt:lpstr>
      <vt:lpstr>Big-O Notation</vt:lpstr>
      <vt:lpstr>Big-O Notation</vt:lpstr>
      <vt:lpstr>Big-O Notation</vt:lpstr>
      <vt:lpstr>幻灯片 17</vt:lpstr>
      <vt:lpstr>幻灯片 18</vt:lpstr>
      <vt:lpstr>幻灯片 19</vt:lpstr>
      <vt:lpstr>Growth of polynomial functions</vt:lpstr>
      <vt:lpstr>Properties of Big-O</vt:lpstr>
      <vt:lpstr>Properties of Big-O</vt:lpstr>
      <vt:lpstr>Important Complexity Classes</vt:lpstr>
      <vt:lpstr>Some crucial facts</vt:lpstr>
      <vt:lpstr>幻灯片 25</vt:lpstr>
      <vt:lpstr>Big-Omega</vt:lpstr>
      <vt:lpstr>Big-Theta</vt:lpstr>
    </vt:vector>
  </TitlesOfParts>
  <Company>York U, Toronto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CSE 1019</dc:subject>
  <dc:creator>S. Datta</dc:creator>
  <cp:lastModifiedBy>Windows 用户</cp:lastModifiedBy>
  <cp:revision>929</cp:revision>
  <dcterms:created xsi:type="dcterms:W3CDTF">2001-08-27T07:35:01Z</dcterms:created>
  <dcterms:modified xsi:type="dcterms:W3CDTF">2012-11-18T20:08:59Z</dcterms:modified>
</cp:coreProperties>
</file>