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2" r:id="rId1"/>
  </p:sldMasterIdLst>
  <p:notesMasterIdLst>
    <p:notesMasterId r:id="rId38"/>
  </p:notesMasterIdLst>
  <p:handoutMasterIdLst>
    <p:handoutMasterId r:id="rId39"/>
  </p:handoutMasterIdLst>
  <p:sldIdLst>
    <p:sldId id="469" r:id="rId2"/>
    <p:sldId id="629" r:id="rId3"/>
    <p:sldId id="576" r:id="rId4"/>
    <p:sldId id="606" r:id="rId5"/>
    <p:sldId id="564" r:id="rId6"/>
    <p:sldId id="578" r:id="rId7"/>
    <p:sldId id="580" r:id="rId8"/>
    <p:sldId id="608" r:id="rId9"/>
    <p:sldId id="585" r:id="rId10"/>
    <p:sldId id="586" r:id="rId11"/>
    <p:sldId id="610" r:id="rId12"/>
    <p:sldId id="607" r:id="rId13"/>
    <p:sldId id="609" r:id="rId14"/>
    <p:sldId id="616" r:id="rId15"/>
    <p:sldId id="619" r:id="rId16"/>
    <p:sldId id="617" r:id="rId17"/>
    <p:sldId id="618" r:id="rId18"/>
    <p:sldId id="636" r:id="rId19"/>
    <p:sldId id="620" r:id="rId20"/>
    <p:sldId id="621" r:id="rId21"/>
    <p:sldId id="622" r:id="rId22"/>
    <p:sldId id="623" r:id="rId23"/>
    <p:sldId id="626" r:id="rId24"/>
    <p:sldId id="624" r:id="rId25"/>
    <p:sldId id="625" r:id="rId26"/>
    <p:sldId id="627" r:id="rId27"/>
    <p:sldId id="637" r:id="rId28"/>
    <p:sldId id="630" r:id="rId29"/>
    <p:sldId id="631" r:id="rId30"/>
    <p:sldId id="597" r:id="rId31"/>
    <p:sldId id="632" r:id="rId32"/>
    <p:sldId id="633" r:id="rId33"/>
    <p:sldId id="634" r:id="rId34"/>
    <p:sldId id="635" r:id="rId35"/>
    <p:sldId id="601" r:id="rId36"/>
    <p:sldId id="602" r:id="rId37"/>
  </p:sldIdLst>
  <p:sldSz cx="9144000" cy="6858000" type="letter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9F8CC"/>
    <a:srgbClr val="006600"/>
    <a:srgbClr val="333300"/>
    <a:srgbClr val="000066"/>
    <a:srgbClr val="990033"/>
    <a:srgbClr val="660066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4855" autoAdjust="0"/>
    <p:restoredTop sz="74813" autoAdjust="0"/>
  </p:normalViewPr>
  <p:slideViewPr>
    <p:cSldViewPr>
      <p:cViewPr varScale="1">
        <p:scale>
          <a:sx n="87" d="100"/>
          <a:sy n="87" d="100"/>
        </p:scale>
        <p:origin x="-116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t" anchorCtr="0" compatLnSpc="1">
            <a:prstTxWarp prst="textNoShape">
              <a:avLst/>
            </a:prstTxWarp>
          </a:bodyPr>
          <a:lstStyle>
            <a:lvl1pPr algn="l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t" anchorCtr="0" compatLnSpc="1">
            <a:prstTxWarp prst="textNoShape">
              <a:avLst/>
            </a:prstTxWarp>
          </a:bodyPr>
          <a:lstStyle>
            <a:lvl1pPr algn="r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b" anchorCtr="0" compatLnSpc="1">
            <a:prstTxWarp prst="textNoShape">
              <a:avLst/>
            </a:prstTxWarp>
          </a:bodyPr>
          <a:lstStyle>
            <a:lvl1pPr algn="l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8" rIns="99037" bIns="49518" numCol="1" anchor="b" anchorCtr="0" compatLnSpc="1">
            <a:prstTxWarp prst="textNoShape">
              <a:avLst/>
            </a:prstTxWarp>
          </a:bodyPr>
          <a:lstStyle>
            <a:lvl1pPr algn="r" defTabSz="991208">
              <a:defRPr sz="1300" b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fld id="{F1C34A5B-7A54-404F-B185-D17A69780F4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7488" y="0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55650"/>
            <a:ext cx="5153025" cy="3865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873625"/>
            <a:ext cx="5189537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5663"/>
            <a:ext cx="30972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488" y="9745663"/>
            <a:ext cx="30972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429" tIns="48715" rIns="97429" bIns="4871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fld id="{A4737D70-DF4F-40CD-A751-0F9EB6193D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9633DC-6547-4DA5-A114-E22164B5858F}" type="slidenum">
              <a:rPr lang="en-US" altLang="zh-CN" smtClean="0"/>
              <a:pPr/>
              <a:t>1</a:t>
            </a:fld>
            <a:endParaRPr lang="en-US" altLang="zh-CN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74700"/>
            <a:ext cx="5100637" cy="3825875"/>
          </a:xfrm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2513"/>
            <a:ext cx="5207000" cy="46037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688" tIns="46844" rIns="93688" bIns="46844"/>
          <a:lstStyle/>
          <a:p>
            <a:pPr eaLnBrk="1" hangingPunct="1"/>
            <a:endParaRPr lang="zh-CN" altLang="zh-CN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grpSp>
        <p:nvGrpSpPr>
          <p:cNvPr id="5" name="组合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任意多边形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 altLang="zh-CN"/>
            </a:p>
          </p:txBody>
        </p:sp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/>
              <a:endParaRPr lang="en-US" altLang="zh-CN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altLang="zh-CN">
                <a:solidFill>
                  <a:srgbClr val="FFFFFF"/>
                </a:solidFill>
                <a:ea typeface="宋体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11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596541-D9F3-4C1A-8C5A-D44C89F84EDF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12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5C83443-9AA9-4A21-8FA9-114A24871F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6789D8-D656-4403-AF37-B3CCED319126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AE4E01-72EC-4780-AC17-D9A7028601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259718-8D29-47C5-9CF8-A46E28D78B70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27A6E7-10F4-4B6E-A20A-9514C33C63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AE2005-8F4A-447A-9533-E16F115078B6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D6C2E-2986-4E9E-9AEF-174E657C09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燕尾形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5" name="燕尾形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F998B6-5D84-4B11-AA8B-26A493BF827D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426E8D-1353-49B9-B8DE-35AE4566FA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4079DA-88DB-46AD-8CC0-5957E1A385F0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C25839-792E-42EC-83E3-E0702D4D96B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D58406-DB65-4A33-A1B3-1A2357655A01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49AFC-B9A5-4B36-A5FD-966AAD7629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5CEE7C-0492-4F12-B1E4-B89F054A947B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D09850-2EFE-4425-8F40-803CF50BFB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98AA7F-131A-436A-A844-2A2983315224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94533-3466-49DE-87D5-15D801840E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6690BB-77DC-467E-B236-26505B24BD91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F705DE-F6F0-4A59-9D21-96B83EC636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6" name="任意多边形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7" name="直角三角形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燕尾形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BB5384-C6C1-4B3C-8C46-1E2AD8ADF32C}" type="datetimeFigureOut">
              <a:rPr lang="en-US" altLang="zh-CN"/>
              <a:pPr>
                <a:defRPr/>
              </a:pPr>
              <a:t>12/11/2012</a:t>
            </a:fld>
            <a:endParaRPr lang="en-US" altLang="zh-CN"/>
          </a:p>
        </p:txBody>
      </p:sp>
      <p:sp>
        <p:nvSpPr>
          <p:cNvPr id="1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08F1B72-80B9-4C67-BB31-3716591E65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/>
            <a:endParaRPr lang="en-US" altLang="zh-CN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altLang="zh-CN">
              <a:solidFill>
                <a:srgbClr val="FFFFFF"/>
              </a:solidFill>
              <a:ea typeface="宋体" charset="-122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33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fld id="{4D9536D2-499E-430C-9A51-6126BB3D9C7E}" type="datetimeFigureOut">
              <a:rPr lang="en-US" altLang="zh-CN"/>
              <a:pPr>
                <a:defRPr/>
              </a:pPr>
              <a:t>12/11/2012</a:t>
            </a:fld>
            <a:endParaRPr lang="en-US" altLang="zh-CN" sz="1300">
              <a:solidFill>
                <a:srgbClr val="E8FCFF"/>
              </a:solidFill>
            </a:endParaRPr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fld id="{1DB7EFE1-1406-4C46-BADB-B0B3F97AEF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1" name="Text Box 8"/>
          <p:cNvSpPr txBox="1">
            <a:spLocks noChangeArrowheads="1"/>
          </p:cNvSpPr>
          <p:nvPr userDrawn="1"/>
        </p:nvSpPr>
        <p:spPr bwMode="auto">
          <a:xfrm>
            <a:off x="8534400" y="60198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endParaRPr lang="zh-CN" altLang="zh-CN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5" r:id="rId1"/>
    <p:sldLayoutId id="2147484246" r:id="rId2"/>
    <p:sldLayoutId id="2147484247" r:id="rId3"/>
    <p:sldLayoutId id="2147484248" r:id="rId4"/>
    <p:sldLayoutId id="2147484249" r:id="rId5"/>
    <p:sldLayoutId id="2147484250" r:id="rId6"/>
    <p:sldLayoutId id="2147484251" r:id="rId7"/>
    <p:sldLayoutId id="2147484252" r:id="rId8"/>
    <p:sldLayoutId id="2147484253" r:id="rId9"/>
    <p:sldLayoutId id="2147484254" r:id="rId10"/>
    <p:sldLayoutId id="214748425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e@cse.yorku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686800" cy="1524000"/>
          </a:xfrm>
        </p:spPr>
        <p:txBody>
          <a:bodyPr lIns="92075" tIns="46038" rIns="92075" bIns="46038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CN" sz="3200" dirty="0">
                <a:solidFill>
                  <a:srgbClr val="FFC000"/>
                </a:solidFill>
                <a:ea typeface="宋体" charset="-122"/>
              </a:rPr>
              <a:t>Math/CSE 1019C:</a:t>
            </a:r>
            <a:br>
              <a:rPr lang="en-US" altLang="zh-CN" sz="3200" dirty="0">
                <a:solidFill>
                  <a:srgbClr val="FFC000"/>
                </a:solidFill>
                <a:ea typeface="宋体" charset="-122"/>
              </a:rPr>
            </a:br>
            <a:r>
              <a:rPr lang="en-US" altLang="zh-CN" sz="3200" dirty="0">
                <a:solidFill>
                  <a:srgbClr val="FFC000"/>
                </a:solidFill>
                <a:ea typeface="宋体" charset="-122"/>
              </a:rPr>
              <a:t>Discrete Mathematics for Computer Science</a:t>
            </a:r>
            <a:br>
              <a:rPr lang="en-US" altLang="zh-CN" sz="3200" dirty="0">
                <a:solidFill>
                  <a:srgbClr val="FFC000"/>
                </a:solidFill>
                <a:ea typeface="宋体" charset="-122"/>
              </a:rPr>
            </a:br>
            <a:r>
              <a:rPr lang="en-US" altLang="zh-CN" sz="2400" b="0" dirty="0">
                <a:solidFill>
                  <a:srgbClr val="FFC000"/>
                </a:solidFill>
                <a:ea typeface="宋体" charset="-122"/>
              </a:rPr>
              <a:t>Fall </a:t>
            </a:r>
            <a:r>
              <a:rPr lang="en-US" altLang="zh-CN" sz="2400" b="0" dirty="0" smtClean="0">
                <a:solidFill>
                  <a:srgbClr val="FFC000"/>
                </a:solidFill>
                <a:ea typeface="宋体" charset="-122"/>
              </a:rPr>
              <a:t>2012</a:t>
            </a:r>
            <a:endParaRPr lang="en-GB" sz="2400" b="0" dirty="0">
              <a:solidFill>
                <a:srgbClr val="FFC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57400"/>
            <a:ext cx="8001000" cy="4114800"/>
          </a:xfrm>
        </p:spPr>
        <p:txBody>
          <a:bodyPr lIns="92075" tIns="46038" rIns="92075" bIns="46038" anchor="ctr"/>
          <a:lstStyle/>
          <a:p>
            <a:pPr marR="0"/>
            <a:r>
              <a:rPr lang="en-US" altLang="zh-CN" b="1" dirty="0" smtClean="0">
                <a:ea typeface="宋体" charset="-122"/>
              </a:rPr>
              <a:t>Jessie Zhao</a:t>
            </a:r>
            <a:endParaRPr lang="en-GB" altLang="zh-CN" sz="2400" dirty="0" smtClean="0">
              <a:ea typeface="宋体" charset="-122"/>
            </a:endParaRPr>
          </a:p>
          <a:p>
            <a:pPr marR="0"/>
            <a:r>
              <a:rPr lang="en-GB" altLang="zh-CN" sz="2400" dirty="0" smtClean="0">
                <a:ea typeface="宋体" charset="-122"/>
                <a:hlinkClick r:id="rId3"/>
              </a:rPr>
              <a:t>jessie@cse.yorku.ca</a:t>
            </a:r>
            <a:endParaRPr lang="en-GB" altLang="zh-CN" sz="2400" dirty="0" smtClean="0">
              <a:ea typeface="宋体" charset="-122"/>
            </a:endParaRPr>
          </a:p>
          <a:p>
            <a:pPr marR="0"/>
            <a:endParaRPr lang="en-GB" altLang="zh-CN" sz="2400" dirty="0" smtClean="0">
              <a:ea typeface="宋体" charset="-122"/>
            </a:endParaRPr>
          </a:p>
          <a:p>
            <a:pPr marR="0"/>
            <a:endParaRPr lang="en-GB" altLang="zh-CN" sz="1800" dirty="0" smtClean="0">
              <a:ea typeface="宋体" charset="-122"/>
            </a:endParaRPr>
          </a:p>
          <a:p>
            <a:pPr marR="0"/>
            <a:r>
              <a:rPr lang="en-GB" altLang="zh-CN" sz="2400" dirty="0" smtClean="0">
                <a:ea typeface="宋体" charset="-122"/>
              </a:rPr>
              <a:t>Course page: </a:t>
            </a:r>
          </a:p>
          <a:p>
            <a:pPr marR="0"/>
            <a:r>
              <a:rPr lang="en-GB" altLang="zh-CN" sz="2400" dirty="0" smtClean="0">
                <a:ea typeface="宋体" charset="-122"/>
              </a:rPr>
              <a:t>http://www.cse.yorku.ca/course/1019</a:t>
            </a:r>
          </a:p>
          <a:p>
            <a:pPr marR="0"/>
            <a:endParaRPr lang="en-GB" altLang="zh-CN" sz="1800" dirty="0" smtClean="0">
              <a:ea typeface="宋体" charset="-122"/>
            </a:endParaRPr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115A26-1582-442B-8152-46BF4B5DC4D8}" type="slidenum">
              <a:rPr lang="en-US" altLang="zh-CN"/>
              <a:pPr/>
              <a:t>1</a:t>
            </a:fld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006992"/>
          </a:xfrm>
        </p:spPr>
        <p:txBody>
          <a:bodyPr/>
          <a:lstStyle/>
          <a:p>
            <a:r>
              <a:rPr lang="en-CA" altLang="zh-CN" dirty="0" smtClean="0"/>
              <a:t>The Graph of Floor function R-&gt;Z </a:t>
            </a:r>
          </a:p>
          <a:p>
            <a:pPr lvl="1"/>
            <a:r>
              <a:rPr lang="en-CA" altLang="zh-CN" dirty="0" smtClean="0"/>
              <a:t>⌊x⌋ is the largest integer that is less than or equal to x.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  <p:pic>
        <p:nvPicPr>
          <p:cNvPr id="128004" name="Picture 4" descr="File:Floor function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85926"/>
            <a:ext cx="428628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006992"/>
          </a:xfrm>
        </p:spPr>
        <p:txBody>
          <a:bodyPr/>
          <a:lstStyle/>
          <a:p>
            <a:r>
              <a:rPr lang="en-CA" altLang="zh-CN" dirty="0" smtClean="0"/>
              <a:t>The Graph of Ceiling function R-&gt;Z</a:t>
            </a:r>
          </a:p>
          <a:p>
            <a:pPr lvl="1"/>
            <a:r>
              <a:rPr lang="en-CA" altLang="zh-CN" dirty="0" smtClean="0"/>
              <a:t>⌈x⌉ is the smallest integer that </a:t>
            </a:r>
            <a:r>
              <a:rPr lang="en-CA" altLang="zh-CN" smtClean="0"/>
              <a:t>is greater than </a:t>
            </a:r>
            <a:r>
              <a:rPr lang="en-CA" altLang="zh-CN" dirty="0" smtClean="0"/>
              <a:t>or equal to x.</a:t>
            </a:r>
            <a:endParaRPr lang="zh-CN" altLang="en-US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pic>
        <p:nvPicPr>
          <p:cNvPr id="135170" name="Picture 2" descr="File:Ceiling function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643050"/>
            <a:ext cx="464347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2"/>
          </a:xfrm>
        </p:spPr>
        <p:txBody>
          <a:bodyPr/>
          <a:lstStyle/>
          <a:p>
            <a:r>
              <a:rPr lang="en-US" altLang="zh-CN" dirty="0" smtClean="0"/>
              <a:t>Let f and g be functions from A to R. Then f</a:t>
            </a:r>
            <a:r>
              <a:rPr lang="en-US" altLang="zh-CN" baseline="-25000" dirty="0" smtClean="0">
                <a:ea typeface="宋体" charset="-122"/>
              </a:rPr>
              <a:t>1</a:t>
            </a:r>
            <a:r>
              <a:rPr lang="en-US" altLang="zh-CN" dirty="0" smtClean="0"/>
              <a:t>+f</a:t>
            </a:r>
            <a:r>
              <a:rPr lang="en-US" altLang="zh-CN" baseline="-25000" dirty="0" smtClean="0">
                <a:ea typeface="宋体" charset="-122"/>
              </a:rPr>
              <a:t>2</a:t>
            </a:r>
            <a:r>
              <a:rPr lang="en-US" altLang="zh-CN" dirty="0" smtClean="0"/>
              <a:t> and f</a:t>
            </a:r>
            <a:r>
              <a:rPr lang="en-US" altLang="zh-CN" baseline="-25000" dirty="0" smtClean="0">
                <a:ea typeface="宋体" charset="-122"/>
              </a:rPr>
              <a:t>1</a:t>
            </a:r>
            <a:r>
              <a:rPr lang="en-US" altLang="zh-CN" dirty="0" smtClean="0"/>
              <a:t>f</a:t>
            </a:r>
            <a:r>
              <a:rPr lang="en-US" altLang="zh-CN" baseline="-25000" dirty="0" smtClean="0">
                <a:ea typeface="宋体" charset="-122"/>
              </a:rPr>
              <a:t>2</a:t>
            </a:r>
            <a:r>
              <a:rPr lang="en-US" altLang="zh-CN" dirty="0" smtClean="0"/>
              <a:t> are also functions from A to R</a:t>
            </a:r>
          </a:p>
          <a:p>
            <a:pPr lvl="1"/>
            <a:r>
              <a:rPr lang="en-US" altLang="zh-CN" dirty="0" smtClean="0"/>
              <a:t>(f</a:t>
            </a:r>
            <a:r>
              <a:rPr lang="en-US" altLang="zh-CN" baseline="-25000" dirty="0" smtClean="0">
                <a:ea typeface="宋体" charset="-122"/>
              </a:rPr>
              <a:t>1</a:t>
            </a:r>
            <a:r>
              <a:rPr lang="en-US" altLang="zh-CN" dirty="0" smtClean="0"/>
              <a:t>+f</a:t>
            </a:r>
            <a:r>
              <a:rPr lang="en-US" altLang="zh-CN" baseline="-25000" dirty="0" smtClean="0">
                <a:ea typeface="宋体" charset="-122"/>
              </a:rPr>
              <a:t>2</a:t>
            </a:r>
            <a:r>
              <a:rPr lang="en-US" altLang="zh-CN" dirty="0" smtClean="0"/>
              <a:t>)(x) = f</a:t>
            </a:r>
            <a:r>
              <a:rPr lang="en-US" altLang="zh-CN" baseline="-25000" dirty="0" smtClean="0">
                <a:ea typeface="宋体" charset="-122"/>
              </a:rPr>
              <a:t>1 </a:t>
            </a:r>
            <a:r>
              <a:rPr lang="en-US" altLang="zh-CN" dirty="0" smtClean="0"/>
              <a:t>(x) + f</a:t>
            </a:r>
            <a:r>
              <a:rPr lang="en-US" altLang="zh-CN" baseline="-25000" dirty="0" smtClean="0">
                <a:ea typeface="宋体" charset="-122"/>
              </a:rPr>
              <a:t>2 </a:t>
            </a:r>
            <a:r>
              <a:rPr lang="en-US" altLang="zh-CN" dirty="0" smtClean="0"/>
              <a:t>(x)</a:t>
            </a:r>
          </a:p>
          <a:p>
            <a:pPr lvl="1"/>
            <a:r>
              <a:rPr lang="en-US" altLang="zh-CN" dirty="0" smtClean="0"/>
              <a:t>(f</a:t>
            </a:r>
            <a:r>
              <a:rPr lang="en-US" altLang="zh-CN" baseline="-25000" dirty="0" smtClean="0">
                <a:ea typeface="宋体" charset="-122"/>
              </a:rPr>
              <a:t>1</a:t>
            </a:r>
            <a:r>
              <a:rPr lang="en-US" altLang="zh-CN" dirty="0" smtClean="0"/>
              <a:t>f</a:t>
            </a:r>
            <a:r>
              <a:rPr lang="en-US" altLang="zh-CN" baseline="-25000" dirty="0" smtClean="0">
                <a:ea typeface="宋体" charset="-122"/>
              </a:rPr>
              <a:t>2</a:t>
            </a:r>
            <a:r>
              <a:rPr lang="en-US" altLang="zh-CN" dirty="0" smtClean="0"/>
              <a:t>)(x) =f</a:t>
            </a:r>
            <a:r>
              <a:rPr lang="en-US" altLang="zh-CN" baseline="-25000" dirty="0" smtClean="0">
                <a:ea typeface="宋体" charset="-122"/>
              </a:rPr>
              <a:t>1 </a:t>
            </a:r>
            <a:r>
              <a:rPr lang="en-US" altLang="zh-CN" dirty="0" smtClean="0"/>
              <a:t>(x) f</a:t>
            </a:r>
            <a:r>
              <a:rPr lang="en-US" altLang="zh-CN" baseline="-25000" dirty="0" smtClean="0">
                <a:ea typeface="宋体" charset="-122"/>
              </a:rPr>
              <a:t>2</a:t>
            </a:r>
            <a:r>
              <a:rPr lang="en-US" altLang="zh-CN" dirty="0" smtClean="0"/>
              <a:t>(x)</a:t>
            </a:r>
          </a:p>
          <a:p>
            <a:pPr lvl="1"/>
            <a:endParaRPr lang="en-US" altLang="zh-CN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700" dirty="0" smtClean="0"/>
              <a:t>Example: 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600" dirty="0" smtClean="0"/>
              <a:t>f</a:t>
            </a:r>
            <a:r>
              <a:rPr lang="en-US" altLang="zh-CN" sz="2600" baseline="-25000" dirty="0" smtClean="0">
                <a:ea typeface="宋体" charset="-122"/>
              </a:rPr>
              <a:t>1</a:t>
            </a:r>
            <a:r>
              <a:rPr lang="en-US" altLang="zh-CN" sz="2600" dirty="0" smtClean="0"/>
              <a:t>(x)=x, </a:t>
            </a:r>
            <a:r>
              <a:rPr lang="en-US" altLang="zh-CN" sz="2800" dirty="0" smtClean="0"/>
              <a:t>f</a:t>
            </a:r>
            <a:r>
              <a:rPr lang="en-US" altLang="zh-CN" sz="2800" baseline="-25000" dirty="0" smtClean="0">
                <a:ea typeface="宋体" charset="-122"/>
              </a:rPr>
              <a:t>2</a:t>
            </a:r>
            <a:r>
              <a:rPr lang="en-US" altLang="zh-CN" sz="2800" dirty="0" smtClean="0"/>
              <a:t>(x)=x</a:t>
            </a:r>
            <a:r>
              <a:rPr lang="pt-BR" altLang="zh-CN" sz="2800" dirty="0" smtClean="0"/>
              <a:t>²</a:t>
            </a:r>
            <a:endParaRPr lang="en-US" altLang="zh-CN" sz="2800" dirty="0" smtClean="0"/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400" dirty="0" smtClean="0"/>
              <a:t>(f</a:t>
            </a:r>
            <a:r>
              <a:rPr lang="en-US" altLang="zh-CN" sz="2400" baseline="-25000" dirty="0" smtClean="0">
                <a:ea typeface="宋体" charset="-122"/>
              </a:rPr>
              <a:t>1</a:t>
            </a:r>
            <a:r>
              <a:rPr lang="en-US" altLang="zh-CN" sz="2400" dirty="0" smtClean="0"/>
              <a:t>+f</a:t>
            </a:r>
            <a:r>
              <a:rPr lang="en-US" altLang="zh-CN" sz="2400" baseline="-25000" dirty="0" smtClean="0">
                <a:ea typeface="宋体" charset="-122"/>
              </a:rPr>
              <a:t>2 </a:t>
            </a:r>
            <a:r>
              <a:rPr lang="en-US" altLang="zh-CN" sz="2400" dirty="0" smtClean="0"/>
              <a:t>)(x)=x + x²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400" dirty="0" smtClean="0">
                <a:solidFill>
                  <a:prstClr val="black"/>
                </a:solidFill>
              </a:rPr>
              <a:t>(f</a:t>
            </a:r>
            <a:r>
              <a:rPr lang="en-US" altLang="zh-CN" sz="2400" baseline="-25000" dirty="0" smtClean="0">
                <a:solidFill>
                  <a:prstClr val="black"/>
                </a:solidFill>
                <a:ea typeface="宋体" charset="-122"/>
              </a:rPr>
              <a:t>1</a:t>
            </a:r>
            <a:r>
              <a:rPr lang="en-US" altLang="zh-CN" sz="2400" dirty="0" smtClean="0">
                <a:solidFill>
                  <a:prstClr val="black"/>
                </a:solidFill>
              </a:rPr>
              <a:t>f</a:t>
            </a:r>
            <a:r>
              <a:rPr lang="en-US" altLang="zh-CN" sz="2400" baseline="-25000" dirty="0" smtClean="0">
                <a:solidFill>
                  <a:prstClr val="black"/>
                </a:solidFill>
                <a:ea typeface="宋体" charset="-122"/>
              </a:rPr>
              <a:t>2 </a:t>
            </a:r>
            <a:r>
              <a:rPr lang="en-US" altLang="zh-CN" sz="2400" dirty="0" smtClean="0">
                <a:solidFill>
                  <a:prstClr val="black"/>
                </a:solidFill>
              </a:rPr>
              <a:t>)(x)= x³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altLang="zh-CN" sz="2400" dirty="0" smtClean="0">
              <a:solidFill>
                <a:prstClr val="black"/>
              </a:solidFill>
            </a:endParaRP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altLang="zh-CN" sz="2700" dirty="0" smtClean="0"/>
              <a:t>Notice the difference 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en-US" altLang="zh-CN" sz="2700" dirty="0" smtClean="0"/>
              <a:t>	between           and </a:t>
            </a:r>
            <a:r>
              <a:rPr lang="en-US" altLang="zh-CN" sz="2700" dirty="0" err="1" smtClean="0"/>
              <a:t>fg</a:t>
            </a:r>
            <a:endParaRPr lang="en-US" altLang="zh-CN" sz="2700" dirty="0" smtClean="0"/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altLang="zh-CN" sz="2400" dirty="0" smtClean="0">
              <a:solidFill>
                <a:prstClr val="black"/>
              </a:solidFill>
            </a:endParaRPr>
          </a:p>
          <a:p>
            <a:pPr marL="603250" lvl="2" indent="-255588">
              <a:spcBef>
                <a:spcPts val="400"/>
              </a:spcBef>
              <a:buSzPct val="68000"/>
              <a:buNone/>
            </a:pPr>
            <a:endParaRPr lang="en-US" altLang="zh-CN" sz="2400" dirty="0" smtClean="0">
              <a:solidFill>
                <a:prstClr val="black"/>
              </a:solidFill>
            </a:endParaRPr>
          </a:p>
          <a:p>
            <a:pPr marL="603250" lvl="2" indent="-255588">
              <a:spcBef>
                <a:spcPts val="400"/>
              </a:spcBef>
              <a:buSzPct val="68000"/>
              <a:buNone/>
            </a:pPr>
            <a:endParaRPr lang="en-US" altLang="zh-CN" sz="2500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00" y="2857496"/>
            <a:ext cx="4381500" cy="334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7523" name="Object 3"/>
          <p:cNvGraphicFramePr>
            <a:graphicFrameLocks noChangeAspect="1"/>
          </p:cNvGraphicFramePr>
          <p:nvPr/>
        </p:nvGraphicFramePr>
        <p:xfrm>
          <a:off x="2500298" y="5500702"/>
          <a:ext cx="785813" cy="523875"/>
        </p:xfrm>
        <a:graphic>
          <a:graphicData uri="http://schemas.openxmlformats.org/presentationml/2006/ole">
            <p:oleObj spid="_x0000_s107523" name="公式" r:id="rId4" imgW="304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49868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The domain and </a:t>
            </a:r>
            <a:r>
              <a:rPr lang="en-US" altLang="zh-CN" dirty="0" err="1" smtClean="0"/>
              <a:t>codomain</a:t>
            </a:r>
            <a:r>
              <a:rPr lang="en-US" altLang="zh-CN" dirty="0" smtClean="0"/>
              <a:t> of f are subsets of R. x, y are in the domain of f and x&lt;y.</a:t>
            </a:r>
          </a:p>
          <a:p>
            <a:pPr>
              <a:buNone/>
            </a:pPr>
            <a:r>
              <a:rPr lang="en-US" altLang="zh-CN" dirty="0" smtClean="0"/>
              <a:t>f is </a:t>
            </a:r>
            <a:r>
              <a:rPr lang="en-US" altLang="zh-CN" dirty="0" smtClean="0">
                <a:solidFill>
                  <a:srgbClr val="FF0000"/>
                </a:solidFill>
              </a:rPr>
              <a:t>(monotonically) increasing</a:t>
            </a:r>
            <a:r>
              <a:rPr lang="en-US" altLang="zh-CN" dirty="0" smtClean="0"/>
              <a:t> if f(x)≤f(y)</a:t>
            </a:r>
          </a:p>
          <a:p>
            <a:pPr>
              <a:buNone/>
            </a:pPr>
            <a:r>
              <a:rPr lang="en-US" altLang="zh-CN" dirty="0" smtClean="0"/>
              <a:t>f is </a:t>
            </a:r>
            <a:r>
              <a:rPr lang="en-US" altLang="zh-CN" dirty="0" smtClean="0">
                <a:solidFill>
                  <a:srgbClr val="FF0000"/>
                </a:solidFill>
              </a:rPr>
              <a:t>strictly increasing </a:t>
            </a:r>
            <a:r>
              <a:rPr lang="en-US" altLang="zh-CN" dirty="0" smtClean="0"/>
              <a:t>if f(x)&lt;f(y)</a:t>
            </a:r>
          </a:p>
          <a:p>
            <a:pPr>
              <a:buNone/>
            </a:pPr>
            <a:r>
              <a:rPr lang="en-US" altLang="zh-CN" dirty="0" smtClean="0"/>
              <a:t>f is </a:t>
            </a:r>
            <a:r>
              <a:rPr lang="en-US" altLang="zh-CN" dirty="0" smtClean="0">
                <a:solidFill>
                  <a:srgbClr val="FF0000"/>
                </a:solidFill>
              </a:rPr>
              <a:t>(monotonically) decreasing</a:t>
            </a:r>
            <a:r>
              <a:rPr lang="en-US" altLang="zh-CN" dirty="0" smtClean="0"/>
              <a:t> if f(x)≥f(y)</a:t>
            </a:r>
          </a:p>
          <a:p>
            <a:pPr>
              <a:buNone/>
            </a:pPr>
            <a:r>
              <a:rPr lang="en-US" altLang="zh-CN" dirty="0" smtClean="0"/>
              <a:t>f is </a:t>
            </a:r>
            <a:r>
              <a:rPr lang="en-US" altLang="zh-CN" dirty="0" smtClean="0">
                <a:solidFill>
                  <a:srgbClr val="FF0000"/>
                </a:solidFill>
              </a:rPr>
              <a:t>strictly decreasing</a:t>
            </a:r>
            <a:r>
              <a:rPr lang="en-US" altLang="zh-CN" dirty="0" smtClean="0"/>
              <a:t> if f(x)&gt;f(y)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pic>
        <p:nvPicPr>
          <p:cNvPr id="105474" name="Picture 2" descr="File:Monotonicity exampl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857628"/>
            <a:ext cx="2002888" cy="1928826"/>
          </a:xfrm>
          <a:prstGeom prst="rect">
            <a:avLst/>
          </a:prstGeom>
          <a:noFill/>
        </p:spPr>
      </p:pic>
      <p:pic>
        <p:nvPicPr>
          <p:cNvPr id="105476" name="Picture 4" descr="File:Monotonicity example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786190"/>
            <a:ext cx="2151249" cy="2071702"/>
          </a:xfrm>
          <a:prstGeom prst="rect">
            <a:avLst/>
          </a:prstGeom>
          <a:noFill/>
        </p:spPr>
      </p:pic>
      <p:pic>
        <p:nvPicPr>
          <p:cNvPr id="105478" name="Picture 6" descr="File:Monotonicity example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3786190"/>
            <a:ext cx="2151250" cy="207170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14480" y="5786454"/>
            <a:ext cx="6894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Increasing        Decreasing        Not Monotonic</a:t>
            </a:r>
            <a:endParaRPr lang="zh-CN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285720" y="142852"/>
            <a:ext cx="53655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Monotonic Functions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Show that ⌈</a:t>
            </a:r>
            <a:r>
              <a:rPr lang="en-CA" altLang="zh-CN" dirty="0" err="1" smtClean="0">
                <a:solidFill>
                  <a:srgbClr val="0066FF"/>
                </a:solidFill>
              </a:rPr>
              <a:t>x+n</a:t>
            </a:r>
            <a:r>
              <a:rPr lang="en-CA" altLang="zh-CN" dirty="0" smtClean="0">
                <a:solidFill>
                  <a:srgbClr val="0066FF"/>
                </a:solidFill>
              </a:rPr>
              <a:t>⌉ is ⌈ x ⌉ +n for </a:t>
            </a:r>
            <a:r>
              <a:rPr lang="en-CA" altLang="zh-CN" dirty="0" err="1" smtClean="0">
                <a:solidFill>
                  <a:srgbClr val="0066FF"/>
                </a:solidFill>
              </a:rPr>
              <a:t>x∈R</a:t>
            </a:r>
            <a:r>
              <a:rPr lang="en-CA" altLang="zh-CN" dirty="0" smtClean="0">
                <a:solidFill>
                  <a:srgbClr val="0066FF"/>
                </a:solidFill>
              </a:rPr>
              <a:t> and </a:t>
            </a:r>
            <a:r>
              <a:rPr lang="en-CA" altLang="zh-CN" dirty="0" err="1" smtClean="0">
                <a:solidFill>
                  <a:srgbClr val="0066FF"/>
                </a:solidFill>
              </a:rPr>
              <a:t>n∈Z</a:t>
            </a:r>
            <a:r>
              <a:rPr lang="en-CA" altLang="zh-CN" dirty="0" smtClean="0">
                <a:solidFill>
                  <a:srgbClr val="0066FF"/>
                </a:solidFill>
              </a:rPr>
              <a:t>.</a:t>
            </a:r>
          </a:p>
          <a:p>
            <a:r>
              <a:rPr lang="en-CA" altLang="zh-CN" dirty="0" smtClean="0"/>
              <a:t>Proof:</a:t>
            </a:r>
          </a:p>
          <a:p>
            <a:pPr lvl="1"/>
            <a:r>
              <a:rPr lang="en-CA" altLang="zh-CN" dirty="0" smtClean="0"/>
              <a:t>Assume ⌈ x ⌉ = m.</a:t>
            </a:r>
          </a:p>
          <a:p>
            <a:pPr lvl="1"/>
            <a:r>
              <a:rPr lang="en-CA" altLang="zh-CN" dirty="0" smtClean="0"/>
              <a:t>m-1 &lt; x ≤ m</a:t>
            </a:r>
          </a:p>
          <a:p>
            <a:pPr lvl="1"/>
            <a:r>
              <a:rPr lang="en-CA" altLang="zh-CN" dirty="0" smtClean="0"/>
              <a:t>n+m-1 &lt; </a:t>
            </a:r>
            <a:r>
              <a:rPr lang="en-CA" altLang="zh-CN" dirty="0" err="1" smtClean="0"/>
              <a:t>x+n</a:t>
            </a:r>
            <a:r>
              <a:rPr lang="en-CA" altLang="zh-CN" dirty="0" smtClean="0"/>
              <a:t> ≤ </a:t>
            </a:r>
            <a:r>
              <a:rPr lang="en-CA" altLang="zh-CN" dirty="0" err="1" smtClean="0"/>
              <a:t>m+n</a:t>
            </a:r>
            <a:endParaRPr lang="en-CA" altLang="zh-CN" dirty="0" smtClean="0"/>
          </a:p>
          <a:p>
            <a:pPr lvl="1"/>
            <a:r>
              <a:rPr lang="en-CA" altLang="zh-CN" dirty="0" smtClean="0"/>
              <a:t>⌈ </a:t>
            </a:r>
            <a:r>
              <a:rPr lang="en-CA" altLang="zh-CN" dirty="0" err="1" smtClean="0"/>
              <a:t>x+n</a:t>
            </a:r>
            <a:r>
              <a:rPr lang="en-CA" altLang="zh-CN" dirty="0" smtClean="0"/>
              <a:t> ⌉ = </a:t>
            </a:r>
            <a:r>
              <a:rPr lang="en-CA" altLang="zh-CN" dirty="0" err="1" smtClean="0"/>
              <a:t>m+n</a:t>
            </a:r>
            <a:r>
              <a:rPr lang="en-CA" altLang="zh-CN" dirty="0" smtClean="0"/>
              <a:t> = ⌈ x ⌉ +n</a:t>
            </a:r>
          </a:p>
          <a:p>
            <a:pPr lvl="1"/>
            <a:r>
              <a:rPr lang="en-CA" altLang="zh-CN" dirty="0" smtClean="0"/>
              <a:t>Q.E.D.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altLang="zh-CN" dirty="0" smtClean="0"/>
              <a:t>More Exercises for functions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429288"/>
          </a:xfrm>
        </p:spPr>
        <p:txBody>
          <a:bodyPr/>
          <a:lstStyle/>
          <a:p>
            <a:r>
              <a:rPr lang="en-CA" altLang="zh-CN" dirty="0" smtClean="0">
                <a:solidFill>
                  <a:srgbClr val="0066FF"/>
                </a:solidFill>
              </a:rPr>
              <a:t>Show that ⌊2x⌋ is ⌊ x ⌋ + ⌊ x+1/2 ⌋ for </a:t>
            </a:r>
            <a:r>
              <a:rPr lang="en-CA" altLang="zh-CN" dirty="0" err="1" smtClean="0">
                <a:solidFill>
                  <a:srgbClr val="0066FF"/>
                </a:solidFill>
              </a:rPr>
              <a:t>x∈R</a:t>
            </a:r>
            <a:r>
              <a:rPr lang="en-CA" altLang="zh-CN" dirty="0" smtClean="0">
                <a:solidFill>
                  <a:srgbClr val="0066FF"/>
                </a:solidFill>
              </a:rPr>
              <a:t>.</a:t>
            </a:r>
          </a:p>
          <a:p>
            <a:r>
              <a:rPr lang="en-CA" altLang="zh-CN" dirty="0" smtClean="0"/>
              <a:t>Proof:</a:t>
            </a:r>
          </a:p>
          <a:p>
            <a:pPr lvl="1"/>
            <a:r>
              <a:rPr lang="en-CA" altLang="zh-CN" dirty="0" smtClean="0"/>
              <a:t>Assume x=</a:t>
            </a:r>
            <a:r>
              <a:rPr lang="en-CA" altLang="zh-CN" dirty="0" err="1" smtClean="0"/>
              <a:t>n+e</a:t>
            </a:r>
            <a:r>
              <a:rPr lang="en-CA" altLang="zh-CN" dirty="0" smtClean="0"/>
              <a:t> where </a:t>
            </a:r>
            <a:r>
              <a:rPr lang="en-CA" altLang="zh-CN" dirty="0" err="1" smtClean="0"/>
              <a:t>n∈Z</a:t>
            </a:r>
            <a:r>
              <a:rPr lang="en-CA" altLang="zh-CN" dirty="0" smtClean="0"/>
              <a:t>, </a:t>
            </a:r>
            <a:r>
              <a:rPr lang="en-CA" altLang="zh-CN" dirty="0" err="1" smtClean="0"/>
              <a:t>e∈R</a:t>
            </a:r>
            <a:r>
              <a:rPr lang="en-CA" altLang="zh-CN" dirty="0" smtClean="0"/>
              <a:t> and 0≤e&lt;1.</a:t>
            </a:r>
          </a:p>
          <a:p>
            <a:pPr lvl="1"/>
            <a:r>
              <a:rPr lang="en-CA" altLang="zh-CN" dirty="0" smtClean="0">
                <a:solidFill>
                  <a:srgbClr val="FF0000"/>
                </a:solidFill>
              </a:rPr>
              <a:t>Case 1: </a:t>
            </a:r>
            <a:r>
              <a:rPr lang="en-CA" altLang="zh-CN" dirty="0" smtClean="0"/>
              <a:t>0≤e&lt;1/2</a:t>
            </a:r>
          </a:p>
          <a:p>
            <a:pPr lvl="1"/>
            <a:r>
              <a:rPr lang="en-CA" altLang="zh-CN" dirty="0" smtClean="0"/>
              <a:t>⌊ </a:t>
            </a:r>
            <a:r>
              <a:rPr lang="pt-BR" altLang="zh-CN" dirty="0" smtClean="0"/>
              <a:t>2x⌋= </a:t>
            </a:r>
            <a:r>
              <a:rPr lang="en-CA" altLang="zh-CN" dirty="0" smtClean="0"/>
              <a:t>⌊ </a:t>
            </a:r>
            <a:r>
              <a:rPr lang="pt-BR" altLang="zh-CN" dirty="0" smtClean="0"/>
              <a:t>2n+2e ⌋ = 2n (0≤2e&lt;1)</a:t>
            </a:r>
          </a:p>
          <a:p>
            <a:pPr lvl="1"/>
            <a:r>
              <a:rPr lang="en-CA" altLang="zh-CN" dirty="0" smtClean="0"/>
              <a:t>⌊ </a:t>
            </a:r>
            <a:r>
              <a:rPr lang="pt-BR" altLang="zh-CN" dirty="0" smtClean="0"/>
              <a:t>x ⌋ = </a:t>
            </a:r>
            <a:r>
              <a:rPr lang="en-CA" altLang="zh-CN" dirty="0" smtClean="0"/>
              <a:t>⌊ </a:t>
            </a:r>
            <a:r>
              <a:rPr lang="pt-BR" altLang="zh-CN" dirty="0" smtClean="0"/>
              <a:t>n+e ⌋ = n (0≤e&lt;1/2)</a:t>
            </a:r>
          </a:p>
          <a:p>
            <a:pPr lvl="1"/>
            <a:r>
              <a:rPr lang="en-CA" altLang="zh-CN" dirty="0" smtClean="0"/>
              <a:t>⌊ </a:t>
            </a:r>
            <a:r>
              <a:rPr lang="pt-BR" altLang="zh-CN" dirty="0" smtClean="0"/>
              <a:t>x+1/2 ⌋ = </a:t>
            </a:r>
            <a:r>
              <a:rPr lang="en-CA" altLang="zh-CN" dirty="0" smtClean="0"/>
              <a:t>⌊ </a:t>
            </a:r>
            <a:r>
              <a:rPr lang="pt-BR" altLang="zh-CN" dirty="0" smtClean="0"/>
              <a:t>n+e+1/2 ⌋ = n (1/2≤e+1/2&lt;1)</a:t>
            </a:r>
          </a:p>
          <a:p>
            <a:pPr lvl="1"/>
            <a:r>
              <a:rPr lang="en-CA" altLang="zh-CN" dirty="0" smtClean="0"/>
              <a:t>So, ⌊ 2x</a:t>
            </a:r>
            <a:r>
              <a:rPr lang="pt-BR" altLang="zh-CN" dirty="0" smtClean="0"/>
              <a:t> ⌋</a:t>
            </a:r>
            <a:r>
              <a:rPr lang="en-CA" altLang="zh-CN" dirty="0" smtClean="0"/>
              <a:t> = ⌊ x</a:t>
            </a:r>
            <a:r>
              <a:rPr lang="pt-BR" altLang="zh-CN" dirty="0" smtClean="0"/>
              <a:t> ⌋</a:t>
            </a:r>
            <a:r>
              <a:rPr lang="en-CA" altLang="zh-CN" dirty="0" smtClean="0"/>
              <a:t> + ⌊ x+1/2</a:t>
            </a:r>
            <a:r>
              <a:rPr lang="pt-BR" altLang="zh-CN" dirty="0" smtClean="0"/>
              <a:t> ⌋</a:t>
            </a:r>
            <a:endParaRPr lang="en-CA" altLang="zh-CN" dirty="0" smtClean="0"/>
          </a:p>
          <a:p>
            <a:pPr lvl="1"/>
            <a:r>
              <a:rPr lang="en-CA" altLang="zh-CN" dirty="0" smtClean="0">
                <a:solidFill>
                  <a:srgbClr val="FF0000"/>
                </a:solidFill>
              </a:rPr>
              <a:t>Case 2: </a:t>
            </a:r>
            <a:r>
              <a:rPr lang="en-CA" altLang="zh-CN" dirty="0" smtClean="0"/>
              <a:t>1/2≤e&lt;1</a:t>
            </a:r>
          </a:p>
          <a:p>
            <a:pPr lvl="1"/>
            <a:r>
              <a:rPr lang="en-CA" altLang="zh-CN" dirty="0" smtClean="0"/>
              <a:t>⌊ </a:t>
            </a:r>
            <a:r>
              <a:rPr lang="pt-BR" altLang="zh-CN" dirty="0" smtClean="0"/>
              <a:t>2x⌋ = </a:t>
            </a:r>
            <a:r>
              <a:rPr lang="en-CA" altLang="zh-CN" dirty="0" smtClean="0"/>
              <a:t>⌊ </a:t>
            </a:r>
            <a:r>
              <a:rPr lang="pt-BR" altLang="zh-CN" dirty="0" smtClean="0"/>
              <a:t>2n+2e ⌋ =2n+1 (1≤2e&lt;2)</a:t>
            </a:r>
          </a:p>
          <a:p>
            <a:pPr lvl="1"/>
            <a:r>
              <a:rPr lang="en-CA" altLang="zh-CN" dirty="0" smtClean="0"/>
              <a:t>⌊ </a:t>
            </a:r>
            <a:r>
              <a:rPr lang="pt-BR" altLang="zh-CN" dirty="0" smtClean="0"/>
              <a:t>x ⌋ = </a:t>
            </a:r>
            <a:r>
              <a:rPr lang="en-CA" altLang="zh-CN" dirty="0" smtClean="0"/>
              <a:t>⌊ </a:t>
            </a:r>
            <a:r>
              <a:rPr lang="pt-BR" altLang="zh-CN" dirty="0" smtClean="0"/>
              <a:t>n+e ⌋= n (</a:t>
            </a:r>
            <a:r>
              <a:rPr lang="en-CA" altLang="zh-CN" dirty="0" smtClean="0"/>
              <a:t>1/2≤e&lt;1</a:t>
            </a:r>
            <a:r>
              <a:rPr lang="pt-BR" altLang="zh-CN" dirty="0" smtClean="0"/>
              <a:t>)</a:t>
            </a:r>
          </a:p>
          <a:p>
            <a:pPr lvl="1"/>
            <a:r>
              <a:rPr lang="en-CA" altLang="zh-CN" dirty="0" smtClean="0"/>
              <a:t>⌊ </a:t>
            </a:r>
            <a:r>
              <a:rPr lang="pt-BR" altLang="zh-CN" dirty="0" smtClean="0"/>
              <a:t>x+1/2 ⌋ = </a:t>
            </a:r>
            <a:r>
              <a:rPr lang="en-CA" altLang="zh-CN" dirty="0" smtClean="0"/>
              <a:t>⌊ </a:t>
            </a:r>
            <a:r>
              <a:rPr lang="pt-BR" altLang="zh-CN" dirty="0" smtClean="0"/>
              <a:t>n+e+1/2 ⌋ = n +1 (1≤e+1/2&lt;1 1/2)</a:t>
            </a:r>
            <a:endParaRPr lang="en-CA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5" name="标题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CA" altLang="zh-CN" dirty="0" smtClean="0"/>
              <a:t>More Exercises for functions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DCA3E-8FED-41B1-85D5-353F71F8B822}" type="slidenum">
              <a:rPr lang="en-US" altLang="zh-CN"/>
              <a:pPr/>
              <a:t>16</a:t>
            </a:fld>
            <a:endParaRPr lang="en-US" altLang="zh-CN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285860"/>
            <a:ext cx="7772400" cy="5334000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Changing bases: In general need to go through the decimal representation</a:t>
            </a:r>
          </a:p>
          <a:p>
            <a:r>
              <a:rPr lang="en-US" altLang="zh-CN" dirty="0" err="1">
                <a:solidFill>
                  <a:srgbClr val="0066FF"/>
                </a:solidFill>
                <a:ea typeface="宋体" charset="-122"/>
              </a:rPr>
              <a:t>E.g</a:t>
            </a:r>
            <a:r>
              <a:rPr lang="en-US" altLang="zh-CN" dirty="0">
                <a:solidFill>
                  <a:srgbClr val="0066FF"/>
                </a:solidFill>
                <a:ea typeface="宋体" charset="-122"/>
              </a:rPr>
              <a:t>: 101</a:t>
            </a:r>
            <a:r>
              <a:rPr lang="en-US" altLang="zh-CN" baseline="-25000" dirty="0">
                <a:solidFill>
                  <a:srgbClr val="0066FF"/>
                </a:solidFill>
                <a:ea typeface="宋体" charset="-122"/>
              </a:rPr>
              <a:t>7</a:t>
            </a:r>
            <a:r>
              <a:rPr lang="en-US" altLang="zh-CN" dirty="0">
                <a:solidFill>
                  <a:srgbClr val="0066FF"/>
                </a:solidFill>
                <a:ea typeface="宋体" charset="-122"/>
              </a:rPr>
              <a:t> = ?</a:t>
            </a:r>
            <a:r>
              <a:rPr lang="en-US" altLang="zh-CN" baseline="-25000" dirty="0">
                <a:solidFill>
                  <a:srgbClr val="0066FF"/>
                </a:solidFill>
                <a:ea typeface="宋体" charset="-122"/>
              </a:rPr>
              <a:t>9</a:t>
            </a:r>
          </a:p>
          <a:p>
            <a:r>
              <a:rPr lang="en-US" altLang="zh-CN" dirty="0">
                <a:ea typeface="宋体" charset="-122"/>
              </a:rPr>
              <a:t>101</a:t>
            </a:r>
            <a:r>
              <a:rPr lang="en-US" altLang="zh-CN" baseline="-25000" dirty="0">
                <a:ea typeface="宋体" charset="-122"/>
              </a:rPr>
              <a:t>7</a:t>
            </a:r>
            <a:r>
              <a:rPr lang="en-US" altLang="zh-CN" dirty="0">
                <a:ea typeface="宋体" charset="-122"/>
              </a:rPr>
              <a:t> </a:t>
            </a:r>
            <a:r>
              <a:rPr lang="en-US" altLang="zh-CN" dirty="0">
                <a:solidFill>
                  <a:srgbClr val="990033"/>
                </a:solidFill>
                <a:ea typeface="宋体" charset="-122"/>
              </a:rPr>
              <a:t> = 1*7</a:t>
            </a:r>
            <a:r>
              <a:rPr lang="en-US" altLang="zh-CN" baseline="30000" dirty="0">
                <a:solidFill>
                  <a:srgbClr val="990033"/>
                </a:solidFill>
                <a:ea typeface="宋体" charset="-122"/>
              </a:rPr>
              <a:t>2</a:t>
            </a:r>
            <a:r>
              <a:rPr lang="en-US" altLang="zh-CN" dirty="0">
                <a:solidFill>
                  <a:srgbClr val="990033"/>
                </a:solidFill>
                <a:ea typeface="宋体" charset="-122"/>
              </a:rPr>
              <a:t> +0*7</a:t>
            </a:r>
            <a:r>
              <a:rPr lang="en-US" altLang="zh-CN" baseline="30000" dirty="0">
                <a:solidFill>
                  <a:srgbClr val="990033"/>
                </a:solidFill>
                <a:ea typeface="宋体" charset="-122"/>
              </a:rPr>
              <a:t>1</a:t>
            </a:r>
            <a:r>
              <a:rPr lang="en-US" altLang="zh-CN" dirty="0">
                <a:solidFill>
                  <a:srgbClr val="990033"/>
                </a:solidFill>
                <a:ea typeface="宋体" charset="-122"/>
              </a:rPr>
              <a:t> + 1*7</a:t>
            </a:r>
            <a:r>
              <a:rPr lang="en-US" altLang="zh-CN" baseline="30000" dirty="0">
                <a:solidFill>
                  <a:srgbClr val="990033"/>
                </a:solidFill>
                <a:ea typeface="宋体" charset="-122"/>
              </a:rPr>
              <a:t>0 </a:t>
            </a:r>
            <a:r>
              <a:rPr lang="en-US" altLang="zh-CN" dirty="0">
                <a:solidFill>
                  <a:srgbClr val="990033"/>
                </a:solidFill>
                <a:ea typeface="宋体" charset="-122"/>
              </a:rPr>
              <a:t>= 50</a:t>
            </a:r>
          </a:p>
          <a:p>
            <a:r>
              <a:rPr lang="en-US" altLang="zh-CN" dirty="0">
                <a:ea typeface="宋体" charset="-122"/>
              </a:rPr>
              <a:t>Decimal to Base 9: </a:t>
            </a:r>
          </a:p>
          <a:p>
            <a:r>
              <a:rPr lang="en-US" altLang="zh-CN" dirty="0">
                <a:solidFill>
                  <a:srgbClr val="990033"/>
                </a:solidFill>
                <a:ea typeface="宋体" charset="-122"/>
              </a:rPr>
              <a:t>d</a:t>
            </a:r>
            <a:r>
              <a:rPr lang="en-US" altLang="zh-CN" baseline="-25000" dirty="0">
                <a:solidFill>
                  <a:srgbClr val="990033"/>
                </a:solidFill>
                <a:ea typeface="宋体" charset="-122"/>
              </a:rPr>
              <a:t>1</a:t>
            </a:r>
            <a:r>
              <a:rPr lang="en-US" altLang="zh-CN" dirty="0">
                <a:solidFill>
                  <a:srgbClr val="990033"/>
                </a:solidFill>
                <a:ea typeface="宋体" charset="-122"/>
              </a:rPr>
              <a:t> = n </a:t>
            </a:r>
            <a:r>
              <a:rPr lang="en-US" altLang="zh-CN" dirty="0" err="1">
                <a:solidFill>
                  <a:srgbClr val="990033"/>
                </a:solidFill>
                <a:ea typeface="宋体" charset="-122"/>
              </a:rPr>
              <a:t>rem</a:t>
            </a:r>
            <a:r>
              <a:rPr lang="en-US" altLang="zh-CN" dirty="0">
                <a:solidFill>
                  <a:srgbClr val="990033"/>
                </a:solidFill>
                <a:ea typeface="宋体" charset="-122"/>
              </a:rPr>
              <a:t> 9 = 5, n = n div 9 = 5</a:t>
            </a:r>
          </a:p>
          <a:p>
            <a:r>
              <a:rPr lang="en-US" altLang="zh-CN" dirty="0">
                <a:solidFill>
                  <a:srgbClr val="990033"/>
                </a:solidFill>
                <a:ea typeface="宋体" charset="-122"/>
              </a:rPr>
              <a:t>b</a:t>
            </a:r>
            <a:r>
              <a:rPr lang="en-US" altLang="zh-CN" baseline="-25000" dirty="0">
                <a:solidFill>
                  <a:srgbClr val="990033"/>
                </a:solidFill>
                <a:ea typeface="宋体" charset="-122"/>
              </a:rPr>
              <a:t>2</a:t>
            </a:r>
            <a:r>
              <a:rPr lang="en-US" altLang="zh-CN" dirty="0">
                <a:solidFill>
                  <a:srgbClr val="990033"/>
                </a:solidFill>
                <a:ea typeface="宋体" charset="-122"/>
              </a:rPr>
              <a:t> = n </a:t>
            </a:r>
            <a:r>
              <a:rPr lang="en-US" altLang="zh-CN" dirty="0" err="1">
                <a:solidFill>
                  <a:srgbClr val="990033"/>
                </a:solidFill>
                <a:ea typeface="宋体" charset="-122"/>
              </a:rPr>
              <a:t>rem</a:t>
            </a:r>
            <a:r>
              <a:rPr lang="en-US" altLang="zh-CN" dirty="0">
                <a:solidFill>
                  <a:srgbClr val="990033"/>
                </a:solidFill>
                <a:ea typeface="宋体" charset="-122"/>
              </a:rPr>
              <a:t> 9 = 5, n = n div 9 = 0.</a:t>
            </a:r>
          </a:p>
          <a:p>
            <a:r>
              <a:rPr lang="en-US" altLang="zh-CN" dirty="0">
                <a:solidFill>
                  <a:srgbClr val="990033"/>
                </a:solidFill>
                <a:ea typeface="宋体" charset="-122"/>
              </a:rPr>
              <a:t>STOP</a:t>
            </a:r>
          </a:p>
          <a:p>
            <a:r>
              <a:rPr lang="en-US" altLang="zh-CN" dirty="0">
                <a:solidFill>
                  <a:srgbClr val="990033"/>
                </a:solidFill>
                <a:ea typeface="宋体" charset="-122"/>
              </a:rPr>
              <a:t>So </a:t>
            </a:r>
            <a:r>
              <a:rPr lang="en-US" altLang="zh-CN" dirty="0">
                <a:ea typeface="宋体" charset="-122"/>
              </a:rPr>
              <a:t>101</a:t>
            </a:r>
            <a:r>
              <a:rPr lang="en-US" altLang="zh-CN" baseline="-25000" dirty="0">
                <a:ea typeface="宋体" charset="-122"/>
              </a:rPr>
              <a:t>7</a:t>
            </a:r>
            <a:r>
              <a:rPr lang="en-US" altLang="zh-CN" dirty="0">
                <a:ea typeface="宋体" charset="-122"/>
              </a:rPr>
              <a:t> = 55</a:t>
            </a:r>
            <a:r>
              <a:rPr lang="en-US" altLang="zh-CN" baseline="-25000" dirty="0">
                <a:ea typeface="宋体" charset="-122"/>
              </a:rPr>
              <a:t>9</a:t>
            </a:r>
          </a:p>
        </p:txBody>
      </p:sp>
      <p:sp>
        <p:nvSpPr>
          <p:cNvPr id="6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altLang="zh-CN" dirty="0" smtClean="0"/>
              <a:t>More Exercises for functions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C0E39-5399-4103-873D-965AA09684BF}" type="slidenum">
              <a:rPr lang="en-US" altLang="zh-CN"/>
              <a:pPr/>
              <a:t>17</a:t>
            </a:fld>
            <a:endParaRPr lang="en-US" altLang="zh-CN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924800" cy="5410200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Changing bases that are powers of 2:</a:t>
            </a:r>
          </a:p>
          <a:p>
            <a:r>
              <a:rPr lang="en-US" altLang="zh-CN" dirty="0">
                <a:ea typeface="宋体" charset="-122"/>
              </a:rPr>
              <a:t>Can often use shortcuts.</a:t>
            </a:r>
          </a:p>
          <a:p>
            <a:r>
              <a:rPr lang="en-US" altLang="zh-CN" dirty="0">
                <a:ea typeface="宋体" charset="-122"/>
              </a:rPr>
              <a:t>Binary to Octal:</a:t>
            </a:r>
          </a:p>
          <a:p>
            <a:r>
              <a:rPr lang="en-US" altLang="zh-CN" dirty="0">
                <a:ea typeface="宋体" charset="-122"/>
              </a:rPr>
              <a:t>10111101 = 275</a:t>
            </a:r>
            <a:r>
              <a:rPr lang="en-US" altLang="zh-CN" baseline="-25000" dirty="0">
                <a:ea typeface="宋体" charset="-122"/>
              </a:rPr>
              <a:t>8</a:t>
            </a:r>
          </a:p>
          <a:p>
            <a:endParaRPr lang="en-US" altLang="zh-CN" baseline="-25000" dirty="0">
              <a:ea typeface="宋体" charset="-122"/>
            </a:endParaRPr>
          </a:p>
          <a:p>
            <a:r>
              <a:rPr lang="en-US" altLang="zh-CN" dirty="0">
                <a:ea typeface="宋体" charset="-122"/>
              </a:rPr>
              <a:t>Binary to Hexadecimal:</a:t>
            </a:r>
          </a:p>
          <a:p>
            <a:r>
              <a:rPr lang="en-US" altLang="zh-CN" dirty="0">
                <a:ea typeface="宋体" charset="-122"/>
              </a:rPr>
              <a:t>10111101 = BD</a:t>
            </a:r>
            <a:r>
              <a:rPr lang="en-US" altLang="zh-CN" baseline="-25000" dirty="0">
                <a:ea typeface="宋体" charset="-122"/>
              </a:rPr>
              <a:t>16</a:t>
            </a:r>
          </a:p>
          <a:p>
            <a:endParaRPr lang="en-US" altLang="zh-CN" baseline="-25000" dirty="0">
              <a:ea typeface="宋体" charset="-122"/>
            </a:endParaRPr>
          </a:p>
          <a:p>
            <a:r>
              <a:rPr lang="en-US" altLang="zh-CN" dirty="0">
                <a:ea typeface="宋体" charset="-122"/>
              </a:rPr>
              <a:t>Hexadecimal to Octal: Go through binary, not decimal.</a:t>
            </a:r>
          </a:p>
          <a:p>
            <a:endParaRPr lang="en-US" altLang="zh-CN" dirty="0">
              <a:ea typeface="宋体" charset="-122"/>
            </a:endParaRP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2214546" y="2285992"/>
            <a:ext cx="609600" cy="457200"/>
          </a:xfrm>
          <a:prstGeom prst="rect">
            <a:avLst/>
          </a:prstGeom>
          <a:noFill/>
          <a:ln w="222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1571604" y="2285992"/>
            <a:ext cx="609600" cy="457200"/>
          </a:xfrm>
          <a:prstGeom prst="rect">
            <a:avLst/>
          </a:prstGeom>
          <a:noFill/>
          <a:ln w="222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7094" name="Rectangle 6"/>
          <p:cNvSpPr>
            <a:spLocks noChangeArrowheads="1"/>
          </p:cNvSpPr>
          <p:nvPr/>
        </p:nvSpPr>
        <p:spPr bwMode="auto">
          <a:xfrm>
            <a:off x="1142976" y="2285992"/>
            <a:ext cx="381000" cy="457200"/>
          </a:xfrm>
          <a:prstGeom prst="rect">
            <a:avLst/>
          </a:prstGeom>
          <a:noFill/>
          <a:ln w="222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auto">
          <a:xfrm>
            <a:off x="2071670" y="3571876"/>
            <a:ext cx="914400" cy="457200"/>
          </a:xfrm>
          <a:prstGeom prst="rect">
            <a:avLst/>
          </a:prstGeom>
          <a:noFill/>
          <a:ln w="222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7096" name="Rectangle 8"/>
          <p:cNvSpPr>
            <a:spLocks noChangeArrowheads="1"/>
          </p:cNvSpPr>
          <p:nvPr/>
        </p:nvSpPr>
        <p:spPr bwMode="auto">
          <a:xfrm>
            <a:off x="1142976" y="3571876"/>
            <a:ext cx="914400" cy="457200"/>
          </a:xfrm>
          <a:prstGeom prst="rect">
            <a:avLst/>
          </a:prstGeom>
          <a:noFill/>
          <a:ln w="222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标题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CA" altLang="zh-CN" dirty="0" smtClean="0"/>
              <a:t>More Exercises for functions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Prove that a strictly increasing function from R to itself is one to one</a:t>
            </a:r>
          </a:p>
          <a:p>
            <a:r>
              <a:rPr lang="en-US" altLang="zh-CN" dirty="0" smtClean="0"/>
              <a:t>2. Suppose that f:Y-&gt;Z and g:X-&gt;Y are invertible. Show that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18</a:t>
            </a:fld>
            <a:endParaRPr lang="en-US" altLang="zh-CN"/>
          </a:p>
        </p:txBody>
      </p:sp>
      <p:graphicFrame>
        <p:nvGraphicFramePr>
          <p:cNvPr id="142338" name="Object 2"/>
          <p:cNvGraphicFramePr>
            <a:graphicFrameLocks noChangeAspect="1"/>
          </p:cNvGraphicFramePr>
          <p:nvPr/>
        </p:nvGraphicFramePr>
        <p:xfrm>
          <a:off x="2693988" y="3286125"/>
          <a:ext cx="2981325" cy="588963"/>
        </p:xfrm>
        <a:graphic>
          <a:graphicData uri="http://schemas.openxmlformats.org/presentationml/2006/ole">
            <p:oleObj spid="_x0000_s142338" name="公式" r:id="rId3" imgW="1155600" imgH="228600" progId="Equation.3">
              <p:embed/>
            </p:oleObj>
          </a:graphicData>
        </a:graphic>
      </p:graphicFrame>
      <p:sp>
        <p:nvSpPr>
          <p:cNvPr id="6" name="标题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altLang="zh-CN" dirty="0" smtClean="0"/>
              <a:t>More Exercises for functions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A </a:t>
            </a:r>
            <a:r>
              <a:rPr lang="en-CA" altLang="zh-CN" dirty="0" smtClean="0">
                <a:solidFill>
                  <a:srgbClr val="FF0000"/>
                </a:solidFill>
              </a:rPr>
              <a:t>sequence</a:t>
            </a:r>
            <a:r>
              <a:rPr lang="en-CA" altLang="zh-CN" dirty="0" smtClean="0"/>
              <a:t> is an </a:t>
            </a:r>
            <a:r>
              <a:rPr lang="en-CA" altLang="zh-CN" dirty="0" smtClean="0">
                <a:solidFill>
                  <a:srgbClr val="00B050"/>
                </a:solidFill>
              </a:rPr>
              <a:t>ordered</a:t>
            </a:r>
            <a:r>
              <a:rPr lang="en-CA" altLang="zh-CN" dirty="0" smtClean="0"/>
              <a:t> list, possibly infinite, of elements</a:t>
            </a:r>
          </a:p>
          <a:p>
            <a:pPr>
              <a:buNone/>
            </a:pPr>
            <a:r>
              <a:rPr lang="en-CA" altLang="zh-CN" dirty="0" smtClean="0"/>
              <a:t>          notated by {a₁, a₂, a₃ ...} or </a:t>
            </a:r>
          </a:p>
          <a:p>
            <a:pPr>
              <a:buNone/>
            </a:pPr>
            <a:r>
              <a:rPr lang="en-CA" altLang="zh-CN" dirty="0" smtClean="0"/>
              <a:t>	where k is the upper limit (usually ∞)</a:t>
            </a:r>
          </a:p>
          <a:p>
            <a:r>
              <a:rPr lang="en-CA" altLang="zh-CN" dirty="0" smtClean="0"/>
              <a:t>A sequence is a function from a subset of the Z (usually {0,1,2,...}) to another set</a:t>
            </a:r>
          </a:p>
          <a:p>
            <a:r>
              <a:rPr lang="en-CA" altLang="zh-CN" sz="2800" dirty="0" smtClean="0">
                <a:latin typeface="Chalkboard"/>
              </a:rPr>
              <a:t>a</a:t>
            </a:r>
            <a:r>
              <a:rPr lang="en-CA" altLang="zh-CN" sz="1800" dirty="0" smtClean="0">
                <a:latin typeface="Chalkboard"/>
              </a:rPr>
              <a:t>n</a:t>
            </a:r>
            <a:r>
              <a:rPr lang="en-CA" altLang="zh-CN" dirty="0" smtClean="0"/>
              <a:t> is the </a:t>
            </a:r>
            <a:r>
              <a:rPr lang="en-CA" altLang="zh-CN" dirty="0" smtClean="0">
                <a:solidFill>
                  <a:srgbClr val="FF0000"/>
                </a:solidFill>
              </a:rPr>
              <a:t>image</a:t>
            </a:r>
            <a:r>
              <a:rPr lang="en-CA" altLang="zh-CN" dirty="0" smtClean="0"/>
              <a:t> of the </a:t>
            </a:r>
            <a:r>
              <a:rPr lang="en-CA" altLang="zh-CN" dirty="0" err="1" smtClean="0"/>
              <a:t>the</a:t>
            </a:r>
            <a:r>
              <a:rPr lang="en-CA" altLang="zh-CN" dirty="0" smtClean="0"/>
              <a:t> integer n. We call </a:t>
            </a:r>
            <a:r>
              <a:rPr lang="en-CA" altLang="zh-CN" sz="2400" dirty="0" smtClean="0">
                <a:latin typeface="Chalkboard"/>
              </a:rPr>
              <a:t>a</a:t>
            </a:r>
            <a:r>
              <a:rPr lang="en-CA" altLang="zh-CN" sz="1600" dirty="0" smtClean="0">
                <a:latin typeface="Chalkboard"/>
              </a:rPr>
              <a:t>n</a:t>
            </a:r>
            <a:r>
              <a:rPr lang="en-CA" altLang="zh-CN" dirty="0" smtClean="0"/>
              <a:t> a </a:t>
            </a:r>
            <a:r>
              <a:rPr lang="en-CA" altLang="zh-CN" dirty="0" smtClean="0">
                <a:solidFill>
                  <a:srgbClr val="FF0000"/>
                </a:solidFill>
              </a:rPr>
              <a:t>term</a:t>
            </a:r>
            <a:r>
              <a:rPr lang="en-CA" altLang="zh-CN" dirty="0" smtClean="0"/>
              <a:t> of the sequence, and n is its </a:t>
            </a:r>
            <a:r>
              <a:rPr lang="en-CA" altLang="zh-CN" dirty="0" smtClean="0">
                <a:solidFill>
                  <a:srgbClr val="FF0000"/>
                </a:solidFill>
              </a:rPr>
              <a:t>index</a:t>
            </a:r>
            <a:r>
              <a:rPr lang="en-CA" altLang="zh-CN" dirty="0" smtClean="0"/>
              <a:t> or </a:t>
            </a:r>
            <a:r>
              <a:rPr lang="en-CA" altLang="zh-CN" dirty="0" smtClean="0">
                <a:solidFill>
                  <a:srgbClr val="FF0000"/>
                </a:solidFill>
              </a:rPr>
              <a:t>subscript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Sequences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19</a:t>
            </a:fld>
            <a:endParaRPr lang="en-US" altLang="zh-CN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6286512" y="2285992"/>
          <a:ext cx="1000132" cy="612984"/>
        </p:xfrm>
        <a:graphic>
          <a:graphicData uri="http://schemas.openxmlformats.org/presentationml/2006/ole">
            <p:oleObj spid="_x0000_s137218" name="公式" r:id="rId3" imgW="3934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No Assignment is released today!</a:t>
            </a:r>
          </a:p>
          <a:p>
            <a:r>
              <a:rPr lang="en-US" altLang="zh-CN" dirty="0" smtClean="0"/>
              <a:t>No Class on Thanks Giving! Oct 8</a:t>
            </a:r>
            <a:r>
              <a:rPr lang="en-US" altLang="zh-CN" baseline="30000" dirty="0" smtClean="0"/>
              <a:t>th</a:t>
            </a:r>
            <a:endParaRPr lang="en-US" altLang="zh-CN" dirty="0" smtClean="0"/>
          </a:p>
          <a:p>
            <a:r>
              <a:rPr lang="en-US" altLang="zh-CN" dirty="0" smtClean="0"/>
              <a:t>Test 1 on Oct 15</a:t>
            </a:r>
            <a:r>
              <a:rPr lang="en-US" altLang="zh-CN" baseline="30000" dirty="0" smtClean="0"/>
              <a:t>th,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Ch1.1-1.8</a:t>
            </a:r>
          </a:p>
          <a:p>
            <a:pPr lvl="1"/>
            <a:r>
              <a:rPr lang="en-US" altLang="zh-CN" dirty="0" smtClean="0"/>
              <a:t>7pm-8:20pm</a:t>
            </a:r>
          </a:p>
          <a:p>
            <a:pPr lvl="1"/>
            <a:r>
              <a:rPr lang="en-CA" dirty="0" smtClean="0"/>
              <a:t>Location: </a:t>
            </a:r>
            <a:r>
              <a:rPr lang="en-CA" dirty="0" smtClean="0">
                <a:solidFill>
                  <a:srgbClr val="FF0000"/>
                </a:solidFill>
              </a:rPr>
              <a:t>SLH F</a:t>
            </a:r>
          </a:p>
          <a:p>
            <a:pPr lvl="1"/>
            <a:r>
              <a:rPr lang="en-US" altLang="zh-CN" dirty="0" smtClean="0"/>
              <a:t>Lecture: 8:40pm, SLH A.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An arithmetic progression is a sequence of the form</a:t>
            </a:r>
          </a:p>
          <a:p>
            <a:pPr>
              <a:buNone/>
            </a:pPr>
            <a:r>
              <a:rPr lang="pt-BR" altLang="zh-CN" dirty="0" smtClean="0"/>
              <a:t>		a, a+d, a+2d, a+3d,. . ., a+(n-1)d,...</a:t>
            </a:r>
          </a:p>
          <a:p>
            <a:pPr>
              <a:buNone/>
            </a:pPr>
            <a:r>
              <a:rPr lang="pt-BR" altLang="zh-CN" dirty="0" smtClean="0"/>
              <a:t>	a is the initial term</a:t>
            </a:r>
          </a:p>
          <a:p>
            <a:pPr>
              <a:buNone/>
            </a:pPr>
            <a:r>
              <a:rPr lang="pt-BR" altLang="zh-CN" dirty="0" smtClean="0"/>
              <a:t>	d is the common difference</a:t>
            </a:r>
          </a:p>
          <a:p>
            <a:r>
              <a:rPr lang="en-CA" altLang="zh-CN" dirty="0" smtClean="0"/>
              <a:t>E.g.</a:t>
            </a:r>
          </a:p>
          <a:p>
            <a:pPr lvl="1"/>
            <a:r>
              <a:rPr lang="en-US" altLang="zh-CN" dirty="0" smtClean="0">
                <a:solidFill>
                  <a:srgbClr val="0066FF"/>
                </a:solidFill>
              </a:rPr>
              <a:t>{-1, 3, 7, 11, ...}</a:t>
            </a:r>
          </a:p>
          <a:p>
            <a:pPr lvl="1"/>
            <a:r>
              <a:rPr lang="en-US" altLang="zh-CN" dirty="0" smtClean="0">
                <a:solidFill>
                  <a:srgbClr val="0066FF"/>
                </a:solidFill>
              </a:rPr>
              <a:t>{7,4,1,-2, ...}</a:t>
            </a:r>
            <a:endParaRPr lang="zh-CN" altLang="en-US" dirty="0">
              <a:solidFill>
                <a:srgbClr val="0066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dirty="0" smtClean="0"/>
              <a:t>Arithmetic Progressions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An geometric progression is a sequence of the form</a:t>
            </a:r>
          </a:p>
          <a:p>
            <a:pPr>
              <a:buNone/>
            </a:pPr>
            <a:r>
              <a:rPr lang="pt-BR" altLang="zh-CN" dirty="0" smtClean="0"/>
              <a:t>			a, ar, ar², ar³,. . ., </a:t>
            </a:r>
            <a:r>
              <a:rPr lang="pt-BR" altLang="zh-CN" dirty="0" smtClean="0"/>
              <a:t>arⁿ</a:t>
            </a:r>
            <a:r>
              <a:rPr lang="pt-BR" altLang="zh-CN" dirty="0" smtClean="0"/>
              <a:t>,...</a:t>
            </a:r>
          </a:p>
          <a:p>
            <a:pPr>
              <a:buNone/>
            </a:pPr>
            <a:r>
              <a:rPr lang="pt-BR" altLang="zh-CN" dirty="0" smtClean="0"/>
              <a:t>	a is the initial term</a:t>
            </a:r>
          </a:p>
          <a:p>
            <a:pPr>
              <a:buNone/>
            </a:pPr>
            <a:r>
              <a:rPr lang="pt-BR" altLang="zh-CN" dirty="0" smtClean="0"/>
              <a:t>	r is the common ratio</a:t>
            </a:r>
          </a:p>
          <a:p>
            <a:r>
              <a:rPr lang="en-CA" altLang="zh-CN" dirty="0" smtClean="0"/>
              <a:t>E.g.</a:t>
            </a:r>
          </a:p>
          <a:p>
            <a:pPr lvl="1"/>
            <a:r>
              <a:rPr lang="en-US" altLang="zh-CN" dirty="0" smtClean="0">
                <a:solidFill>
                  <a:srgbClr val="0066FF"/>
                </a:solidFill>
              </a:rPr>
              <a:t>{1,-1,1,-1,1, ...}</a:t>
            </a:r>
          </a:p>
          <a:p>
            <a:pPr lvl="1"/>
            <a:r>
              <a:rPr lang="en-US" altLang="zh-CN" dirty="0" smtClean="0">
                <a:solidFill>
                  <a:srgbClr val="0066FF"/>
                </a:solidFill>
              </a:rPr>
              <a:t>{2,10,50,250,1250, ...}</a:t>
            </a:r>
            <a:endParaRPr lang="zh-CN" altLang="en-US" dirty="0">
              <a:solidFill>
                <a:srgbClr val="0066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dirty="0" smtClean="0"/>
              <a:t>Geometric Progressions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{n²}: 1, 4, 9, 16, 25, ....</a:t>
            </a:r>
          </a:p>
          <a:p>
            <a:r>
              <a:rPr lang="en-CA" altLang="zh-CN" dirty="0" smtClean="0"/>
              <a:t>{n³}: 1, 8, 27, 64, 125, ...</a:t>
            </a:r>
          </a:p>
          <a:p>
            <a:r>
              <a:rPr lang="en-CA" altLang="zh-CN" dirty="0" smtClean="0"/>
              <a:t>{n ⁴}: 1, 16, 81, 256, 343, ...</a:t>
            </a:r>
          </a:p>
          <a:p>
            <a:r>
              <a:rPr lang="pl-PL" altLang="zh-CN" dirty="0" smtClean="0"/>
              <a:t>{2</a:t>
            </a:r>
            <a:r>
              <a:rPr lang="pt-BR" altLang="zh-CN" dirty="0" smtClean="0"/>
              <a:t>ⁿ</a:t>
            </a:r>
            <a:r>
              <a:rPr lang="pl-PL" altLang="zh-CN" dirty="0" smtClean="0"/>
              <a:t>}: 2, 4, 8, 16, 32, ...</a:t>
            </a:r>
          </a:p>
          <a:p>
            <a:r>
              <a:rPr lang="pl-PL" altLang="zh-CN" dirty="0" smtClean="0"/>
              <a:t>{3</a:t>
            </a:r>
            <a:r>
              <a:rPr lang="pt-BR" altLang="zh-CN" dirty="0" smtClean="0"/>
              <a:t>ⁿ</a:t>
            </a:r>
            <a:r>
              <a:rPr lang="pl-PL" altLang="zh-CN" dirty="0" smtClean="0"/>
              <a:t>}: 3, 9, 27, 81, 243, ...</a:t>
            </a:r>
          </a:p>
          <a:p>
            <a:r>
              <a:rPr lang="en-CA" altLang="zh-CN" dirty="0" smtClean="0"/>
              <a:t>{n!}: 1, 2, 6, 24, 120, ...</a:t>
            </a:r>
          </a:p>
          <a:p>
            <a:r>
              <a:rPr lang="en-CA" altLang="zh-CN" dirty="0" smtClean="0"/>
              <a:t>{f</a:t>
            </a:r>
            <a:r>
              <a:rPr lang="en-US" altLang="zh-CN" baseline="-25000" dirty="0" smtClean="0">
                <a:ea typeface="宋体" charset="-122"/>
              </a:rPr>
              <a:t>n</a:t>
            </a:r>
            <a:r>
              <a:rPr lang="en-CA" altLang="zh-CN" dirty="0" smtClean="0"/>
              <a:t>}: 1, 1, 2, 3, 5, 8, …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dirty="0" smtClean="0"/>
              <a:t>Useful Sequences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2"/>
          </a:xfrm>
        </p:spPr>
        <p:txBody>
          <a:bodyPr/>
          <a:lstStyle/>
          <a:p>
            <a:r>
              <a:rPr lang="en-CA" dirty="0" smtClean="0"/>
              <a:t>A series is the sum of the terms of a sequence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ea typeface="宋体" charset="-122"/>
              </a:rPr>
              <a:t>			S = a</a:t>
            </a:r>
            <a:r>
              <a:rPr lang="en-US" altLang="zh-CN" baseline="-25000" dirty="0" smtClean="0">
                <a:ea typeface="宋体" charset="-122"/>
              </a:rPr>
              <a:t>1</a:t>
            </a:r>
            <a:r>
              <a:rPr lang="en-US" altLang="zh-CN" dirty="0" smtClean="0">
                <a:ea typeface="宋体" charset="-122"/>
              </a:rPr>
              <a:t> + a</a:t>
            </a:r>
            <a:r>
              <a:rPr lang="en-US" altLang="zh-CN" baseline="-25000" dirty="0" smtClean="0">
                <a:ea typeface="宋体" charset="-122"/>
              </a:rPr>
              <a:t>2</a:t>
            </a:r>
            <a:r>
              <a:rPr lang="en-US" altLang="zh-CN" dirty="0" smtClean="0">
                <a:ea typeface="宋体" charset="-122"/>
              </a:rPr>
              <a:t> + a</a:t>
            </a:r>
            <a:r>
              <a:rPr lang="en-US" altLang="zh-CN" baseline="-25000" dirty="0" smtClean="0">
                <a:ea typeface="宋体" charset="-122"/>
              </a:rPr>
              <a:t>3</a:t>
            </a:r>
            <a:r>
              <a:rPr lang="en-US" altLang="zh-CN" dirty="0" smtClean="0">
                <a:ea typeface="宋体" charset="-122"/>
              </a:rPr>
              <a:t> + a</a:t>
            </a:r>
            <a:r>
              <a:rPr lang="en-US" altLang="zh-CN" baseline="-25000" dirty="0" smtClean="0">
                <a:ea typeface="宋体" charset="-122"/>
              </a:rPr>
              <a:t>4</a:t>
            </a:r>
            <a:r>
              <a:rPr lang="en-US" altLang="zh-CN" dirty="0" smtClean="0">
                <a:ea typeface="宋体" charset="-122"/>
              </a:rPr>
              <a:t> + …</a:t>
            </a:r>
          </a:p>
          <a:p>
            <a:r>
              <a:rPr lang="en-US" altLang="zh-CN" dirty="0" smtClean="0">
                <a:ea typeface="宋体" charset="-122"/>
              </a:rPr>
              <a:t>Consider the sequence S</a:t>
            </a:r>
            <a:r>
              <a:rPr lang="en-US" altLang="zh-CN" baseline="-25000" dirty="0" smtClean="0">
                <a:ea typeface="宋体" charset="-122"/>
              </a:rPr>
              <a:t>1</a:t>
            </a:r>
            <a:r>
              <a:rPr lang="en-US" altLang="zh-CN" dirty="0" smtClean="0">
                <a:ea typeface="宋体" charset="-122"/>
              </a:rPr>
              <a:t>, S</a:t>
            </a:r>
            <a:r>
              <a:rPr lang="en-US" altLang="zh-CN" baseline="-25000" dirty="0" smtClean="0">
                <a:ea typeface="宋体" charset="-122"/>
              </a:rPr>
              <a:t>2</a:t>
            </a:r>
            <a:r>
              <a:rPr lang="en-US" altLang="zh-CN" dirty="0" smtClean="0">
                <a:ea typeface="宋体" charset="-122"/>
              </a:rPr>
              <a:t>, S</a:t>
            </a:r>
            <a:r>
              <a:rPr lang="en-US" altLang="zh-CN" baseline="-25000" dirty="0" smtClean="0">
                <a:ea typeface="宋体" charset="-122"/>
              </a:rPr>
              <a:t>3</a:t>
            </a:r>
            <a:r>
              <a:rPr lang="en-US" altLang="zh-CN" dirty="0" smtClean="0">
                <a:ea typeface="宋体" charset="-122"/>
              </a:rPr>
              <a:t>, … </a:t>
            </a:r>
            <a:r>
              <a:rPr lang="en-US" altLang="zh-CN" dirty="0" err="1" smtClean="0">
                <a:ea typeface="宋体" charset="-122"/>
              </a:rPr>
              <a:t>S</a:t>
            </a:r>
            <a:r>
              <a:rPr lang="en-US" altLang="zh-CN" baseline="-25000" dirty="0" err="1" smtClean="0">
                <a:ea typeface="宋体" charset="-122"/>
              </a:rPr>
              <a:t>n</a:t>
            </a:r>
            <a:r>
              <a:rPr lang="en-US" altLang="zh-CN" dirty="0" smtClean="0">
                <a:ea typeface="宋体" charset="-122"/>
              </a:rPr>
              <a:t>, where</a:t>
            </a:r>
          </a:p>
          <a:p>
            <a:pPr>
              <a:buFontTx/>
              <a:buNone/>
            </a:pPr>
            <a:r>
              <a:rPr lang="en-US" altLang="zh-CN" dirty="0" smtClean="0">
                <a:ea typeface="宋体" charset="-122"/>
              </a:rPr>
              <a:t>   S</a:t>
            </a:r>
            <a:r>
              <a:rPr lang="en-US" altLang="zh-CN" baseline="-25000" dirty="0" smtClean="0">
                <a:ea typeface="宋体" charset="-122"/>
              </a:rPr>
              <a:t>i</a:t>
            </a:r>
            <a:r>
              <a:rPr lang="en-US" altLang="zh-CN" dirty="0" smtClean="0">
                <a:ea typeface="宋体" charset="-122"/>
              </a:rPr>
              <a:t> = a</a:t>
            </a:r>
            <a:r>
              <a:rPr lang="en-US" altLang="zh-CN" baseline="-25000" dirty="0" smtClean="0">
                <a:ea typeface="宋体" charset="-122"/>
              </a:rPr>
              <a:t>1</a:t>
            </a:r>
            <a:r>
              <a:rPr lang="en-US" altLang="zh-CN" dirty="0" smtClean="0">
                <a:ea typeface="宋体" charset="-122"/>
              </a:rPr>
              <a:t> + a</a:t>
            </a:r>
            <a:r>
              <a:rPr lang="en-US" altLang="zh-CN" baseline="-25000" dirty="0" smtClean="0">
                <a:ea typeface="宋体" charset="-122"/>
              </a:rPr>
              <a:t>2</a:t>
            </a:r>
            <a:r>
              <a:rPr lang="en-US" altLang="zh-CN" dirty="0" smtClean="0">
                <a:ea typeface="宋体" charset="-122"/>
              </a:rPr>
              <a:t> + … + </a:t>
            </a:r>
            <a:r>
              <a:rPr lang="en-US" altLang="zh-CN" dirty="0" err="1" smtClean="0">
                <a:ea typeface="宋体" charset="-122"/>
              </a:rPr>
              <a:t>a</a:t>
            </a:r>
            <a:r>
              <a:rPr lang="en-US" altLang="zh-CN" baseline="-25000" dirty="0" err="1" smtClean="0">
                <a:ea typeface="宋体" charset="-122"/>
              </a:rPr>
              <a:t>i</a:t>
            </a:r>
            <a:r>
              <a:rPr lang="en-US" altLang="zh-CN" dirty="0" smtClean="0">
                <a:ea typeface="宋体" charset="-122"/>
              </a:rPr>
              <a:t> </a:t>
            </a:r>
          </a:p>
          <a:p>
            <a:pPr>
              <a:buFontTx/>
              <a:buNone/>
            </a:pPr>
            <a:endParaRPr lang="en-US" altLang="zh-CN" dirty="0" smtClean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dirty="0" smtClean="0">
                <a:ea typeface="宋体" charset="-122"/>
              </a:rPr>
              <a:t>In general we would like to evaluate sums of series – useful in algorithm analysis.</a:t>
            </a:r>
          </a:p>
          <a:p>
            <a:pPr>
              <a:buFontTx/>
              <a:buNone/>
            </a:pPr>
            <a:r>
              <a:rPr lang="en-US" altLang="zh-CN" dirty="0" smtClean="0">
                <a:ea typeface="宋体" charset="-122"/>
              </a:rPr>
              <a:t>e.g. what is the total time spent in a nested loop?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Series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Given a sequence {</a:t>
            </a:r>
            <a:r>
              <a:rPr lang="en-CA" altLang="zh-CN" dirty="0" err="1" smtClean="0"/>
              <a:t>a</a:t>
            </a:r>
            <a:r>
              <a:rPr lang="en-CA" altLang="zh-CN" sz="1600" dirty="0" err="1" smtClean="0">
                <a:solidFill>
                  <a:prstClr val="black"/>
                </a:solidFill>
                <a:latin typeface="Chalkboard"/>
              </a:rPr>
              <a:t>i</a:t>
            </a:r>
            <a:r>
              <a:rPr lang="en-CA" altLang="zh-CN" dirty="0" smtClean="0"/>
              <a:t>} the summation notation for its terms a</a:t>
            </a:r>
            <a:r>
              <a:rPr lang="en-CA" altLang="zh-CN" sz="1600" dirty="0" smtClean="0">
                <a:solidFill>
                  <a:prstClr val="black"/>
                </a:solidFill>
                <a:latin typeface="Chalkboard"/>
              </a:rPr>
              <a:t>m</a:t>
            </a:r>
            <a:r>
              <a:rPr lang="en-CA" altLang="zh-CN" dirty="0" smtClean="0"/>
              <a:t>, a</a:t>
            </a:r>
            <a:r>
              <a:rPr lang="en-CA" altLang="zh-CN" sz="1600" dirty="0" smtClean="0">
                <a:solidFill>
                  <a:prstClr val="black"/>
                </a:solidFill>
                <a:latin typeface="Chalkboard"/>
              </a:rPr>
              <a:t>m+1</a:t>
            </a:r>
            <a:r>
              <a:rPr lang="en-CA" altLang="zh-CN" dirty="0" smtClean="0"/>
              <a:t>,..., a</a:t>
            </a:r>
            <a:r>
              <a:rPr lang="en-CA" altLang="zh-CN" sz="1600" dirty="0" smtClean="0">
                <a:solidFill>
                  <a:prstClr val="black"/>
                </a:solidFill>
                <a:latin typeface="Chalkboard"/>
              </a:rPr>
              <a:t>n</a:t>
            </a:r>
          </a:p>
          <a:p>
            <a:pPr>
              <a:buNone/>
            </a:pPr>
            <a:endParaRPr lang="en-CA" altLang="zh-CN" sz="1600" dirty="0" smtClean="0">
              <a:solidFill>
                <a:prstClr val="black"/>
              </a:solidFill>
              <a:latin typeface="Chalkboard"/>
            </a:endParaRPr>
          </a:p>
          <a:p>
            <a:pPr>
              <a:buNone/>
            </a:pPr>
            <a:endParaRPr lang="en-CA" altLang="zh-CN" sz="1600" dirty="0" smtClean="0">
              <a:solidFill>
                <a:prstClr val="black"/>
              </a:solidFill>
              <a:latin typeface="Chalkboard"/>
            </a:endParaRPr>
          </a:p>
          <a:p>
            <a:pPr>
              <a:buNone/>
            </a:pPr>
            <a:endParaRPr lang="en-CA" altLang="zh-CN" sz="1600" dirty="0" smtClean="0">
              <a:solidFill>
                <a:prstClr val="black"/>
              </a:solidFill>
              <a:latin typeface="Chalkboard"/>
            </a:endParaRPr>
          </a:p>
          <a:p>
            <a:pPr>
              <a:buNone/>
            </a:pPr>
            <a:endParaRPr lang="en-CA" altLang="zh-CN" dirty="0" smtClean="0"/>
          </a:p>
          <a:p>
            <a:pPr>
              <a:buNone/>
            </a:pPr>
            <a:r>
              <a:rPr lang="en-CA" altLang="zh-CN" dirty="0" smtClean="0"/>
              <a:t>	represent a</a:t>
            </a:r>
            <a:r>
              <a:rPr lang="en-CA" altLang="zh-CN" sz="1600" dirty="0" smtClean="0">
                <a:solidFill>
                  <a:prstClr val="black"/>
                </a:solidFill>
                <a:latin typeface="Chalkboard"/>
              </a:rPr>
              <a:t>m </a:t>
            </a:r>
            <a:r>
              <a:rPr lang="en-CA" altLang="zh-CN" dirty="0" smtClean="0"/>
              <a:t>+ a</a:t>
            </a:r>
            <a:r>
              <a:rPr lang="en-CA" altLang="zh-CN" sz="1600" dirty="0" smtClean="0">
                <a:solidFill>
                  <a:prstClr val="black"/>
                </a:solidFill>
                <a:latin typeface="Chalkboard"/>
              </a:rPr>
              <a:t>m+1 </a:t>
            </a:r>
            <a:r>
              <a:rPr lang="en-CA" altLang="zh-CN" dirty="0" smtClean="0"/>
              <a:t>+ … + a</a:t>
            </a:r>
            <a:r>
              <a:rPr lang="en-CA" altLang="zh-CN" sz="1600" dirty="0" smtClean="0">
                <a:solidFill>
                  <a:prstClr val="black"/>
                </a:solidFill>
                <a:latin typeface="Chalkboard"/>
              </a:rPr>
              <a:t>n</a:t>
            </a:r>
            <a:endParaRPr lang="en-CA" altLang="zh-CN" dirty="0" smtClean="0"/>
          </a:p>
          <a:p>
            <a:r>
              <a:rPr lang="en-CA" altLang="zh-CN" dirty="0" smtClean="0"/>
              <a:t>E.g.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dirty="0" smtClean="0"/>
              <a:t>Summations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24</a:t>
            </a:fld>
            <a:endParaRPr lang="en-US" altLang="zh-CN"/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2357422" y="2500306"/>
          <a:ext cx="5011166" cy="1071570"/>
        </p:xfrm>
        <a:graphic>
          <a:graphicData uri="http://schemas.openxmlformats.org/presentationml/2006/ole">
            <p:oleObj spid="_x0000_s138243" name="公式" r:id="rId3" imgW="2019240" imgH="431640" progId="Equation.3">
              <p:embed/>
            </p:oleObj>
          </a:graphicData>
        </a:graphic>
      </p:graphicFrame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1928794" y="4286256"/>
          <a:ext cx="3786214" cy="2023168"/>
        </p:xfrm>
        <a:graphic>
          <a:graphicData uri="http://schemas.openxmlformats.org/presentationml/2006/ole">
            <p:oleObj spid="_x0000_s138245" name="公式" r:id="rId4" imgW="166356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Given a arithmetic progression a, </a:t>
            </a:r>
            <a:r>
              <a:rPr lang="en-CA" altLang="zh-CN" dirty="0" err="1" smtClean="0"/>
              <a:t>a+d</a:t>
            </a:r>
            <a:r>
              <a:rPr lang="en-CA" altLang="zh-CN" dirty="0" smtClean="0"/>
              <a:t>, a+2d, a+3d, . . ., </a:t>
            </a:r>
            <a:r>
              <a:rPr lang="en-CA" altLang="zh-CN" dirty="0" err="1" smtClean="0"/>
              <a:t>a+nd</a:t>
            </a:r>
            <a:r>
              <a:rPr lang="en-CA" altLang="zh-CN" dirty="0" smtClean="0"/>
              <a:t>, its summation is</a:t>
            </a:r>
          </a:p>
          <a:p>
            <a:endParaRPr lang="en-CA" altLang="zh-CN" dirty="0" smtClean="0"/>
          </a:p>
          <a:p>
            <a:pPr>
              <a:buNone/>
            </a:pPr>
            <a:endParaRPr lang="en-CA" altLang="zh-CN" dirty="0" smtClean="0"/>
          </a:p>
          <a:p>
            <a:pPr>
              <a:buNone/>
            </a:pPr>
            <a:endParaRPr lang="en-CA" altLang="zh-CN" dirty="0" smtClean="0"/>
          </a:p>
          <a:p>
            <a:r>
              <a:rPr lang="en-CA" altLang="zh-CN" dirty="0" smtClean="0">
                <a:solidFill>
                  <a:srgbClr val="00B050"/>
                </a:solidFill>
              </a:rPr>
              <a:t>Proof on board</a:t>
            </a:r>
          </a:p>
          <a:p>
            <a:r>
              <a:rPr lang="en-CA" altLang="zh-CN" dirty="0" smtClean="0"/>
              <a:t>You should also be able to determine the sum if the index starts at k and/or ends at n-1, n+1, etc.</a:t>
            </a:r>
          </a:p>
          <a:p>
            <a:r>
              <a:rPr lang="en-CA" altLang="zh-CN" dirty="0" smtClean="0"/>
              <a:t>Page 166: useful summation formula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zh-CN" dirty="0" smtClean="0"/>
              <a:t>Summation of Arithmetic</a:t>
            </a:r>
            <a:br>
              <a:rPr lang="en-CA" altLang="zh-CN" dirty="0" smtClean="0"/>
            </a:br>
            <a:r>
              <a:rPr lang="en-CA" altLang="zh-CN" dirty="0" smtClean="0"/>
              <a:t>Progression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25</a:t>
            </a:fld>
            <a:endParaRPr lang="en-US" altLang="zh-CN"/>
          </a:p>
        </p:txBody>
      </p:sp>
      <p:graphicFrame>
        <p:nvGraphicFramePr>
          <p:cNvPr id="139267" name="Object 3"/>
          <p:cNvGraphicFramePr>
            <a:graphicFrameLocks noChangeAspect="1"/>
          </p:cNvGraphicFramePr>
          <p:nvPr/>
        </p:nvGraphicFramePr>
        <p:xfrm>
          <a:off x="2500298" y="2500306"/>
          <a:ext cx="3781425" cy="893763"/>
        </p:xfrm>
        <a:graphic>
          <a:graphicData uri="http://schemas.openxmlformats.org/presentationml/2006/ole">
            <p:oleObj spid="_x0000_s139267" name="公式" r:id="rId3" imgW="1828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Given a geometric progression a, </a:t>
            </a:r>
            <a:r>
              <a:rPr lang="pt-BR" altLang="zh-CN" dirty="0" smtClean="0"/>
              <a:t>ar², ar³, ... , </a:t>
            </a:r>
            <a:r>
              <a:rPr lang="pt-BR" altLang="zh-CN" dirty="0" smtClean="0"/>
              <a:t>arⁿ</a:t>
            </a:r>
            <a:r>
              <a:rPr lang="pt-BR" altLang="zh-CN" dirty="0" smtClean="0"/>
              <a:t>, </a:t>
            </a:r>
            <a:r>
              <a:rPr lang="en-CA" altLang="zh-CN" dirty="0" smtClean="0"/>
              <a:t>its summation is</a:t>
            </a:r>
          </a:p>
          <a:p>
            <a:endParaRPr lang="en-CA" altLang="zh-CN" dirty="0" smtClean="0"/>
          </a:p>
          <a:p>
            <a:endParaRPr lang="en-CA" altLang="zh-CN" dirty="0" smtClean="0"/>
          </a:p>
          <a:p>
            <a:endParaRPr lang="en-CA" altLang="zh-CN" dirty="0" smtClean="0"/>
          </a:p>
          <a:p>
            <a:pPr>
              <a:buNone/>
            </a:pPr>
            <a:endParaRPr lang="en-CA" altLang="zh-CN" dirty="0" smtClean="0"/>
          </a:p>
          <a:p>
            <a:r>
              <a:rPr lang="en-CA" altLang="zh-CN" dirty="0" smtClean="0">
                <a:solidFill>
                  <a:srgbClr val="00B050"/>
                </a:solidFill>
              </a:rPr>
              <a:t>Proof on board</a:t>
            </a:r>
          </a:p>
          <a:p>
            <a:r>
              <a:rPr lang="en-CA" altLang="zh-CN" dirty="0" smtClean="0"/>
              <a:t>You should also be able to determine the sum if the index starts at k and/or ends at n-1, n+1, etc.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altLang="zh-CN" dirty="0" smtClean="0"/>
              <a:t>Summation of Geometric</a:t>
            </a:r>
            <a:br>
              <a:rPr lang="en-CA" altLang="zh-CN" dirty="0" smtClean="0"/>
            </a:br>
            <a:r>
              <a:rPr lang="en-CA" altLang="zh-CN" dirty="0" smtClean="0"/>
              <a:t>Progression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26</a:t>
            </a:fld>
            <a:endParaRPr lang="en-US" altLang="zh-CN"/>
          </a:p>
        </p:txBody>
      </p:sp>
      <p:graphicFrame>
        <p:nvGraphicFramePr>
          <p:cNvPr id="140291" name="Object 3"/>
          <p:cNvGraphicFramePr>
            <a:graphicFrameLocks noChangeAspect="1"/>
          </p:cNvGraphicFramePr>
          <p:nvPr/>
        </p:nvGraphicFramePr>
        <p:xfrm>
          <a:off x="2857488" y="2571744"/>
          <a:ext cx="4518454" cy="1643074"/>
        </p:xfrm>
        <a:graphic>
          <a:graphicData uri="http://schemas.openxmlformats.org/presentationml/2006/ole">
            <p:oleObj spid="_x0000_s140291" name="公式" r:id="rId3" imgW="181584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Let x be a real number with |x|&lt;1. Find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How about |x|≥1?</a:t>
            </a:r>
          </a:p>
          <a:p>
            <a:endParaRPr lang="en-US" altLang="zh-CN" dirty="0" smtClean="0"/>
          </a:p>
          <a:p>
            <a:r>
              <a:rPr lang="en-US" altLang="zh-CN" dirty="0" smtClean="0">
                <a:ea typeface="宋体" charset="-122"/>
              </a:rPr>
              <a:t>Need to be very careful with infinite series</a:t>
            </a:r>
          </a:p>
          <a:p>
            <a:r>
              <a:rPr lang="en-US" altLang="zh-CN" dirty="0" smtClean="0">
                <a:ea typeface="宋体" charset="-122"/>
              </a:rPr>
              <a:t>In general, tools from calculus are needed to know whether an infinite series sum exists.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Infinite series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27</a:t>
            </a:fld>
            <a:endParaRPr lang="en-US" altLang="zh-CN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3303588" y="1928813"/>
          <a:ext cx="1179512" cy="1804987"/>
        </p:xfrm>
        <a:graphic>
          <a:graphicData uri="http://schemas.openxmlformats.org/presentationml/2006/ole">
            <p:oleObj spid="_x0000_s143362" name="公式" r:id="rId3" imgW="43164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altLang="zh-CN" dirty="0" smtClean="0"/>
          </a:p>
          <a:p>
            <a:endParaRPr lang="en-CA" altLang="zh-CN" dirty="0" smtClean="0"/>
          </a:p>
          <a:p>
            <a:endParaRPr lang="en-CA" altLang="zh-CN" dirty="0" smtClean="0"/>
          </a:p>
          <a:p>
            <a:endParaRPr lang="en-CA" altLang="zh-CN" dirty="0" smtClean="0"/>
          </a:p>
          <a:p>
            <a:endParaRPr lang="en-CA" altLang="zh-CN" dirty="0" smtClean="0"/>
          </a:p>
          <a:p>
            <a:endParaRPr lang="en-CA" altLang="zh-CN" dirty="0" smtClean="0"/>
          </a:p>
          <a:p>
            <a:endParaRPr lang="en-CA" altLang="zh-CN" dirty="0" smtClean="0"/>
          </a:p>
          <a:p>
            <a:r>
              <a:rPr lang="en-CA" altLang="zh-CN" dirty="0" smtClean="0"/>
              <a:t>loop 1: for </a:t>
            </a:r>
            <a:r>
              <a:rPr lang="en-CA" altLang="zh-CN" dirty="0" err="1" smtClean="0"/>
              <a:t>i</a:t>
            </a:r>
            <a:r>
              <a:rPr lang="en-CA" altLang="zh-CN" dirty="0" smtClean="0"/>
              <a:t>=1 to 4</a:t>
            </a:r>
          </a:p>
          <a:p>
            <a:r>
              <a:rPr lang="en-CA" altLang="zh-CN" dirty="0" smtClean="0"/>
              <a:t>loop 2: for j=1 to 3</a:t>
            </a:r>
          </a:p>
          <a:p>
            <a:r>
              <a:rPr lang="en-CA" altLang="zh-CN" dirty="0" smtClean="0"/>
              <a:t>S = S + </a:t>
            </a:r>
            <a:r>
              <a:rPr lang="en-CA" altLang="zh-CN" dirty="0" err="1" smtClean="0"/>
              <a:t>ij</a:t>
            </a:r>
            <a:endParaRPr lang="en-CA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Double Summation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28</a:t>
            </a:fld>
            <a:endParaRPr lang="en-US" altLang="zh-CN"/>
          </a:p>
        </p:txBody>
      </p:sp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1714480" y="1500174"/>
          <a:ext cx="3443287" cy="2779712"/>
        </p:xfrm>
        <a:graphic>
          <a:graphicData uri="http://schemas.openxmlformats.org/presentationml/2006/ole">
            <p:oleObj spid="_x0000_s141314" name="公式" r:id="rId3" imgW="1384200" imgH="1117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Recall: A set is finite if its cardinality is some (finite) integer n</a:t>
            </a:r>
          </a:p>
          <a:p>
            <a:r>
              <a:rPr lang="en-CA" altLang="zh-CN" dirty="0" smtClean="0"/>
              <a:t>For two sets A and B</a:t>
            </a:r>
          </a:p>
          <a:p>
            <a:pPr lvl="1"/>
            <a:r>
              <a:rPr lang="en-CA" altLang="zh-CN" dirty="0" smtClean="0"/>
              <a:t>|A| = |B| if and only if there is a </a:t>
            </a:r>
            <a:r>
              <a:rPr lang="en-CA" altLang="zh-CN" dirty="0" err="1" smtClean="0"/>
              <a:t>bijection</a:t>
            </a:r>
            <a:r>
              <a:rPr lang="en-CA" altLang="zh-CN" dirty="0" smtClean="0"/>
              <a:t> from A to B</a:t>
            </a:r>
          </a:p>
          <a:p>
            <a:pPr lvl="1"/>
            <a:r>
              <a:rPr lang="en-CA" altLang="zh-CN" dirty="0" smtClean="0"/>
              <a:t>|A| ≤ |B| if there is an injection from A to B</a:t>
            </a:r>
          </a:p>
          <a:p>
            <a:pPr lvl="1"/>
            <a:r>
              <a:rPr lang="en-CA" altLang="zh-CN" dirty="0" smtClean="0"/>
              <a:t>|A| = |B| if |A| ≤ |B| and |B| ≤ |A|</a:t>
            </a:r>
          </a:p>
          <a:p>
            <a:pPr lvl="1"/>
            <a:r>
              <a:rPr lang="en-CA" altLang="zh-CN" dirty="0" smtClean="0"/>
              <a:t>|A| ≤ |B| if A⊆B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Cardinality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29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What is a set?</a:t>
            </a:r>
          </a:p>
          <a:p>
            <a:pPr lvl="1"/>
            <a:r>
              <a:rPr lang="en-CA" altLang="zh-CN" dirty="0" smtClean="0">
                <a:solidFill>
                  <a:srgbClr val="FF0000"/>
                </a:solidFill>
              </a:rPr>
              <a:t>Unordered</a:t>
            </a:r>
            <a:r>
              <a:rPr lang="en-CA" altLang="zh-CN" dirty="0" smtClean="0"/>
              <a:t> collection of </a:t>
            </a:r>
            <a:r>
              <a:rPr lang="en-CA" altLang="zh-CN" dirty="0" smtClean="0">
                <a:solidFill>
                  <a:srgbClr val="FF0000"/>
                </a:solidFill>
              </a:rPr>
              <a:t>distinct</a:t>
            </a:r>
            <a:r>
              <a:rPr lang="en-CA" altLang="zh-CN" dirty="0" smtClean="0"/>
              <a:t> elements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CA" altLang="zh-CN" sz="2700" dirty="0" smtClean="0"/>
              <a:t>How to describe a set?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CA" altLang="zh-CN" sz="2500" dirty="0" smtClean="0"/>
              <a:t>Roster method: </a:t>
            </a:r>
            <a:r>
              <a:rPr lang="en-CA" altLang="zh-CN" sz="2500" dirty="0" smtClean="0">
                <a:solidFill>
                  <a:srgbClr val="0066FF"/>
                </a:solidFill>
              </a:rPr>
              <a:t>A={5,7,3}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CA" altLang="zh-CN" sz="2500" dirty="0" smtClean="0"/>
              <a:t>set builder (predicates): </a:t>
            </a:r>
            <a:r>
              <a:rPr lang="en-CA" altLang="zh-CN" sz="2800" dirty="0" smtClean="0">
                <a:solidFill>
                  <a:srgbClr val="FF0000"/>
                </a:solidFill>
              </a:rPr>
              <a:t>S = {x | P(x)}</a:t>
            </a:r>
            <a:endParaRPr lang="en-CA" altLang="zh-CN" sz="2500" dirty="0" smtClean="0"/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CA" altLang="zh-CN" sz="2700" dirty="0" smtClean="0"/>
              <a:t>Cardinality |S|</a:t>
            </a:r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CA" altLang="zh-CN" sz="2800" dirty="0" smtClean="0"/>
              <a:t>number of (distinct) elements </a:t>
            </a:r>
            <a:r>
              <a:rPr lang="en-CA" altLang="zh-CN" sz="2800" dirty="0" smtClean="0">
                <a:solidFill>
                  <a:srgbClr val="0066FF"/>
                </a:solidFill>
              </a:rPr>
              <a:t>|A| = 3</a:t>
            </a:r>
            <a:endParaRPr lang="en-CA" altLang="zh-CN" sz="2500" dirty="0" smtClean="0">
              <a:solidFill>
                <a:srgbClr val="0066FF"/>
              </a:solidFill>
            </a:endParaRP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CA" altLang="zh-CN" sz="2700" dirty="0" smtClean="0"/>
          </a:p>
          <a:p>
            <a:pPr marL="603250" lvl="2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zh-CN" altLang="en-US" sz="2500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Review of Sets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AE826-6A9D-41FA-AAE6-0B6C617EC7C3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zh-CN">
                <a:ea typeface="宋体" charset="-122"/>
              </a:rPr>
              <a:t>Infinite sets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r>
              <a:rPr lang="en-US" altLang="zh-CN">
                <a:ea typeface="宋体" charset="-122"/>
              </a:rPr>
              <a:t>Why do we care?</a:t>
            </a:r>
          </a:p>
          <a:p>
            <a:r>
              <a:rPr lang="en-US" altLang="zh-CN">
                <a:ea typeface="宋体" charset="-122"/>
              </a:rPr>
              <a:t>Cardinality of infinite sets</a:t>
            </a:r>
          </a:p>
          <a:p>
            <a:r>
              <a:rPr lang="en-US" altLang="zh-CN">
                <a:ea typeface="宋体" charset="-122"/>
              </a:rPr>
              <a:t>Do all infinite sets have the same cardinality?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A set is countable if </a:t>
            </a:r>
          </a:p>
          <a:p>
            <a:pPr lvl="1"/>
            <a:r>
              <a:rPr lang="en-CA" altLang="zh-CN" dirty="0" smtClean="0"/>
              <a:t>it is finite or</a:t>
            </a:r>
          </a:p>
          <a:p>
            <a:pPr lvl="1"/>
            <a:r>
              <a:rPr lang="en-CA" altLang="zh-CN" dirty="0" smtClean="0"/>
              <a:t>it has the same cardinality as the set of the positive integers Z⁺ i.e. |A| = |Z⁺|. The set is </a:t>
            </a:r>
            <a:r>
              <a:rPr lang="en-CA" altLang="zh-CN" dirty="0" err="1" smtClean="0">
                <a:solidFill>
                  <a:srgbClr val="FF0000"/>
                </a:solidFill>
              </a:rPr>
              <a:t>countably</a:t>
            </a:r>
            <a:r>
              <a:rPr lang="en-CA" altLang="zh-CN" dirty="0" smtClean="0">
                <a:solidFill>
                  <a:srgbClr val="FF0000"/>
                </a:solidFill>
              </a:rPr>
              <a:t> infinite</a:t>
            </a:r>
          </a:p>
          <a:p>
            <a:r>
              <a:rPr lang="en-CA" altLang="zh-CN" dirty="0" smtClean="0"/>
              <a:t>We write |A| = |Z+| = </a:t>
            </a:r>
            <a:r>
              <a:rPr lang="en-US" altLang="zh-CN" sz="2400" dirty="0" smtClean="0">
                <a:latin typeface="LucidaGrande"/>
              </a:rPr>
              <a:t>ℵ</a:t>
            </a:r>
            <a:r>
              <a:rPr lang="en-US" altLang="zh-CN" sz="1600" dirty="0" smtClean="0">
                <a:latin typeface="Chalkboard"/>
              </a:rPr>
              <a:t>0</a:t>
            </a:r>
            <a:r>
              <a:rPr lang="en-CA" altLang="zh-CN" dirty="0" smtClean="0"/>
              <a:t>= aleph null</a:t>
            </a:r>
          </a:p>
          <a:p>
            <a:r>
              <a:rPr lang="en-CA" altLang="zh-CN" dirty="0" smtClean="0"/>
              <a:t>A set that is not countable is called </a:t>
            </a:r>
            <a:r>
              <a:rPr lang="en-CA" altLang="zh-CN" dirty="0" smtClean="0">
                <a:solidFill>
                  <a:srgbClr val="FF0000"/>
                </a:solidFill>
              </a:rPr>
              <a:t>uncountable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err="1" smtClean="0"/>
              <a:t>Countability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31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err="1" smtClean="0"/>
              <a:t>Countability</a:t>
            </a:r>
            <a:r>
              <a:rPr lang="en-CA" altLang="zh-CN" dirty="0" smtClean="0"/>
              <a:t> implies that there is a listing of the elements of the set.</a:t>
            </a:r>
          </a:p>
          <a:p>
            <a:endParaRPr lang="en-CA" altLang="zh-CN" dirty="0" smtClean="0"/>
          </a:p>
          <a:p>
            <a:r>
              <a:rPr lang="en-US" altLang="zh-CN" dirty="0" smtClean="0">
                <a:ea typeface="宋体" charset="-122"/>
              </a:rPr>
              <a:t>Fact (Will not prove): Any subset of a countable set is countable. </a:t>
            </a:r>
            <a:endParaRPr lang="en-CA" altLang="zh-CN" dirty="0" smtClean="0"/>
          </a:p>
          <a:p>
            <a:endParaRPr lang="en-CA" altLang="zh-CN" dirty="0" smtClean="0"/>
          </a:p>
          <a:p>
            <a:r>
              <a:rPr lang="en-CA" altLang="zh-CN" dirty="0" smtClean="0"/>
              <a:t>Proving the set is countable involves (usually) constructing an </a:t>
            </a:r>
            <a:r>
              <a:rPr lang="en-CA" altLang="zh-CN" dirty="0" smtClean="0">
                <a:solidFill>
                  <a:srgbClr val="FF0000"/>
                </a:solidFill>
              </a:rPr>
              <a:t>explicit </a:t>
            </a:r>
            <a:r>
              <a:rPr lang="en-CA" altLang="zh-CN" dirty="0" err="1" smtClean="0">
                <a:solidFill>
                  <a:srgbClr val="FF0000"/>
                </a:solidFill>
              </a:rPr>
              <a:t>bijection</a:t>
            </a:r>
            <a:r>
              <a:rPr lang="en-CA" altLang="zh-CN" dirty="0" smtClean="0">
                <a:solidFill>
                  <a:srgbClr val="FF0000"/>
                </a:solidFill>
              </a:rPr>
              <a:t> with Z⁺</a:t>
            </a:r>
          </a:p>
          <a:p>
            <a:endParaRPr lang="en-CA" altLang="zh-CN" dirty="0" smtClean="0">
              <a:solidFill>
                <a:srgbClr val="FF0000"/>
              </a:solidFill>
            </a:endParaRPr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32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2"/>
          </a:xfrm>
        </p:spPr>
        <p:txBody>
          <a:bodyPr/>
          <a:lstStyle/>
          <a:p>
            <a:r>
              <a:rPr lang="en-CA" altLang="zh-CN" sz="2800" dirty="0" smtClean="0">
                <a:solidFill>
                  <a:srgbClr val="0066FF"/>
                </a:solidFill>
                <a:latin typeface="Chalkboard"/>
              </a:rPr>
              <a:t>Show that the set of odd positive integers S is countable.</a:t>
            </a:r>
          </a:p>
          <a:p>
            <a:r>
              <a:rPr lang="en-CA" altLang="zh-CN" sz="2800" dirty="0" smtClean="0">
                <a:latin typeface="Chalkboard"/>
              </a:rPr>
              <a:t>Proof: </a:t>
            </a:r>
          </a:p>
          <a:p>
            <a:pPr lvl="1"/>
            <a:r>
              <a:rPr lang="en-CA" altLang="zh-CN" sz="2400" dirty="0" smtClean="0">
                <a:latin typeface="Chalkboard"/>
              </a:rPr>
              <a:t>To show that S is countable, we will show a </a:t>
            </a:r>
            <a:r>
              <a:rPr lang="en-CA" altLang="zh-CN" sz="2400" dirty="0" err="1" smtClean="0">
                <a:latin typeface="Chalkboard"/>
              </a:rPr>
              <a:t>bijective</a:t>
            </a:r>
            <a:r>
              <a:rPr lang="en-CA" altLang="zh-CN" sz="2400" dirty="0" smtClean="0">
                <a:latin typeface="Chalkboard"/>
              </a:rPr>
              <a:t> function between Z</a:t>
            </a:r>
            <a:r>
              <a:rPr lang="en-CA" altLang="zh-CN" dirty="0" smtClean="0">
                <a:solidFill>
                  <a:prstClr val="black"/>
                </a:solidFill>
              </a:rPr>
              <a:t>⁺</a:t>
            </a:r>
            <a:r>
              <a:rPr lang="en-CA" altLang="zh-CN" sz="1400" dirty="0" smtClean="0">
                <a:latin typeface="Chalkboard"/>
              </a:rPr>
              <a:t> </a:t>
            </a:r>
            <a:r>
              <a:rPr lang="en-CA" altLang="zh-CN" sz="2400" dirty="0" smtClean="0">
                <a:latin typeface="Chalkboard"/>
              </a:rPr>
              <a:t>and S.</a:t>
            </a:r>
          </a:p>
          <a:p>
            <a:pPr lvl="1"/>
            <a:r>
              <a:rPr lang="en-CA" altLang="zh-CN" sz="2400" dirty="0" smtClean="0">
                <a:latin typeface="Chalkboard"/>
              </a:rPr>
              <a:t>Consider f: Z</a:t>
            </a:r>
            <a:r>
              <a:rPr lang="en-CA" altLang="zh-CN" dirty="0" smtClean="0">
                <a:solidFill>
                  <a:prstClr val="black"/>
                </a:solidFill>
              </a:rPr>
              <a:t>⁺ </a:t>
            </a:r>
            <a:r>
              <a:rPr lang="en-CA" altLang="zh-CN" sz="2400" dirty="0" smtClean="0">
                <a:latin typeface="Chalkboard"/>
              </a:rPr>
              <a:t>-&gt;S be such that f(n) = 2n-1.</a:t>
            </a:r>
          </a:p>
          <a:p>
            <a:pPr lvl="1"/>
            <a:r>
              <a:rPr lang="en-CA" altLang="zh-CN" sz="2400" dirty="0" smtClean="0">
                <a:latin typeface="Chalkboard"/>
              </a:rPr>
              <a:t>To see f is one-to-one, suppose that f(n)=f(m), then 2n-1=2m-1, so n=m.</a:t>
            </a:r>
          </a:p>
          <a:p>
            <a:pPr lvl="1"/>
            <a:r>
              <a:rPr lang="en-CA" altLang="zh-CN" sz="2400" dirty="0" smtClean="0">
                <a:latin typeface="Chalkboard"/>
              </a:rPr>
              <a:t>To see f is onto, suppose that </a:t>
            </a:r>
            <a:r>
              <a:rPr lang="en-CA" altLang="zh-CN" sz="2400" dirty="0" err="1" smtClean="0">
                <a:latin typeface="Chalkboard"/>
              </a:rPr>
              <a:t>t</a:t>
            </a:r>
            <a:r>
              <a:rPr lang="en-CA" altLang="zh-CN" sz="2400" dirty="0" err="1" smtClean="0">
                <a:latin typeface="AppleSymbols"/>
              </a:rPr>
              <a:t>∈</a:t>
            </a:r>
            <a:r>
              <a:rPr lang="en-CA" altLang="zh-CN" sz="2400" dirty="0" err="1" smtClean="0">
                <a:latin typeface="Chalkboard"/>
              </a:rPr>
              <a:t>S</a:t>
            </a:r>
            <a:r>
              <a:rPr lang="en-CA" altLang="zh-CN" sz="2400" dirty="0" smtClean="0">
                <a:latin typeface="Chalkboard"/>
              </a:rPr>
              <a:t>, i.e. t=2k-1 for some positive integer k. Hence t=f(k).</a:t>
            </a:r>
          </a:p>
          <a:p>
            <a:pPr lvl="1"/>
            <a:r>
              <a:rPr lang="en-CA" altLang="zh-CN" sz="2400" dirty="0" smtClean="0">
                <a:latin typeface="Chalkboard"/>
              </a:rPr>
              <a:t>Q.E.D.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33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2351-83AD-4F78-B51A-FA3AA9B8084F}" type="slidenum">
              <a:rPr lang="en-US" altLang="zh-CN"/>
              <a:pPr/>
              <a:t>34</a:t>
            </a:fld>
            <a:endParaRPr lang="en-US" altLang="zh-CN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charset="-122"/>
              </a:rPr>
              <a:t>The integers are countable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077200" cy="5029200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Write them as</a:t>
            </a:r>
          </a:p>
          <a:p>
            <a:pPr>
              <a:buFontTx/>
              <a:buNone/>
            </a:pPr>
            <a:r>
              <a:rPr lang="en-US" altLang="zh-CN" dirty="0">
                <a:ea typeface="宋体" charset="-122"/>
              </a:rPr>
              <a:t>   0, 1, -1, 2, -2, 3, -3, 4, -4, ……</a:t>
            </a:r>
          </a:p>
          <a:p>
            <a:r>
              <a:rPr lang="en-US" altLang="zh-CN" dirty="0">
                <a:ea typeface="宋体" charset="-122"/>
              </a:rPr>
              <a:t>Find a </a:t>
            </a:r>
            <a:r>
              <a:rPr lang="en-US" altLang="zh-CN" dirty="0" err="1">
                <a:ea typeface="宋体" charset="-122"/>
              </a:rPr>
              <a:t>bijection</a:t>
            </a:r>
            <a:r>
              <a:rPr lang="en-US" altLang="zh-CN" dirty="0">
                <a:ea typeface="宋体" charset="-122"/>
              </a:rPr>
              <a:t> between this sequence </a:t>
            </a:r>
          </a:p>
          <a:p>
            <a:pPr>
              <a:buFontTx/>
              <a:buNone/>
            </a:pPr>
            <a:r>
              <a:rPr lang="en-US" altLang="zh-CN" dirty="0">
                <a:ea typeface="宋体" charset="-122"/>
              </a:rPr>
              <a:t>  and 1,2,3,4,…..</a:t>
            </a:r>
          </a:p>
          <a:p>
            <a:pPr>
              <a:buFontTx/>
              <a:buNone/>
            </a:pPr>
            <a:r>
              <a:rPr lang="en-US" altLang="zh-CN" dirty="0">
                <a:ea typeface="宋体" charset="-122"/>
              </a:rPr>
              <a:t>  Notice the pattern:</a:t>
            </a:r>
          </a:p>
          <a:p>
            <a:pPr>
              <a:buFontTx/>
              <a:buNone/>
            </a:pPr>
            <a:r>
              <a:rPr lang="en-US" altLang="zh-CN" dirty="0">
                <a:ea typeface="宋体" charset="-122"/>
              </a:rPr>
              <a:t>  1 </a:t>
            </a:r>
            <a:r>
              <a:rPr lang="en-US" altLang="zh-CN" dirty="0">
                <a:ea typeface="宋体" charset="-122"/>
                <a:sym typeface="Symbol" pitchFamily="18" charset="2"/>
              </a:rPr>
              <a:t> 0       </a:t>
            </a:r>
            <a:r>
              <a:rPr lang="en-US" altLang="zh-CN" dirty="0">
                <a:ea typeface="宋体" charset="-122"/>
              </a:rPr>
              <a:t>2 </a:t>
            </a:r>
            <a:r>
              <a:rPr lang="en-US" altLang="zh-CN" dirty="0">
                <a:ea typeface="宋体" charset="-122"/>
                <a:sym typeface="Symbol" pitchFamily="18" charset="2"/>
              </a:rPr>
              <a:t> </a:t>
            </a:r>
            <a:r>
              <a:rPr lang="en-US" altLang="zh-CN" dirty="0" smtClean="0">
                <a:ea typeface="宋体" charset="-122"/>
                <a:sym typeface="Symbol" pitchFamily="18" charset="2"/>
              </a:rPr>
              <a:t>1</a:t>
            </a:r>
            <a:endParaRPr lang="en-US" altLang="zh-CN" dirty="0">
              <a:ea typeface="宋体" charset="-122"/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zh-CN" dirty="0">
                <a:ea typeface="宋体" charset="-122"/>
                <a:sym typeface="Symbol" pitchFamily="18" charset="2"/>
              </a:rPr>
              <a:t>  </a:t>
            </a:r>
            <a:r>
              <a:rPr lang="en-US" altLang="zh-CN" dirty="0">
                <a:ea typeface="宋体" charset="-122"/>
              </a:rPr>
              <a:t>3 </a:t>
            </a:r>
            <a:r>
              <a:rPr lang="en-US" altLang="zh-CN" dirty="0">
                <a:ea typeface="宋体" charset="-122"/>
                <a:sym typeface="Symbol" pitchFamily="18" charset="2"/>
              </a:rPr>
              <a:t> -1      </a:t>
            </a:r>
            <a:r>
              <a:rPr lang="en-US" altLang="zh-CN" dirty="0">
                <a:ea typeface="宋体" charset="-122"/>
              </a:rPr>
              <a:t>4 </a:t>
            </a:r>
            <a:r>
              <a:rPr lang="en-US" altLang="zh-CN" dirty="0">
                <a:ea typeface="宋体" charset="-122"/>
                <a:sym typeface="Symbol" pitchFamily="18" charset="2"/>
              </a:rPr>
              <a:t> </a:t>
            </a:r>
            <a:r>
              <a:rPr lang="en-US" altLang="zh-CN" dirty="0" smtClean="0">
                <a:ea typeface="宋体" charset="-122"/>
                <a:sym typeface="Symbol" pitchFamily="18" charset="2"/>
              </a:rPr>
              <a:t>2</a:t>
            </a:r>
            <a:endParaRPr lang="en-US" altLang="zh-CN" dirty="0">
              <a:ea typeface="宋体" charset="-122"/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altLang="zh-CN" dirty="0">
                <a:ea typeface="宋体" charset="-122"/>
                <a:sym typeface="Symbol" pitchFamily="18" charset="2"/>
              </a:rPr>
              <a:t>  </a:t>
            </a:r>
            <a:r>
              <a:rPr lang="en-US" altLang="zh-CN" dirty="0">
                <a:ea typeface="宋体" charset="-122"/>
              </a:rPr>
              <a:t>5 </a:t>
            </a:r>
            <a:r>
              <a:rPr lang="en-US" altLang="zh-CN" dirty="0">
                <a:ea typeface="宋体" charset="-122"/>
                <a:sym typeface="Symbol" pitchFamily="18" charset="2"/>
              </a:rPr>
              <a:t> -2      </a:t>
            </a:r>
            <a:r>
              <a:rPr lang="en-US" altLang="zh-CN" dirty="0">
                <a:ea typeface="宋体" charset="-122"/>
              </a:rPr>
              <a:t>6 </a:t>
            </a:r>
            <a:r>
              <a:rPr lang="en-US" altLang="zh-CN" dirty="0">
                <a:ea typeface="宋体" charset="-122"/>
                <a:sym typeface="Symbol" pitchFamily="18" charset="2"/>
              </a:rPr>
              <a:t> </a:t>
            </a:r>
            <a:r>
              <a:rPr lang="en-US" altLang="zh-CN" dirty="0" smtClean="0">
                <a:ea typeface="宋体" charset="-122"/>
                <a:sym typeface="Symbol" pitchFamily="18" charset="2"/>
              </a:rPr>
              <a:t>3</a:t>
            </a:r>
          </a:p>
          <a:p>
            <a:pPr>
              <a:buFontTx/>
              <a:buNone/>
            </a:pPr>
            <a:r>
              <a:rPr lang="en-US" altLang="zh-CN" dirty="0" smtClean="0">
                <a:ea typeface="宋体" charset="-122"/>
                <a:sym typeface="Symbol" pitchFamily="18" charset="2"/>
              </a:rPr>
              <a:t>So f(n) = n/2 if n even</a:t>
            </a:r>
          </a:p>
          <a:p>
            <a:pPr>
              <a:buFontTx/>
              <a:buNone/>
            </a:pPr>
            <a:r>
              <a:rPr lang="en-US" altLang="zh-CN" dirty="0" smtClean="0">
                <a:ea typeface="宋体" charset="-122"/>
                <a:sym typeface="Symbol" pitchFamily="18" charset="2"/>
              </a:rPr>
              <a:t>              -(n-1)/2 </a:t>
            </a:r>
            <a:r>
              <a:rPr lang="en-US" altLang="zh-CN" dirty="0" err="1" smtClean="0">
                <a:ea typeface="宋体" charset="-122"/>
                <a:sym typeface="Symbol" pitchFamily="18" charset="2"/>
              </a:rPr>
              <a:t>o.w</a:t>
            </a:r>
            <a:r>
              <a:rPr lang="en-US" altLang="zh-CN" dirty="0" smtClean="0">
                <a:ea typeface="宋体" charset="-122"/>
                <a:sym typeface="Symbol" pitchFamily="18" charset="2"/>
              </a:rPr>
              <a:t>.</a:t>
            </a:r>
            <a:endParaRPr lang="en-US" altLang="zh-CN" dirty="0">
              <a:ea typeface="宋体" charset="-122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7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7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27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0D42C-37F5-4E86-97DC-352963A999BE}" type="slidenum">
              <a:rPr lang="en-US" altLang="zh-CN"/>
              <a:pPr/>
              <a:t>35</a:t>
            </a:fld>
            <a:endParaRPr lang="en-US" altLang="zh-CN" dirty="0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zh-CN">
                <a:ea typeface="宋体" charset="-122"/>
              </a:rPr>
              <a:t>Other simple bijections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Union </a:t>
            </a:r>
            <a:r>
              <a:rPr lang="en-US" altLang="zh-CN" dirty="0">
                <a:ea typeface="宋体" charset="-122"/>
              </a:rPr>
              <a:t>of two countable sets A, B is countable:</a:t>
            </a:r>
          </a:p>
          <a:p>
            <a:pPr>
              <a:buFontTx/>
              <a:buNone/>
            </a:pPr>
            <a:r>
              <a:rPr lang="en-US" altLang="zh-CN" dirty="0">
                <a:ea typeface="宋体" charset="-122"/>
              </a:rPr>
              <a:t>   </a:t>
            </a:r>
            <a:r>
              <a:rPr lang="en-US" altLang="zh-CN" sz="2800" dirty="0">
                <a:solidFill>
                  <a:srgbClr val="006600"/>
                </a:solidFill>
                <a:ea typeface="宋体" charset="-122"/>
              </a:rPr>
              <a:t>Say f: N </a:t>
            </a:r>
            <a:r>
              <a:rPr lang="en-US" altLang="zh-CN" sz="2800" dirty="0">
                <a:solidFill>
                  <a:srgbClr val="006600"/>
                </a:solidFill>
                <a:ea typeface="宋体" charset="-122"/>
                <a:sym typeface="Symbol" pitchFamily="18" charset="2"/>
              </a:rPr>
              <a:t></a:t>
            </a:r>
            <a:r>
              <a:rPr lang="en-US" altLang="zh-CN" sz="2800" dirty="0">
                <a:solidFill>
                  <a:srgbClr val="006600"/>
                </a:solidFill>
                <a:ea typeface="宋体" charset="-122"/>
              </a:rPr>
              <a:t> A, g:N </a:t>
            </a:r>
            <a:r>
              <a:rPr lang="en-US" altLang="zh-CN" sz="2800" dirty="0">
                <a:solidFill>
                  <a:srgbClr val="006600"/>
                </a:solidFill>
                <a:ea typeface="宋体" charset="-122"/>
                <a:sym typeface="Symbol" pitchFamily="18" charset="2"/>
              </a:rPr>
              <a:t></a:t>
            </a:r>
            <a:r>
              <a:rPr lang="en-US" altLang="zh-CN" sz="2800" dirty="0">
                <a:solidFill>
                  <a:srgbClr val="006600"/>
                </a:solidFill>
                <a:ea typeface="宋体" charset="-122"/>
              </a:rPr>
              <a:t> B are </a:t>
            </a:r>
            <a:r>
              <a:rPr lang="en-US" altLang="zh-CN" sz="2800" dirty="0" err="1">
                <a:solidFill>
                  <a:srgbClr val="006600"/>
                </a:solidFill>
                <a:ea typeface="宋体" charset="-122"/>
              </a:rPr>
              <a:t>bijections</a:t>
            </a:r>
            <a:endParaRPr lang="en-US" altLang="zh-CN" sz="2800" dirty="0">
              <a:solidFill>
                <a:srgbClr val="006600"/>
              </a:solidFill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sz="2800" dirty="0">
                <a:solidFill>
                  <a:srgbClr val="006600"/>
                </a:solidFill>
                <a:ea typeface="宋体" charset="-122"/>
              </a:rPr>
              <a:t>   New </a:t>
            </a:r>
            <a:r>
              <a:rPr lang="en-US" altLang="zh-CN" sz="2800" dirty="0" err="1">
                <a:solidFill>
                  <a:srgbClr val="006600"/>
                </a:solidFill>
                <a:ea typeface="宋体" charset="-122"/>
              </a:rPr>
              <a:t>bijection</a:t>
            </a:r>
            <a:r>
              <a:rPr lang="en-US" altLang="zh-CN" sz="2800" dirty="0">
                <a:solidFill>
                  <a:srgbClr val="006600"/>
                </a:solidFill>
                <a:ea typeface="宋体" charset="-122"/>
              </a:rPr>
              <a:t> h: N </a:t>
            </a:r>
            <a:r>
              <a:rPr lang="en-US" altLang="zh-CN" sz="2800" dirty="0">
                <a:solidFill>
                  <a:srgbClr val="006600"/>
                </a:solidFill>
                <a:ea typeface="宋体" charset="-122"/>
                <a:sym typeface="Symbol" pitchFamily="18" charset="2"/>
              </a:rPr>
              <a:t> A  B</a:t>
            </a:r>
          </a:p>
          <a:p>
            <a:pPr>
              <a:buFontTx/>
              <a:buNone/>
            </a:pPr>
            <a:r>
              <a:rPr lang="en-US" altLang="zh-CN" sz="2800" dirty="0">
                <a:solidFill>
                  <a:srgbClr val="006600"/>
                </a:solidFill>
                <a:ea typeface="宋体" charset="-122"/>
                <a:sym typeface="Symbol" pitchFamily="18" charset="2"/>
              </a:rPr>
              <a:t>   h(n) = f(n/2) if n is even</a:t>
            </a:r>
          </a:p>
          <a:p>
            <a:pPr>
              <a:buFontTx/>
              <a:buNone/>
            </a:pPr>
            <a:r>
              <a:rPr lang="en-US" altLang="zh-CN" sz="2800" dirty="0">
                <a:solidFill>
                  <a:srgbClr val="006600"/>
                </a:solidFill>
                <a:ea typeface="宋体" charset="-122"/>
                <a:sym typeface="Symbol" pitchFamily="18" charset="2"/>
              </a:rPr>
              <a:t>          = g((n-1)/2) if n is odd</a:t>
            </a:r>
            <a:r>
              <a:rPr lang="en-US" altLang="zh-CN" dirty="0">
                <a:solidFill>
                  <a:srgbClr val="006600"/>
                </a:solidFill>
                <a:ea typeface="宋体" charset="-122"/>
                <a:sym typeface="Symbol" pitchFamily="18" charset="2"/>
              </a:rPr>
              <a:t>.</a:t>
            </a:r>
          </a:p>
          <a:p>
            <a:pPr>
              <a:buFontTx/>
              <a:buNone/>
            </a:pP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76BD9-C52D-4DC5-A77E-008BA278081B}" type="slidenum">
              <a:rPr lang="en-US" altLang="zh-CN"/>
              <a:pPr/>
              <a:t>36</a:t>
            </a:fld>
            <a:endParaRPr lang="en-US" altLang="zh-CN" dirty="0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zh-CN">
                <a:ea typeface="宋体" charset="-122"/>
              </a:rPr>
              <a:t>The rationals are countable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r>
              <a:rPr lang="en-US" altLang="zh-CN" dirty="0" smtClean="0">
                <a:ea typeface="宋体" charset="-122"/>
              </a:rPr>
              <a:t>Step 1. Show </a:t>
            </a:r>
            <a:r>
              <a:rPr lang="en-US" altLang="zh-CN" dirty="0">
                <a:ea typeface="宋体" charset="-122"/>
              </a:rPr>
              <a:t>that Z</a:t>
            </a:r>
            <a:r>
              <a:rPr lang="en-US" altLang="zh-CN" baseline="30000" dirty="0">
                <a:ea typeface="宋体" charset="-122"/>
              </a:rPr>
              <a:t>+</a:t>
            </a:r>
            <a:r>
              <a:rPr lang="en-US" altLang="zh-CN" dirty="0">
                <a:ea typeface="宋体" charset="-122"/>
              </a:rPr>
              <a:t> x Z</a:t>
            </a:r>
            <a:r>
              <a:rPr lang="en-US" altLang="zh-CN" baseline="30000" dirty="0">
                <a:ea typeface="宋体" charset="-122"/>
              </a:rPr>
              <a:t>+</a:t>
            </a:r>
            <a:r>
              <a:rPr lang="en-US" altLang="zh-CN" dirty="0">
                <a:ea typeface="宋体" charset="-122"/>
              </a:rPr>
              <a:t> is countable.</a:t>
            </a:r>
          </a:p>
          <a:p>
            <a:r>
              <a:rPr lang="en-US" altLang="zh-CN" dirty="0" smtClean="0">
                <a:ea typeface="宋体" charset="-122"/>
              </a:rPr>
              <a:t>Step 2. Show injection </a:t>
            </a:r>
            <a:r>
              <a:rPr lang="en-US" altLang="zh-CN" dirty="0">
                <a:ea typeface="宋体" charset="-122"/>
              </a:rPr>
              <a:t>between Q</a:t>
            </a:r>
            <a:r>
              <a:rPr lang="en-US" altLang="zh-CN" baseline="30000" dirty="0">
                <a:ea typeface="宋体" charset="-122"/>
              </a:rPr>
              <a:t>+</a:t>
            </a:r>
            <a:r>
              <a:rPr lang="en-US" altLang="zh-CN" dirty="0">
                <a:ea typeface="宋体" charset="-122"/>
              </a:rPr>
              <a:t>, Z</a:t>
            </a:r>
            <a:r>
              <a:rPr lang="en-US" altLang="zh-CN" baseline="30000" dirty="0">
                <a:ea typeface="宋体" charset="-122"/>
              </a:rPr>
              <a:t>+</a:t>
            </a:r>
            <a:r>
              <a:rPr lang="en-US" altLang="zh-CN" dirty="0">
                <a:ea typeface="宋体" charset="-122"/>
              </a:rPr>
              <a:t> x Z</a:t>
            </a:r>
            <a:r>
              <a:rPr lang="en-US" altLang="zh-CN" baseline="30000" dirty="0">
                <a:ea typeface="宋体" charset="-122"/>
              </a:rPr>
              <a:t>+</a:t>
            </a:r>
            <a:r>
              <a:rPr lang="en-US" altLang="zh-CN" dirty="0">
                <a:ea typeface="宋体" charset="-122"/>
              </a:rPr>
              <a:t>.</a:t>
            </a:r>
          </a:p>
          <a:p>
            <a:r>
              <a:rPr lang="en-US" altLang="zh-CN" dirty="0" smtClean="0">
                <a:ea typeface="宋体" charset="-122"/>
              </a:rPr>
              <a:t>Step 3. Construct a </a:t>
            </a:r>
            <a:r>
              <a:rPr lang="en-US" altLang="zh-CN" dirty="0" err="1" smtClean="0">
                <a:ea typeface="宋体" charset="-122"/>
              </a:rPr>
              <a:t>bijection</a:t>
            </a:r>
            <a:r>
              <a:rPr lang="en-US" altLang="zh-CN" dirty="0" smtClean="0">
                <a:ea typeface="宋体" charset="-122"/>
              </a:rPr>
              <a:t> from Q</a:t>
            </a:r>
            <a:r>
              <a:rPr lang="en-US" altLang="zh-CN" baseline="30000" dirty="0">
                <a:ea typeface="宋体" charset="-122"/>
              </a:rPr>
              <a:t>+</a:t>
            </a:r>
            <a:r>
              <a:rPr lang="en-US" altLang="zh-CN" dirty="0">
                <a:ea typeface="宋体" charset="-122"/>
              </a:rPr>
              <a:t> to </a:t>
            </a:r>
            <a:r>
              <a:rPr lang="en-US" altLang="zh-CN" dirty="0" smtClean="0">
                <a:ea typeface="宋体" charset="-122"/>
              </a:rPr>
              <a:t>Q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AutoNum type="arabicPeriod"/>
            </a:pPr>
            <a:r>
              <a:rPr lang="en-US" altLang="zh-CN" dirty="0" smtClean="0"/>
              <a:t>What is the cardinality of {</a:t>
            </a:r>
            <a:r>
              <a:rPr lang="en-CA" altLang="zh-CN" dirty="0" smtClean="0"/>
              <a:t>∅,{∅,{∅}}</a:t>
            </a:r>
            <a:r>
              <a:rPr lang="en-US" altLang="zh-CN" dirty="0" smtClean="0"/>
              <a:t>}? What is its power set?</a:t>
            </a:r>
          </a:p>
          <a:p>
            <a:pPr marL="623887" indent="-514350">
              <a:buAutoNum type="arabicPeriod"/>
            </a:pPr>
            <a:r>
              <a:rPr lang="en-US" altLang="zh-CN" dirty="0" smtClean="0"/>
              <a:t>Prove that A</a:t>
            </a:r>
            <a:r>
              <a:rPr lang="en-CA" altLang="zh-CN" dirty="0" smtClean="0"/>
              <a:t> ⊂ B </a:t>
            </a:r>
            <a:r>
              <a:rPr lang="en-CA" altLang="zh-CN" dirty="0" err="1" smtClean="0"/>
              <a:t>iff</a:t>
            </a:r>
            <a:r>
              <a:rPr lang="en-CA" altLang="zh-CN" dirty="0" smtClean="0"/>
              <a:t> </a:t>
            </a:r>
            <a:r>
              <a:rPr lang="en-US" altLang="zh-CN" dirty="0" smtClean="0"/>
              <a:t>P(A)</a:t>
            </a:r>
            <a:r>
              <a:rPr lang="en-CA" altLang="zh-CN" dirty="0" smtClean="0"/>
              <a:t> ⊂P(B).</a:t>
            </a:r>
          </a:p>
          <a:p>
            <a:pPr marL="623887" indent="-514350">
              <a:buAutoNum type="arabicPeriod"/>
            </a:pPr>
            <a:r>
              <a:rPr lang="en-CA" altLang="zh-CN" dirty="0" smtClean="0"/>
              <a:t>Draw the Venn Diagrams for</a:t>
            </a:r>
          </a:p>
          <a:p>
            <a:pPr marL="623887" indent="-514350">
              <a:buAutoNum type="arabicPeriod"/>
            </a:pPr>
            <a:endParaRPr lang="en-US" altLang="zh-CN" dirty="0" smtClean="0"/>
          </a:p>
          <a:p>
            <a:pPr marL="623887" indent="-514350">
              <a:buAutoNum type="arabicPeriod"/>
            </a:pP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Exercises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6000760" y="2786058"/>
          <a:ext cx="2071702" cy="510831"/>
        </p:xfrm>
        <a:graphic>
          <a:graphicData uri="http://schemas.openxmlformats.org/presentationml/2006/ole">
            <p:oleObj spid="_x0000_s104451" name="公式" r:id="rId3" imgW="927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2"/>
          </a:xfrm>
        </p:spPr>
        <p:txBody>
          <a:bodyPr/>
          <a:lstStyle/>
          <a:p>
            <a:r>
              <a:rPr lang="en-CA" altLang="zh-CN" dirty="0" smtClean="0"/>
              <a:t>A </a:t>
            </a:r>
            <a:r>
              <a:rPr lang="en-CA" altLang="zh-CN" dirty="0" smtClean="0">
                <a:solidFill>
                  <a:srgbClr val="FF0000"/>
                </a:solidFill>
              </a:rPr>
              <a:t>function</a:t>
            </a:r>
            <a:r>
              <a:rPr lang="en-CA" altLang="zh-CN" dirty="0" smtClean="0"/>
              <a:t> from A to B is an assignment of exactly one element of B to each element of A.</a:t>
            </a:r>
          </a:p>
          <a:p>
            <a:r>
              <a:rPr lang="en-CA" altLang="zh-CN" dirty="0" smtClean="0"/>
              <a:t>grade: S </a:t>
            </a:r>
            <a:r>
              <a:rPr lang="en-CA" altLang="zh-CN" sz="2400" dirty="0" smtClean="0"/>
              <a:t>→ </a:t>
            </a:r>
            <a:r>
              <a:rPr lang="en-CA" altLang="zh-CN" dirty="0" smtClean="0"/>
              <a:t>G</a:t>
            </a:r>
          </a:p>
          <a:p>
            <a:pPr>
              <a:buNone/>
            </a:pPr>
            <a:r>
              <a:rPr lang="en-US" altLang="zh-CN" dirty="0" smtClean="0">
                <a:sym typeface="Symbol" pitchFamily="18" charset="2"/>
              </a:rPr>
              <a:t> 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Review of Functions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496"/>
            <a:ext cx="6000792" cy="3526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714480" y="2643182"/>
            <a:ext cx="4998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/>
              <a:t>S                                                               G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This is </a:t>
            </a:r>
            <a:r>
              <a:rPr lang="en-US" altLang="zh-CN" dirty="0" smtClean="0">
                <a:solidFill>
                  <a:srgbClr val="FF0000"/>
                </a:solidFill>
              </a:rPr>
              <a:t>not</a:t>
            </a:r>
            <a:r>
              <a:rPr lang="en-US" altLang="zh-CN" dirty="0" smtClean="0"/>
              <a:t> a function!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Every member of the domain </a:t>
            </a:r>
            <a:r>
              <a:rPr lang="en-CA" altLang="zh-CN" dirty="0" smtClean="0"/>
              <a:t>must be mapped to a member of the co-domain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  <p:grpSp>
        <p:nvGrpSpPr>
          <p:cNvPr id="9" name="组合 8"/>
          <p:cNvGrpSpPr/>
          <p:nvPr/>
        </p:nvGrpSpPr>
        <p:grpSpPr>
          <a:xfrm>
            <a:off x="1357290" y="1214422"/>
            <a:ext cx="6000792" cy="3812748"/>
            <a:chOff x="1428728" y="1500174"/>
            <a:chExt cx="6000792" cy="3812748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8728" y="1785926"/>
              <a:ext cx="6000792" cy="3526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1785918" y="4572008"/>
              <a:ext cx="9268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Jason</a:t>
              </a:r>
              <a:endParaRPr lang="zh-CN" alt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8794" y="1500174"/>
              <a:ext cx="49984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S                                                               G</a:t>
              </a:r>
              <a:endParaRPr lang="zh-CN" alt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This is </a:t>
            </a:r>
            <a:r>
              <a:rPr lang="en-US" altLang="zh-CN" dirty="0" smtClean="0">
                <a:solidFill>
                  <a:srgbClr val="FF0000"/>
                </a:solidFill>
              </a:rPr>
              <a:t>not</a:t>
            </a:r>
            <a:r>
              <a:rPr lang="en-US" altLang="zh-CN" dirty="0" smtClean="0"/>
              <a:t> a function!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CA" altLang="zh-CN" dirty="0" smtClean="0"/>
              <a:t>No member of the domain may map to more than one member of the co-domain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grpSp>
        <p:nvGrpSpPr>
          <p:cNvPr id="3" name="组合 8"/>
          <p:cNvGrpSpPr/>
          <p:nvPr/>
        </p:nvGrpSpPr>
        <p:grpSpPr>
          <a:xfrm>
            <a:off x="1357290" y="1214422"/>
            <a:ext cx="6000792" cy="3812748"/>
            <a:chOff x="1428728" y="1500174"/>
            <a:chExt cx="6000792" cy="3812748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8728" y="1785926"/>
              <a:ext cx="6000792" cy="3526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1928794" y="1500174"/>
              <a:ext cx="49984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S                                                               G</a:t>
              </a:r>
              <a:endParaRPr lang="zh-CN" altLang="en-US" sz="2000" dirty="0"/>
            </a:p>
          </p:txBody>
        </p:sp>
      </p:grpSp>
      <p:cxnSp>
        <p:nvCxnSpPr>
          <p:cNvPr id="12" name="直接箭头连接符 11"/>
          <p:cNvCxnSpPr/>
          <p:nvPr/>
        </p:nvCxnSpPr>
        <p:spPr>
          <a:xfrm flipV="1">
            <a:off x="2428860" y="3929066"/>
            <a:ext cx="3857652" cy="2857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525962"/>
          </a:xfrm>
        </p:spPr>
        <p:txBody>
          <a:bodyPr/>
          <a:lstStyle/>
          <a:p>
            <a:r>
              <a:rPr lang="en-CA" altLang="zh-CN" sz="2800" dirty="0" err="1" smtClean="0"/>
              <a:t>Surjections</a:t>
            </a:r>
            <a:r>
              <a:rPr lang="en-CA" altLang="zh-CN" sz="2800" dirty="0" smtClean="0"/>
              <a:t> (onto)</a:t>
            </a:r>
          </a:p>
          <a:p>
            <a:r>
              <a:rPr lang="en-CA" altLang="zh-CN" sz="2800" dirty="0" smtClean="0"/>
              <a:t>Injections (1-1)</a:t>
            </a:r>
          </a:p>
          <a:p>
            <a:r>
              <a:rPr lang="en-CA" altLang="zh-CN" sz="2800" dirty="0" err="1" smtClean="0"/>
              <a:t>Bijections</a:t>
            </a:r>
            <a:r>
              <a:rPr lang="en-CA" altLang="zh-CN" sz="2800" dirty="0" smtClean="0"/>
              <a:t> (1-1 correspondence): Invertible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grpSp>
        <p:nvGrpSpPr>
          <p:cNvPr id="6" name="组合 5"/>
          <p:cNvGrpSpPr/>
          <p:nvPr/>
        </p:nvGrpSpPr>
        <p:grpSpPr>
          <a:xfrm>
            <a:off x="571472" y="2714620"/>
            <a:ext cx="8089900" cy="1981200"/>
            <a:chOff x="642910" y="4500570"/>
            <a:chExt cx="8089900" cy="19812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42910" y="4500570"/>
              <a:ext cx="808990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8" name="直接箭头连接符 7"/>
            <p:cNvCxnSpPr/>
            <p:nvPr/>
          </p:nvCxnSpPr>
          <p:spPr>
            <a:xfrm>
              <a:off x="1357290" y="4929198"/>
              <a:ext cx="1214446" cy="571504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 flipV="1">
              <a:off x="1214414" y="5072074"/>
              <a:ext cx="1357322" cy="214314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>
              <a:off x="1428728" y="5572140"/>
              <a:ext cx="1000132" cy="285752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 flipV="1">
              <a:off x="1357290" y="5857892"/>
              <a:ext cx="1000132" cy="14287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/>
            <p:cNvCxnSpPr/>
            <p:nvPr/>
          </p:nvCxnSpPr>
          <p:spPr>
            <a:xfrm flipV="1">
              <a:off x="4071934" y="4929198"/>
              <a:ext cx="1214446" cy="14287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/>
            <p:nvPr/>
          </p:nvCxnSpPr>
          <p:spPr>
            <a:xfrm flipV="1">
              <a:off x="3929058" y="5357826"/>
              <a:ext cx="1357322" cy="71438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/>
            <p:nvPr/>
          </p:nvCxnSpPr>
          <p:spPr>
            <a:xfrm flipV="1">
              <a:off x="4143372" y="5643578"/>
              <a:ext cx="1285884" cy="71438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/>
            <p:nvPr/>
          </p:nvCxnSpPr>
          <p:spPr>
            <a:xfrm flipV="1">
              <a:off x="4143372" y="5929330"/>
              <a:ext cx="1143008" cy="142876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>
              <a:off x="7072330" y="5143512"/>
              <a:ext cx="928694" cy="1588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/>
            <p:nvPr/>
          </p:nvCxnSpPr>
          <p:spPr>
            <a:xfrm>
              <a:off x="6858016" y="5500702"/>
              <a:ext cx="1285884" cy="71438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/>
            <p:nvPr/>
          </p:nvCxnSpPr>
          <p:spPr>
            <a:xfrm>
              <a:off x="7000892" y="5929330"/>
              <a:ext cx="1000132" cy="1588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4775153"/>
            <a:ext cx="2714644" cy="2082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zh-CN" dirty="0" smtClean="0"/>
              <a:t>Let f: A➝B. The graph of f is the set of ordered pairs {(</a:t>
            </a:r>
            <a:r>
              <a:rPr lang="en-CA" altLang="zh-CN" dirty="0" err="1" smtClean="0"/>
              <a:t>a,b</a:t>
            </a:r>
            <a:r>
              <a:rPr lang="en-CA" altLang="zh-CN" dirty="0" smtClean="0"/>
              <a:t>) | </a:t>
            </a:r>
            <a:r>
              <a:rPr lang="en-CA" altLang="zh-CN" dirty="0" err="1" smtClean="0"/>
              <a:t>a∈A</a:t>
            </a:r>
            <a:r>
              <a:rPr lang="en-CA" altLang="zh-CN" dirty="0" smtClean="0"/>
              <a:t> and f(a)=b}</a:t>
            </a:r>
          </a:p>
          <a:p>
            <a:r>
              <a:rPr lang="en-CA" altLang="zh-CN" dirty="0" smtClean="0"/>
              <a:t>Example: </a:t>
            </a:r>
            <a:r>
              <a:rPr lang="en-CA" altLang="zh-CN" dirty="0" smtClean="0">
                <a:solidFill>
                  <a:srgbClr val="0066FF"/>
                </a:solidFill>
              </a:rPr>
              <a:t>The graph of f:Z-&gt;Z where f(x)=2x+1</a:t>
            </a:r>
            <a:endParaRPr lang="zh-CN" altLang="en-US" dirty="0">
              <a:solidFill>
                <a:srgbClr val="0066FF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Graphs of Functions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D6C2E-2986-4E9E-9AEF-174E657C0996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286124"/>
            <a:ext cx="4714908" cy="30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聚合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29901</TotalTime>
  <Words>1712</Words>
  <Application>Microsoft PowerPoint</Application>
  <PresentationFormat>信纸(8.5x11 英寸)</PresentationFormat>
  <Paragraphs>298</Paragraphs>
  <Slides>36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36</vt:i4>
      </vt:variant>
    </vt:vector>
  </HeadingPairs>
  <TitlesOfParts>
    <vt:vector size="39" baseType="lpstr">
      <vt:lpstr>聚合</vt:lpstr>
      <vt:lpstr>公式</vt:lpstr>
      <vt:lpstr>Microsoft 公式 3.0</vt:lpstr>
      <vt:lpstr>Math/CSE 1019C: Discrete Mathematics for Computer Science Fall 2012</vt:lpstr>
      <vt:lpstr>幻灯片 2</vt:lpstr>
      <vt:lpstr>Review of Sets</vt:lpstr>
      <vt:lpstr>Exercises</vt:lpstr>
      <vt:lpstr>Review of Functions</vt:lpstr>
      <vt:lpstr>幻灯片 6</vt:lpstr>
      <vt:lpstr>幻灯片 7</vt:lpstr>
      <vt:lpstr>幻灯片 8</vt:lpstr>
      <vt:lpstr>Graphs of Functions</vt:lpstr>
      <vt:lpstr>幻灯片 10</vt:lpstr>
      <vt:lpstr>幻灯片 11</vt:lpstr>
      <vt:lpstr>幻灯片 12</vt:lpstr>
      <vt:lpstr>幻灯片 13</vt:lpstr>
      <vt:lpstr>More Exercises for functions</vt:lpstr>
      <vt:lpstr>More Exercises for functions</vt:lpstr>
      <vt:lpstr>More Exercises for functions</vt:lpstr>
      <vt:lpstr>More Exercises for functions</vt:lpstr>
      <vt:lpstr>More Exercises for functions</vt:lpstr>
      <vt:lpstr>Sequences</vt:lpstr>
      <vt:lpstr>Arithmetic Progressions</vt:lpstr>
      <vt:lpstr>Geometric Progressions</vt:lpstr>
      <vt:lpstr>Useful Sequences</vt:lpstr>
      <vt:lpstr>Series</vt:lpstr>
      <vt:lpstr>Summations</vt:lpstr>
      <vt:lpstr>Summation of Arithmetic Progression</vt:lpstr>
      <vt:lpstr>Summation of Geometric Progression</vt:lpstr>
      <vt:lpstr>Infinite series</vt:lpstr>
      <vt:lpstr>Double Summation</vt:lpstr>
      <vt:lpstr>Cardinality</vt:lpstr>
      <vt:lpstr>Infinite sets</vt:lpstr>
      <vt:lpstr>Countability</vt:lpstr>
      <vt:lpstr>幻灯片 32</vt:lpstr>
      <vt:lpstr>幻灯片 33</vt:lpstr>
      <vt:lpstr>The integers are countable</vt:lpstr>
      <vt:lpstr>Other simple bijections</vt:lpstr>
      <vt:lpstr>The rationals are countable</vt:lpstr>
    </vt:vector>
  </TitlesOfParts>
  <Company>York U,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CSE 1019</dc:subject>
  <dc:creator>S. Datta</dc:creator>
  <cp:lastModifiedBy>Windows 用户</cp:lastModifiedBy>
  <cp:revision>954</cp:revision>
  <dcterms:created xsi:type="dcterms:W3CDTF">2001-08-27T07:35:01Z</dcterms:created>
  <dcterms:modified xsi:type="dcterms:W3CDTF">2012-12-17T05:55:08Z</dcterms:modified>
</cp:coreProperties>
</file>