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23"/>
  </p:notesMasterIdLst>
  <p:handoutMasterIdLst>
    <p:handoutMasterId r:id="rId24"/>
  </p:handoutMasterIdLst>
  <p:sldIdLst>
    <p:sldId id="274" r:id="rId2"/>
    <p:sldId id="295" r:id="rId3"/>
    <p:sldId id="275" r:id="rId4"/>
    <p:sldId id="276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1" r:id="rId20"/>
    <p:sldId id="293" r:id="rId21"/>
    <p:sldId id="294" r:id="rId22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00"/>
    <a:srgbClr val="F9F8CC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56" d="100"/>
          <a:sy n="56" d="100"/>
        </p:scale>
        <p:origin x="-6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12/11/2012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 </a:t>
            </a:r>
            <a:r>
              <a:rPr lang="en-CA" altLang="zh-CN" dirty="0" smtClean="0">
                <a:solidFill>
                  <a:srgbClr val="FF0000"/>
                </a:solidFill>
              </a:rPr>
              <a:t>recurrence relation </a:t>
            </a:r>
            <a:r>
              <a:rPr lang="en-CA" altLang="zh-CN" dirty="0" smtClean="0"/>
              <a:t>(sometimes called a difference equation) is an </a:t>
            </a:r>
            <a:r>
              <a:rPr lang="en-CA" altLang="zh-CN" b="1" i="1" u="sng" dirty="0" smtClean="0"/>
              <a:t>equation</a:t>
            </a:r>
            <a:r>
              <a:rPr lang="en-CA" altLang="zh-CN" dirty="0" smtClean="0"/>
              <a:t> which defines the nth term in the sequence in terms of (one ore more) previous terms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A sequence is called a </a:t>
            </a:r>
            <a:r>
              <a:rPr lang="en-CA" altLang="zh-CN" b="1" i="1" u="sng" dirty="0" smtClean="0"/>
              <a:t>solution</a:t>
            </a:r>
            <a:r>
              <a:rPr lang="en-CA" altLang="zh-CN" dirty="0" smtClean="0"/>
              <a:t> of a recurrence relation if its terms satisfy the recurrence relation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Recursive definition vs. recurrence relation?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Examples</a:t>
            </a:r>
            <a:r>
              <a:rPr lang="en-CA" altLang="zh-CN" dirty="0" smtClean="0"/>
              <a:t>:</a:t>
            </a:r>
          </a:p>
          <a:p>
            <a:pPr lvl="1"/>
            <a:r>
              <a:rPr lang="en-CA" altLang="zh-CN" dirty="0" smtClean="0"/>
              <a:t>Fibonacci sequence: a</a:t>
            </a:r>
            <a:r>
              <a:rPr lang="en-US" altLang="zh-CN" sz="2400" baseline="-25000" dirty="0" smtClean="0">
                <a:ea typeface="宋体" charset="-122"/>
              </a:rPr>
              <a:t>n </a:t>
            </a:r>
            <a:r>
              <a:rPr lang="en-CA" altLang="zh-CN" dirty="0" smtClean="0"/>
              <a:t>=a</a:t>
            </a:r>
            <a:r>
              <a:rPr lang="en-US" altLang="zh-CN" sz="2400" baseline="-25000" dirty="0" smtClean="0">
                <a:ea typeface="宋体" charset="-122"/>
              </a:rPr>
              <a:t>n-1 </a:t>
            </a:r>
            <a:r>
              <a:rPr lang="en-CA" altLang="zh-CN" dirty="0" smtClean="0"/>
              <a:t>+a</a:t>
            </a:r>
            <a:r>
              <a:rPr lang="en-US" altLang="zh-CN" sz="2400" baseline="-25000" dirty="0" smtClean="0">
                <a:ea typeface="宋体" charset="-122"/>
              </a:rPr>
              <a:t>n-2</a:t>
            </a:r>
            <a:endParaRPr lang="en-CA" altLang="zh-CN" dirty="0" smtClean="0"/>
          </a:p>
          <a:p>
            <a:pPr lvl="1"/>
            <a:r>
              <a:rPr lang="pt-BR" altLang="zh-CN" dirty="0" smtClean="0"/>
              <a:t>Pascal’s identity: C(n+1,k)=C(n,k)+C(n,k-1)</a:t>
            </a:r>
          </a:p>
          <a:p>
            <a:pPr lvl="1"/>
            <a:endParaRPr lang="pt-BR" altLang="zh-CN" dirty="0" smtClean="0"/>
          </a:p>
          <a:p>
            <a:r>
              <a:rPr lang="en-CA" altLang="zh-CN" dirty="0" smtClean="0"/>
              <a:t>Normally there are infinitely many sequences which satisfy the equation. These solutions are distinguished by the initial conditions.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Modeling with Recurrence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Suppose the interest is compounded at 11% annually. If we deposit $10,000 and do not withdraw the interest, find the total amount invested after 30 years.</a:t>
            </a:r>
          </a:p>
          <a:p>
            <a:endParaRPr lang="en-CA" altLang="zh-CN" dirty="0" smtClean="0"/>
          </a:p>
          <a:p>
            <a:pPr lvl="1"/>
            <a:r>
              <a:rPr lang="en-CA" altLang="zh-CN" dirty="0" smtClean="0"/>
              <a:t>Recurrence relation: P</a:t>
            </a:r>
            <a:r>
              <a:rPr lang="en-US" altLang="zh-CN" sz="2000" baseline="-25000" dirty="0" smtClean="0">
                <a:ea typeface="宋体" charset="-122"/>
              </a:rPr>
              <a:t> n </a:t>
            </a:r>
            <a:r>
              <a:rPr lang="en-CA" altLang="zh-CN" dirty="0" smtClean="0"/>
              <a:t>=P</a:t>
            </a:r>
            <a:r>
              <a:rPr lang="en-US" altLang="zh-CN" sz="2000" baseline="-25000" dirty="0" smtClean="0">
                <a:ea typeface="宋体" charset="-122"/>
              </a:rPr>
              <a:t> n-1 </a:t>
            </a:r>
            <a:r>
              <a:rPr lang="en-CA" altLang="zh-CN" dirty="0" smtClean="0"/>
              <a:t>+0.11P</a:t>
            </a:r>
            <a:r>
              <a:rPr lang="en-US" altLang="zh-CN" sz="2000" baseline="-25000" dirty="0" smtClean="0">
                <a:ea typeface="宋体" charset="-122"/>
              </a:rPr>
              <a:t> n-1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Initial condition: a</a:t>
            </a:r>
            <a:r>
              <a:rPr lang="en-US" altLang="zh-CN" sz="2000" baseline="-25000" dirty="0" smtClean="0">
                <a:ea typeface="宋体" charset="-122"/>
              </a:rPr>
              <a:t> 0 </a:t>
            </a:r>
            <a:r>
              <a:rPr lang="en-CA" altLang="zh-CN" dirty="0" smtClean="0"/>
              <a:t>=10,000</a:t>
            </a:r>
          </a:p>
          <a:p>
            <a:pPr lvl="1"/>
            <a:r>
              <a:rPr lang="en-CA" altLang="zh-CN" dirty="0" smtClean="0"/>
              <a:t>Answer: P</a:t>
            </a:r>
            <a:r>
              <a:rPr lang="en-US" altLang="zh-CN" sz="2000" baseline="-25000" dirty="0" smtClean="0">
                <a:ea typeface="宋体" charset="-122"/>
              </a:rPr>
              <a:t> 30</a:t>
            </a:r>
            <a:r>
              <a:rPr lang="en-CA" altLang="zh-CN" dirty="0" smtClean="0"/>
              <a:t>=10000x(1.11)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30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 1 - Easy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Find a recurrence relation for the number of bit strings of length n that do not have two consecutive 0s.</a:t>
            </a:r>
          </a:p>
          <a:p>
            <a:pPr lvl="1"/>
            <a:r>
              <a:rPr lang="en-CA" altLang="zh-CN" dirty="0" smtClean="0"/>
              <a:t>a</a:t>
            </a:r>
            <a:r>
              <a:rPr lang="en-US" altLang="zh-CN" sz="2400" baseline="-25000" dirty="0" smtClean="0">
                <a:ea typeface="宋体" charset="-122"/>
              </a:rPr>
              <a:t> n </a:t>
            </a:r>
            <a:r>
              <a:rPr lang="en-CA" altLang="zh-CN" dirty="0" smtClean="0"/>
              <a:t>: # strings of length n that do not have two consecutive 0s.</a:t>
            </a:r>
          </a:p>
          <a:p>
            <a:pPr lvl="1"/>
            <a:r>
              <a:rPr lang="en-CA" altLang="zh-CN" dirty="0" smtClean="0"/>
              <a:t>Case 1: # strings of length n ending with 1 -- a</a:t>
            </a:r>
            <a:r>
              <a:rPr lang="en-US" altLang="zh-CN" sz="2400" baseline="-25000" dirty="0" smtClean="0">
                <a:ea typeface="宋体" charset="-122"/>
              </a:rPr>
              <a:t> n-1 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Case 2: # strings of length n ending with 10 -- a</a:t>
            </a:r>
            <a:r>
              <a:rPr lang="en-US" altLang="zh-CN" sz="2400" baseline="-25000" dirty="0" smtClean="0">
                <a:ea typeface="宋体" charset="-122"/>
              </a:rPr>
              <a:t>n-2 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This yields the recurrence relation a</a:t>
            </a:r>
            <a:r>
              <a:rPr lang="en-US" altLang="zh-CN" sz="2400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=a</a:t>
            </a:r>
            <a:r>
              <a:rPr lang="en-US" altLang="zh-CN" sz="2400" baseline="-25000" dirty="0" smtClean="0">
                <a:ea typeface="宋体" charset="-122"/>
              </a:rPr>
              <a:t>n-1 </a:t>
            </a:r>
            <a:r>
              <a:rPr lang="en-CA" altLang="zh-CN" dirty="0" smtClean="0"/>
              <a:t>+a</a:t>
            </a:r>
            <a:r>
              <a:rPr lang="en-US" altLang="zh-CN" sz="2400" baseline="-25000" dirty="0" smtClean="0">
                <a:ea typeface="宋体" charset="-122"/>
              </a:rPr>
              <a:t> n-2 </a:t>
            </a:r>
            <a:r>
              <a:rPr lang="en-CA" altLang="zh-CN" dirty="0" smtClean="0"/>
              <a:t> for n≥3</a:t>
            </a:r>
          </a:p>
          <a:p>
            <a:pPr lvl="1"/>
            <a:r>
              <a:rPr lang="en-CA" altLang="zh-CN" dirty="0" smtClean="0"/>
              <a:t>Initial conditions: a</a:t>
            </a:r>
            <a:r>
              <a:rPr lang="en-US" altLang="zh-CN" sz="2400" baseline="-25000" dirty="0" smtClean="0">
                <a:ea typeface="宋体" charset="-122"/>
              </a:rPr>
              <a:t>1 </a:t>
            </a:r>
            <a:r>
              <a:rPr lang="en-CA" altLang="zh-CN" dirty="0" smtClean="0"/>
              <a:t>=2, a</a:t>
            </a:r>
            <a:r>
              <a:rPr lang="en-US" altLang="zh-CN" sz="2400" baseline="-25000" dirty="0" smtClean="0">
                <a:ea typeface="宋体" charset="-122"/>
              </a:rPr>
              <a:t>2 </a:t>
            </a:r>
            <a:r>
              <a:rPr lang="en-CA" altLang="zh-CN" dirty="0" smtClean="0"/>
              <a:t>=3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 2 (harder)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Find a recurrence relation for the number of bit strings of length n which contain 3 consecutive 0s.</a:t>
            </a:r>
          </a:p>
          <a:p>
            <a:r>
              <a:rPr lang="en-CA" altLang="zh-CN" dirty="0" smtClean="0"/>
              <a:t>Let S be the set of strings with 3 consecutive 0s. First define the set inductively.</a:t>
            </a:r>
          </a:p>
          <a:p>
            <a:pPr lvl="1"/>
            <a:r>
              <a:rPr lang="en-CA" altLang="zh-CN" dirty="0" smtClean="0"/>
              <a:t>Basis: 000 is in S</a:t>
            </a:r>
          </a:p>
          <a:p>
            <a:pPr lvl="1"/>
            <a:r>
              <a:rPr lang="en-CA" altLang="zh-CN" dirty="0" smtClean="0"/>
              <a:t>Induction (1): if </a:t>
            </a:r>
            <a:r>
              <a:rPr lang="en-CA" altLang="zh-CN" dirty="0" err="1" smtClean="0"/>
              <a:t>w∈S</a:t>
            </a:r>
            <a:r>
              <a:rPr lang="en-CA" altLang="zh-CN" dirty="0" smtClean="0"/>
              <a:t>, u∈{0,1}*, v∈{0,1}* then</a:t>
            </a:r>
          </a:p>
          <a:p>
            <a:pPr lvl="1"/>
            <a:r>
              <a:rPr lang="en-CA" altLang="zh-CN" dirty="0" err="1" smtClean="0"/>
              <a:t>uwv∈S</a:t>
            </a:r>
            <a:endParaRPr lang="en-CA" altLang="zh-CN" dirty="0" smtClean="0"/>
          </a:p>
          <a:p>
            <a:pPr lvl="1"/>
            <a:endParaRPr lang="en-CA" altLang="zh-CN" dirty="0" smtClean="0"/>
          </a:p>
          <a:p>
            <a:pPr lvl="1">
              <a:buNone/>
            </a:pPr>
            <a:r>
              <a:rPr lang="en-CA" altLang="zh-CN" sz="2400" dirty="0" smtClean="0">
                <a:solidFill>
                  <a:srgbClr val="006600"/>
                </a:solidFill>
              </a:rPr>
              <a:t>	Adequate to define S but NOT for counting. DO NOT count the same string twice.</a:t>
            </a:r>
            <a:endParaRPr lang="zh-CN" alt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 3 (much harder)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1500174"/>
            <a:ext cx="8786842" cy="4525962"/>
          </a:xfrm>
        </p:spPr>
        <p:txBody>
          <a:bodyPr/>
          <a:lstStyle/>
          <a:p>
            <a:r>
              <a:rPr lang="en-CA" altLang="zh-CN" dirty="0" smtClean="0"/>
              <a:t>Find a recurrence relation for the number of bit strings of length n which contain 3 consecutive 0s.</a:t>
            </a:r>
          </a:p>
          <a:p>
            <a:r>
              <a:rPr lang="en-CA" altLang="zh-CN" dirty="0" smtClean="0"/>
              <a:t>Let S be the set of strings with 3 consecutive 0s. First define </a:t>
            </a:r>
            <a:r>
              <a:rPr lang="en-CA" altLang="zh-CN" u="sng" dirty="0" smtClean="0"/>
              <a:t>the set </a:t>
            </a:r>
            <a:r>
              <a:rPr lang="en-CA" altLang="zh-CN" dirty="0" smtClean="0"/>
              <a:t>inductively.</a:t>
            </a:r>
          </a:p>
          <a:p>
            <a:pPr lvl="1"/>
            <a:r>
              <a:rPr lang="en-CA" altLang="zh-CN" dirty="0" smtClean="0"/>
              <a:t>Induction (2): if </a:t>
            </a:r>
            <a:r>
              <a:rPr lang="en-CA" altLang="zh-CN" dirty="0" err="1" smtClean="0"/>
              <a:t>w∈S</a:t>
            </a:r>
            <a:r>
              <a:rPr lang="en-CA" altLang="zh-CN" dirty="0" smtClean="0"/>
              <a:t>, u∈{0,1}*, then</a:t>
            </a:r>
          </a:p>
          <a:p>
            <a:pPr lvl="1"/>
            <a:r>
              <a:rPr lang="en-CA" altLang="zh-CN" dirty="0" smtClean="0"/>
              <a:t>1w∈S, 01w∈S, 001w∈S, 000u∈S</a:t>
            </a:r>
          </a:p>
          <a:p>
            <a:r>
              <a:rPr lang="en-CA" altLang="zh-CN" dirty="0" smtClean="0"/>
              <a:t>This yields the recurrence </a:t>
            </a:r>
          </a:p>
          <a:p>
            <a:pPr>
              <a:buNone/>
            </a:pPr>
            <a:r>
              <a:rPr lang="en-CA" altLang="zh-CN" dirty="0" smtClean="0"/>
              <a:t>			a</a:t>
            </a:r>
            <a:r>
              <a:rPr lang="en-US" altLang="zh-CN" sz="2800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=a</a:t>
            </a:r>
            <a:r>
              <a:rPr lang="en-US" altLang="zh-CN" sz="2800" baseline="-25000" dirty="0" smtClean="0">
                <a:ea typeface="宋体" charset="-122"/>
              </a:rPr>
              <a:t>n-1</a:t>
            </a:r>
            <a:r>
              <a:rPr lang="en-CA" altLang="zh-CN" dirty="0" smtClean="0"/>
              <a:t>+a</a:t>
            </a:r>
            <a:r>
              <a:rPr lang="en-US" altLang="zh-CN" sz="2800" baseline="-25000" dirty="0" smtClean="0">
                <a:ea typeface="宋体" charset="-122"/>
              </a:rPr>
              <a:t>n-2</a:t>
            </a:r>
            <a:r>
              <a:rPr lang="en-CA" altLang="zh-CN" dirty="0" smtClean="0"/>
              <a:t>+a</a:t>
            </a:r>
            <a:r>
              <a:rPr lang="en-US" altLang="zh-CN" sz="2800" baseline="-25000" dirty="0" smtClean="0">
                <a:ea typeface="宋体" charset="-122"/>
              </a:rPr>
              <a:t>n-3</a:t>
            </a:r>
            <a:r>
              <a:rPr lang="en-CA" altLang="zh-CN" dirty="0" smtClean="0"/>
              <a:t>+2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n-3</a:t>
            </a:r>
            <a:endParaRPr lang="en-CA" altLang="zh-CN" dirty="0" smtClean="0"/>
          </a:p>
          <a:p>
            <a:r>
              <a:rPr lang="en-CA" altLang="zh-CN" dirty="0" smtClean="0"/>
              <a:t>Initial conditions: a</a:t>
            </a:r>
            <a:r>
              <a:rPr lang="en-US" altLang="zh-CN" sz="2400" baseline="-25000" dirty="0" smtClean="0">
                <a:ea typeface="宋体" charset="-122"/>
              </a:rPr>
              <a:t>3 </a:t>
            </a:r>
            <a:r>
              <a:rPr lang="en-CA" altLang="zh-CN" dirty="0" smtClean="0"/>
              <a:t>=1,a</a:t>
            </a:r>
            <a:r>
              <a:rPr lang="en-US" altLang="zh-CN" sz="2400" baseline="-25000" dirty="0" smtClean="0">
                <a:ea typeface="宋体" charset="-122"/>
              </a:rPr>
              <a:t>4 </a:t>
            </a:r>
            <a:r>
              <a:rPr lang="en-CA" altLang="zh-CN" dirty="0" smtClean="0"/>
              <a:t>=3,a</a:t>
            </a:r>
            <a:r>
              <a:rPr lang="en-US" altLang="zh-CN" sz="2400" baseline="-25000" dirty="0" smtClean="0">
                <a:ea typeface="宋体" charset="-122"/>
              </a:rPr>
              <a:t>5 </a:t>
            </a:r>
            <a:r>
              <a:rPr lang="en-CA" altLang="zh-CN" dirty="0" smtClean="0"/>
              <a:t>=8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 3 (much harder)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chemeClr val="accent2"/>
                </a:solidFill>
              </a:rPr>
              <a:t>Solve recurrence relations</a:t>
            </a:r>
            <a:r>
              <a:rPr lang="en-CA" altLang="zh-CN" dirty="0" smtClean="0"/>
              <a:t>: find a non-recursive formula for {a</a:t>
            </a:r>
            <a:r>
              <a:rPr lang="en-US" altLang="zh-CN" sz="2400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}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Easy: for a</a:t>
            </a:r>
            <a:r>
              <a:rPr lang="en-US" altLang="zh-CN" sz="2400" baseline="-25000" dirty="0" smtClean="0">
                <a:ea typeface="宋体" charset="-122"/>
              </a:rPr>
              <a:t> n </a:t>
            </a:r>
            <a:r>
              <a:rPr lang="en-CA" altLang="zh-CN" dirty="0" smtClean="0"/>
              <a:t>=2a</a:t>
            </a:r>
            <a:r>
              <a:rPr lang="en-US" altLang="zh-CN" sz="2400" baseline="-25000" dirty="0" smtClean="0">
                <a:ea typeface="宋体" charset="-122"/>
              </a:rPr>
              <a:t> n-1</a:t>
            </a:r>
            <a:r>
              <a:rPr lang="en-CA" altLang="zh-CN" dirty="0" smtClean="0"/>
              <a:t>, a</a:t>
            </a:r>
            <a:r>
              <a:rPr lang="en-US" altLang="zh-CN" sz="2800" baseline="-25000" dirty="0" smtClean="0">
                <a:ea typeface="宋体" charset="-122"/>
              </a:rPr>
              <a:t> 0 </a:t>
            </a:r>
            <a:r>
              <a:rPr lang="en-CA" altLang="zh-CN" dirty="0" smtClean="0"/>
              <a:t>=1, the solution is </a:t>
            </a:r>
          </a:p>
          <a:p>
            <a:pPr>
              <a:buNone/>
            </a:pPr>
            <a:r>
              <a:rPr lang="en-CA" altLang="zh-CN" dirty="0" smtClean="0"/>
              <a:t>	a</a:t>
            </a:r>
            <a:r>
              <a:rPr lang="en-US" altLang="zh-CN" sz="2800" baseline="-25000" dirty="0" smtClean="0">
                <a:ea typeface="宋体" charset="-122"/>
              </a:rPr>
              <a:t>n </a:t>
            </a:r>
            <a:r>
              <a:rPr lang="en-CA" altLang="zh-CN" dirty="0" smtClean="0"/>
              <a:t>=2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n</a:t>
            </a:r>
            <a:r>
              <a:rPr lang="en-CA" altLang="zh-CN" dirty="0" smtClean="0"/>
              <a:t> (back substitute)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Difficult: for a</a:t>
            </a:r>
            <a:r>
              <a:rPr lang="en-US" altLang="zh-CN" sz="2800" baseline="-25000" dirty="0" smtClean="0">
                <a:ea typeface="宋体" charset="-122"/>
              </a:rPr>
              <a:t> n </a:t>
            </a:r>
            <a:r>
              <a:rPr lang="en-CA" altLang="zh-CN" dirty="0" smtClean="0"/>
              <a:t>=a</a:t>
            </a:r>
            <a:r>
              <a:rPr lang="en-US" altLang="zh-CN" sz="2800" baseline="-25000" dirty="0" smtClean="0">
                <a:ea typeface="宋体" charset="-122"/>
              </a:rPr>
              <a:t> n-1</a:t>
            </a:r>
            <a:r>
              <a:rPr lang="en-CA" altLang="zh-CN" dirty="0" smtClean="0"/>
              <a:t>+a</a:t>
            </a:r>
            <a:r>
              <a:rPr lang="en-US" altLang="zh-CN" sz="2800" baseline="-25000" dirty="0" smtClean="0">
                <a:ea typeface="宋体" charset="-122"/>
              </a:rPr>
              <a:t> n-2</a:t>
            </a:r>
            <a:r>
              <a:rPr lang="en-CA" altLang="zh-CN" dirty="0" smtClean="0"/>
              <a:t>, a</a:t>
            </a:r>
            <a:r>
              <a:rPr lang="en-US" altLang="zh-CN" sz="2400" baseline="-25000" dirty="0" smtClean="0">
                <a:ea typeface="宋体" charset="-122"/>
              </a:rPr>
              <a:t> 0 </a:t>
            </a:r>
            <a:r>
              <a:rPr lang="en-CA" altLang="zh-CN" dirty="0" smtClean="0"/>
              <a:t>=0, a</a:t>
            </a:r>
            <a:r>
              <a:rPr lang="en-US" altLang="zh-CN" sz="2400" baseline="-25000" dirty="0" smtClean="0">
                <a:ea typeface="宋体" charset="-122"/>
              </a:rPr>
              <a:t>1 </a:t>
            </a:r>
            <a:r>
              <a:rPr lang="en-CA" altLang="zh-CN" dirty="0" smtClean="0"/>
              <a:t>=1, how to find a solution?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Solving Linear Recurrence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Linear Homogeneous Recurrence Relations of degree k with constant coefficients</a:t>
            </a:r>
          </a:p>
          <a:p>
            <a:pPr lvl="1"/>
            <a:r>
              <a:rPr lang="en-CA" altLang="zh-CN" dirty="0" smtClean="0"/>
              <a:t>Solving a recurrence relation can be very difficult unless the recurrence equation has a special form</a:t>
            </a:r>
          </a:p>
          <a:p>
            <a:pPr lvl="1"/>
            <a:endParaRPr lang="en-CA" altLang="zh-CN" dirty="0" smtClean="0"/>
          </a:p>
          <a:p>
            <a:pPr lvl="1" algn="ctr">
              <a:buNone/>
            </a:pP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n-1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n-2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+… +c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n-k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,</a:t>
            </a:r>
          </a:p>
          <a:p>
            <a:pPr lvl="1" algn="ctr">
              <a:buNone/>
            </a:pP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where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1,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2…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∈R and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k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≠0</a:t>
            </a:r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Single variable: n</a:t>
            </a:r>
          </a:p>
          <a:p>
            <a:pPr lvl="1"/>
            <a:r>
              <a:rPr lang="en-CA" altLang="zh-CN" dirty="0" smtClean="0"/>
              <a:t>Linear: </a:t>
            </a:r>
            <a:r>
              <a:rPr lang="en-CA" altLang="zh-CN" dirty="0" smtClean="0">
                <a:cs typeface="Times New Roman" pitchFamily="18" charset="0"/>
              </a:rPr>
              <a:t>no a</a:t>
            </a:r>
            <a:r>
              <a:rPr lang="en-US" altLang="zh-CN" baseline="-25000" dirty="0" smtClean="0">
                <a:ea typeface="宋体" charset="-122"/>
                <a:cs typeface="Times New Roman" pitchFamily="18" charset="0"/>
              </a:rPr>
              <a:t> </a:t>
            </a:r>
            <a:r>
              <a:rPr lang="en-US" altLang="zh-CN" baseline="-25000" dirty="0" err="1" smtClean="0">
                <a:ea typeface="宋体" charset="-122"/>
                <a:cs typeface="Times New Roman" pitchFamily="18" charset="0"/>
              </a:rPr>
              <a:t>i</a:t>
            </a:r>
            <a:r>
              <a:rPr lang="en-CA" altLang="zh-CN" dirty="0" smtClean="0">
                <a:cs typeface="Times New Roman" pitchFamily="18" charset="0"/>
              </a:rPr>
              <a:t>a</a:t>
            </a:r>
            <a:r>
              <a:rPr lang="en-US" altLang="zh-CN" baseline="-25000" dirty="0" smtClean="0">
                <a:ea typeface="宋体" charset="-122"/>
                <a:cs typeface="Times New Roman" pitchFamily="18" charset="0"/>
              </a:rPr>
              <a:t>j</a:t>
            </a:r>
            <a:r>
              <a:rPr lang="en-CA" altLang="zh-CN" dirty="0" smtClean="0">
                <a:cs typeface="Times New Roman" pitchFamily="18" charset="0"/>
              </a:rPr>
              <a:t>, a</a:t>
            </a:r>
            <a:r>
              <a:rPr lang="en-US" altLang="zh-CN" baseline="-25000" dirty="0" err="1" smtClean="0">
                <a:ea typeface="宋体" charset="-122"/>
                <a:cs typeface="Times New Roman" pitchFamily="18" charset="0"/>
              </a:rPr>
              <a:t>i</a:t>
            </a:r>
            <a:r>
              <a:rPr lang="en-CA" altLang="zh-CN" dirty="0" smtClean="0">
                <a:cs typeface="Times New Roman" pitchFamily="18" charset="0"/>
              </a:rPr>
              <a:t>², a</a:t>
            </a:r>
            <a:r>
              <a:rPr lang="en-US" altLang="zh-CN" baseline="-25000" dirty="0" err="1" smtClean="0">
                <a:ea typeface="宋体" charset="-122"/>
                <a:cs typeface="Times New Roman" pitchFamily="18" charset="0"/>
              </a:rPr>
              <a:t>i</a:t>
            </a:r>
            <a:r>
              <a:rPr lang="en-CA" altLang="zh-CN" dirty="0" smtClean="0">
                <a:cs typeface="Times New Roman" pitchFamily="18" charset="0"/>
              </a:rPr>
              <a:t>³...</a:t>
            </a:r>
          </a:p>
          <a:p>
            <a:pPr lvl="1"/>
            <a:r>
              <a:rPr lang="en-CA" altLang="zh-CN" dirty="0" smtClean="0"/>
              <a:t>Constant coefficients: c</a:t>
            </a:r>
            <a:r>
              <a:rPr lang="en-US" altLang="zh-CN" sz="2000" baseline="-25000" dirty="0" err="1" smtClean="0">
                <a:ea typeface="宋体" charset="-122"/>
              </a:rPr>
              <a:t>i</a:t>
            </a:r>
            <a:r>
              <a:rPr lang="en-CA" altLang="zh-CN" dirty="0" smtClean="0"/>
              <a:t>∈R</a:t>
            </a:r>
          </a:p>
          <a:p>
            <a:pPr lvl="1"/>
            <a:r>
              <a:rPr lang="en-CA" altLang="zh-CN" dirty="0" smtClean="0"/>
              <a:t>Homogeneous: all terms are multiples of the a</a:t>
            </a:r>
            <a:r>
              <a:rPr lang="en-US" altLang="zh-CN" sz="2000" baseline="-25000" dirty="0" err="1" smtClean="0">
                <a:ea typeface="宋体" charset="-122"/>
              </a:rPr>
              <a:t>i</a:t>
            </a:r>
            <a:r>
              <a:rPr lang="en-CA" altLang="zh-CN" dirty="0" smtClean="0"/>
              <a:t>s</a:t>
            </a:r>
          </a:p>
          <a:p>
            <a:pPr lvl="1"/>
            <a:r>
              <a:rPr lang="en-CA" altLang="zh-CN" dirty="0" smtClean="0"/>
              <a:t>Degree k: c</a:t>
            </a:r>
            <a:r>
              <a:rPr lang="en-US" altLang="zh-CN" sz="2000" baseline="-25000" dirty="0" smtClean="0">
                <a:ea typeface="宋体" charset="-122"/>
              </a:rPr>
              <a:t>k </a:t>
            </a:r>
            <a:r>
              <a:rPr lang="en-CA" altLang="zh-CN" dirty="0" smtClean="0"/>
              <a:t>≠0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sz="2000" dirty="0" smtClean="0"/>
              <a:t>1. Put all a</a:t>
            </a:r>
            <a:r>
              <a:rPr lang="en-US" altLang="zh-CN" sz="2000" baseline="-25000" dirty="0" err="1" smtClean="0">
                <a:ea typeface="宋体" charset="-122"/>
                <a:cs typeface="Times New Roman" pitchFamily="18" charset="0"/>
              </a:rPr>
              <a:t>i</a:t>
            </a:r>
            <a:r>
              <a:rPr lang="en-CA" altLang="zh-CN" sz="2000" dirty="0" smtClean="0"/>
              <a:t>’s on LHS of the equation: </a:t>
            </a:r>
          </a:p>
          <a:p>
            <a:pPr>
              <a:buNone/>
            </a:pPr>
            <a:r>
              <a:rPr lang="en-CA" altLang="zh-CN" sz="2000" dirty="0" smtClean="0"/>
              <a:t>		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n-1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n-2 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… 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n-k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en-CA" altLang="zh-CN" sz="2000" dirty="0" smtClean="0"/>
          </a:p>
          <a:p>
            <a:r>
              <a:rPr lang="en-CA" altLang="zh-CN" sz="2000" dirty="0" smtClean="0"/>
              <a:t>2. Assume solutions of the form </a:t>
            </a:r>
            <a:r>
              <a:rPr lang="en-CA" altLang="zh-CN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sz="2000" dirty="0" smtClean="0">
                <a:solidFill>
                  <a:srgbClr val="006600"/>
                </a:solidFill>
              </a:rPr>
              <a:t>=r</a:t>
            </a:r>
            <a:r>
              <a:rPr lang="en-US" altLang="zh-CN" sz="2000" baseline="30000" dirty="0" smtClean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n</a:t>
            </a:r>
            <a:r>
              <a:rPr lang="en-CA" altLang="zh-CN" sz="2000" dirty="0" smtClean="0"/>
              <a:t>, where r is a constant</a:t>
            </a:r>
          </a:p>
          <a:p>
            <a:r>
              <a:rPr lang="en-CA" altLang="zh-CN" sz="2000" dirty="0" smtClean="0"/>
              <a:t>3. Substitute the solution into the equation:</a:t>
            </a:r>
          </a:p>
          <a:p>
            <a:pPr>
              <a:buNone/>
            </a:pPr>
            <a:r>
              <a:rPr lang="en-CA" altLang="zh-CN" sz="2000" dirty="0" smtClean="0"/>
              <a:t>	</a:t>
            </a:r>
            <a:r>
              <a:rPr lang="en-CA" altLang="zh-CN" sz="2000" dirty="0" smtClean="0">
                <a:solidFill>
                  <a:srgbClr val="006600"/>
                </a:solidFill>
              </a:rPr>
              <a:t> </a:t>
            </a:r>
            <a:r>
              <a:rPr lang="en-CA" altLang="zh-CN" sz="2000" dirty="0" smtClean="0">
                <a:solidFill>
                  <a:schemeClr val="accent2"/>
                </a:solidFill>
              </a:rPr>
              <a:t>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n 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altLang="zh-CN" sz="2000" dirty="0" smtClean="0">
                <a:solidFill>
                  <a:schemeClr val="accent2"/>
                </a:solidFill>
              </a:rPr>
              <a:t> 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n-1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altLang="zh-CN" sz="2000" dirty="0" smtClean="0">
                <a:solidFill>
                  <a:schemeClr val="accent2"/>
                </a:solidFill>
              </a:rPr>
              <a:t> 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n-2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-…-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altLang="zh-CN" sz="2000" dirty="0" smtClean="0">
                <a:solidFill>
                  <a:schemeClr val="accent2"/>
                </a:solidFill>
              </a:rPr>
              <a:t>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n-k</a:t>
            </a:r>
            <a:r>
              <a:rPr lang="en-CA" altLang="zh-CN" sz="2000" dirty="0" smtClean="0">
                <a:solidFill>
                  <a:schemeClr val="accent2"/>
                </a:solidFill>
              </a:rPr>
              <a:t>=0. </a:t>
            </a:r>
            <a:r>
              <a:rPr lang="en-CA" altLang="zh-CN" sz="2000" dirty="0" smtClean="0"/>
              <a:t>Factor out the lowest power of r:</a:t>
            </a:r>
          </a:p>
          <a:p>
            <a:pPr>
              <a:buNone/>
            </a:pPr>
            <a:r>
              <a:rPr lang="en-CA" altLang="zh-CN" sz="2000" dirty="0" smtClean="0"/>
              <a:t>	</a:t>
            </a:r>
            <a:r>
              <a:rPr lang="en-CA" altLang="zh-CN" sz="2000" dirty="0" smtClean="0">
                <a:solidFill>
                  <a:schemeClr val="accent2"/>
                </a:solidFill>
              </a:rPr>
              <a:t> 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k 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altLang="zh-CN" sz="2000" dirty="0" smtClean="0">
                <a:solidFill>
                  <a:schemeClr val="accent2"/>
                </a:solidFill>
              </a:rPr>
              <a:t> 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k-1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altLang="zh-CN" sz="2000" dirty="0" smtClean="0">
                <a:solidFill>
                  <a:schemeClr val="accent2"/>
                </a:solidFill>
              </a:rPr>
              <a:t> r</a:t>
            </a:r>
            <a:r>
              <a:rPr lang="en-US" altLang="zh-CN" sz="2000" baseline="30000" dirty="0" smtClean="0">
                <a:solidFill>
                  <a:schemeClr val="accent2"/>
                </a:solidFill>
                <a:ea typeface="宋体" charset="-122"/>
                <a:sym typeface="Symbol" pitchFamily="18" charset="2"/>
              </a:rPr>
              <a:t>k-2</a:t>
            </a:r>
            <a:r>
              <a:rPr lang="en-CA" altLang="zh-CN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-…- c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altLang="zh-CN" sz="2000" dirty="0" smtClean="0">
                <a:solidFill>
                  <a:schemeClr val="accent2"/>
                </a:solidFill>
              </a:rPr>
              <a:t>=0</a:t>
            </a:r>
            <a:r>
              <a:rPr lang="en-CA" altLang="zh-CN" sz="2000" dirty="0" smtClean="0"/>
              <a:t> (called the </a:t>
            </a:r>
            <a:r>
              <a:rPr lang="en-CA" altLang="zh-CN" sz="2000" b="1" u="sng" dirty="0" smtClean="0"/>
              <a:t>characteristic equation</a:t>
            </a:r>
            <a:r>
              <a:rPr lang="en-CA" altLang="zh-CN" sz="2000" dirty="0" smtClean="0"/>
              <a:t>)</a:t>
            </a:r>
          </a:p>
          <a:p>
            <a:r>
              <a:rPr lang="en-CA" altLang="zh-CN" sz="2000" dirty="0" smtClean="0"/>
              <a:t>4. Find the k solutions </a:t>
            </a:r>
            <a:r>
              <a:rPr lang="en-CA" altLang="zh-CN" sz="2000" dirty="0" smtClean="0">
                <a:solidFill>
                  <a:srgbClr val="006600"/>
                </a:solidFill>
              </a:rPr>
              <a:t>r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sz="2000" dirty="0" smtClean="0">
                <a:solidFill>
                  <a:srgbClr val="006600"/>
                </a:solidFill>
              </a:rPr>
              <a:t>, r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sz="2000" dirty="0" smtClean="0">
                <a:solidFill>
                  <a:srgbClr val="006600"/>
                </a:solidFill>
              </a:rPr>
              <a:t>, ..., r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CA" altLang="zh-CN" sz="2000" dirty="0" smtClean="0">
                <a:solidFill>
                  <a:srgbClr val="006600"/>
                </a:solidFill>
              </a:rPr>
              <a:t> </a:t>
            </a:r>
            <a:r>
              <a:rPr lang="en-CA" altLang="zh-CN" sz="2000" dirty="0" smtClean="0"/>
              <a:t>of the characteristic equation (characteristic roots of the recurrence relation)</a:t>
            </a:r>
          </a:p>
          <a:p>
            <a:r>
              <a:rPr lang="en-CA" altLang="zh-CN" sz="2000" dirty="0" smtClean="0"/>
              <a:t>5. If the roots are distinct, the general solution is</a:t>
            </a:r>
          </a:p>
          <a:p>
            <a:pPr>
              <a:buNone/>
            </a:pPr>
            <a:r>
              <a:rPr lang="en-CA" altLang="zh-CN" sz="2000" dirty="0" smtClean="0"/>
              <a:t>			</a:t>
            </a:r>
            <a:r>
              <a:rPr lang="en-CA" altLang="zh-CN" sz="2000" dirty="0" smtClean="0">
                <a:solidFill>
                  <a:schemeClr val="accent2"/>
                </a:solidFill>
              </a:rPr>
              <a:t>a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sz="2000" dirty="0" smtClean="0">
                <a:solidFill>
                  <a:schemeClr val="accent2"/>
                </a:solidFill>
              </a:rPr>
              <a:t>=</a:t>
            </a:r>
            <a:r>
              <a:rPr lang="el-GR" altLang="zh-CN" sz="2000" dirty="0" smtClean="0">
                <a:solidFill>
                  <a:schemeClr val="accent2"/>
                </a:solidFill>
              </a:rPr>
              <a:t>α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sz="2000" dirty="0" smtClean="0">
                <a:solidFill>
                  <a:schemeClr val="accent2"/>
                </a:solidFill>
              </a:rPr>
              <a:t>r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CA" altLang="zh-CN" sz="2000" dirty="0" smtClean="0">
                <a:solidFill>
                  <a:schemeClr val="accent2"/>
                </a:solidFill>
              </a:rPr>
              <a:t>ⁿ+</a:t>
            </a:r>
            <a:r>
              <a:rPr lang="el-GR" altLang="zh-CN" sz="2000" dirty="0" smtClean="0">
                <a:solidFill>
                  <a:schemeClr val="accent2"/>
                </a:solidFill>
              </a:rPr>
              <a:t> α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sz="2000" dirty="0" smtClean="0">
                <a:solidFill>
                  <a:schemeClr val="accent2"/>
                </a:solidFill>
              </a:rPr>
              <a:t>r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CA" altLang="zh-CN" sz="2000" dirty="0" smtClean="0">
                <a:solidFill>
                  <a:schemeClr val="accent2"/>
                </a:solidFill>
              </a:rPr>
              <a:t>ⁿ+…+</a:t>
            </a:r>
            <a:r>
              <a:rPr lang="el-GR" altLang="zh-CN" sz="2000" dirty="0" smtClean="0">
                <a:solidFill>
                  <a:schemeClr val="accent2"/>
                </a:solidFill>
              </a:rPr>
              <a:t> α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CA" altLang="zh-CN" sz="2000" dirty="0" smtClean="0">
                <a:solidFill>
                  <a:schemeClr val="accent2"/>
                </a:solidFill>
              </a:rPr>
              <a:t>r</a:t>
            </a:r>
            <a:r>
              <a:rPr lang="en-US" altLang="zh-CN" sz="20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CA" altLang="zh-CN" sz="2000" dirty="0" smtClean="0">
                <a:solidFill>
                  <a:schemeClr val="accent2"/>
                </a:solidFill>
              </a:rPr>
              <a:t>ⁿ</a:t>
            </a:r>
          </a:p>
          <a:p>
            <a:r>
              <a:rPr lang="en-CA" altLang="zh-CN" sz="2000" dirty="0" smtClean="0"/>
              <a:t>6. The coefficients </a:t>
            </a:r>
            <a:r>
              <a:rPr lang="el-GR" altLang="zh-CN" sz="2000" dirty="0" smtClean="0">
                <a:solidFill>
                  <a:srgbClr val="006600"/>
                </a:solidFill>
              </a:rPr>
              <a:t>α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sz="2000" dirty="0" smtClean="0">
                <a:solidFill>
                  <a:srgbClr val="006600"/>
                </a:solidFill>
              </a:rPr>
              <a:t>,</a:t>
            </a:r>
            <a:r>
              <a:rPr lang="el-GR" altLang="zh-CN" sz="2000" dirty="0" smtClean="0">
                <a:solidFill>
                  <a:srgbClr val="006600"/>
                </a:solidFill>
              </a:rPr>
              <a:t> α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sz="2000" dirty="0" smtClean="0">
                <a:solidFill>
                  <a:srgbClr val="006600"/>
                </a:solidFill>
              </a:rPr>
              <a:t>,...,</a:t>
            </a:r>
            <a:r>
              <a:rPr lang="el-GR" altLang="zh-CN" sz="2000" dirty="0" smtClean="0">
                <a:solidFill>
                  <a:srgbClr val="006600"/>
                </a:solidFill>
              </a:rPr>
              <a:t> α</a:t>
            </a:r>
            <a:r>
              <a:rPr lang="en-US" altLang="zh-CN" sz="20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CA" altLang="zh-CN" sz="2000" dirty="0" smtClean="0">
                <a:solidFill>
                  <a:srgbClr val="006600"/>
                </a:solidFill>
              </a:rPr>
              <a:t> </a:t>
            </a:r>
            <a:r>
              <a:rPr lang="en-CA" altLang="zh-CN" sz="2000" dirty="0" smtClean="0"/>
              <a:t>are found by enforcing the initial conditions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Solution Procedure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214282" y="857232"/>
            <a:ext cx="86439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n-1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+… +c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n-k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where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2…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∈R and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CA" altLang="zh-CN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≠0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2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Solve a</a:t>
            </a:r>
            <a:r>
              <a:rPr lang="en-US" altLang="zh-CN" sz="28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n+2 </a:t>
            </a:r>
            <a:r>
              <a:rPr lang="en-CA" altLang="zh-CN" dirty="0" smtClean="0">
                <a:solidFill>
                  <a:srgbClr val="0066FF"/>
                </a:solidFill>
              </a:rPr>
              <a:t>=3a</a:t>
            </a:r>
            <a:r>
              <a:rPr lang="en-US" altLang="zh-CN" sz="28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n+1</a:t>
            </a:r>
            <a:r>
              <a:rPr lang="en-CA" altLang="zh-CN" dirty="0" smtClean="0">
                <a:solidFill>
                  <a:srgbClr val="0066FF"/>
                </a:solidFill>
              </a:rPr>
              <a:t>, a</a:t>
            </a:r>
            <a:r>
              <a:rPr lang="en-US" altLang="zh-CN" sz="28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CA" altLang="zh-CN" dirty="0" smtClean="0">
                <a:solidFill>
                  <a:srgbClr val="0066FF"/>
                </a:solidFill>
              </a:rPr>
              <a:t>=4</a:t>
            </a:r>
          </a:p>
          <a:p>
            <a:endParaRPr lang="en-CA" altLang="zh-CN" dirty="0" smtClean="0">
              <a:solidFill>
                <a:srgbClr val="0066FF"/>
              </a:solidFill>
            </a:endParaRPr>
          </a:p>
          <a:p>
            <a:pPr lvl="1"/>
            <a:r>
              <a:rPr lang="en-CA" altLang="zh-CN" dirty="0" smtClean="0"/>
              <a:t>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n+2 </a:t>
            </a:r>
            <a:r>
              <a:rPr lang="en-CA" altLang="zh-CN" dirty="0" smtClean="0"/>
              <a:t>-3a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n+1 </a:t>
            </a:r>
            <a:r>
              <a:rPr lang="en-CA" altLang="zh-CN" dirty="0" smtClean="0"/>
              <a:t>=0</a:t>
            </a:r>
          </a:p>
          <a:p>
            <a:pPr lvl="1"/>
            <a:r>
              <a:rPr lang="en-CA" altLang="zh-CN" sz="2400" dirty="0" smtClean="0"/>
              <a:t>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n+2 </a:t>
            </a:r>
            <a:r>
              <a:rPr lang="en-CA" altLang="zh-CN" sz="2400" dirty="0" smtClean="0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en-CA" altLang="zh-CN" sz="2400" dirty="0" smtClean="0"/>
              <a:t>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n-1</a:t>
            </a:r>
            <a:r>
              <a:rPr lang="en-CA" altLang="zh-CN" dirty="0" smtClean="0"/>
              <a:t>=0, i.e. r-3=0</a:t>
            </a:r>
          </a:p>
          <a:p>
            <a:pPr lvl="1"/>
            <a:r>
              <a:rPr lang="en-CA" altLang="zh-CN" dirty="0" smtClean="0"/>
              <a:t>Find the root of the characteristic equation r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altLang="zh-CN" dirty="0" smtClean="0"/>
              <a:t>=3</a:t>
            </a:r>
          </a:p>
          <a:p>
            <a:pPr lvl="1"/>
            <a:r>
              <a:rPr lang="en-CA" altLang="zh-CN" dirty="0" smtClean="0"/>
              <a:t>Compute the general solution </a:t>
            </a:r>
            <a:r>
              <a:rPr lang="en-CA" altLang="zh-CN" sz="2400" dirty="0" smtClean="0"/>
              <a:t>a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sz="2400" dirty="0" smtClean="0"/>
              <a:t>=</a:t>
            </a:r>
            <a:r>
              <a:rPr lang="el-GR" altLang="zh-CN" sz="2400" dirty="0" smtClean="0"/>
              <a:t>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sz="2400" dirty="0" smtClean="0"/>
              <a:t>r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CA" altLang="zh-CN" sz="2400" dirty="0" smtClean="0"/>
              <a:t>ⁿ=</a:t>
            </a:r>
            <a:r>
              <a:rPr lang="el-GR" altLang="zh-CN" sz="2000" dirty="0" smtClean="0"/>
              <a:t> 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sz="2000" dirty="0" smtClean="0"/>
              <a:t>3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zh-CN" sz="2000" dirty="0" smtClean="0"/>
              <a:t>ⁿ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Find </a:t>
            </a:r>
            <a:r>
              <a:rPr lang="el-GR" altLang="zh-CN" sz="2400" dirty="0" smtClean="0"/>
              <a:t>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 based on the initial conditions: a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CA" altLang="zh-CN" dirty="0" smtClean="0"/>
              <a:t>=</a:t>
            </a:r>
            <a:r>
              <a:rPr lang="el-GR" altLang="zh-CN" sz="2000" dirty="0" smtClean="0"/>
              <a:t> 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(</a:t>
            </a:r>
            <a:r>
              <a:rPr lang="en-CA" altLang="zh-CN" sz="2400" dirty="0" smtClean="0"/>
              <a:t>3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0</a:t>
            </a:r>
            <a:r>
              <a:rPr lang="en-CA" altLang="zh-CN" dirty="0" smtClean="0"/>
              <a:t>). Then </a:t>
            </a:r>
            <a:r>
              <a:rPr lang="el-GR" altLang="zh-CN" sz="2400" dirty="0" smtClean="0"/>
              <a:t>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l-GR" altLang="zh-CN" dirty="0" smtClean="0"/>
              <a:t>=4</a:t>
            </a:r>
            <a:r>
              <a:rPr lang="en-US" altLang="zh-CN" dirty="0" smtClean="0"/>
              <a:t>.</a:t>
            </a:r>
            <a:endParaRPr lang="el-GR" altLang="zh-CN" dirty="0" smtClean="0"/>
          </a:p>
          <a:p>
            <a:pPr lvl="1"/>
            <a:r>
              <a:rPr lang="en-CA" altLang="zh-CN" dirty="0" smtClean="0"/>
              <a:t>Produce the solution: </a:t>
            </a:r>
            <a:r>
              <a:rPr lang="en-CA" altLang="zh-CN" sz="2000" dirty="0" smtClean="0"/>
              <a:t>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dirty="0" smtClean="0"/>
              <a:t>=4(</a:t>
            </a:r>
            <a:r>
              <a:rPr lang="en-CA" altLang="zh-CN" sz="2400" dirty="0" smtClean="0"/>
              <a:t>3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altLang="zh-CN" sz="2400" dirty="0" smtClean="0"/>
              <a:t>ⁿ</a:t>
            </a:r>
            <a:r>
              <a:rPr lang="en-CA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500702"/>
          </a:xfrm>
        </p:spPr>
        <p:txBody>
          <a:bodyPr/>
          <a:lstStyle/>
          <a:p>
            <a:r>
              <a:rPr lang="en-US" altLang="zh-CN" dirty="0" smtClean="0"/>
              <a:t>No more TA office hours</a:t>
            </a:r>
          </a:p>
          <a:p>
            <a:r>
              <a:rPr lang="en-US" altLang="zh-CN" dirty="0" smtClean="0"/>
              <a:t>My office hours will be the same</a:t>
            </a:r>
          </a:p>
          <a:p>
            <a:pPr lvl="1"/>
            <a:r>
              <a:rPr lang="en-US" altLang="zh-CN" dirty="0" smtClean="0"/>
              <a:t>Monday 2-4pm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Solutions for Test 3 is available online.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400" dirty="0" smtClean="0"/>
              <a:t>Check your previous test and assignment marks on line </a:t>
            </a:r>
          </a:p>
          <a:p>
            <a:pPr lvl="1">
              <a:buSzPct val="68000"/>
            </a:pPr>
            <a:r>
              <a:rPr lang="en-US" altLang="zh-CN" dirty="0" smtClean="0"/>
              <a:t>By the last four digits of your student ID</a:t>
            </a:r>
          </a:p>
          <a:p>
            <a:pPr lvl="1">
              <a:buSzPct val="68000"/>
            </a:pPr>
            <a:r>
              <a:rPr lang="en-US" altLang="zh-CN" dirty="0" smtClean="0"/>
              <a:t>Available till Dec 10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.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400" dirty="0" smtClean="0"/>
              <a:t>Assignment 7 will be available to pick up during my office hours</a:t>
            </a:r>
            <a:endParaRPr lang="en-US" altLang="zh-CN" dirty="0" smtClean="0"/>
          </a:p>
          <a:p>
            <a:r>
              <a:rPr lang="en-US" altLang="zh-CN" dirty="0" smtClean="0"/>
              <a:t>Final Exam:</a:t>
            </a:r>
          </a:p>
          <a:p>
            <a:pPr lvl="1"/>
            <a:r>
              <a:rPr lang="en-US" altLang="zh-CN" dirty="0" smtClean="0"/>
              <a:t>Coverage: include all materials</a:t>
            </a:r>
          </a:p>
          <a:p>
            <a:pPr lvl="1"/>
            <a:r>
              <a:rPr lang="en-US" altLang="zh-CN" dirty="0" smtClean="0"/>
              <a:t>Closed book exam</a:t>
            </a:r>
          </a:p>
          <a:p>
            <a:pPr lvl="1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5072098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Solve a</a:t>
            </a:r>
            <a:r>
              <a:rPr lang="en-US" altLang="zh-CN" sz="24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CA" altLang="zh-CN" dirty="0" smtClean="0">
                <a:solidFill>
                  <a:srgbClr val="0066FF"/>
                </a:solidFill>
              </a:rPr>
              <a:t>=3a</a:t>
            </a:r>
            <a:r>
              <a:rPr lang="en-US" altLang="zh-CN" sz="24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CA" altLang="zh-CN" dirty="0" smtClean="0">
                <a:solidFill>
                  <a:srgbClr val="0066FF"/>
                </a:solidFill>
              </a:rPr>
              <a:t>, a</a:t>
            </a:r>
            <a:r>
              <a:rPr lang="en-US" altLang="zh-CN" sz="24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CA" altLang="zh-CN" dirty="0" smtClean="0">
                <a:solidFill>
                  <a:srgbClr val="0066FF"/>
                </a:solidFill>
              </a:rPr>
              <a:t>=a</a:t>
            </a:r>
            <a:r>
              <a:rPr lang="en-US" altLang="zh-CN" sz="2400" baseline="-250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altLang="zh-CN" dirty="0" smtClean="0">
                <a:solidFill>
                  <a:srgbClr val="0066FF"/>
                </a:solidFill>
              </a:rPr>
              <a:t>=1</a:t>
            </a:r>
          </a:p>
          <a:p>
            <a:endParaRPr lang="en-CA" altLang="zh-CN" dirty="0" smtClean="0">
              <a:solidFill>
                <a:srgbClr val="0066FF"/>
              </a:solidFill>
            </a:endParaRPr>
          </a:p>
          <a:p>
            <a:pPr lvl="1"/>
            <a:r>
              <a:rPr lang="en-CA" altLang="zh-CN" dirty="0" smtClean="0"/>
              <a:t>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CA" altLang="zh-CN" dirty="0" smtClean="0"/>
              <a:t> </a:t>
            </a:r>
            <a:r>
              <a:rPr lang="en-US" altLang="zh-CN" dirty="0" smtClean="0"/>
              <a:t>- </a:t>
            </a:r>
            <a:r>
              <a:rPr lang="en-CA" altLang="zh-CN" dirty="0" smtClean="0"/>
              <a:t>3a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CA" altLang="zh-CN" dirty="0" smtClean="0"/>
              <a:t> =0</a:t>
            </a:r>
          </a:p>
          <a:p>
            <a:pPr lvl="1"/>
            <a:r>
              <a:rPr lang="en-CA" altLang="zh-CN" sz="2000" dirty="0" smtClean="0"/>
              <a:t>r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n </a:t>
            </a:r>
            <a:r>
              <a:rPr lang="en-CA" altLang="zh-CN" sz="2000" dirty="0" smtClean="0">
                <a:latin typeface="Times New Roman" pitchFamily="18" charset="0"/>
                <a:cs typeface="Times New Roman" pitchFamily="18" charset="0"/>
              </a:rPr>
              <a:t>- 3</a:t>
            </a:r>
            <a:r>
              <a:rPr lang="en-CA" altLang="zh-CN" sz="2000" dirty="0" smtClean="0"/>
              <a:t>r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n-2</a:t>
            </a:r>
            <a:r>
              <a:rPr lang="en-CA" altLang="zh-CN" dirty="0" smtClean="0"/>
              <a:t>=0 =0, i.e. 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2 </a:t>
            </a:r>
            <a:r>
              <a:rPr lang="en-CA" altLang="zh-CN" dirty="0" smtClean="0"/>
              <a:t>-3=0</a:t>
            </a:r>
          </a:p>
          <a:p>
            <a:pPr lvl="1"/>
            <a:r>
              <a:rPr lang="en-CA" altLang="zh-CN" dirty="0" smtClean="0"/>
              <a:t>Find the root of the characteristic equation r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CA" altLang="zh-CN" dirty="0" smtClean="0"/>
              <a:t>=√3,  r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CA" altLang="zh-CN" dirty="0" smtClean="0"/>
              <a:t>=-√3</a:t>
            </a:r>
          </a:p>
          <a:p>
            <a:pPr lvl="1"/>
            <a:r>
              <a:rPr lang="en-CA" altLang="zh-CN" dirty="0" smtClean="0"/>
              <a:t>Compute the general solution </a:t>
            </a:r>
          </a:p>
          <a:p>
            <a:pPr lvl="1">
              <a:buNone/>
            </a:pPr>
            <a:r>
              <a:rPr lang="en-CA" altLang="zh-CN" dirty="0" smtClean="0"/>
              <a:t>			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dirty="0" smtClean="0"/>
              <a:t>=</a:t>
            </a:r>
            <a:r>
              <a:rPr lang="el-GR" altLang="zh-CN" sz="2400" dirty="0" smtClean="0"/>
              <a:t>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(√3)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n </a:t>
            </a:r>
            <a:r>
              <a:rPr lang="en-CA" altLang="zh-CN" dirty="0" smtClean="0"/>
              <a:t>+</a:t>
            </a:r>
            <a:r>
              <a:rPr lang="el-GR" altLang="zh-CN" sz="2400" dirty="0" smtClean="0"/>
              <a:t>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dirty="0" smtClean="0"/>
              <a:t>(-√3)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n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Find </a:t>
            </a:r>
            <a:r>
              <a:rPr lang="el-GR" altLang="zh-CN" sz="2000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 and </a:t>
            </a:r>
            <a:r>
              <a:rPr lang="el-GR" altLang="zh-CN" sz="2000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dirty="0" smtClean="0"/>
              <a:t> based on the initial conditions:</a:t>
            </a:r>
          </a:p>
          <a:p>
            <a:pPr lvl="1">
              <a:buNone/>
            </a:pPr>
            <a:r>
              <a:rPr lang="en-CA" altLang="zh-CN" dirty="0" smtClean="0"/>
              <a:t>		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CA" altLang="zh-CN" dirty="0" smtClean="0"/>
              <a:t>=</a:t>
            </a:r>
            <a:r>
              <a:rPr lang="el-GR" altLang="zh-CN" sz="2400" dirty="0" smtClean="0"/>
              <a:t>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l-GR" altLang="zh-CN" dirty="0" smtClean="0"/>
              <a:t>(√3</a:t>
            </a:r>
            <a:r>
              <a:rPr lang="el-GR" altLang="zh-CN" dirty="0" smtClean="0"/>
              <a:t>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 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0 </a:t>
            </a:r>
            <a:r>
              <a:rPr lang="el-GR" altLang="zh-CN" dirty="0" smtClean="0"/>
              <a:t>+</a:t>
            </a:r>
            <a:r>
              <a:rPr lang="el-GR" altLang="zh-CN" sz="2000" dirty="0" smtClean="0"/>
              <a:t> </a:t>
            </a:r>
            <a:r>
              <a:rPr lang="el-GR" altLang="zh-CN" sz="2000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altLang="zh-CN" dirty="0" smtClean="0"/>
              <a:t>(-√3</a:t>
            </a:r>
            <a:r>
              <a:rPr lang="el-GR" altLang="zh-CN" dirty="0" smtClean="0"/>
              <a:t>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0 </a:t>
            </a:r>
            <a:r>
              <a:rPr lang="el-GR" altLang="zh-CN" dirty="0" smtClean="0"/>
              <a:t>=</a:t>
            </a:r>
            <a:r>
              <a:rPr lang="el-GR" altLang="zh-CN" sz="2000" dirty="0" smtClean="0"/>
              <a:t> </a:t>
            </a:r>
            <a:r>
              <a:rPr lang="el-GR" altLang="zh-CN" sz="2000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l-GR" altLang="zh-CN" dirty="0" smtClean="0"/>
              <a:t>+</a:t>
            </a:r>
            <a:r>
              <a:rPr lang="el-GR" altLang="zh-CN" sz="2000" dirty="0" smtClean="0"/>
              <a:t> 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l-GR" altLang="zh-CN" dirty="0" smtClean="0"/>
              <a:t>=1</a:t>
            </a:r>
          </a:p>
          <a:p>
            <a:pPr lvl="1">
              <a:buNone/>
            </a:pPr>
            <a:r>
              <a:rPr lang="en-CA" altLang="zh-CN" dirty="0" smtClean="0"/>
              <a:t>		a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altLang="zh-CN" dirty="0" smtClean="0"/>
              <a:t>=</a:t>
            </a:r>
            <a:r>
              <a:rPr lang="el-GR" altLang="zh-CN" sz="2400" dirty="0" smtClean="0"/>
              <a:t>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l-GR" altLang="zh-CN" dirty="0" smtClean="0"/>
              <a:t>(√</a:t>
            </a:r>
            <a:r>
              <a:rPr lang="el-GR" altLang="zh-CN" dirty="0" smtClean="0"/>
              <a:t>3)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1 </a:t>
            </a:r>
            <a:r>
              <a:rPr lang="el-GR" altLang="zh-CN" dirty="0" smtClean="0"/>
              <a:t>+</a:t>
            </a:r>
            <a:r>
              <a:rPr lang="el-GR" altLang="zh-CN" sz="2000" dirty="0" smtClean="0"/>
              <a:t> </a:t>
            </a:r>
            <a:r>
              <a:rPr lang="el-GR" altLang="zh-CN" sz="2000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altLang="zh-CN" dirty="0" smtClean="0"/>
              <a:t>(-√3</a:t>
            </a:r>
            <a:r>
              <a:rPr lang="el-GR" altLang="zh-CN" dirty="0" smtClean="0"/>
              <a:t>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 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1 </a:t>
            </a:r>
            <a:r>
              <a:rPr lang="el-GR" altLang="zh-CN" dirty="0" smtClean="0"/>
              <a:t>=</a:t>
            </a:r>
            <a:r>
              <a:rPr lang="el-GR" altLang="zh-CN" dirty="0" smtClean="0"/>
              <a:t>√3</a:t>
            </a:r>
            <a:r>
              <a:rPr lang="el-GR" altLang="zh-CN" sz="2000" dirty="0" smtClean="0"/>
              <a:t> 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l-GR" altLang="zh-CN" dirty="0" smtClean="0"/>
              <a:t>-√3</a:t>
            </a:r>
            <a:r>
              <a:rPr lang="el-GR" altLang="zh-CN" sz="2000" dirty="0" smtClean="0"/>
              <a:t> 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l-GR" altLang="zh-CN" dirty="0" smtClean="0"/>
              <a:t>=1</a:t>
            </a:r>
          </a:p>
          <a:p>
            <a:pPr lvl="1"/>
            <a:r>
              <a:rPr lang="pt-BR" altLang="zh-CN" dirty="0" smtClean="0"/>
              <a:t>Solution: a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zh-CN" dirty="0" smtClean="0"/>
              <a:t>=(1/2+1/2√3)(√3)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n</a:t>
            </a:r>
            <a:r>
              <a:rPr lang="pt-BR" altLang="zh-CN" dirty="0" smtClean="0"/>
              <a:t>+(1/2-1/2√3)(-√3)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929222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Example: Find an explicit formula for the Fibonacci numbers</a:t>
            </a:r>
          </a:p>
          <a:p>
            <a:pPr lvl="1"/>
            <a:r>
              <a:rPr lang="en-CA" altLang="zh-CN" dirty="0" smtClean="0"/>
              <a:t>f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CA" altLang="zh-CN" dirty="0" smtClean="0"/>
              <a:t> -f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n-1</a:t>
            </a:r>
            <a:r>
              <a:rPr lang="en-CA" altLang="zh-CN" dirty="0" smtClean="0"/>
              <a:t> -f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n-2</a:t>
            </a:r>
            <a:r>
              <a:rPr lang="en-CA" altLang="zh-CN" dirty="0" smtClean="0"/>
              <a:t> =0</a:t>
            </a:r>
          </a:p>
          <a:p>
            <a:pPr lvl="1"/>
            <a:r>
              <a:rPr lang="en-CA" altLang="zh-CN" sz="2400" dirty="0" smtClean="0"/>
              <a:t>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 </a:t>
            </a:r>
            <a:r>
              <a:rPr lang="en-CA" altLang="zh-CN" dirty="0" smtClean="0"/>
              <a:t>–</a:t>
            </a:r>
            <a:r>
              <a:rPr lang="en-CA" altLang="zh-CN" sz="2400" dirty="0" smtClean="0"/>
              <a:t> 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n-1 </a:t>
            </a:r>
            <a:r>
              <a:rPr lang="en-CA" altLang="zh-CN" dirty="0" smtClean="0"/>
              <a:t>-r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n-2 </a:t>
            </a:r>
            <a:r>
              <a:rPr lang="en-CA" altLang="zh-CN" dirty="0" smtClean="0"/>
              <a:t>=0, i.e. r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2 </a:t>
            </a:r>
            <a:r>
              <a:rPr lang="en-CA" altLang="zh-CN" dirty="0" smtClean="0"/>
              <a:t>-r-1=0</a:t>
            </a:r>
          </a:p>
          <a:p>
            <a:pPr lvl="1"/>
            <a:r>
              <a:rPr lang="en-CA" altLang="zh-CN" dirty="0" smtClean="0"/>
              <a:t>Find the root of the characteristic equation </a:t>
            </a:r>
          </a:p>
          <a:p>
            <a:pPr lvl="1">
              <a:buNone/>
            </a:pPr>
            <a:r>
              <a:rPr lang="en-CA" altLang="zh-CN" dirty="0" smtClean="0"/>
              <a:t>	r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CA" altLang="zh-CN" dirty="0" smtClean="0"/>
              <a:t>=</a:t>
            </a:r>
            <a:r>
              <a:rPr lang="pt-BR" altLang="zh-CN" dirty="0" smtClean="0"/>
              <a:t>(1+√5)/2, r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pt-BR" altLang="zh-CN" dirty="0" smtClean="0"/>
              <a:t>=(1-√5)/2</a:t>
            </a:r>
          </a:p>
          <a:p>
            <a:pPr lvl="1"/>
            <a:r>
              <a:rPr lang="pt-BR" altLang="zh-CN" dirty="0" smtClean="0"/>
              <a:t>Compute the general solution f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pt-BR" altLang="zh-CN" dirty="0" smtClean="0"/>
              <a:t>=α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pt-BR" altLang="zh-CN" dirty="0" smtClean="0"/>
              <a:t>(r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pt-BR" altLang="zh-CN" dirty="0" smtClean="0"/>
              <a:t>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 n </a:t>
            </a:r>
            <a:r>
              <a:rPr lang="pt-BR" altLang="zh-CN" dirty="0" smtClean="0"/>
              <a:t>+α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pt-BR" altLang="zh-CN" dirty="0" smtClean="0"/>
              <a:t>(r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pt-BR" altLang="zh-CN" dirty="0" smtClean="0"/>
              <a:t>)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 n</a:t>
            </a:r>
            <a:endParaRPr lang="pt-BR" altLang="zh-CN" dirty="0" smtClean="0"/>
          </a:p>
          <a:p>
            <a:pPr lvl="1"/>
            <a:r>
              <a:rPr lang="en-CA" altLang="zh-CN" dirty="0" smtClean="0"/>
              <a:t>Find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 and α</a:t>
            </a:r>
            <a:r>
              <a:rPr lang="en-US" altLang="zh-CN" sz="24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dirty="0" smtClean="0"/>
              <a:t> based on the initial conditions: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l-GR" altLang="zh-CN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CA" altLang="zh-CN" dirty="0" smtClean="0"/>
              <a:t> </a:t>
            </a:r>
            <a:r>
              <a:rPr lang="el-GR" altLang="zh-CN" dirty="0" smtClean="0"/>
              <a:t>=1/√5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l-GR" altLang="zh-CN" dirty="0" smtClean="0"/>
              <a:t>α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CA" altLang="zh-CN" dirty="0" smtClean="0"/>
              <a:t> </a:t>
            </a:r>
            <a:r>
              <a:rPr lang="el-GR" altLang="zh-CN" dirty="0" smtClean="0"/>
              <a:t>=-1/√5</a:t>
            </a:r>
          </a:p>
          <a:p>
            <a:pPr lvl="1"/>
            <a:r>
              <a:rPr lang="en-CA" altLang="zh-CN" dirty="0" smtClean="0"/>
              <a:t>Solution: f</a:t>
            </a:r>
            <a:r>
              <a:rPr lang="en-US" altLang="zh-CN" sz="2000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CA" altLang="zh-CN" dirty="0" smtClean="0"/>
              <a:t>=1/√5·((1+√5)/2)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</a:t>
            </a:r>
            <a:r>
              <a:rPr lang="zh-CN" altLang="en-CA" dirty="0" smtClean="0"/>
              <a:t>－</a:t>
            </a:r>
            <a:r>
              <a:rPr lang="en-CA" altLang="zh-CN" dirty="0" smtClean="0"/>
              <a:t>1/√5·((1-√5)/2)</a:t>
            </a:r>
            <a:r>
              <a:rPr lang="en-US" altLang="zh-CN" sz="2400" baseline="30000" dirty="0" smtClean="0">
                <a:ea typeface="宋体" charset="-122"/>
                <a:sym typeface="Symbol" pitchFamily="18" charset="2"/>
              </a:rPr>
              <a:t>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Recall: </a:t>
            </a:r>
            <a:r>
              <a:rPr lang="en-CA" altLang="zh-CN" dirty="0" smtClean="0"/>
              <a:t>P(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 </a:t>
            </a:r>
            <a:r>
              <a:rPr lang="en-CA" altLang="zh-CN" dirty="0" err="1" smtClean="0"/>
              <a:t>vs</a:t>
            </a:r>
            <a:r>
              <a:rPr lang="en-CA" altLang="zh-CN" dirty="0" smtClean="0"/>
              <a:t> C(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 </a:t>
            </a:r>
          </a:p>
          <a:p>
            <a:r>
              <a:rPr lang="en-CA" altLang="zh-CN" dirty="0" smtClean="0"/>
              <a:t>C(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 is also called </a:t>
            </a:r>
            <a:r>
              <a:rPr lang="en-CA" altLang="zh-CN" dirty="0" smtClean="0">
                <a:solidFill>
                  <a:srgbClr val="FF0000"/>
                </a:solidFill>
              </a:rPr>
              <a:t>binomial coefficient</a:t>
            </a:r>
            <a:r>
              <a:rPr lang="en-CA" altLang="zh-CN" dirty="0" smtClean="0"/>
              <a:t>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How many bit strings of length 10 contain </a:t>
            </a:r>
          </a:p>
          <a:p>
            <a:pPr lvl="1"/>
            <a:r>
              <a:rPr lang="en-CA" altLang="zh-CN" dirty="0" smtClean="0"/>
              <a:t>exactly four 1s?</a:t>
            </a:r>
          </a:p>
          <a:p>
            <a:pPr lvl="1">
              <a:buNone/>
            </a:pPr>
            <a:r>
              <a:rPr lang="en-CA" altLang="zh-CN" dirty="0" smtClean="0"/>
              <a:t>			C(10,4)=210</a:t>
            </a:r>
          </a:p>
          <a:p>
            <a:pPr lvl="1"/>
            <a:r>
              <a:rPr lang="en-CA" altLang="zh-CN" dirty="0" smtClean="0"/>
              <a:t>at most three 1s?</a:t>
            </a:r>
          </a:p>
          <a:p>
            <a:pPr lvl="1">
              <a:buNone/>
            </a:pPr>
            <a:r>
              <a:rPr lang="en-CA" altLang="zh-CN" dirty="0" smtClean="0"/>
              <a:t>			C(10,0)+C(10,1)+C(10,2)+C(10,3)=176</a:t>
            </a:r>
          </a:p>
          <a:p>
            <a:pPr lvl="1"/>
            <a:r>
              <a:rPr lang="en-CA" altLang="zh-CN" dirty="0" smtClean="0"/>
              <a:t>at least 4 1s?</a:t>
            </a:r>
          </a:p>
          <a:p>
            <a:pPr lvl="1">
              <a:buNone/>
            </a:pPr>
            <a:r>
              <a:rPr lang="en-CA" altLang="zh-CN" dirty="0" smtClean="0"/>
              <a:t>			</a:t>
            </a:r>
            <a:r>
              <a:rPr lang="en-US" altLang="zh-CN" dirty="0" smtClean="0"/>
              <a:t>2</a:t>
            </a:r>
            <a:r>
              <a:rPr lang="en-US" altLang="zh-CN" sz="2000" baseline="30000" dirty="0" smtClean="0">
                <a:ea typeface="宋体" charset="-122"/>
                <a:sym typeface="Symbol" pitchFamily="18" charset="2"/>
              </a:rPr>
              <a:t>10 </a:t>
            </a:r>
            <a:r>
              <a:rPr lang="en-US" altLang="zh-CN" dirty="0" smtClean="0"/>
              <a:t>-176=848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an equal number of 0s and 1s?</a:t>
            </a:r>
            <a:endParaRPr lang="en-US" altLang="zh-CN" dirty="0" smtClean="0"/>
          </a:p>
          <a:p>
            <a:pPr lvl="1">
              <a:buNone/>
            </a:pPr>
            <a:r>
              <a:rPr lang="en-CA" altLang="zh-CN" dirty="0" smtClean="0"/>
              <a:t>			C(10,5)=252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006728"/>
          </a:xfrm>
        </p:spPr>
        <p:txBody>
          <a:bodyPr/>
          <a:lstStyle/>
          <a:p>
            <a:r>
              <a:rPr lang="en-CA" altLang="zh-CN" dirty="0" smtClean="0"/>
              <a:t>C(</a:t>
            </a:r>
            <a:r>
              <a:rPr lang="en-CA" altLang="zh-CN" dirty="0" err="1" smtClean="0"/>
              <a:t>n,r</a:t>
            </a:r>
            <a:r>
              <a:rPr lang="en-CA" altLang="zh-CN" dirty="0" smtClean="0"/>
              <a:t>) occurs as coefficients in the expansion of (</a:t>
            </a:r>
            <a:r>
              <a:rPr lang="en-CA" altLang="zh-CN" dirty="0" err="1" smtClean="0"/>
              <a:t>a+b</a:t>
            </a:r>
            <a:r>
              <a:rPr lang="en-CA" altLang="zh-CN" dirty="0" smtClean="0"/>
              <a:t>)</a:t>
            </a:r>
            <a:r>
              <a:rPr lang="en-US" altLang="zh-CN" sz="2800" baseline="30000" dirty="0" smtClean="0">
                <a:ea typeface="宋体" charset="-122"/>
                <a:sym typeface="Symbol" pitchFamily="18" charset="2"/>
              </a:rPr>
              <a:t>n</a:t>
            </a:r>
            <a:endParaRPr lang="en-CA" altLang="zh-CN" dirty="0" smtClean="0"/>
          </a:p>
          <a:p>
            <a:r>
              <a:rPr lang="en-CA" altLang="zh-CN" dirty="0" smtClean="0"/>
              <a:t>Combinatorial proof: refer to textbook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Binomial Coefficients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公式" r:id="rId3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00174"/>
            <a:ext cx="5468976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006728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Examples:</a:t>
            </a:r>
          </a:p>
          <a:p>
            <a:pPr lvl="1"/>
            <a:r>
              <a:rPr lang="en-CA" altLang="zh-CN" dirty="0" smtClean="0"/>
              <a:t>What is the expansion of (</a:t>
            </a:r>
            <a:r>
              <a:rPr lang="en-CA" altLang="zh-CN" dirty="0" err="1" smtClean="0"/>
              <a:t>x+y</a:t>
            </a:r>
            <a:r>
              <a:rPr lang="en-CA" altLang="zh-CN" dirty="0" smtClean="0"/>
              <a:t>)⁴?</a:t>
            </a:r>
          </a:p>
          <a:p>
            <a:pPr lvl="1">
              <a:buNone/>
            </a:pPr>
            <a:r>
              <a:rPr lang="en-CA" altLang="zh-CN" dirty="0" smtClean="0"/>
              <a:t>			x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4 </a:t>
            </a:r>
            <a:r>
              <a:rPr lang="en-CA" altLang="zh-CN" dirty="0" smtClean="0"/>
              <a:t>+4x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3 </a:t>
            </a:r>
            <a:r>
              <a:rPr lang="en-CA" altLang="zh-CN" dirty="0" smtClean="0"/>
              <a:t>y+6x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 </a:t>
            </a:r>
            <a:r>
              <a:rPr lang="en-CA" altLang="zh-CN" dirty="0" smtClean="0"/>
              <a:t>y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 </a:t>
            </a:r>
            <a:r>
              <a:rPr lang="en-CA" altLang="zh-CN" dirty="0" smtClean="0"/>
              <a:t>+4xy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3 </a:t>
            </a:r>
            <a:r>
              <a:rPr lang="en-CA" altLang="zh-CN" dirty="0" smtClean="0"/>
              <a:t>+y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4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What is the coefficient of x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12 </a:t>
            </a:r>
            <a:r>
              <a:rPr lang="en-CA" altLang="zh-CN" dirty="0" smtClean="0"/>
              <a:t>y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13</a:t>
            </a:r>
            <a:r>
              <a:rPr lang="en-CA" altLang="zh-CN" dirty="0" smtClean="0"/>
              <a:t> in the expansion of (2x-3y) 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25</a:t>
            </a:r>
            <a:r>
              <a:rPr lang="en-CA" altLang="zh-CN" dirty="0" smtClean="0"/>
              <a:t> ?</a:t>
            </a:r>
          </a:p>
          <a:p>
            <a:pPr lvl="1">
              <a:buNone/>
            </a:pPr>
            <a:r>
              <a:rPr lang="en-CA" altLang="zh-CN" dirty="0" smtClean="0"/>
              <a:t>			-(25!*2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12 </a:t>
            </a:r>
            <a:r>
              <a:rPr lang="en-CA" altLang="zh-CN" dirty="0" smtClean="0"/>
              <a:t>*3</a:t>
            </a:r>
            <a:r>
              <a:rPr lang="en-US" altLang="zh-CN" baseline="30000" dirty="0" smtClean="0">
                <a:ea typeface="宋体" charset="-122"/>
                <a:sym typeface="Symbol" pitchFamily="18" charset="2"/>
              </a:rPr>
              <a:t>13</a:t>
            </a:r>
            <a:r>
              <a:rPr lang="en-CA" altLang="zh-CN" dirty="0" smtClean="0"/>
              <a:t>)/(13!12!)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Binomial Coefficients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2" name="公式" r:id="rId3" imgW="114120" imgH="21564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00174"/>
            <a:ext cx="5468976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3429000"/>
            <a:ext cx="8686800" cy="642942"/>
          </a:xfrm>
        </p:spPr>
        <p:txBody>
          <a:bodyPr/>
          <a:lstStyle/>
          <a:p>
            <a:r>
              <a:rPr lang="en-US" altLang="zh-CN" dirty="0" smtClean="0"/>
              <a:t>Proof: </a:t>
            </a:r>
            <a:r>
              <a:rPr lang="en-CA" altLang="zh-CN" dirty="0" smtClean="0"/>
              <a:t>Use the Binomial Theorem with x=y=1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Corollary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500174"/>
            <a:ext cx="3571900" cy="109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dirty="0" smtClean="0">
                <a:solidFill>
                  <a:schemeClr val="accent2"/>
                </a:solidFill>
              </a:rPr>
              <a:t>C(n+1,k) = C(n,k-1) + C(</a:t>
            </a:r>
            <a:r>
              <a:rPr lang="en-US" altLang="zh-CN" dirty="0" err="1" smtClean="0">
                <a:solidFill>
                  <a:schemeClr val="accent2"/>
                </a:solidFill>
              </a:rPr>
              <a:t>n,k</a:t>
            </a:r>
            <a:r>
              <a:rPr lang="en-US" altLang="zh-CN" dirty="0" smtClean="0">
                <a:solidFill>
                  <a:schemeClr val="accent2"/>
                </a:solidFill>
              </a:rPr>
              <a:t>)     for 1≤ k ≤n</a:t>
            </a: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altLang="zh-CN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zh-CN" sz="1600" dirty="0" smtClean="0"/>
              <a:t>Total number of subsets = number including        +  number not including</a:t>
            </a:r>
          </a:p>
          <a:p>
            <a:pPr>
              <a:buNone/>
            </a:pPr>
            <a:r>
              <a:rPr lang="en-US" altLang="zh-CN" sz="1600" dirty="0" smtClean="0"/>
              <a:t>		C(n+1,k)            =            C(n,k-1)            +              C(</a:t>
            </a:r>
            <a:r>
              <a:rPr lang="en-US" altLang="zh-CN" sz="1600" dirty="0" err="1" smtClean="0"/>
              <a:t>n,k</a:t>
            </a:r>
            <a:r>
              <a:rPr lang="en-US" altLang="zh-CN" sz="1600" dirty="0" smtClean="0"/>
              <a:t>)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Pascal’s Identity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71678"/>
            <a:ext cx="33242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28638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28638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Pascal’s triangle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1857356" y="1643050"/>
            <a:ext cx="5572164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800" dirty="0" smtClean="0"/>
              <a:t>C(0,0)</a:t>
            </a:r>
          </a:p>
          <a:p>
            <a:pPr algn="ctr"/>
            <a:endParaRPr lang="en-US" altLang="zh-CN" sz="1800" dirty="0" smtClean="0"/>
          </a:p>
          <a:p>
            <a:pPr algn="ctr"/>
            <a:r>
              <a:rPr lang="en-US" altLang="zh-CN" sz="1800" dirty="0" smtClean="0"/>
              <a:t>C(1,0) 	C((1,1)</a:t>
            </a:r>
          </a:p>
          <a:p>
            <a:pPr algn="ctr"/>
            <a:endParaRPr lang="en-US" altLang="zh-CN" sz="1800" dirty="0" smtClean="0"/>
          </a:p>
          <a:p>
            <a:pPr algn="ctr"/>
            <a:r>
              <a:rPr lang="en-US" altLang="zh-CN" sz="1800" dirty="0" smtClean="0"/>
              <a:t>C(2,0)	C(2,1)	C(2,2)</a:t>
            </a:r>
          </a:p>
          <a:p>
            <a:pPr algn="ctr"/>
            <a:endParaRPr lang="en-US" altLang="zh-CN" sz="1800" dirty="0" smtClean="0"/>
          </a:p>
          <a:p>
            <a:pPr algn="ctr"/>
            <a:r>
              <a:rPr lang="en-US" altLang="zh-CN" sz="1800" dirty="0" smtClean="0"/>
              <a:t>C(3,0)	C(3,1)	C(3,2)	C(3,3)</a:t>
            </a:r>
          </a:p>
          <a:p>
            <a:pPr algn="ctr"/>
            <a:endParaRPr lang="en-US" altLang="zh-CN" sz="1800" dirty="0" smtClean="0"/>
          </a:p>
          <a:p>
            <a:pPr algn="ctr"/>
            <a:r>
              <a:rPr lang="en-US" altLang="zh-CN" sz="1800" dirty="0" smtClean="0"/>
              <a:t>C(4,0)	C(4,1)	C(4,2)	C(4,3)	C(4,4)</a:t>
            </a:r>
            <a:endParaRPr lang="zh-CN" altLang="en-US" sz="18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4286248" y="271462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rot="10800000" flipV="1">
            <a:off x="4643438" y="271462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3786182" y="3286124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0800000" flipV="1">
            <a:off x="4143372" y="3286124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4786314" y="3286124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3214678" y="378619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4214810" y="378619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214942" y="3857628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10800000" flipV="1">
            <a:off x="5072066" y="3286124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10800000" flipV="1">
            <a:off x="3571868" y="378619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rot="10800000" flipV="1">
            <a:off x="4572000" y="3786190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rot="10800000" flipV="1">
            <a:off x="5572132" y="3857628"/>
            <a:ext cx="357190" cy="214314"/>
          </a:xfrm>
          <a:prstGeom prst="straightConnector1">
            <a:avLst/>
          </a:prstGeom>
          <a:ln w="222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rot="5400000">
            <a:off x="1643836" y="2785264"/>
            <a:ext cx="1142214" cy="794"/>
          </a:xfrm>
          <a:prstGeom prst="straightConnector1">
            <a:avLst/>
          </a:prstGeom>
          <a:ln w="22225" cmpd="sng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2071670" y="3714752"/>
            <a:ext cx="561186" cy="10318"/>
          </a:xfrm>
          <a:prstGeom prst="straightConnector1">
            <a:avLst/>
          </a:prstGeom>
          <a:ln w="22225" cmpd="sng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57356" y="257174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</a:rPr>
              <a:t>n</a:t>
            </a:r>
            <a:endParaRPr lang="zh-CN" altLang="en-US" sz="2000" dirty="0">
              <a:solidFill>
                <a:srgbClr val="FFC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71670" y="37147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</a:rPr>
              <a:t>k</a:t>
            </a:r>
            <a:endParaRPr lang="zh-CN" altLang="en-US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An easy counting problem: How many bit strings of length n have exactly three zeros?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A more difficult counting problem: How many bit strings of length n contain three consecutive zeros?</a:t>
            </a:r>
          </a:p>
          <a:p>
            <a:endParaRPr lang="en-CA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Recurrence Relations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25401</TotalTime>
  <Words>1009</Words>
  <Application>Microsoft PowerPoint</Application>
  <PresentationFormat>信纸(8.5x11 英寸)</PresentationFormat>
  <Paragraphs>189</Paragraphs>
  <Slides>21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聚合</vt:lpstr>
      <vt:lpstr>公式</vt:lpstr>
      <vt:lpstr>Math/CSE 1019C: Discrete Mathematics for Computer Science Fall 2012</vt:lpstr>
      <vt:lpstr>幻灯片 2</vt:lpstr>
      <vt:lpstr>幻灯片 3</vt:lpstr>
      <vt:lpstr>Binomial Coefficients</vt:lpstr>
      <vt:lpstr>Binomial Coefficients</vt:lpstr>
      <vt:lpstr>Corollary</vt:lpstr>
      <vt:lpstr>Pascal’s Identity</vt:lpstr>
      <vt:lpstr>Pascal’s triangle</vt:lpstr>
      <vt:lpstr>Recurrence Relations</vt:lpstr>
      <vt:lpstr>幻灯片 10</vt:lpstr>
      <vt:lpstr>Modeling with Recurrence Relations</vt:lpstr>
      <vt:lpstr>Example 1 - Easy</vt:lpstr>
      <vt:lpstr>Example 2 (harder)</vt:lpstr>
      <vt:lpstr>Example 3 (much harder)</vt:lpstr>
      <vt:lpstr>Example 3 (much harder)</vt:lpstr>
      <vt:lpstr>Solving Linear Recurrence Relations</vt:lpstr>
      <vt:lpstr>幻灯片 17</vt:lpstr>
      <vt:lpstr>Solution Procedure</vt:lpstr>
      <vt:lpstr>幻灯片 19</vt:lpstr>
      <vt:lpstr>幻灯片 20</vt:lpstr>
      <vt:lpstr>幻灯片 21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1079</cp:revision>
  <dcterms:created xsi:type="dcterms:W3CDTF">2001-08-27T07:35:01Z</dcterms:created>
  <dcterms:modified xsi:type="dcterms:W3CDTF">2012-12-11T23:08:38Z</dcterms:modified>
</cp:coreProperties>
</file>