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letter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  <a:srgbClr val="F9F8CC"/>
    <a:srgbClr val="333300"/>
    <a:srgbClr val="000066"/>
    <a:srgbClr val="990033"/>
    <a:srgbClr val="660066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4855" autoAdjust="0"/>
    <p:restoredTop sz="74813" autoAdjust="0"/>
  </p:normalViewPr>
  <p:slideViewPr>
    <p:cSldViewPr>
      <p:cViewPr varScale="1">
        <p:scale>
          <a:sx n="44" d="100"/>
          <a:sy n="44" d="100"/>
        </p:scale>
        <p:origin x="-77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F1C34A5B-7A54-404F-B185-D17A69780F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55650"/>
            <a:ext cx="5153025" cy="3865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3625"/>
            <a:ext cx="5189537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5663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5663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fld id="{A4737D70-DF4F-40CD-A751-0F9EB6193D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633DC-6547-4DA5-A114-E22164B5858F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74700"/>
            <a:ext cx="5100637" cy="3825875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688" tIns="46844" rIns="93688" bIns="46844"/>
          <a:lstStyle/>
          <a:p>
            <a:pPr eaLnBrk="1" hangingPunct="1"/>
            <a:endParaRPr lang="zh-CN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grpSp>
        <p:nvGrpSpPr>
          <p:cNvPr id="5" name="组合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ea typeface="宋体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596541-D9F3-4C1A-8C5A-D44C89F84EDF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C83443-9AA9-4A21-8FA9-114A24871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789D8-D656-4403-AF37-B3CCED319126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E4E01-72EC-4780-AC17-D9A7028601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59718-8D29-47C5-9CF8-A46E28D78B70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7A6E7-10F4-4B6E-A20A-9514C33C6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E2005-8F4A-447A-9533-E16F115078B6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D6C2E-2986-4E9E-9AEF-174E657C09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998B6-5D84-4B11-AA8B-26A493BF827D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426E8D-1353-49B9-B8DE-35AE4566FA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079DA-88DB-46AD-8CC0-5957E1A385F0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25839-792E-42EC-83E3-E0702D4D9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58406-DB65-4A33-A1B3-1A2357655A01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49AFC-B9A5-4B36-A5FD-966AAD7629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5CEE7C-0492-4F12-B1E4-B89F054A947B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09850-2EFE-4425-8F40-803CF50BFB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98AA7F-131A-436A-A844-2A2983315224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94533-3466-49DE-87D5-15D801840E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690BB-77DC-467E-B236-26505B24BD91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705DE-F6F0-4A59-9D21-96B83EC636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BB5384-C6C1-4B3C-8C46-1E2AD8ADF32C}" type="datetimeFigureOut">
              <a:rPr lang="en-US" altLang="zh-CN"/>
              <a:pPr>
                <a:defRPr/>
              </a:pPr>
              <a:t>11/25/2012</a:t>
            </a:fld>
            <a:endParaRPr lang="en-US" altLang="zh-CN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8F1B72-80B9-4C67-BB31-3716591E65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4D9536D2-499E-430C-9A51-6126BB3D9C7E}" type="datetimeFigureOut">
              <a:rPr lang="en-US" altLang="zh-CN"/>
              <a:pPr>
                <a:defRPr/>
              </a:pPr>
              <a:t>11/25/2012</a:t>
            </a:fld>
            <a:endParaRPr lang="en-US" altLang="zh-CN" sz="1300">
              <a:solidFill>
                <a:srgbClr val="E8FCFF"/>
              </a:solidFill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1DB7EFE1-1406-4C46-BADB-B0B3F97AEF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8534400" y="60198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zh-CN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e@cse.york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686800" cy="1524000"/>
          </a:xfrm>
        </p:spPr>
        <p:txBody>
          <a:bodyPr lIns="92075" tIns="46038" rIns="92075" bIns="46038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Math/CSE 1019C: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Discrete Mathematics for Computer Science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2400" b="0" dirty="0">
                <a:solidFill>
                  <a:srgbClr val="FFC000"/>
                </a:solidFill>
                <a:ea typeface="宋体" charset="-122"/>
              </a:rPr>
              <a:t>Fall </a:t>
            </a:r>
            <a:r>
              <a:rPr lang="en-US" altLang="zh-CN" sz="2400" b="0" dirty="0" smtClean="0">
                <a:solidFill>
                  <a:srgbClr val="FFC000"/>
                </a:solidFill>
                <a:ea typeface="宋体" charset="-122"/>
              </a:rPr>
              <a:t>2012</a:t>
            </a:r>
            <a:endParaRPr lang="en-GB" sz="2400" b="0" dirty="0">
              <a:solidFill>
                <a:srgbClr val="FFC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001000" cy="4114800"/>
          </a:xfrm>
        </p:spPr>
        <p:txBody>
          <a:bodyPr lIns="92075" tIns="46038" rIns="92075" bIns="46038" anchor="ctr"/>
          <a:lstStyle/>
          <a:p>
            <a:pPr marR="0"/>
            <a:r>
              <a:rPr lang="en-US" altLang="zh-CN" b="1" dirty="0" smtClean="0">
                <a:ea typeface="宋体" charset="-122"/>
              </a:rPr>
              <a:t>Jessie Zhao</a:t>
            </a:r>
            <a:endParaRPr lang="en-GB" altLang="zh-CN" sz="24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  <a:hlinkClick r:id="rId3"/>
              </a:rPr>
              <a:t>jessie@cse.yorku.ca</a:t>
            </a:r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18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</a:rPr>
              <a:t>Course page: </a:t>
            </a:r>
          </a:p>
          <a:p>
            <a:pPr marR="0"/>
            <a:r>
              <a:rPr lang="en-GB" altLang="zh-CN" sz="2400" dirty="0" smtClean="0">
                <a:ea typeface="宋体" charset="-122"/>
              </a:rPr>
              <a:t>http://www.cse.yorku.ca/course/1019</a:t>
            </a:r>
          </a:p>
          <a:p>
            <a:pPr marR="0"/>
            <a:endParaRPr lang="en-GB" altLang="zh-CN" sz="1800" dirty="0" smtClean="0">
              <a:ea typeface="宋体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115A26-1582-442B-8152-46BF4B5DC4D8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857224" y="4714884"/>
            <a:ext cx="7186634" cy="857256"/>
          </a:xfrm>
        </p:spPr>
        <p:txBody>
          <a:bodyPr/>
          <a:lstStyle/>
          <a:p>
            <a:pPr>
              <a:buNone/>
            </a:pPr>
            <a:r>
              <a:rPr lang="en-CA" altLang="zh-CN" dirty="0" smtClean="0"/>
              <a:t>Corollary: C(</a:t>
            </a:r>
            <a:r>
              <a:rPr lang="en-CA" altLang="zh-CN" dirty="0" err="1" smtClean="0"/>
              <a:t>n,r</a:t>
            </a:r>
            <a:r>
              <a:rPr lang="en-CA" altLang="zh-CN" dirty="0" smtClean="0"/>
              <a:t>) = C(</a:t>
            </a:r>
            <a:r>
              <a:rPr lang="en-CA" altLang="zh-CN" dirty="0" err="1" smtClean="0"/>
              <a:t>n,n</a:t>
            </a:r>
            <a:r>
              <a:rPr lang="en-CA" altLang="zh-CN" dirty="0" smtClean="0"/>
              <a:t>-r)</a:t>
            </a:r>
            <a:endParaRPr lang="zh-CN" alt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643050"/>
            <a:ext cx="6547909" cy="71438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786058"/>
            <a:ext cx="1714512" cy="353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For a deck of 52 cards</a:t>
            </a:r>
            <a:r>
              <a:rPr lang="en-CA" altLang="zh-CN" dirty="0" smtClean="0"/>
              <a:t>,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How many poker hands of five cards can </a:t>
            </a:r>
            <a:r>
              <a:rPr lang="en-CA" altLang="zh-CN" dirty="0" smtClean="0"/>
              <a:t>there be?</a:t>
            </a:r>
          </a:p>
          <a:p>
            <a:pPr>
              <a:buNone/>
            </a:pPr>
            <a:r>
              <a:rPr lang="en-CA" altLang="zh-CN" dirty="0" smtClean="0"/>
              <a:t>			 </a:t>
            </a:r>
            <a:r>
              <a:rPr lang="en-CA" altLang="zh-CN" dirty="0" smtClean="0"/>
              <a:t>C(52,5)=2,598,960</a:t>
            </a:r>
          </a:p>
          <a:p>
            <a:r>
              <a:rPr lang="en-CA" altLang="zh-CN" dirty="0" smtClean="0"/>
              <a:t>How many ways are there to select 47 cards</a:t>
            </a:r>
            <a:r>
              <a:rPr lang="en-CA" altLang="zh-CN" dirty="0" smtClean="0"/>
              <a:t>?</a:t>
            </a:r>
          </a:p>
          <a:p>
            <a:pPr>
              <a:buNone/>
            </a:pPr>
            <a:r>
              <a:rPr lang="en-CA" altLang="zh-CN" dirty="0" smtClean="0"/>
              <a:t>			C(52,47</a:t>
            </a:r>
            <a:r>
              <a:rPr lang="en-CA" altLang="zh-CN" dirty="0" smtClean="0"/>
              <a:t>)=</a:t>
            </a:r>
            <a:r>
              <a:rPr lang="en-CA" altLang="zh-CN" dirty="0" smtClean="0"/>
              <a:t>C(52,5)=</a:t>
            </a:r>
            <a:r>
              <a:rPr lang="en-CA" altLang="zh-CN" dirty="0" smtClean="0"/>
              <a:t>2,598,960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For any integer n&gt;0, the number </a:t>
            </a:r>
            <a:r>
              <a:rPr lang="en-CA" altLang="zh-CN" dirty="0" smtClean="0"/>
              <a:t>of </a:t>
            </a:r>
            <a:r>
              <a:rPr lang="en-CA" altLang="zh-CN" dirty="0" smtClean="0">
                <a:solidFill>
                  <a:srgbClr val="FF0000"/>
                </a:solidFill>
              </a:rPr>
              <a:t>permutations</a:t>
            </a:r>
            <a:r>
              <a:rPr lang="en-CA" altLang="zh-CN" dirty="0" smtClean="0"/>
              <a:t> </a:t>
            </a:r>
            <a:r>
              <a:rPr lang="en-CA" altLang="zh-CN" dirty="0" smtClean="0"/>
              <a:t>of a set with n elements is </a:t>
            </a:r>
            <a:r>
              <a:rPr lang="en-CA" altLang="zh-CN" dirty="0" smtClean="0">
                <a:solidFill>
                  <a:srgbClr val="FF0000"/>
                </a:solidFill>
              </a:rPr>
              <a:t>n</a:t>
            </a:r>
            <a:r>
              <a:rPr lang="en-CA" altLang="zh-CN" dirty="0" smtClean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CA" altLang="zh-CN" dirty="0" smtClean="0"/>
              <a:t>A permutation of a set of elements is </a:t>
            </a:r>
            <a:r>
              <a:rPr lang="en-CA" altLang="zh-CN" dirty="0" smtClean="0"/>
              <a:t>an ordering </a:t>
            </a:r>
            <a:r>
              <a:rPr lang="en-CA" altLang="zh-CN" dirty="0" smtClean="0"/>
              <a:t>of the elements.</a:t>
            </a:r>
          </a:p>
          <a:p>
            <a:pPr lvl="1"/>
            <a:r>
              <a:rPr lang="en-CA" altLang="zh-CN" dirty="0" smtClean="0">
                <a:solidFill>
                  <a:srgbClr val="0066FF"/>
                </a:solidFill>
              </a:rPr>
              <a:t>E.g. the set of elements {a, b, c} can </a:t>
            </a:r>
            <a:r>
              <a:rPr lang="en-CA" altLang="zh-CN" dirty="0" smtClean="0">
                <a:solidFill>
                  <a:srgbClr val="0066FF"/>
                </a:solidFill>
              </a:rPr>
              <a:t>be ordered </a:t>
            </a:r>
            <a:r>
              <a:rPr lang="en-CA" altLang="zh-CN" dirty="0" smtClean="0">
                <a:solidFill>
                  <a:srgbClr val="0066FF"/>
                </a:solidFill>
              </a:rPr>
              <a:t>in the following ways:</a:t>
            </a:r>
          </a:p>
          <a:p>
            <a:pPr lvl="2"/>
            <a:r>
              <a:rPr lang="en-CA" altLang="zh-CN" dirty="0" err="1" smtClean="0"/>
              <a:t>abc</a:t>
            </a:r>
            <a:r>
              <a:rPr lang="en-CA" altLang="zh-CN" dirty="0" smtClean="0"/>
              <a:t> </a:t>
            </a:r>
            <a:r>
              <a:rPr lang="en-CA" altLang="zh-CN" dirty="0" err="1" smtClean="0"/>
              <a:t>acb</a:t>
            </a:r>
            <a:r>
              <a:rPr lang="en-CA" altLang="zh-CN" dirty="0" smtClean="0"/>
              <a:t> </a:t>
            </a:r>
            <a:r>
              <a:rPr lang="en-CA" altLang="zh-CN" dirty="0" err="1" smtClean="0"/>
              <a:t>cba</a:t>
            </a:r>
            <a:r>
              <a:rPr lang="en-CA" altLang="zh-CN" dirty="0" smtClean="0"/>
              <a:t> </a:t>
            </a:r>
            <a:r>
              <a:rPr lang="en-CA" altLang="zh-CN" dirty="0" err="1" smtClean="0"/>
              <a:t>bac</a:t>
            </a:r>
            <a:r>
              <a:rPr lang="en-CA" altLang="zh-CN" dirty="0" smtClean="0"/>
              <a:t> </a:t>
            </a:r>
            <a:r>
              <a:rPr lang="en-CA" altLang="zh-CN" dirty="0" err="1" smtClean="0"/>
              <a:t>bca</a:t>
            </a:r>
            <a:r>
              <a:rPr lang="en-CA" altLang="zh-CN" dirty="0" smtClean="0"/>
              <a:t> cab</a:t>
            </a:r>
          </a:p>
          <a:p>
            <a:pPr lvl="1"/>
            <a:r>
              <a:rPr lang="en-CA" altLang="zh-CN" dirty="0" smtClean="0"/>
              <a:t>By the product rule, there are n(n-1)(n-2)..</a:t>
            </a:r>
            <a:r>
              <a:rPr lang="en-CA" altLang="zh-CN" dirty="0" smtClean="0"/>
              <a:t>1=n! permutations</a:t>
            </a:r>
            <a:endParaRPr lang="en-CA" altLang="zh-CN" dirty="0" smtClean="0">
              <a:solidFill>
                <a:srgbClr val="FF0000"/>
              </a:solidFill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Permutation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Ex: Suppose </a:t>
            </a:r>
            <a:r>
              <a:rPr lang="en-CA" altLang="zh-CN" dirty="0" smtClean="0"/>
              <a:t>there are 50 students in the class</a:t>
            </a:r>
            <a:r>
              <a:rPr lang="en-CA" altLang="zh-CN" dirty="0" smtClean="0"/>
              <a:t>,</a:t>
            </a:r>
          </a:p>
          <a:p>
            <a:endParaRPr lang="en-CA" altLang="zh-CN" dirty="0" smtClean="0"/>
          </a:p>
          <a:p>
            <a:pPr lvl="1"/>
            <a:r>
              <a:rPr lang="en-CA" altLang="zh-CN" sz="2400" dirty="0" smtClean="0"/>
              <a:t>In how many ways can the whole class stand </a:t>
            </a:r>
            <a:r>
              <a:rPr lang="en-CA" altLang="zh-CN" sz="2400" dirty="0" smtClean="0"/>
              <a:t>in a line?</a:t>
            </a:r>
          </a:p>
          <a:p>
            <a:pPr lvl="1">
              <a:buNone/>
            </a:pPr>
            <a:r>
              <a:rPr lang="en-CA" altLang="zh-CN" sz="2400" dirty="0" smtClean="0"/>
              <a:t>	</a:t>
            </a:r>
            <a:r>
              <a:rPr lang="en-CA" altLang="zh-CN" sz="2400" dirty="0" smtClean="0"/>
              <a:t>				50!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In </a:t>
            </a:r>
            <a:r>
              <a:rPr lang="en-CA" altLang="zh-CN" dirty="0" smtClean="0"/>
              <a:t>how many ways can we select </a:t>
            </a:r>
            <a:r>
              <a:rPr lang="en-CA" altLang="zh-CN" dirty="0" smtClean="0"/>
              <a:t>three students </a:t>
            </a:r>
            <a:r>
              <a:rPr lang="en-CA" altLang="zh-CN" dirty="0" smtClean="0"/>
              <a:t>to stand in a line</a:t>
            </a:r>
            <a:r>
              <a:rPr lang="en-CA" altLang="zh-CN" dirty="0" smtClean="0"/>
              <a:t>?</a:t>
            </a:r>
          </a:p>
          <a:p>
            <a:pPr lvl="1">
              <a:buNone/>
            </a:pPr>
            <a:r>
              <a:rPr lang="en-CA" altLang="zh-CN" dirty="0" smtClean="0"/>
              <a:t>	</a:t>
            </a:r>
            <a:r>
              <a:rPr lang="en-CA" altLang="zh-CN" dirty="0" smtClean="0"/>
              <a:t>				50*49*48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An r-permutation is an ordering of r elements </a:t>
            </a:r>
            <a:r>
              <a:rPr lang="en-CA" altLang="zh-CN" dirty="0" smtClean="0"/>
              <a:t>of a </a:t>
            </a:r>
            <a:r>
              <a:rPr lang="en-CA" altLang="zh-CN" dirty="0" smtClean="0"/>
              <a:t>set of n elements, denoted by P(</a:t>
            </a:r>
            <a:r>
              <a:rPr lang="en-CA" altLang="zh-CN" dirty="0" err="1" smtClean="0"/>
              <a:t>n,r</a:t>
            </a:r>
            <a:r>
              <a:rPr lang="en-CA" altLang="zh-CN" dirty="0" smtClean="0"/>
              <a:t>)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>
                <a:solidFill>
                  <a:srgbClr val="0066FF"/>
                </a:solidFill>
              </a:rPr>
              <a:t>E.g. the 2-permutations of the set of elements {</a:t>
            </a:r>
            <a:r>
              <a:rPr lang="en-CA" altLang="zh-CN" dirty="0" smtClean="0">
                <a:solidFill>
                  <a:srgbClr val="0066FF"/>
                </a:solidFill>
              </a:rPr>
              <a:t>a, b</a:t>
            </a:r>
            <a:r>
              <a:rPr lang="en-CA" altLang="zh-CN" dirty="0" smtClean="0">
                <a:solidFill>
                  <a:srgbClr val="0066FF"/>
                </a:solidFill>
              </a:rPr>
              <a:t>, c} are:</a:t>
            </a:r>
          </a:p>
          <a:p>
            <a:pPr lvl="2"/>
            <a:r>
              <a:rPr lang="en-CA" altLang="zh-CN" dirty="0" err="1" smtClean="0"/>
              <a:t>ab</a:t>
            </a:r>
            <a:r>
              <a:rPr lang="en-CA" altLang="zh-CN" dirty="0" smtClean="0"/>
              <a:t> ac </a:t>
            </a:r>
            <a:r>
              <a:rPr lang="en-CA" altLang="zh-CN" dirty="0" err="1" smtClean="0"/>
              <a:t>ba</a:t>
            </a:r>
            <a:r>
              <a:rPr lang="en-CA" altLang="zh-CN" dirty="0" smtClean="0"/>
              <a:t> </a:t>
            </a:r>
            <a:r>
              <a:rPr lang="en-CA" altLang="zh-CN" dirty="0" err="1" smtClean="0"/>
              <a:t>bc</a:t>
            </a:r>
            <a:r>
              <a:rPr lang="en-CA" altLang="zh-CN" dirty="0" smtClean="0"/>
              <a:t> ca </a:t>
            </a:r>
            <a:r>
              <a:rPr lang="en-CA" altLang="zh-CN" dirty="0" err="1" smtClean="0"/>
              <a:t>cb</a:t>
            </a:r>
            <a:endParaRPr lang="en-CA" altLang="zh-CN" dirty="0" smtClean="0"/>
          </a:p>
          <a:p>
            <a:pPr lvl="2"/>
            <a:endParaRPr lang="en-CA" altLang="zh-CN" dirty="0" smtClean="0"/>
          </a:p>
          <a:p>
            <a:pPr lvl="1"/>
            <a:r>
              <a:rPr lang="en-CA" altLang="zh-CN" dirty="0" smtClean="0"/>
              <a:t>By the product rule, there are n(n-1)(n-2)....(</a:t>
            </a:r>
            <a:r>
              <a:rPr lang="en-CA" altLang="zh-CN" dirty="0" smtClean="0"/>
              <a:t>n-r+1)  r-permutations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r-permutation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zh-CN" dirty="0" smtClean="0">
                <a:solidFill>
                  <a:srgbClr val="C00000"/>
                </a:solidFill>
              </a:rPr>
              <a:t>P(n,r) = n!/(n-r)! = n(n-1)(n-2)....(</a:t>
            </a:r>
            <a:r>
              <a:rPr lang="pt-BR" altLang="zh-CN" dirty="0" smtClean="0">
                <a:solidFill>
                  <a:srgbClr val="C00000"/>
                </a:solidFill>
              </a:rPr>
              <a:t>n-r+1) </a:t>
            </a:r>
            <a:r>
              <a:rPr lang="en-CA" altLang="zh-CN" dirty="0" smtClean="0">
                <a:solidFill>
                  <a:srgbClr val="C00000"/>
                </a:solidFill>
              </a:rPr>
              <a:t>for </a:t>
            </a:r>
            <a:r>
              <a:rPr lang="en-CA" altLang="zh-CN" dirty="0" smtClean="0">
                <a:solidFill>
                  <a:srgbClr val="C00000"/>
                </a:solidFill>
              </a:rPr>
              <a:t>0≤r≤</a:t>
            </a:r>
            <a:r>
              <a:rPr lang="en-CA" altLang="zh-CN" dirty="0" smtClean="0">
                <a:solidFill>
                  <a:srgbClr val="C00000"/>
                </a:solidFill>
              </a:rPr>
              <a:t>n</a:t>
            </a:r>
          </a:p>
          <a:p>
            <a:endParaRPr lang="en-CA" altLang="zh-CN" dirty="0" smtClean="0">
              <a:solidFill>
                <a:srgbClr val="C00000"/>
              </a:solidFill>
            </a:endParaRPr>
          </a:p>
          <a:p>
            <a:r>
              <a:rPr lang="en-CA" altLang="zh-CN" dirty="0" smtClean="0"/>
              <a:t>Special cases:</a:t>
            </a:r>
          </a:p>
          <a:p>
            <a:pPr lvl="1"/>
            <a:r>
              <a:rPr lang="en-CA" altLang="zh-CN" dirty="0" smtClean="0"/>
              <a:t>P(n,0) = 1</a:t>
            </a:r>
          </a:p>
          <a:p>
            <a:pPr lvl="1"/>
            <a:r>
              <a:rPr lang="en-CA" altLang="zh-CN" dirty="0" smtClean="0"/>
              <a:t>P(0,0) = 1</a:t>
            </a:r>
          </a:p>
          <a:p>
            <a:pPr lvl="1"/>
            <a:r>
              <a:rPr lang="en-CA" altLang="zh-CN" dirty="0" smtClean="0"/>
              <a:t>P(</a:t>
            </a:r>
            <a:r>
              <a:rPr lang="en-CA" altLang="zh-CN" dirty="0" err="1" smtClean="0"/>
              <a:t>n,n</a:t>
            </a:r>
            <a:r>
              <a:rPr lang="en-CA" altLang="zh-CN" dirty="0" smtClean="0"/>
              <a:t>) = n!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r-permutation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Recall: How many one-to-one functions </a:t>
            </a:r>
            <a:r>
              <a:rPr lang="en-CA" altLang="zh-CN" dirty="0" smtClean="0">
                <a:solidFill>
                  <a:srgbClr val="0066FF"/>
                </a:solidFill>
              </a:rPr>
              <a:t>are there </a:t>
            </a:r>
            <a:r>
              <a:rPr lang="en-CA" altLang="zh-CN" dirty="0" smtClean="0">
                <a:solidFill>
                  <a:srgbClr val="0066FF"/>
                </a:solidFill>
              </a:rPr>
              <a:t>from a set with m elements to </a:t>
            </a:r>
            <a:r>
              <a:rPr lang="en-CA" altLang="zh-CN" dirty="0" smtClean="0">
                <a:solidFill>
                  <a:srgbClr val="0066FF"/>
                </a:solidFill>
              </a:rPr>
              <a:t>one with </a:t>
            </a:r>
            <a:r>
              <a:rPr lang="en-CA" altLang="zh-CN" dirty="0" smtClean="0">
                <a:solidFill>
                  <a:srgbClr val="0066FF"/>
                </a:solidFill>
              </a:rPr>
              <a:t>n </a:t>
            </a:r>
            <a:r>
              <a:rPr lang="en-CA" altLang="zh-CN" dirty="0" smtClean="0">
                <a:solidFill>
                  <a:srgbClr val="0066FF"/>
                </a:solidFill>
              </a:rPr>
              <a:t>elements?</a:t>
            </a:r>
          </a:p>
          <a:p>
            <a:endParaRPr lang="en-CA" altLang="zh-CN" dirty="0" smtClean="0"/>
          </a:p>
          <a:p>
            <a:pPr lvl="1"/>
            <a:r>
              <a:rPr lang="pt-BR" altLang="zh-CN" dirty="0" smtClean="0"/>
              <a:t>n(n-1)...(n-m+1) when m≤</a:t>
            </a:r>
            <a:r>
              <a:rPr lang="pt-BR" altLang="zh-CN" dirty="0" smtClean="0"/>
              <a:t>n</a:t>
            </a:r>
          </a:p>
          <a:p>
            <a:pPr lvl="1"/>
            <a:r>
              <a:rPr lang="en-CA" altLang="zh-CN" dirty="0" smtClean="0"/>
              <a:t>0 </a:t>
            </a:r>
            <a:r>
              <a:rPr lang="en-CA" altLang="zh-CN" dirty="0" smtClean="0"/>
              <a:t>when m&gt;n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2928934"/>
            <a:ext cx="8686800" cy="3078166"/>
          </a:xfrm>
        </p:spPr>
        <p:txBody>
          <a:bodyPr/>
          <a:lstStyle/>
          <a:p>
            <a:r>
              <a:rPr lang="en-CA" altLang="zh-CN" dirty="0" smtClean="0"/>
              <a:t>For the solitaire hand that show </a:t>
            </a:r>
            <a:r>
              <a:rPr lang="en-CA" altLang="zh-CN" dirty="0" smtClean="0"/>
              <a:t>initially</a:t>
            </a:r>
          </a:p>
          <a:p>
            <a:pPr lvl="1"/>
            <a:r>
              <a:rPr lang="en-CA" altLang="zh-CN" dirty="0" smtClean="0"/>
              <a:t>How many possible hands</a:t>
            </a:r>
            <a:r>
              <a:rPr lang="en-CA" altLang="zh-CN" dirty="0" smtClean="0"/>
              <a:t>?</a:t>
            </a:r>
            <a:r>
              <a:rPr lang="en-CA" altLang="zh-CN" dirty="0" smtClean="0"/>
              <a:t> </a:t>
            </a:r>
            <a:endParaRPr lang="en-CA" altLang="zh-CN" dirty="0" smtClean="0"/>
          </a:p>
          <a:p>
            <a:pPr lvl="1">
              <a:buNone/>
            </a:pPr>
            <a:r>
              <a:rPr lang="en-CA" altLang="zh-CN" dirty="0" smtClean="0"/>
              <a:t>				p(52,7)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How </a:t>
            </a:r>
            <a:r>
              <a:rPr lang="en-CA" altLang="zh-CN" dirty="0" smtClean="0"/>
              <a:t>many possible hands with no Aces</a:t>
            </a:r>
            <a:r>
              <a:rPr lang="en-CA" altLang="zh-CN" dirty="0" smtClean="0"/>
              <a:t>?</a:t>
            </a:r>
            <a:r>
              <a:rPr lang="en-CA" altLang="zh-CN" dirty="0" smtClean="0"/>
              <a:t> </a:t>
            </a:r>
            <a:endParaRPr lang="en-CA" altLang="zh-CN" dirty="0" smtClean="0"/>
          </a:p>
          <a:p>
            <a:pPr lvl="1">
              <a:buNone/>
            </a:pPr>
            <a:r>
              <a:rPr lang="en-CA" altLang="zh-CN" dirty="0" smtClean="0"/>
              <a:t>				p(48,7</a:t>
            </a:r>
            <a:r>
              <a:rPr lang="en-CA" altLang="zh-CN" dirty="0" smtClean="0"/>
              <a:t>)</a:t>
            </a:r>
          </a:p>
          <a:p>
            <a:pPr lvl="1"/>
            <a:r>
              <a:rPr lang="en-CA" altLang="zh-CN" dirty="0" smtClean="0"/>
              <a:t>How </a:t>
            </a:r>
            <a:r>
              <a:rPr lang="en-CA" altLang="zh-CN" dirty="0" smtClean="0"/>
              <a:t>many possible hands with one or more Aces?</a:t>
            </a:r>
            <a:endParaRPr lang="en-CA" altLang="zh-CN" dirty="0" smtClean="0"/>
          </a:p>
          <a:p>
            <a:pPr lvl="1">
              <a:buNone/>
            </a:pPr>
            <a:r>
              <a:rPr lang="en-CA" altLang="zh-CN" dirty="0" smtClean="0"/>
              <a:t>				P(52,7</a:t>
            </a:r>
            <a:r>
              <a:rPr lang="en-CA" altLang="zh-CN" dirty="0" smtClean="0"/>
              <a:t>)-P(48,7)</a:t>
            </a:r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290"/>
            <a:ext cx="35242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An </a:t>
            </a:r>
            <a:r>
              <a:rPr lang="en-CA" altLang="zh-CN" dirty="0" smtClean="0">
                <a:solidFill>
                  <a:srgbClr val="C00000"/>
                </a:solidFill>
              </a:rPr>
              <a:t>r-combination</a:t>
            </a:r>
            <a:r>
              <a:rPr lang="en-CA" altLang="zh-CN" dirty="0" smtClean="0"/>
              <a:t> is an </a:t>
            </a:r>
            <a:r>
              <a:rPr lang="en-CA" altLang="zh-CN" b="1" i="1" u="sng" dirty="0" smtClean="0"/>
              <a:t>unordered</a:t>
            </a:r>
            <a:r>
              <a:rPr lang="en-CA" altLang="zh-CN" dirty="0" smtClean="0"/>
              <a:t> selection of </a:t>
            </a:r>
            <a:r>
              <a:rPr lang="en-CA" altLang="zh-CN" dirty="0" smtClean="0"/>
              <a:t>r elements </a:t>
            </a:r>
            <a:r>
              <a:rPr lang="en-CA" altLang="zh-CN" dirty="0" smtClean="0"/>
              <a:t>of a set of n elements, denoted by </a:t>
            </a:r>
            <a:r>
              <a:rPr lang="en-CA" altLang="zh-CN" dirty="0" smtClean="0">
                <a:solidFill>
                  <a:srgbClr val="C00000"/>
                </a:solidFill>
              </a:rPr>
              <a:t>C(</a:t>
            </a:r>
            <a:r>
              <a:rPr lang="en-CA" altLang="zh-CN" dirty="0" err="1" smtClean="0">
                <a:solidFill>
                  <a:srgbClr val="C00000"/>
                </a:solidFill>
              </a:rPr>
              <a:t>n,r</a:t>
            </a:r>
            <a:r>
              <a:rPr lang="en-CA" altLang="zh-CN" dirty="0" smtClean="0">
                <a:solidFill>
                  <a:srgbClr val="C00000"/>
                </a:solidFill>
              </a:rPr>
              <a:t>)</a:t>
            </a:r>
          </a:p>
          <a:p>
            <a:endParaRPr lang="en-CA" altLang="zh-CN" dirty="0" smtClean="0">
              <a:solidFill>
                <a:srgbClr val="C00000"/>
              </a:solidFill>
            </a:endParaRPr>
          </a:p>
          <a:p>
            <a:r>
              <a:rPr lang="en-CA" altLang="zh-CN" dirty="0" smtClean="0">
                <a:solidFill>
                  <a:srgbClr val="0066FF"/>
                </a:solidFill>
              </a:rPr>
              <a:t>E.g. the 2-combinations of the set of elements {</a:t>
            </a:r>
            <a:r>
              <a:rPr lang="en-CA" altLang="zh-CN" dirty="0" err="1" smtClean="0">
                <a:solidFill>
                  <a:srgbClr val="0066FF"/>
                </a:solidFill>
              </a:rPr>
              <a:t>a,b</a:t>
            </a:r>
            <a:r>
              <a:rPr lang="en-CA" altLang="zh-CN" dirty="0" smtClean="0">
                <a:solidFill>
                  <a:srgbClr val="0066FF"/>
                </a:solidFill>
              </a:rPr>
              <a:t>, c} are:</a:t>
            </a:r>
          </a:p>
          <a:p>
            <a:pPr lvl="1"/>
            <a:r>
              <a:rPr lang="en-CA" altLang="zh-CN" dirty="0" smtClean="0"/>
              <a:t>{</a:t>
            </a:r>
            <a:r>
              <a:rPr lang="en-CA" altLang="zh-CN" dirty="0" err="1" smtClean="0"/>
              <a:t>a,b</a:t>
            </a:r>
            <a:r>
              <a:rPr lang="en-CA" altLang="zh-CN" dirty="0" smtClean="0"/>
              <a:t>} {</a:t>
            </a:r>
            <a:r>
              <a:rPr lang="en-CA" altLang="zh-CN" dirty="0" err="1" smtClean="0"/>
              <a:t>a,c</a:t>
            </a:r>
            <a:r>
              <a:rPr lang="en-CA" altLang="zh-CN" dirty="0" smtClean="0"/>
              <a:t>} {</a:t>
            </a:r>
            <a:r>
              <a:rPr lang="en-CA" altLang="zh-CN" dirty="0" err="1" smtClean="0"/>
              <a:t>b,c</a:t>
            </a:r>
            <a:r>
              <a:rPr lang="en-CA" altLang="zh-CN" dirty="0" smtClean="0"/>
              <a:t>}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Combinations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792282"/>
          </a:xfrm>
        </p:spPr>
        <p:txBody>
          <a:bodyPr/>
          <a:lstStyle/>
          <a:p>
            <a:r>
              <a:rPr lang="en-CA" altLang="zh-CN" dirty="0" smtClean="0"/>
              <a:t>There are r! permutation of each subset</a:t>
            </a:r>
          </a:p>
          <a:p>
            <a:r>
              <a:rPr lang="en-CA" altLang="zh-CN" dirty="0" smtClean="0"/>
              <a:t>There are more r-permutation than r-combinations.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Combinations </a:t>
            </a:r>
            <a:r>
              <a:rPr lang="en-CA" altLang="zh-CN" dirty="0" smtClean="0"/>
              <a:t>&amp; Permutations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143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24721</TotalTime>
  <Words>350</Words>
  <Application>Microsoft PowerPoint</Application>
  <PresentationFormat>信纸(8.5x11 英寸)</PresentationFormat>
  <Paragraphs>72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聚合</vt:lpstr>
      <vt:lpstr>Math/CSE 1019C: Discrete Mathematics for Computer Science Fall 2012</vt:lpstr>
      <vt:lpstr>Permutation</vt:lpstr>
      <vt:lpstr>幻灯片 3</vt:lpstr>
      <vt:lpstr>r-permutation</vt:lpstr>
      <vt:lpstr>r-permutation</vt:lpstr>
      <vt:lpstr>幻灯片 6</vt:lpstr>
      <vt:lpstr>幻灯片 7</vt:lpstr>
      <vt:lpstr>Combinations</vt:lpstr>
      <vt:lpstr>Combinations &amp; Permutations</vt:lpstr>
      <vt:lpstr>Combinations</vt:lpstr>
      <vt:lpstr>幻灯片 11</vt:lpstr>
    </vt:vector>
  </TitlesOfParts>
  <Company>York U,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CSE 1019</dc:subject>
  <dc:creator>S. Datta</dc:creator>
  <cp:lastModifiedBy>Windows 用户</cp:lastModifiedBy>
  <cp:revision>1016</cp:revision>
  <dcterms:created xsi:type="dcterms:W3CDTF">2001-08-27T07:35:01Z</dcterms:created>
  <dcterms:modified xsi:type="dcterms:W3CDTF">2012-11-26T02:39:33Z</dcterms:modified>
</cp:coreProperties>
</file>