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26"/>
  </p:notesMasterIdLst>
  <p:handoutMasterIdLst>
    <p:handoutMasterId r:id="rId27"/>
  </p:handoutMasterIdLst>
  <p:sldIdLst>
    <p:sldId id="274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10" r:id="rId14"/>
    <p:sldId id="311" r:id="rId15"/>
    <p:sldId id="312" r:id="rId16"/>
    <p:sldId id="309" r:id="rId17"/>
    <p:sldId id="320" r:id="rId18"/>
    <p:sldId id="313" r:id="rId19"/>
    <p:sldId id="314" r:id="rId20"/>
    <p:sldId id="315" r:id="rId21"/>
    <p:sldId id="317" r:id="rId22"/>
    <p:sldId id="318" r:id="rId23"/>
    <p:sldId id="316" r:id="rId24"/>
    <p:sldId id="319" r:id="rId25"/>
  </p:sldIdLst>
  <p:sldSz cx="9144000" cy="6858000" type="letter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  <a:srgbClr val="F9F8CC"/>
    <a:srgbClr val="333300"/>
    <a:srgbClr val="000066"/>
    <a:srgbClr val="990033"/>
    <a:srgbClr val="660066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4855" autoAdjust="0"/>
    <p:restoredTop sz="74813" autoAdjust="0"/>
  </p:normalViewPr>
  <p:slideViewPr>
    <p:cSldViewPr>
      <p:cViewPr varScale="1">
        <p:scale>
          <a:sx n="62" d="100"/>
          <a:sy n="62" d="100"/>
        </p:scale>
        <p:origin x="-4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F1C34A5B-7A54-404F-B185-D17A69780F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55650"/>
            <a:ext cx="5153025" cy="3865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3625"/>
            <a:ext cx="5189537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5663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5663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A4737D70-DF4F-40CD-A751-0F9EB6193D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633DC-6547-4DA5-A114-E22164B5858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4700"/>
            <a:ext cx="5100637" cy="3825875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88" tIns="46844" rIns="93688" bIns="46844"/>
          <a:lstStyle/>
          <a:p>
            <a:pPr eaLnBrk="1" hangingPunct="1"/>
            <a:endParaRPr lang="zh-CN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grpSp>
        <p:nvGrpSpPr>
          <p:cNvPr id="5" name="组合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ea typeface="宋体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596541-D9F3-4C1A-8C5A-D44C89F84EDF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C83443-9AA9-4A21-8FA9-114A24871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789D8-D656-4403-AF37-B3CCED319126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E4E01-72EC-4780-AC17-D9A702860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59718-8D29-47C5-9CF8-A46E28D78B70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7A6E7-10F4-4B6E-A20A-9514C33C6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E2005-8F4A-447A-9533-E16F115078B6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D6C2E-2986-4E9E-9AEF-174E657C09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998B6-5D84-4B11-AA8B-26A493BF827D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26E8D-1353-49B9-B8DE-35AE4566FA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079DA-88DB-46AD-8CC0-5957E1A385F0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25839-792E-42EC-83E3-E0702D4D9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58406-DB65-4A33-A1B3-1A2357655A01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49AFC-B9A5-4B36-A5FD-966AAD7629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5CEE7C-0492-4F12-B1E4-B89F054A947B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9850-2EFE-4425-8F40-803CF50BFB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8AA7F-131A-436A-A844-2A2983315224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94533-3466-49DE-87D5-15D801840E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690BB-77DC-467E-B236-26505B24BD91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705DE-F6F0-4A59-9D21-96B83EC636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BB5384-C6C1-4B3C-8C46-1E2AD8ADF32C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8F1B72-80B9-4C67-BB31-3716591E65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4D9536D2-499E-430C-9A51-6126BB3D9C7E}" type="datetimeFigureOut">
              <a:rPr lang="en-US" altLang="zh-CN"/>
              <a:pPr>
                <a:defRPr/>
              </a:pPr>
              <a:t>11/19/2012</a:t>
            </a:fld>
            <a:endParaRPr lang="en-US" altLang="zh-CN" sz="1300">
              <a:solidFill>
                <a:srgbClr val="E8FCFF"/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1DB7EFE1-1406-4C46-BADB-B0B3F97AEF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534400" y="6019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zh-CN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e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686800" cy="1524000"/>
          </a:xfrm>
        </p:spPr>
        <p:txBody>
          <a:bodyPr lIns="92075" tIns="46038" rIns="92075" bIns="46038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Math/CSE 1019C: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Discrete Mathematics for Computer Science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2400" b="0" dirty="0">
                <a:solidFill>
                  <a:srgbClr val="FFC000"/>
                </a:solidFill>
                <a:ea typeface="宋体" charset="-122"/>
              </a:rPr>
              <a:t>Fall </a:t>
            </a:r>
            <a:r>
              <a:rPr lang="en-US" altLang="zh-CN" sz="2400" b="0" dirty="0" smtClean="0">
                <a:solidFill>
                  <a:srgbClr val="FFC000"/>
                </a:solidFill>
                <a:ea typeface="宋体" charset="-122"/>
              </a:rPr>
              <a:t>2012</a:t>
            </a:r>
            <a:endParaRPr lang="en-GB" sz="2400" b="0" dirty="0">
              <a:solidFill>
                <a:srgbClr val="FFC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001000" cy="4114800"/>
          </a:xfrm>
        </p:spPr>
        <p:txBody>
          <a:bodyPr lIns="92075" tIns="46038" rIns="92075" bIns="46038" anchor="ctr"/>
          <a:lstStyle/>
          <a:p>
            <a:pPr marR="0"/>
            <a:r>
              <a:rPr lang="en-US" altLang="zh-CN" b="1" dirty="0" smtClean="0">
                <a:ea typeface="宋体" charset="-122"/>
              </a:rPr>
              <a:t>Jessie Zhao</a:t>
            </a:r>
            <a:endParaRPr lang="en-GB" altLang="zh-CN" sz="24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  <a:hlinkClick r:id="rId3"/>
              </a:rPr>
              <a:t>jessie@cse.yorku.ca</a:t>
            </a:r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18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</a:rPr>
              <a:t>Course page: </a:t>
            </a:r>
          </a:p>
          <a:p>
            <a:pPr marR="0"/>
            <a:r>
              <a:rPr lang="en-GB" altLang="zh-CN" sz="2400" dirty="0" smtClean="0">
                <a:ea typeface="宋体" charset="-122"/>
              </a:rPr>
              <a:t>http://www.cse.yorku.ca/course/1019</a:t>
            </a:r>
          </a:p>
          <a:p>
            <a:pPr marR="0"/>
            <a:endParaRPr lang="en-GB" altLang="zh-CN" sz="1800" dirty="0" smtClean="0">
              <a:ea typeface="宋体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115A26-1582-442B-8152-46BF4B5DC4D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 string over an alphabet Σ is a finite sequence of symbols from </a:t>
            </a:r>
            <a:r>
              <a:rPr lang="el-GR" altLang="zh-CN" dirty="0" smtClean="0"/>
              <a:t>Σ</a:t>
            </a:r>
          </a:p>
          <a:p>
            <a:r>
              <a:rPr lang="en-CA" altLang="zh-CN" dirty="0" smtClean="0"/>
              <a:t>The set of all strings (including the empty string λ) is called </a:t>
            </a:r>
            <a:r>
              <a:rPr lang="el-GR" altLang="zh-CN" dirty="0" smtClean="0"/>
              <a:t>Σ*</a:t>
            </a:r>
          </a:p>
          <a:p>
            <a:r>
              <a:rPr lang="en-CA" altLang="zh-CN" dirty="0" smtClean="0"/>
              <a:t>Recursive definition of </a:t>
            </a:r>
            <a:r>
              <a:rPr lang="el-GR" altLang="zh-CN" dirty="0" smtClean="0"/>
              <a:t>Σ*:</a:t>
            </a:r>
          </a:p>
          <a:p>
            <a:pPr lvl="1"/>
            <a:r>
              <a:rPr lang="en-CA" altLang="zh-CN" dirty="0" smtClean="0"/>
              <a:t>1. Basis step: </a:t>
            </a:r>
            <a:r>
              <a:rPr lang="en-CA" altLang="zh-CN" dirty="0" err="1" smtClean="0"/>
              <a:t>λ∈Σ</a:t>
            </a:r>
            <a:r>
              <a:rPr lang="en-CA" altLang="zh-CN" dirty="0" smtClean="0"/>
              <a:t>*</a:t>
            </a:r>
          </a:p>
          <a:p>
            <a:pPr lvl="1"/>
            <a:r>
              <a:rPr lang="en-CA" altLang="zh-CN" dirty="0" smtClean="0"/>
              <a:t>2.Recursive step: If </a:t>
            </a:r>
            <a:r>
              <a:rPr lang="en-CA" altLang="zh-CN" dirty="0" err="1" smtClean="0"/>
              <a:t>w∈Σ</a:t>
            </a:r>
            <a:r>
              <a:rPr lang="en-CA" altLang="zh-CN" dirty="0" smtClean="0"/>
              <a:t>* and </a:t>
            </a:r>
            <a:r>
              <a:rPr lang="en-CA" altLang="zh-CN" dirty="0" err="1" smtClean="0"/>
              <a:t>x∈Σ</a:t>
            </a:r>
            <a:r>
              <a:rPr lang="en-CA" altLang="zh-CN" dirty="0" smtClean="0"/>
              <a:t>, the </a:t>
            </a:r>
            <a:r>
              <a:rPr lang="en-CA" altLang="zh-CN" dirty="0" err="1" smtClean="0"/>
              <a:t>wx∈Σ</a:t>
            </a:r>
            <a:r>
              <a:rPr lang="en-CA" altLang="zh-CN" dirty="0" smtClean="0"/>
              <a:t>*</a:t>
            </a:r>
          </a:p>
          <a:p>
            <a:r>
              <a:rPr lang="en-CA" altLang="zh-CN" dirty="0" smtClean="0">
                <a:solidFill>
                  <a:srgbClr val="0066FF"/>
                </a:solidFill>
              </a:rPr>
              <a:t>Example</a:t>
            </a:r>
            <a:r>
              <a:rPr lang="en-CA" altLang="zh-CN" dirty="0" smtClean="0"/>
              <a:t>: If Σ={0,1}, then Σ*={λ,0,1,00,01,10,11,...} is the set of bit strings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</a:t>
            </a:r>
            <a:r>
              <a:rPr lang="en-CA" altLang="zh-CN" dirty="0" smtClean="0"/>
              <a:t>: Give a recursive definition of the set S of bit strings with no more than a single 1.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/>
              <a:t>1. Basis step: λ, 0, and 1 are in S</a:t>
            </a:r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2.Recursive step: if w is in S, then so are 0w and w0.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Recursive definition of the length of a string l(w)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/>
              <a:t>1. Basis step: l(λ)=0</a:t>
            </a:r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2.Inductive step: l(</a:t>
            </a:r>
            <a:r>
              <a:rPr lang="en-CA" altLang="zh-CN" dirty="0" err="1" smtClean="0"/>
              <a:t>wx</a:t>
            </a:r>
            <a:r>
              <a:rPr lang="en-CA" altLang="zh-CN" dirty="0" smtClean="0"/>
              <a:t>)=l(w)+1 if </a:t>
            </a:r>
            <a:r>
              <a:rPr lang="en-CA" altLang="zh-CN" dirty="0" err="1" smtClean="0"/>
              <a:t>w∈Σ</a:t>
            </a:r>
            <a:r>
              <a:rPr lang="en-CA" altLang="zh-CN" dirty="0" smtClean="0"/>
              <a:t>* and </a:t>
            </a:r>
            <a:r>
              <a:rPr lang="en-CA" altLang="zh-CN" dirty="0" err="1" smtClean="0"/>
              <a:t>x∈Σ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Length of a String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2"/>
          </a:xfrm>
        </p:spPr>
        <p:txBody>
          <a:bodyPr/>
          <a:lstStyle/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Input: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n: nonnegative integer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Output: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The nth Fibonacci number f(n)</a:t>
            </a:r>
          </a:p>
          <a:p>
            <a:endParaRPr lang="en-US" dirty="0" smtClean="0"/>
          </a:p>
          <a:p>
            <a:r>
              <a:rPr lang="en-US" dirty="0" err="1" smtClean="0"/>
              <a:t>Fib_recursive</a:t>
            </a:r>
            <a:r>
              <a:rPr lang="en-US" dirty="0" smtClean="0"/>
              <a:t>(n)</a:t>
            </a:r>
          </a:p>
          <a:p>
            <a:pPr lvl="1"/>
            <a:r>
              <a:rPr lang="en-US" altLang="zh-CN" dirty="0" smtClean="0">
                <a:latin typeface="Lucida Sans Unicode"/>
                <a:cs typeface="Lucida Sans Unicode"/>
              </a:rPr>
              <a:t>If n=0 then return 0</a:t>
            </a:r>
          </a:p>
          <a:p>
            <a:pPr lvl="1"/>
            <a:r>
              <a:rPr lang="en-US" altLang="zh-CN" dirty="0" smtClean="0">
                <a:latin typeface="Lucida Sans Unicode"/>
                <a:cs typeface="Lucida Sans Unicode"/>
              </a:rPr>
              <a:t>Else if n=1 then return 1</a:t>
            </a:r>
          </a:p>
          <a:p>
            <a:pPr lvl="1"/>
            <a:r>
              <a:rPr lang="en-US" altLang="zh-CN" dirty="0" smtClean="0">
                <a:latin typeface="Lucida Sans Unicode"/>
                <a:cs typeface="Lucida Sans Unicode"/>
              </a:rPr>
              <a:t>Else return </a:t>
            </a:r>
            <a:r>
              <a:rPr lang="en-US" altLang="zh-CN" dirty="0" err="1" smtClean="0">
                <a:latin typeface="Lucida Sans Unicode"/>
                <a:cs typeface="Lucida Sans Unicode"/>
              </a:rPr>
              <a:t>Fib_recursive</a:t>
            </a:r>
            <a:r>
              <a:rPr lang="en-US" altLang="zh-CN" dirty="0" smtClean="0">
                <a:latin typeface="Lucida Sans Unicode"/>
                <a:cs typeface="Lucida Sans Unicode"/>
              </a:rPr>
              <a:t>(n-1</a:t>
            </a:r>
            <a:r>
              <a:rPr lang="en-US" altLang="zh-CN" dirty="0" smtClean="0">
                <a:latin typeface="Lucida Sans Unicode"/>
                <a:cs typeface="Lucida Sans Unicode"/>
              </a:rPr>
              <a:t>)+</a:t>
            </a:r>
            <a:r>
              <a:rPr lang="en-US" altLang="zh-CN" dirty="0" err="1" smtClean="0">
                <a:latin typeface="Lucida Sans Unicode"/>
                <a:cs typeface="Lucida Sans Unicode"/>
              </a:rPr>
              <a:t>Fib_recursive</a:t>
            </a:r>
            <a:r>
              <a:rPr lang="en-US" altLang="zh-CN" dirty="0" smtClean="0">
                <a:latin typeface="Lucida Sans Unicode"/>
                <a:cs typeface="Lucida Sans Unicode"/>
              </a:rPr>
              <a:t>(n-2</a:t>
            </a:r>
            <a:r>
              <a:rPr lang="en-US" altLang="zh-CN" dirty="0" smtClean="0">
                <a:latin typeface="Lucida Sans Unicode"/>
                <a:cs typeface="Lucida Sans Unicode"/>
              </a:rPr>
              <a:t>)</a:t>
            </a:r>
          </a:p>
          <a:p>
            <a:pPr lvl="1"/>
            <a:endParaRPr lang="en-US" altLang="zh-CN" dirty="0" smtClean="0">
              <a:latin typeface="Lucida Sans Unicode"/>
              <a:cs typeface="Lucida Sans Unicode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Correctness proof usually involves strong induction. </a:t>
            </a:r>
          </a:p>
          <a:p>
            <a:pPr lvl="3">
              <a:buNone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Recursive Algorithms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Iteration: Start with the bases, and apply the recursive definition.</a:t>
            </a:r>
          </a:p>
          <a:p>
            <a:endParaRPr lang="en-US" altLang="zh-CN" dirty="0" smtClean="0"/>
          </a:p>
          <a:p>
            <a:r>
              <a:rPr lang="en-US" dirty="0" err="1" smtClean="0"/>
              <a:t>Fib_iterative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If n=0 then return 0</a:t>
            </a:r>
          </a:p>
          <a:p>
            <a:pPr lvl="1"/>
            <a:r>
              <a:rPr lang="en-US" dirty="0" smtClean="0"/>
              <a:t>Else x←0,y </a:t>
            </a:r>
            <a:r>
              <a:rPr lang="en-US" dirty="0" smtClean="0"/>
              <a:t>←1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←1 to n-1</a:t>
            </a:r>
          </a:p>
          <a:p>
            <a:pPr lvl="3"/>
            <a:r>
              <a:rPr lang="en-US" dirty="0" smtClean="0"/>
              <a:t>z ← </a:t>
            </a:r>
            <a:r>
              <a:rPr lang="en-US" dirty="0" err="1" smtClean="0"/>
              <a:t>x+y</a:t>
            </a:r>
            <a:endParaRPr lang="en-US" dirty="0" smtClean="0"/>
          </a:p>
          <a:p>
            <a:pPr lvl="3"/>
            <a:r>
              <a:rPr lang="en-US" dirty="0" smtClean="0"/>
              <a:t>x ←y</a:t>
            </a:r>
          </a:p>
          <a:p>
            <a:pPr lvl="3"/>
            <a:r>
              <a:rPr lang="en-US" dirty="0" smtClean="0"/>
              <a:t>y ←z</a:t>
            </a:r>
          </a:p>
          <a:p>
            <a:pPr lvl="2"/>
            <a:r>
              <a:rPr lang="en-US" dirty="0" smtClean="0"/>
              <a:t>return y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Recursion and Iteration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Time complexity</a:t>
            </a:r>
          </a:p>
          <a:p>
            <a:pPr lvl="1"/>
            <a:r>
              <a:rPr lang="en-US" dirty="0" err="1" smtClean="0"/>
              <a:t>Fib_recursive</a:t>
            </a:r>
            <a:r>
              <a:rPr lang="en-US" dirty="0" smtClean="0"/>
              <a:t>(n): exponential</a:t>
            </a:r>
          </a:p>
          <a:p>
            <a:pPr lvl="1"/>
            <a:r>
              <a:rPr lang="en-US" dirty="0" err="1" smtClean="0"/>
              <a:t>Fib_iterative</a:t>
            </a:r>
            <a:r>
              <a:rPr lang="en-US" dirty="0" smtClean="0"/>
              <a:t>(n): linear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altLang="zh-CN" dirty="0" smtClean="0">
                <a:ea typeface="宋体" charset="-122"/>
              </a:rPr>
              <a:t>Drawback of recursion</a:t>
            </a:r>
          </a:p>
          <a:p>
            <a:pPr lvl="1"/>
            <a:r>
              <a:rPr lang="en-US" altLang="zh-CN" dirty="0" smtClean="0">
                <a:ea typeface="宋体" charset="-122"/>
              </a:rPr>
              <a:t>Repeated computation of the same terms</a:t>
            </a:r>
          </a:p>
          <a:p>
            <a:pPr lvl="1"/>
            <a:endParaRPr lang="en-US" altLang="zh-CN" dirty="0" smtClean="0">
              <a:ea typeface="宋体" charset="-122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>
                <a:ea typeface="宋体" charset="-122"/>
              </a:rPr>
              <a:t>Advantage of recursion</a:t>
            </a:r>
          </a:p>
          <a:p>
            <a:pPr lvl="1"/>
            <a:r>
              <a:rPr lang="en-US" altLang="zh-CN" dirty="0" smtClean="0">
                <a:ea typeface="宋体" charset="-122"/>
              </a:rPr>
              <a:t>Easy to implement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Recursion and Iteration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2"/>
          </a:xfrm>
        </p:spPr>
        <p:txBody>
          <a:bodyPr/>
          <a:lstStyle/>
          <a:p>
            <a:r>
              <a:rPr lang="en-CA" dirty="0" err="1" smtClean="0"/>
              <a:t>Merge_sort</a:t>
            </a:r>
            <a:r>
              <a:rPr lang="en-CA" dirty="0" smtClean="0"/>
              <a:t>(</a:t>
            </a:r>
            <a:r>
              <a:rPr lang="en-CA" dirty="0" err="1" smtClean="0"/>
              <a:t>A,lo,hi</a:t>
            </a:r>
            <a:r>
              <a:rPr lang="en-CA" dirty="0" smtClean="0"/>
              <a:t>)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Input: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A[1..n]: array of distinct numbers, 1≤lo&lt;</a:t>
            </a:r>
            <a:r>
              <a:rPr lang="en-CA" altLang="zh-CN" sz="2000" dirty="0" err="1" smtClean="0">
                <a:solidFill>
                  <a:srgbClr val="006500"/>
                </a:solidFill>
                <a:latin typeface="Arial"/>
              </a:rPr>
              <a:t>hi≤n</a:t>
            </a:r>
            <a:endParaRPr lang="en-CA" altLang="zh-CN" sz="2000" dirty="0" smtClean="0">
              <a:solidFill>
                <a:srgbClr val="006500"/>
              </a:solidFill>
              <a:latin typeface="Arial"/>
            </a:endParaRP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Output: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A[1..n]: A[lo..hi] is sorted</a:t>
            </a:r>
          </a:p>
          <a:p>
            <a:pPr lvl="1"/>
            <a:endParaRPr lang="en-CA" altLang="zh-CN" sz="2000" dirty="0" smtClean="0">
              <a:solidFill>
                <a:srgbClr val="006500"/>
              </a:solidFill>
              <a:latin typeface="Arial"/>
            </a:endParaRPr>
          </a:p>
          <a:p>
            <a:pPr lvl="2">
              <a:buNone/>
            </a:pPr>
            <a:r>
              <a:rPr lang="en-CA" altLang="zh-CN" dirty="0" smtClean="0">
                <a:latin typeface="Arial"/>
              </a:rPr>
              <a:t>If lo=hi</a:t>
            </a:r>
          </a:p>
          <a:p>
            <a:pPr lvl="2">
              <a:buNone/>
            </a:pPr>
            <a:r>
              <a:rPr lang="en-CA" altLang="zh-CN" dirty="0" smtClean="0">
                <a:latin typeface="Arial"/>
              </a:rPr>
              <a:t>	return;</a:t>
            </a:r>
          </a:p>
          <a:p>
            <a:pPr lvl="2">
              <a:buNone/>
            </a:pPr>
            <a:r>
              <a:rPr lang="en-CA" altLang="zh-CN" dirty="0" smtClean="0">
                <a:latin typeface="Arial"/>
              </a:rPr>
              <a:t>else</a:t>
            </a:r>
          </a:p>
          <a:p>
            <a:pPr lvl="3">
              <a:buNone/>
            </a:pPr>
            <a:r>
              <a:rPr lang="en-US" altLang="zh-CN" dirty="0" smtClean="0"/>
              <a:t>Mid=</a:t>
            </a:r>
            <a:r>
              <a:rPr lang="en-US" altLang="zh-CN" dirty="0" smtClean="0">
                <a:latin typeface="Lucida Sans Unicode"/>
                <a:cs typeface="Lucida Sans Unicode"/>
              </a:rPr>
              <a:t>⌊(</a:t>
            </a:r>
            <a:r>
              <a:rPr lang="en-US" altLang="zh-CN" dirty="0" err="1" smtClean="0">
                <a:latin typeface="Lucida Sans Unicode"/>
                <a:cs typeface="Lucida Sans Unicode"/>
              </a:rPr>
              <a:t>hi+lo</a:t>
            </a:r>
            <a:r>
              <a:rPr lang="en-US" altLang="zh-CN" dirty="0" smtClean="0">
                <a:latin typeface="Lucida Sans Unicode"/>
                <a:cs typeface="Lucida Sans Unicode"/>
              </a:rPr>
              <a:t>)/2⌋</a:t>
            </a:r>
          </a:p>
          <a:p>
            <a:pPr lvl="3">
              <a:buNone/>
            </a:pPr>
            <a:r>
              <a:rPr lang="en-US" altLang="zh-CN" dirty="0" err="1" smtClean="0">
                <a:latin typeface="Lucida Sans Unicode"/>
                <a:cs typeface="Lucida Sans Unicode"/>
              </a:rPr>
              <a:t>Merge_sort</a:t>
            </a:r>
            <a:r>
              <a:rPr lang="en-US" altLang="zh-CN" dirty="0" smtClean="0">
                <a:latin typeface="Lucida Sans Unicode"/>
                <a:cs typeface="Lucida Sans Unicode"/>
              </a:rPr>
              <a:t>(</a:t>
            </a:r>
            <a:r>
              <a:rPr lang="en-US" altLang="zh-CN" dirty="0" err="1" smtClean="0">
                <a:latin typeface="Lucida Sans Unicode"/>
                <a:cs typeface="Lucida Sans Unicode"/>
              </a:rPr>
              <a:t>A,lo,mid</a:t>
            </a:r>
            <a:r>
              <a:rPr lang="en-US" altLang="zh-CN" dirty="0" smtClean="0">
                <a:latin typeface="Lucida Sans Unicode"/>
                <a:cs typeface="Lucida Sans Unicode"/>
              </a:rPr>
              <a:t>)</a:t>
            </a:r>
          </a:p>
          <a:p>
            <a:pPr lvl="3">
              <a:buNone/>
            </a:pPr>
            <a:r>
              <a:rPr lang="en-US" altLang="zh-CN" dirty="0" err="1" smtClean="0">
                <a:latin typeface="Lucida Sans Unicode"/>
                <a:cs typeface="Lucida Sans Unicode"/>
              </a:rPr>
              <a:t>Merge_sort</a:t>
            </a:r>
            <a:r>
              <a:rPr lang="en-US" altLang="zh-CN" dirty="0" smtClean="0">
                <a:latin typeface="Lucida Sans Unicode"/>
                <a:cs typeface="Lucida Sans Unicode"/>
              </a:rPr>
              <a:t>(A,mid+1,hi)</a:t>
            </a:r>
          </a:p>
          <a:p>
            <a:pPr lvl="3">
              <a:buNone/>
            </a:pPr>
            <a:r>
              <a:rPr lang="en-US" altLang="zh-CN" dirty="0" smtClean="0">
                <a:latin typeface="Lucida Sans Unicode"/>
                <a:cs typeface="Lucida Sans Unicode"/>
              </a:rPr>
              <a:t>A[</a:t>
            </a:r>
            <a:r>
              <a:rPr lang="en-US" altLang="zh-CN" dirty="0" err="1" smtClean="0">
                <a:latin typeface="Lucida Sans Unicode"/>
                <a:cs typeface="Lucida Sans Unicode"/>
              </a:rPr>
              <a:t>lo,hi</a:t>
            </a:r>
            <a:r>
              <a:rPr lang="en-US" altLang="zh-CN" dirty="0" smtClean="0">
                <a:latin typeface="Lucida Sans Unicode"/>
                <a:cs typeface="Lucida Sans Unicode"/>
              </a:rPr>
              <a:t>]←merge(A[</a:t>
            </a:r>
            <a:r>
              <a:rPr lang="en-US" altLang="zh-CN" dirty="0" err="1" smtClean="0">
                <a:latin typeface="Lucida Sans Unicode"/>
                <a:cs typeface="Lucida Sans Unicode"/>
              </a:rPr>
              <a:t>lo,mid</a:t>
            </a:r>
            <a:r>
              <a:rPr lang="en-US" altLang="zh-CN" dirty="0" smtClean="0">
                <a:latin typeface="Lucida Sans Unicode"/>
                <a:cs typeface="Lucida Sans Unicode"/>
              </a:rPr>
              <a:t>],A[mid+1,hi])</a:t>
            </a:r>
          </a:p>
          <a:p>
            <a:pPr lvl="3">
              <a:buNone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Recursive Algorithms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>
                <a:ea typeface="宋体" pitchFamily="2" charset="-122"/>
              </a:rPr>
              <a:t>Correctness proof</a:t>
            </a:r>
          </a:p>
          <a:p>
            <a:r>
              <a:rPr lang="en-US" altLang="zh-CN" dirty="0" smtClean="0">
                <a:ea typeface="宋体" pitchFamily="2" charset="-122"/>
              </a:rPr>
              <a:t>Inductively assume the two recursive calls correct</a:t>
            </a:r>
          </a:p>
          <a:p>
            <a:r>
              <a:rPr lang="en-US" altLang="zh-CN" dirty="0" smtClean="0">
                <a:ea typeface="宋体" pitchFamily="2" charset="-122"/>
              </a:rPr>
              <a:t>Prove the correctness of the merge step</a:t>
            </a:r>
          </a:p>
          <a:p>
            <a:r>
              <a:rPr lang="en-US" altLang="zh-CN" dirty="0" smtClean="0">
                <a:ea typeface="宋体" pitchFamily="2" charset="-122"/>
              </a:rPr>
              <a:t>By strong induction the algorithm is correct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count?</a:t>
            </a:r>
          </a:p>
          <a:p>
            <a:pPr lvl="1"/>
            <a:r>
              <a:rPr lang="en-US" altLang="zh-CN" dirty="0" smtClean="0"/>
              <a:t>arrange objects</a:t>
            </a:r>
          </a:p>
          <a:p>
            <a:pPr lvl="1"/>
            <a:endParaRPr lang="en-US" altLang="zh-CN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Counting P</a:t>
            </a:r>
            <a:r>
              <a:rPr lang="en-US" altLang="zh-CN" sz="2800" dirty="0" smtClean="0"/>
              <a:t>rinciples</a:t>
            </a:r>
            <a:endParaRPr lang="en-US" altLang="zh-CN" sz="2700" dirty="0" smtClean="0"/>
          </a:p>
          <a:p>
            <a:pPr lvl="1"/>
            <a:r>
              <a:rPr lang="en-CA" altLang="zh-CN" sz="2400" dirty="0" smtClean="0"/>
              <a:t>Let A and B be disjoint sets</a:t>
            </a:r>
          </a:p>
          <a:p>
            <a:pPr lvl="1"/>
            <a:r>
              <a:rPr lang="en-CA" altLang="zh-CN" sz="2400" dirty="0" smtClean="0">
                <a:solidFill>
                  <a:schemeClr val="accent2"/>
                </a:solidFill>
              </a:rPr>
              <a:t>Sum Rule</a:t>
            </a:r>
          </a:p>
          <a:p>
            <a:pPr lvl="1">
              <a:buNone/>
            </a:pPr>
            <a:r>
              <a:rPr lang="en-CA" altLang="zh-CN" sz="2400" dirty="0" smtClean="0"/>
              <a:t>			|AUB| = |A| + |B|</a:t>
            </a:r>
          </a:p>
          <a:p>
            <a:pPr lvl="1"/>
            <a:r>
              <a:rPr lang="en-CA" altLang="zh-CN" sz="2400" dirty="0" smtClean="0">
                <a:solidFill>
                  <a:schemeClr val="accent2"/>
                </a:solidFill>
              </a:rPr>
              <a:t>Product Rule</a:t>
            </a:r>
          </a:p>
          <a:p>
            <a:pPr>
              <a:buNone/>
            </a:pPr>
            <a:r>
              <a:rPr lang="en-CA" altLang="zh-CN" sz="2800" dirty="0" smtClean="0"/>
              <a:t>			|</a:t>
            </a:r>
            <a:r>
              <a:rPr lang="en-CA" altLang="zh-CN" sz="2800" dirty="0" err="1" smtClean="0"/>
              <a:t>AxB</a:t>
            </a:r>
            <a:r>
              <a:rPr lang="en-CA" altLang="zh-CN" sz="2800" dirty="0" smtClean="0"/>
              <a:t>| = |A|⋅|B|</a:t>
            </a:r>
            <a:endParaRPr lang="en-US" altLang="zh-CN" sz="20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Basics of Counting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</a:t>
            </a:r>
            <a:r>
              <a:rPr lang="en-CA" altLang="zh-CN" dirty="0" smtClean="0"/>
              <a:t>: Suppose there are 30 men and 20 women in a class.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/>
              <a:t>How many ways are there to pick one representative from the class?</a:t>
            </a:r>
          </a:p>
          <a:p>
            <a:pPr lvl="1">
              <a:buNone/>
            </a:pPr>
            <a:r>
              <a:rPr lang="en-CA" altLang="zh-CN" dirty="0" smtClean="0"/>
              <a:t>			50</a:t>
            </a:r>
          </a:p>
          <a:p>
            <a:pPr lvl="1"/>
            <a:r>
              <a:rPr lang="en-CA" altLang="zh-CN" dirty="0" smtClean="0"/>
              <a:t>How many ways are there to pick two representatives, so that one is man and one is woman?</a:t>
            </a:r>
          </a:p>
          <a:p>
            <a:pPr lvl="1">
              <a:buNone/>
            </a:pPr>
            <a:r>
              <a:rPr lang="en-CA" altLang="zh-CN" dirty="0" smtClean="0"/>
              <a:t>			600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3857652"/>
          </a:xfrm>
        </p:spPr>
        <p:txBody>
          <a:bodyPr/>
          <a:lstStyle/>
          <a:p>
            <a:r>
              <a:rPr lang="en-US" altLang="zh-CN" dirty="0" smtClean="0"/>
              <a:t>Test 3</a:t>
            </a:r>
          </a:p>
          <a:p>
            <a:pPr lvl="1"/>
            <a:r>
              <a:rPr lang="en-US" altLang="zh-CN" dirty="0" smtClean="0"/>
              <a:t>Nov 26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, 7pm-8:20pm</a:t>
            </a:r>
          </a:p>
          <a:p>
            <a:pPr lvl="1"/>
            <a:r>
              <a:rPr lang="en-US" altLang="zh-CN" dirty="0" smtClean="0"/>
              <a:t>Ch 2.6, 3.1-3.3, 5.1, 5.2, 5.5</a:t>
            </a:r>
          </a:p>
          <a:p>
            <a:pPr lvl="1"/>
            <a:r>
              <a:rPr lang="en-US" altLang="zh-CN" dirty="0" smtClean="0"/>
              <a:t>6 questions</a:t>
            </a:r>
          </a:p>
          <a:p>
            <a:pPr lvl="1"/>
            <a:r>
              <a:rPr lang="en-US" altLang="zh-CN" dirty="0" smtClean="0"/>
              <a:t>Locations</a:t>
            </a:r>
          </a:p>
          <a:p>
            <a:pPr lvl="2"/>
            <a:r>
              <a:rPr lang="en-CA" dirty="0" smtClean="0"/>
              <a:t>SLH F (Last name A-L) </a:t>
            </a:r>
          </a:p>
          <a:p>
            <a:pPr lvl="2"/>
            <a:r>
              <a:rPr lang="en-CA" dirty="0" smtClean="0"/>
              <a:t>SLH A (Last name from M-Z)</a:t>
            </a:r>
          </a:p>
          <a:p>
            <a:pPr lvl="2"/>
            <a:endParaRPr lang="en-US" altLang="zh-CN" dirty="0" smtClean="0"/>
          </a:p>
          <a:p>
            <a:pPr lvl="2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786478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</a:t>
            </a:r>
            <a:r>
              <a:rPr lang="en-CA" altLang="zh-CN" dirty="0" smtClean="0"/>
              <a:t>: Suppose you are either going to an Italian restaurant that serves 15 entrees or to a French restaurant that serves 10 entrees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/>
              <a:t>How many choices of entree do you have?</a:t>
            </a:r>
          </a:p>
          <a:p>
            <a:pPr lvl="1">
              <a:buNone/>
            </a:pPr>
            <a:r>
              <a:rPr lang="en-CA" altLang="zh-CN" dirty="0" smtClean="0"/>
              <a:t>				25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700" dirty="0" smtClean="0">
                <a:solidFill>
                  <a:srgbClr val="0066FF"/>
                </a:solidFill>
              </a:rPr>
              <a:t>Example</a:t>
            </a:r>
            <a:r>
              <a:rPr lang="en-CA" altLang="zh-CN" sz="2700" dirty="0" smtClean="0"/>
              <a:t>: Suppose you go to the French restaurant and find out that the prix fixe menu is three courses, with a choice of 4 appetizers, 10 entrees and 5 desserts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CA" altLang="zh-CN" sz="2700" dirty="0" smtClean="0"/>
          </a:p>
          <a:p>
            <a:pPr lvl="1"/>
            <a:r>
              <a:rPr lang="en-CA" altLang="zh-CN" dirty="0" smtClean="0"/>
              <a:t>How many different meals can you have?</a:t>
            </a:r>
          </a:p>
          <a:p>
            <a:pPr lvl="1">
              <a:buNone/>
            </a:pPr>
            <a:r>
              <a:rPr lang="en-CA" altLang="zh-CN" dirty="0" smtClean="0"/>
              <a:t>				200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How many different bit strings of length 8 are there?</a:t>
            </a:r>
          </a:p>
          <a:p>
            <a:pPr>
              <a:buNone/>
            </a:pPr>
            <a:r>
              <a:rPr lang="en-CA" altLang="zh-CN" dirty="0" smtClean="0"/>
              <a:t>					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8</a:t>
            </a:r>
            <a:r>
              <a:rPr lang="en-CA" altLang="zh-CN" dirty="0" smtClean="0"/>
              <a:t> 	</a:t>
            </a:r>
          </a:p>
          <a:p>
            <a:r>
              <a:rPr lang="en-CA" altLang="zh-CN" dirty="0" smtClean="0"/>
              <a:t>How many different bit strings of length 8 both begin and end with a 1?</a:t>
            </a:r>
          </a:p>
          <a:p>
            <a:pPr>
              <a:buNone/>
            </a:pPr>
            <a:r>
              <a:rPr lang="en-CA" altLang="zh-CN" dirty="0" smtClean="0"/>
              <a:t>					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6</a:t>
            </a:r>
            <a:endParaRPr lang="en-CA" altLang="zh-CN" dirty="0" smtClean="0"/>
          </a:p>
          <a:p>
            <a:r>
              <a:rPr lang="en-CA" altLang="zh-CN" dirty="0" smtClean="0"/>
              <a:t>How many bit strings are there of length 8 or less?</a:t>
            </a:r>
          </a:p>
          <a:p>
            <a:pPr>
              <a:buNone/>
            </a:pPr>
            <a:r>
              <a:rPr lang="en-CA" altLang="zh-CN" dirty="0" smtClean="0"/>
              <a:t>		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8</a:t>
            </a:r>
            <a:r>
              <a:rPr lang="en-CA" altLang="zh-CN" dirty="0" smtClean="0"/>
              <a:t> 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7</a:t>
            </a:r>
            <a:r>
              <a:rPr lang="en-CA" altLang="zh-CN" dirty="0" smtClean="0"/>
              <a:t> +…+2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0</a:t>
            </a:r>
            <a:r>
              <a:rPr lang="en-CA" altLang="zh-CN" dirty="0" smtClean="0"/>
              <a:t> (counting empty string)</a:t>
            </a:r>
          </a:p>
          <a:p>
            <a:r>
              <a:rPr lang="en-CA" altLang="zh-CN" dirty="0" smtClean="0"/>
              <a:t>How many bit strings with length not exceeding n, where n is a positive integer, consist no 0.</a:t>
            </a:r>
          </a:p>
          <a:p>
            <a:pPr>
              <a:buNone/>
            </a:pPr>
            <a:r>
              <a:rPr lang="en-CA" altLang="zh-CN" dirty="0" smtClean="0"/>
              <a:t>			n+1 (counting empty string)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How many functions are there from a set with m elements to a set with n elements?</a:t>
            </a:r>
          </a:p>
          <a:p>
            <a:pPr>
              <a:buNone/>
            </a:pPr>
            <a:r>
              <a:rPr lang="en-CA" altLang="zh-CN" dirty="0" smtClean="0"/>
              <a:t>				 n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m</a:t>
            </a:r>
            <a:endParaRPr lang="en-CA" altLang="zh-CN" dirty="0" smtClean="0"/>
          </a:p>
          <a:p>
            <a:r>
              <a:rPr lang="en-CA" altLang="zh-CN" dirty="0" smtClean="0"/>
              <a:t>How many one-to-one functions are there from a set with m elements to one with n elements?</a:t>
            </a:r>
          </a:p>
          <a:p>
            <a:pPr>
              <a:buNone/>
            </a:pPr>
            <a:r>
              <a:rPr lang="pt-BR" altLang="zh-CN" dirty="0" smtClean="0"/>
              <a:t>			n(n-1)...(n-m+1) when m≤n</a:t>
            </a:r>
          </a:p>
          <a:p>
            <a:pPr>
              <a:buNone/>
            </a:pPr>
            <a:r>
              <a:rPr lang="en-CA" altLang="zh-CN" dirty="0" smtClean="0"/>
              <a:t>			0 when m&gt;n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IF A and B are not disjoint sets</a:t>
            </a:r>
          </a:p>
          <a:p>
            <a:pPr>
              <a:buNone/>
            </a:pPr>
            <a:r>
              <a:rPr lang="en-CA" altLang="zh-CN" dirty="0" smtClean="0"/>
              <a:t>		|AUB| = |A| + |B| - |A∩B|</a:t>
            </a:r>
          </a:p>
          <a:p>
            <a:pPr>
              <a:buNone/>
            </a:pPr>
            <a:endParaRPr lang="en-CA" altLang="zh-CN" dirty="0" smtClean="0"/>
          </a:p>
          <a:p>
            <a:r>
              <a:rPr lang="en-CA" altLang="zh-CN" dirty="0" smtClean="0"/>
              <a:t>Don’t count objects in the intersection of two sets more than once.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What is |AUBUC|?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Principle of Inclusion-Exclusion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How many positive integers less than 1000</a:t>
            </a:r>
          </a:p>
          <a:p>
            <a:pPr lvl="1"/>
            <a:r>
              <a:rPr lang="en-CA" altLang="zh-CN" dirty="0" smtClean="0"/>
              <a:t>are divisible by 7?</a:t>
            </a:r>
          </a:p>
          <a:p>
            <a:pPr lvl="1">
              <a:buNone/>
            </a:pPr>
            <a:r>
              <a:rPr lang="en-CA" altLang="zh-CN" dirty="0" smtClean="0">
                <a:latin typeface="Lucida Sans Unicode"/>
                <a:cs typeface="Lucida Sans Unicode"/>
              </a:rPr>
              <a:t>			⌊</a:t>
            </a:r>
            <a:r>
              <a:rPr lang="en-US" altLang="zh-CN" dirty="0" smtClean="0"/>
              <a:t> 999/7 </a:t>
            </a:r>
            <a:r>
              <a:rPr lang="en-CA" altLang="zh-CN" dirty="0" smtClean="0">
                <a:latin typeface="Lucida Sans Unicode"/>
                <a:cs typeface="Lucida Sans Unicode"/>
              </a:rPr>
              <a:t>⌋ = 142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are divisible by both 7 and 11?</a:t>
            </a:r>
          </a:p>
          <a:p>
            <a:pPr lvl="1">
              <a:buNone/>
            </a:pPr>
            <a:r>
              <a:rPr lang="en-CA" altLang="zh-CN" dirty="0" smtClean="0">
                <a:cs typeface="Lucida Sans Unicode"/>
              </a:rPr>
              <a:t>			⌊</a:t>
            </a:r>
            <a:r>
              <a:rPr lang="en-US" altLang="zh-CN" dirty="0" smtClean="0"/>
              <a:t>999/77</a:t>
            </a:r>
            <a:r>
              <a:rPr lang="en-CA" altLang="zh-CN" dirty="0" smtClean="0">
                <a:cs typeface="Lucida Sans Unicode"/>
              </a:rPr>
              <a:t> ⌋ = 12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are divisible by 7 but not by 11?</a:t>
            </a:r>
          </a:p>
          <a:p>
            <a:pPr lvl="1">
              <a:buNone/>
            </a:pPr>
            <a:r>
              <a:rPr lang="en-US" altLang="zh-CN" dirty="0" smtClean="0"/>
              <a:t>			142-12 = 130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are divisible by either 7 or 11?</a:t>
            </a:r>
          </a:p>
          <a:p>
            <a:pPr lvl="1">
              <a:buNone/>
            </a:pPr>
            <a:r>
              <a:rPr lang="en-CA" altLang="zh-CN" dirty="0" smtClean="0"/>
              <a:t>			</a:t>
            </a:r>
            <a:r>
              <a:rPr lang="en-US" altLang="zh-CN" dirty="0" smtClean="0"/>
              <a:t> 142+ </a:t>
            </a:r>
            <a:r>
              <a:rPr lang="en-CA" altLang="zh-CN" dirty="0" smtClean="0">
                <a:cs typeface="Lucida Sans Unicode"/>
              </a:rPr>
              <a:t>⌊ </a:t>
            </a:r>
            <a:r>
              <a:rPr lang="en-US" altLang="zh-CN" dirty="0" smtClean="0"/>
              <a:t>999/11</a:t>
            </a:r>
            <a:r>
              <a:rPr lang="en-CA" altLang="zh-CN" dirty="0" smtClean="0">
                <a:cs typeface="Lucida Sans Unicode"/>
              </a:rPr>
              <a:t> ⌋ -12 = 220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are divisible by exactly one of 7 and 11?</a:t>
            </a:r>
          </a:p>
          <a:p>
            <a:pPr lvl="1">
              <a:buNone/>
            </a:pPr>
            <a:r>
              <a:rPr lang="en-US" altLang="zh-CN" dirty="0" smtClean="0"/>
              <a:t>			142+</a:t>
            </a:r>
            <a:r>
              <a:rPr lang="en-CA" altLang="zh-CN" dirty="0" smtClean="0">
                <a:cs typeface="Lucida Sans Unicode"/>
              </a:rPr>
              <a:t> ⌊ </a:t>
            </a:r>
            <a:r>
              <a:rPr lang="en-US" altLang="zh-CN" dirty="0" smtClean="0"/>
              <a:t>999/11</a:t>
            </a:r>
            <a:r>
              <a:rPr lang="en-CA" altLang="zh-CN" dirty="0" smtClean="0">
                <a:cs typeface="Lucida Sans Unicode"/>
              </a:rPr>
              <a:t> ⌋ </a:t>
            </a:r>
            <a:r>
              <a:rPr lang="en-US" altLang="zh-CN" dirty="0" smtClean="0"/>
              <a:t>-12-12 =208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are divisible by neither 7 nor 11?</a:t>
            </a:r>
          </a:p>
          <a:p>
            <a:pPr>
              <a:buNone/>
            </a:pPr>
            <a:r>
              <a:rPr lang="en-US" altLang="zh-CN" dirty="0" smtClean="0"/>
              <a:t>			999-220 = 779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Recursive definition</a:t>
            </a:r>
            <a:r>
              <a:rPr lang="en-US" altLang="zh-CN" dirty="0" smtClean="0"/>
              <a:t>: define an object by itself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Geometric progression </a:t>
            </a:r>
            <a:r>
              <a:rPr lang="en-US" altLang="zh-CN" sz="2800" dirty="0" smtClean="0">
                <a:ea typeface="宋体" charset="-122"/>
              </a:rPr>
              <a:t>a</a:t>
            </a:r>
            <a:r>
              <a:rPr lang="en-US" altLang="zh-CN" sz="2800" baseline="-25000" dirty="0" smtClean="0">
                <a:ea typeface="宋体" charset="-122"/>
              </a:rPr>
              <a:t>n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arⁿ</a:t>
            </a:r>
            <a:r>
              <a:rPr lang="en-US" altLang="zh-CN" dirty="0" smtClean="0"/>
              <a:t> for n=0,1,2,...</a:t>
            </a:r>
          </a:p>
          <a:p>
            <a:pPr lvl="1"/>
            <a:r>
              <a:rPr lang="en-US" altLang="zh-CN" sz="2000" dirty="0" smtClean="0"/>
              <a:t>A recursive definition: </a:t>
            </a:r>
            <a:r>
              <a:rPr lang="en-US" altLang="zh-CN" sz="2000" dirty="0" smtClean="0">
                <a:ea typeface="宋体" charset="-122"/>
              </a:rPr>
              <a:t>a</a:t>
            </a:r>
            <a:r>
              <a:rPr lang="en-US" altLang="zh-CN" sz="2000" baseline="-25000" dirty="0" smtClean="0">
                <a:ea typeface="宋体" charset="-122"/>
              </a:rPr>
              <a:t>0</a:t>
            </a:r>
            <a:r>
              <a:rPr lang="en-US" altLang="zh-CN" sz="2000" dirty="0" smtClean="0">
                <a:ea typeface="宋体" charset="-122"/>
              </a:rPr>
              <a:t> = a,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a</a:t>
            </a:r>
            <a:r>
              <a:rPr lang="en-US" altLang="zh-CN" sz="2000" baseline="-25000" dirty="0" smtClean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sz="2000" dirty="0" smtClean="0">
                <a:solidFill>
                  <a:srgbClr val="FF0000"/>
                </a:solidFill>
              </a:rPr>
              <a:t>=r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 a</a:t>
            </a:r>
            <a:r>
              <a:rPr lang="en-US" altLang="zh-CN" sz="2000" baseline="-25000" dirty="0" smtClean="0">
                <a:solidFill>
                  <a:srgbClr val="FF0000"/>
                </a:solidFill>
                <a:ea typeface="宋体" charset="-122"/>
              </a:rPr>
              <a:t>n-1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for n=1,2,...</a:t>
            </a:r>
          </a:p>
          <a:p>
            <a:pPr lvl="1"/>
            <a:endParaRPr lang="en-US" altLang="zh-CN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Arithmetic progression </a:t>
            </a:r>
            <a:r>
              <a:rPr lang="en-US" altLang="zh-CN" sz="2800" dirty="0" smtClean="0">
                <a:ea typeface="宋体" charset="-122"/>
              </a:rPr>
              <a:t>a</a:t>
            </a:r>
            <a:r>
              <a:rPr lang="en-US" altLang="zh-CN" sz="2800" baseline="-25000" dirty="0" smtClean="0">
                <a:ea typeface="宋体" charset="-122"/>
              </a:rPr>
              <a:t>n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dirty="0" smtClean="0"/>
              <a:t>=</a:t>
            </a:r>
            <a:r>
              <a:rPr lang="en-US" altLang="zh-CN" sz="2800" dirty="0" err="1" smtClean="0"/>
              <a:t>a+dn</a:t>
            </a:r>
            <a:r>
              <a:rPr lang="en-US" altLang="zh-CN" sz="2800" dirty="0" smtClean="0"/>
              <a:t> for n=0,1,2..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000" dirty="0" smtClean="0"/>
              <a:t>A recursive definition: </a:t>
            </a:r>
            <a:r>
              <a:rPr lang="en-US" altLang="zh-CN" sz="2000" dirty="0" smtClean="0">
                <a:ea typeface="宋体" charset="-122"/>
              </a:rPr>
              <a:t>a</a:t>
            </a:r>
            <a:r>
              <a:rPr lang="en-US" altLang="zh-CN" sz="2000" baseline="-25000" dirty="0" smtClean="0">
                <a:ea typeface="宋体" charset="-122"/>
              </a:rPr>
              <a:t>0</a:t>
            </a:r>
            <a:r>
              <a:rPr lang="en-US" altLang="zh-CN" sz="2000" dirty="0" smtClean="0">
                <a:ea typeface="宋体" charset="-122"/>
              </a:rPr>
              <a:t> = a,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a</a:t>
            </a:r>
            <a:r>
              <a:rPr lang="en-US" altLang="zh-CN" sz="2000" baseline="-25000" dirty="0" smtClean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sz="2000" dirty="0" smtClean="0">
                <a:solidFill>
                  <a:srgbClr val="FF0000"/>
                </a:solidFill>
              </a:rPr>
              <a:t>=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 a</a:t>
            </a:r>
            <a:r>
              <a:rPr lang="en-US" altLang="zh-CN" sz="2000" baseline="-25000" dirty="0" smtClean="0">
                <a:solidFill>
                  <a:srgbClr val="FF0000"/>
                </a:solidFill>
                <a:ea typeface="宋体" charset="-122"/>
              </a:rPr>
              <a:t>n-1</a:t>
            </a:r>
            <a:r>
              <a:rPr lang="en-US" altLang="zh-CN" sz="2000" dirty="0" smtClean="0">
                <a:solidFill>
                  <a:srgbClr val="FF0000"/>
                </a:solidFill>
              </a:rPr>
              <a:t>+d </a:t>
            </a:r>
            <a:r>
              <a:rPr lang="en-US" altLang="zh-CN" sz="2000" dirty="0" smtClean="0"/>
              <a:t>for n=1,2,...</a:t>
            </a:r>
            <a:endParaRPr lang="zh-CN" altLang="en-US" sz="20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Recursive Definitions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1. Basis step</a:t>
            </a:r>
          </a:p>
          <a:p>
            <a:pPr lvl="1"/>
            <a:r>
              <a:rPr lang="en-CA" altLang="zh-CN" dirty="0" smtClean="0"/>
              <a:t>For functions: specify the value of the function at zero</a:t>
            </a:r>
          </a:p>
          <a:p>
            <a:pPr lvl="1"/>
            <a:r>
              <a:rPr lang="en-CA" altLang="zh-CN" dirty="0" smtClean="0"/>
              <a:t>For sets: specify members of the initial set</a:t>
            </a:r>
          </a:p>
          <a:p>
            <a:r>
              <a:rPr lang="en-CA" altLang="zh-CN" dirty="0" smtClean="0"/>
              <a:t>2.Inductive or recursive step</a:t>
            </a:r>
          </a:p>
          <a:p>
            <a:pPr lvl="1"/>
            <a:r>
              <a:rPr lang="en-CA" altLang="zh-CN" dirty="0" smtClean="0"/>
              <a:t>For functions: Show how to compute its value at an integer from its values at smaller integers.</a:t>
            </a:r>
          </a:p>
          <a:p>
            <a:pPr lvl="1"/>
            <a:r>
              <a:rPr lang="en-CA" altLang="zh-CN" dirty="0" smtClean="0"/>
              <a:t>For sets: Show how to build new things from old things with some construction rules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Recursive Definition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Suppose f(0)=3, and f(n+1)=2f(n)+2, ∀n≥0. Find f(1), f(2) and f(3).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Give a recursive definition for f(n)=n!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Give a recursive definition for f(n)=2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Practice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Recursive definition:</a:t>
            </a:r>
          </a:p>
          <a:p>
            <a:pPr lvl="1"/>
            <a:r>
              <a:rPr lang="en-CA" altLang="zh-CN" dirty="0" smtClean="0"/>
              <a:t>1. Basis:</a:t>
            </a:r>
          </a:p>
          <a:p>
            <a:pPr lvl="2"/>
            <a:r>
              <a:rPr lang="en-CA" altLang="zh-CN" dirty="0" smtClean="0"/>
              <a:t>f(0)=0, f(1)=1 (two initial conditions)</a:t>
            </a:r>
          </a:p>
          <a:p>
            <a:pPr lvl="1"/>
            <a:r>
              <a:rPr lang="en-CA" altLang="zh-CN" dirty="0" smtClean="0"/>
              <a:t>2.Induction:</a:t>
            </a:r>
          </a:p>
          <a:p>
            <a:pPr lvl="2"/>
            <a:r>
              <a:rPr lang="pt-BR" altLang="zh-CN" dirty="0" smtClean="0"/>
              <a:t>f(n)=f(n-1)+f(n-2) for n=2,3,4... (recurrence equation)</a:t>
            </a:r>
          </a:p>
          <a:p>
            <a:endParaRPr lang="en-CA" altLang="zh-CN" dirty="0" smtClean="0"/>
          </a:p>
          <a:p>
            <a:r>
              <a:rPr lang="en-CA" altLang="zh-CN" dirty="0" smtClean="0">
                <a:solidFill>
                  <a:srgbClr val="0066FF"/>
                </a:solidFill>
              </a:rPr>
              <a:t>Practice</a:t>
            </a:r>
            <a:r>
              <a:rPr lang="en-CA" altLang="zh-CN" dirty="0" smtClean="0"/>
              <a:t>: find the Fibonacci numbers f2,f3,f4,f5, and f6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Fibonacci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Proof of assertions about recursively defined objects usually involves a proof by induction.</a:t>
            </a:r>
          </a:p>
          <a:p>
            <a:pPr lvl="1"/>
            <a:r>
              <a:rPr lang="en-CA" altLang="zh-CN" dirty="0" smtClean="0"/>
              <a:t>Prove the assertion is true for the basis step</a:t>
            </a:r>
          </a:p>
          <a:p>
            <a:pPr lvl="1"/>
            <a:r>
              <a:rPr lang="en-CA" altLang="zh-CN" dirty="0" smtClean="0"/>
              <a:t>Prove if the assertion is true for the previous objects it must be true for the new objects you can build from the previous objects</a:t>
            </a:r>
          </a:p>
          <a:p>
            <a:pPr lvl="1"/>
            <a:r>
              <a:rPr lang="en-CA" altLang="zh-CN" dirty="0" smtClean="0"/>
              <a:t>Conclude the assertion must be true for all objects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Recursive Definition &amp; Mathematical Induction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430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</a:t>
            </a:r>
            <a:r>
              <a:rPr lang="en-CA" altLang="zh-CN" dirty="0" smtClean="0"/>
              <a:t>: For Fibonacci numbers prove that f</a:t>
            </a:r>
            <a:r>
              <a:rPr lang="en-US" altLang="zh-CN" sz="2400" baseline="-25000" dirty="0" smtClean="0">
                <a:ea typeface="宋体" charset="-122"/>
              </a:rPr>
              <a:t>n</a:t>
            </a:r>
            <a:r>
              <a:rPr lang="en-CA" altLang="zh-CN" dirty="0" smtClean="0"/>
              <a:t>&gt;α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n-2</a:t>
            </a:r>
            <a:r>
              <a:rPr lang="en-CA" altLang="zh-CN" dirty="0" smtClean="0"/>
              <a:t> when n≥3, where α=(1+√5)/2</a:t>
            </a:r>
            <a:endParaRPr lang="en-US" altLang="zh-CN" dirty="0" smtClean="0"/>
          </a:p>
          <a:p>
            <a:r>
              <a:rPr lang="en-US" altLang="zh-CN" dirty="0" smtClean="0"/>
              <a:t>Proof by strong induction: P(n) is </a:t>
            </a:r>
            <a:r>
              <a:rPr lang="en-CA" altLang="zh-CN" dirty="0" smtClean="0"/>
              <a:t>f</a:t>
            </a:r>
            <a:r>
              <a:rPr lang="en-US" altLang="zh-CN" sz="2400" baseline="-25000" dirty="0" smtClean="0">
                <a:ea typeface="宋体" charset="-122"/>
              </a:rPr>
              <a:t>n</a:t>
            </a:r>
            <a:r>
              <a:rPr lang="en-CA" altLang="zh-CN" dirty="0" smtClean="0"/>
              <a:t>&gt;α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n-2</a:t>
            </a:r>
            <a:r>
              <a:rPr lang="en-CA" altLang="zh-CN" dirty="0" smtClean="0"/>
              <a:t> </a:t>
            </a:r>
          </a:p>
          <a:p>
            <a:pPr lvl="1"/>
            <a:r>
              <a:rPr lang="en-CA" altLang="zh-CN" dirty="0" smtClean="0"/>
              <a:t>Basis step: </a:t>
            </a:r>
          </a:p>
          <a:p>
            <a:pPr lvl="2"/>
            <a:r>
              <a:rPr lang="en-CA" altLang="zh-CN" sz="2000" dirty="0" smtClean="0"/>
              <a:t>n=3, α&lt;2= f</a:t>
            </a:r>
            <a:r>
              <a:rPr lang="en-US" altLang="zh-CN" sz="2000" baseline="-25000" dirty="0" smtClean="0">
                <a:ea typeface="宋体" charset="-122"/>
              </a:rPr>
              <a:t>3</a:t>
            </a:r>
            <a:r>
              <a:rPr lang="en-US" altLang="zh-CN" sz="2000" dirty="0" smtClean="0"/>
              <a:t> , so P(3) is true.</a:t>
            </a:r>
            <a:endParaRPr lang="en-CA" altLang="zh-CN" sz="2000" baseline="-25000" dirty="0" smtClean="0">
              <a:ea typeface="宋体" charset="-122"/>
            </a:endParaRPr>
          </a:p>
          <a:p>
            <a:pPr lvl="2"/>
            <a:r>
              <a:rPr lang="en-CA" altLang="zh-CN" sz="2000" dirty="0" smtClean="0"/>
              <a:t>n=4, α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2</a:t>
            </a:r>
            <a:r>
              <a:rPr lang="en-CA" altLang="zh-CN" sz="2000" dirty="0" smtClean="0"/>
              <a:t> =((1+√5)/2)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 2 </a:t>
            </a:r>
            <a:r>
              <a:rPr lang="en-CA" altLang="zh-CN" sz="2000" dirty="0" smtClean="0"/>
              <a:t>=(3+√5)/2&lt;3=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 </a:t>
            </a:r>
            <a:r>
              <a:rPr lang="en-CA" altLang="zh-CN" sz="2000" dirty="0" smtClean="0"/>
              <a:t>f</a:t>
            </a:r>
            <a:r>
              <a:rPr lang="en-US" altLang="zh-CN" sz="2000" baseline="-25000" dirty="0" smtClean="0">
                <a:ea typeface="宋体" charset="-122"/>
              </a:rPr>
              <a:t>4</a:t>
            </a:r>
            <a:r>
              <a:rPr lang="en-US" altLang="zh-CN" sz="2000" dirty="0" smtClean="0"/>
              <a:t> , so P(4) is true.</a:t>
            </a:r>
          </a:p>
          <a:p>
            <a:pPr lvl="1"/>
            <a:r>
              <a:rPr lang="en-US" altLang="zh-CN" dirty="0" smtClean="0"/>
              <a:t>Inductive Step:</a:t>
            </a:r>
          </a:p>
          <a:p>
            <a:pPr lvl="2"/>
            <a:r>
              <a:rPr lang="en-US" altLang="zh-CN" dirty="0" smtClean="0"/>
              <a:t>Assume P(j) is true, i.e. </a:t>
            </a:r>
            <a:r>
              <a:rPr lang="en-CA" altLang="zh-CN" dirty="0" smtClean="0"/>
              <a:t>f</a:t>
            </a:r>
            <a:r>
              <a:rPr lang="en-US" altLang="zh-CN" sz="2000" baseline="-25000" dirty="0" smtClean="0">
                <a:ea typeface="宋体" charset="-122"/>
              </a:rPr>
              <a:t>j</a:t>
            </a:r>
            <a:r>
              <a:rPr lang="en-CA" altLang="zh-CN" dirty="0" smtClean="0"/>
              <a:t>&gt;α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j-2</a:t>
            </a:r>
            <a:r>
              <a:rPr lang="en-CA" altLang="zh-CN" dirty="0" smtClean="0"/>
              <a:t> for 3≤j≤k, where k≥4</a:t>
            </a:r>
          </a:p>
          <a:p>
            <a:pPr lvl="2"/>
            <a:r>
              <a:rPr lang="en-CA" altLang="zh-CN" dirty="0" smtClean="0"/>
              <a:t>Prove P(k+1) is true, i.e. f</a:t>
            </a:r>
            <a:r>
              <a:rPr lang="en-US" altLang="zh-CN" sz="1800" baseline="-25000" dirty="0" smtClean="0">
                <a:ea typeface="宋体" charset="-122"/>
              </a:rPr>
              <a:t>k+1</a:t>
            </a:r>
            <a:r>
              <a:rPr lang="en-CA" altLang="zh-CN" dirty="0" smtClean="0"/>
              <a:t>&gt;α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k-1</a:t>
            </a:r>
            <a:r>
              <a:rPr lang="en-CA" altLang="zh-CN" dirty="0" smtClean="0"/>
              <a:t> </a:t>
            </a:r>
          </a:p>
          <a:p>
            <a:pPr lvl="3"/>
            <a:r>
              <a:rPr lang="en-CA" altLang="zh-CN" dirty="0" smtClean="0"/>
              <a:t>f</a:t>
            </a:r>
            <a:r>
              <a:rPr lang="en-US" altLang="zh-CN" sz="2000" baseline="-25000" dirty="0" smtClean="0">
                <a:ea typeface="宋体" charset="-122"/>
              </a:rPr>
              <a:t>k+1</a:t>
            </a:r>
            <a:r>
              <a:rPr lang="en-CA" altLang="zh-CN" sz="1800" dirty="0" smtClean="0"/>
              <a:t> =f</a:t>
            </a:r>
            <a:r>
              <a:rPr lang="en-US" altLang="zh-CN" sz="1400" baseline="-25000" dirty="0" smtClean="0">
                <a:ea typeface="宋体" charset="-122"/>
              </a:rPr>
              <a:t>k</a:t>
            </a:r>
            <a:r>
              <a:rPr lang="en-CA" altLang="zh-CN" sz="1800" dirty="0" smtClean="0"/>
              <a:t> +f</a:t>
            </a:r>
            <a:r>
              <a:rPr lang="en-US" altLang="zh-CN" sz="1400" baseline="-25000" dirty="0" smtClean="0">
                <a:ea typeface="宋体" charset="-122"/>
              </a:rPr>
              <a:t>k-1</a:t>
            </a:r>
            <a:r>
              <a:rPr lang="en-CA" altLang="zh-CN" sz="1800" dirty="0" smtClean="0"/>
              <a:t> ≤α</a:t>
            </a:r>
            <a:r>
              <a:rPr lang="en-US" altLang="zh-CN" sz="1800" baseline="30000" dirty="0" smtClean="0">
                <a:ea typeface="宋体" charset="-122"/>
                <a:sym typeface="Symbol" pitchFamily="18" charset="2"/>
              </a:rPr>
              <a:t>k-2</a:t>
            </a:r>
            <a:r>
              <a:rPr lang="en-CA" altLang="zh-CN" sz="1800" dirty="0" smtClean="0"/>
              <a:t> +α</a:t>
            </a:r>
            <a:r>
              <a:rPr lang="en-US" altLang="zh-CN" sz="1800" baseline="30000" dirty="0" smtClean="0">
                <a:ea typeface="宋体" charset="-122"/>
                <a:sym typeface="Symbol" pitchFamily="18" charset="2"/>
              </a:rPr>
              <a:t>k-3</a:t>
            </a:r>
            <a:r>
              <a:rPr lang="en-CA" altLang="zh-CN" sz="1800" dirty="0" smtClean="0"/>
              <a:t> =(α+1) α</a:t>
            </a:r>
            <a:r>
              <a:rPr lang="en-US" altLang="zh-CN" sz="1800" baseline="30000" dirty="0" smtClean="0">
                <a:ea typeface="宋体" charset="-122"/>
                <a:sym typeface="Symbol" pitchFamily="18" charset="2"/>
              </a:rPr>
              <a:t>k-3</a:t>
            </a:r>
            <a:r>
              <a:rPr lang="en-CA" altLang="zh-CN" sz="1800" dirty="0" smtClean="0"/>
              <a:t> = α</a:t>
            </a:r>
            <a:r>
              <a:rPr lang="en-US" altLang="zh-CN" sz="1800" baseline="30000" dirty="0" smtClean="0">
                <a:ea typeface="宋体" charset="-122"/>
                <a:sym typeface="Symbol" pitchFamily="18" charset="2"/>
              </a:rPr>
              <a:t>2</a:t>
            </a:r>
            <a:r>
              <a:rPr lang="en-CA" altLang="zh-CN" sz="1800" dirty="0" smtClean="0"/>
              <a:t> α</a:t>
            </a:r>
            <a:r>
              <a:rPr lang="en-US" altLang="zh-CN" sz="1800" baseline="30000" dirty="0" smtClean="0">
                <a:ea typeface="宋体" charset="-122"/>
                <a:sym typeface="Symbol" pitchFamily="18" charset="2"/>
              </a:rPr>
              <a:t>k-3</a:t>
            </a:r>
            <a:r>
              <a:rPr lang="en-CA" altLang="zh-CN" sz="1800" dirty="0" smtClean="0"/>
              <a:t> = α</a:t>
            </a:r>
            <a:r>
              <a:rPr lang="en-US" altLang="zh-CN" sz="1800" baseline="30000" dirty="0" smtClean="0">
                <a:ea typeface="宋体" charset="-122"/>
                <a:sym typeface="Symbol" pitchFamily="18" charset="2"/>
              </a:rPr>
              <a:t>k-1</a:t>
            </a:r>
            <a:r>
              <a:rPr lang="en-CA" altLang="zh-CN" sz="1800" dirty="0" smtClean="0"/>
              <a:t> </a:t>
            </a:r>
            <a:endParaRPr lang="en-US" altLang="zh-CN" sz="1800" baseline="-25000" dirty="0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7" name="圆角矩形标注 6"/>
          <p:cNvSpPr/>
          <p:nvPr/>
        </p:nvSpPr>
        <p:spPr>
          <a:xfrm>
            <a:off x="5572132" y="5072074"/>
            <a:ext cx="1928826" cy="571504"/>
          </a:xfrm>
          <a:prstGeom prst="wedgeRoundRectCallout">
            <a:avLst>
              <a:gd name="adj1" fmla="val -29070"/>
              <a:gd name="adj2" fmla="val -745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altLang="zh-CN" sz="2400" dirty="0" smtClean="0"/>
              <a:t>α+1= α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2</a:t>
            </a:r>
            <a:r>
              <a:rPr lang="en-CA" altLang="zh-CN" sz="2400" dirty="0" smtClean="0"/>
              <a:t> 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Give a recursive definition for the following sets: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/>
              <a:t>Z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 +</a:t>
            </a:r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The set of odd positive numbers</a:t>
            </a:r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The set of positive numbers not divisible by 3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Practice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24102</TotalTime>
  <Words>993</Words>
  <Application>Microsoft PowerPoint</Application>
  <PresentationFormat>信纸(8.5x11 英寸)</PresentationFormat>
  <Paragraphs>215</Paragraphs>
  <Slides>24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聚合</vt:lpstr>
      <vt:lpstr>Math/CSE 1019C: Discrete Mathematics for Computer Science Fall 2012</vt:lpstr>
      <vt:lpstr>幻灯片 2</vt:lpstr>
      <vt:lpstr>Recursive Definitions</vt:lpstr>
      <vt:lpstr>Recursive Definition</vt:lpstr>
      <vt:lpstr>Practice</vt:lpstr>
      <vt:lpstr>Fibonacci Sequence</vt:lpstr>
      <vt:lpstr>Recursive Definition &amp; Mathematical Induction</vt:lpstr>
      <vt:lpstr>幻灯片 8</vt:lpstr>
      <vt:lpstr>Practice</vt:lpstr>
      <vt:lpstr>Strings</vt:lpstr>
      <vt:lpstr>幻灯片 11</vt:lpstr>
      <vt:lpstr>Length of a String</vt:lpstr>
      <vt:lpstr>Recursive Algorithms</vt:lpstr>
      <vt:lpstr>Recursion and Iteration</vt:lpstr>
      <vt:lpstr>Recursion and Iteration</vt:lpstr>
      <vt:lpstr>Recursive Algorithms</vt:lpstr>
      <vt:lpstr>幻灯片 17</vt:lpstr>
      <vt:lpstr>The Basics of Counting</vt:lpstr>
      <vt:lpstr>幻灯片 19</vt:lpstr>
      <vt:lpstr>幻灯片 20</vt:lpstr>
      <vt:lpstr>幻灯片 21</vt:lpstr>
      <vt:lpstr>幻灯片 22</vt:lpstr>
      <vt:lpstr>Principle of Inclusion-Exclusion</vt:lpstr>
      <vt:lpstr>幻灯片 24</vt:lpstr>
    </vt:vector>
  </TitlesOfParts>
  <Company>York U,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CSE 1019</dc:subject>
  <dc:creator>S. Datta</dc:creator>
  <cp:lastModifiedBy>Windows 用户</cp:lastModifiedBy>
  <cp:revision>1012</cp:revision>
  <dcterms:created xsi:type="dcterms:W3CDTF">2001-08-27T07:35:01Z</dcterms:created>
  <dcterms:modified xsi:type="dcterms:W3CDTF">2012-11-19T23:43:07Z</dcterms:modified>
</cp:coreProperties>
</file>