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7" r:id="rId4"/>
    <p:sldId id="261" r:id="rId5"/>
    <p:sldId id="262" r:id="rId6"/>
    <p:sldId id="263" r:id="rId7"/>
    <p:sldId id="264" r:id="rId8"/>
    <p:sldId id="257" r:id="rId9"/>
    <p:sldId id="265" r:id="rId10"/>
    <p:sldId id="266" r:id="rId11"/>
    <p:sldId id="258" r:id="rId12"/>
    <p:sldId id="25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39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Cel</a:t>
            </a:r>
            <a:r>
              <a:rPr lang="en-US" dirty="0" smtClean="0"/>
              <a:t> Shading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715000"/>
            <a:ext cx="7772400" cy="685800"/>
          </a:xfrm>
        </p:spPr>
        <p:txBody>
          <a:bodyPr/>
          <a:lstStyle/>
          <a:p>
            <a:pPr algn="r"/>
            <a:r>
              <a:rPr lang="en-US" dirty="0" smtClean="0"/>
              <a:t>Lecture by: Martin </a:t>
            </a:r>
            <a:r>
              <a:rPr lang="en-US" dirty="0" err="1" smtClean="0"/>
              <a:t>Deschamps</a:t>
            </a:r>
            <a:endParaRPr lang="en-US" dirty="0" smtClean="0"/>
          </a:p>
          <a:p>
            <a:pPr algn="r"/>
            <a:r>
              <a:rPr lang="en-US" dirty="0" smtClean="0"/>
              <a:t>CSE 4431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oonf-300x19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3733800"/>
            <a:ext cx="3248526" cy="205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Light Source</a:t>
            </a:r>
            <a:br>
              <a:rPr lang="en-US" dirty="0" smtClean="0"/>
            </a:br>
            <a:r>
              <a:rPr lang="en-US" dirty="0" smtClean="0"/>
              <a:t>with Parameters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381000"/>
            <a:ext cx="4800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tabLst>
                <a:tab pos="347663" algn="l"/>
                <a:tab pos="682625" algn="l"/>
              </a:tabLst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varying vec3 normal;</a:t>
            </a:r>
          </a:p>
          <a:p>
            <a:pPr marL="0" indent="0">
              <a:spcBef>
                <a:spcPts val="0"/>
              </a:spcBef>
              <a:buNone/>
              <a:tabLst>
                <a:tab pos="347663" algn="l"/>
                <a:tab pos="682625" algn="l"/>
              </a:tabLst>
            </a:pPr>
            <a:r>
              <a:rPr lang="en-US" sz="15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15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void main(){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 	float intensity; 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vec4 color; </a:t>
            </a:r>
          </a:p>
          <a:p>
            <a:pPr marL="0" indent="0">
              <a:spcBef>
                <a:spcPts val="0"/>
              </a:spcBef>
              <a:buNone/>
              <a:tabLst>
                <a:tab pos="347663" algn="l"/>
                <a:tab pos="682625" algn="l"/>
              </a:tabLst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vec3 n = normalize(normal);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intensity = dot(vec3(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</a:rPr>
              <a:t>gl_LightSource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[0].position, n);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if (intensity &gt; 0.95) 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	color = vec4(1.0,0.5,0.5,1.0); 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else if (intensity &gt; 0.5)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	color = vec4(0.6,0.3,0.3,1.0); 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else if (intensity &gt; 0.25)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	color = vec4(0.4,0.2,0.2,1.0); 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else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	color = vec4(0.2,0.1,0.1,1.0); 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</a:rPr>
              <a:t>gl_FragColor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 = color;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}</a:t>
            </a:r>
            <a:endParaRPr lang="en-US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457200"/>
            <a:ext cx="4343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smtClean="0"/>
              <a:t>A way to simplify things a bit and use built in OpenGL Light attributes to save having to specify Light details in </a:t>
            </a:r>
            <a:r>
              <a:rPr lang="en-US" sz="1400" dirty="0" err="1" smtClean="0"/>
              <a:t>lightDir</a:t>
            </a:r>
            <a:r>
              <a:rPr lang="en-US" sz="1400" dirty="0" smtClean="0"/>
              <a:t>, we would modify our fragment </a:t>
            </a:r>
            <a:r>
              <a:rPr lang="en-US" sz="1400" dirty="0" err="1" smtClean="0"/>
              <a:t>shader</a:t>
            </a:r>
            <a:r>
              <a:rPr lang="en-US" sz="1400" dirty="0" smtClean="0"/>
              <a:t> to utilize said predetermined parameters as indicated below.</a:t>
            </a:r>
            <a:br>
              <a:rPr lang="en-US" sz="1400" dirty="0" smtClean="0"/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varying vec3 normal;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void main() {</a:t>
            </a:r>
          </a:p>
          <a:p>
            <a:pPr marL="0" indent="0">
              <a:buNone/>
              <a:tabLst>
                <a:tab pos="398463" algn="l"/>
              </a:tabLst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normal = 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</a:rPr>
              <a:t>gl_NormalMatrix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 * 			       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</a:rPr>
              <a:t>gl_Normal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 marL="0" indent="0">
              <a:buNone/>
              <a:tabLst>
                <a:tab pos="398463" algn="l"/>
              </a:tabLst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</a:rPr>
              <a:t>gl_Position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 = 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</a:rPr>
              <a:t>ftransform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();</a:t>
            </a:r>
          </a:p>
          <a:p>
            <a:pPr marL="0" indent="0">
              <a:buNone/>
              <a:tabLst>
                <a:tab pos="398463" algn="l"/>
              </a:tabLst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}</a:t>
            </a:r>
            <a:endParaRPr lang="en-US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s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4419600"/>
            <a:ext cx="2565400" cy="1924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2227263" algn="l"/>
              </a:tabLst>
            </a:pPr>
            <a:r>
              <a:rPr lang="en-US" dirty="0" smtClean="0"/>
              <a:t>Use of Texture </a:t>
            </a:r>
            <a:br>
              <a:rPr lang="en-US" dirty="0" smtClean="0"/>
            </a:br>
            <a:r>
              <a:rPr lang="en-US" dirty="0" smtClean="0"/>
              <a:t>Coordinates in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381000"/>
            <a:ext cx="4724400" cy="449580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347663" algn="l"/>
                <a:tab pos="682625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uniform vec3 </a:t>
            </a:r>
            <a:r>
              <a:rPr lang="en-US" sz="1200" dirty="0" err="1" smtClean="0">
                <a:solidFill>
                  <a:schemeClr val="accent3">
                    <a:lumMod val="75000"/>
                  </a:schemeClr>
                </a:solidFill>
              </a:rPr>
              <a:t>LightDir</a:t>
            </a: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 marL="0" indent="0">
              <a:buNone/>
              <a:tabLst>
                <a:tab pos="347663" algn="l"/>
                <a:tab pos="682625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uniform sampler2D Texture0;</a:t>
            </a:r>
          </a:p>
          <a:p>
            <a:pPr marL="0" indent="0">
              <a:buNone/>
              <a:tabLst>
                <a:tab pos="347663" algn="l"/>
                <a:tab pos="682625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varying vec3 normal;</a:t>
            </a:r>
          </a:p>
          <a:p>
            <a:pPr marL="0" indent="0">
              <a:buNone/>
              <a:tabLst>
                <a:tab pos="347663" algn="l"/>
                <a:tab pos="682625" algn="l"/>
              </a:tabLst>
            </a:pPr>
            <a:endParaRPr lang="en-US" sz="1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  <a:tabLst>
                <a:tab pos="347663" algn="l"/>
                <a:tab pos="682625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vec4 </a:t>
            </a:r>
            <a:r>
              <a:rPr lang="en-US" sz="1200" dirty="0" err="1" smtClean="0">
                <a:solidFill>
                  <a:schemeClr val="accent3">
                    <a:lumMod val="75000"/>
                  </a:schemeClr>
                </a:solidFill>
              </a:rPr>
              <a:t>CelShading</a:t>
            </a: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 (vec4 color){</a:t>
            </a:r>
          </a:p>
          <a:p>
            <a:pPr marL="0" indent="0">
              <a:buNone/>
              <a:tabLst>
                <a:tab pos="347663" algn="l"/>
                <a:tab pos="682625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	float intensity = dot (</a:t>
            </a:r>
            <a:r>
              <a:rPr lang="en-US" sz="1200" dirty="0" err="1" smtClean="0">
                <a:solidFill>
                  <a:schemeClr val="accent3">
                    <a:lumMod val="75000"/>
                  </a:schemeClr>
                </a:solidFill>
              </a:rPr>
              <a:t>LightDir</a:t>
            </a: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, normalize (normal)); </a:t>
            </a:r>
          </a:p>
          <a:p>
            <a:pPr marL="0" indent="0">
              <a:buNone/>
              <a:tabLst>
                <a:tab pos="347663" algn="l"/>
                <a:tab pos="682625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	float factor = 1.0;</a:t>
            </a:r>
          </a:p>
          <a:p>
            <a:pPr marL="0" indent="0">
              <a:buNone/>
              <a:tabLst>
                <a:tab pos="347663" algn="l"/>
                <a:tab pos="682625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	if (intensity &lt;0.5) </a:t>
            </a:r>
          </a:p>
          <a:p>
            <a:pPr marL="0" indent="0">
              <a:buNone/>
              <a:tabLst>
                <a:tab pos="347663" algn="l"/>
                <a:tab pos="682625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		factor = 0.5; </a:t>
            </a:r>
          </a:p>
          <a:p>
            <a:pPr marL="0" indent="0">
              <a:buNone/>
              <a:tabLst>
                <a:tab pos="347663" algn="l"/>
                <a:tab pos="682625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   	color *= vec4 (factor, factor, factor, 1.0); </a:t>
            </a:r>
          </a:p>
          <a:p>
            <a:pPr marL="0" indent="0">
              <a:buNone/>
              <a:tabLst>
                <a:tab pos="347663" algn="l"/>
                <a:tab pos="682625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	return color;</a:t>
            </a:r>
          </a:p>
          <a:p>
            <a:pPr marL="0" indent="0">
              <a:buNone/>
              <a:tabLst>
                <a:tab pos="347663" algn="l"/>
                <a:tab pos="682625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}</a:t>
            </a:r>
          </a:p>
          <a:p>
            <a:pPr marL="0" indent="0">
              <a:buNone/>
              <a:tabLst>
                <a:tab pos="347663" algn="l"/>
                <a:tab pos="682625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void main (void){ </a:t>
            </a:r>
          </a:p>
          <a:p>
            <a:pPr marL="0" indent="0">
              <a:buNone/>
              <a:tabLst>
                <a:tab pos="347663" algn="l"/>
                <a:tab pos="682625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	vec4 color = Texture2D (Texture0, </a:t>
            </a:r>
            <a:b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			         vec2(</a:t>
            </a:r>
            <a:r>
              <a:rPr lang="en-US" sz="1200" dirty="0" err="1" smtClean="0">
                <a:solidFill>
                  <a:schemeClr val="accent3">
                    <a:lumMod val="75000"/>
                  </a:schemeClr>
                </a:solidFill>
              </a:rPr>
              <a:t>gl_TexCoord</a:t>
            </a: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 [0])); </a:t>
            </a:r>
            <a:b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//additional effects can be added here</a:t>
            </a:r>
          </a:p>
          <a:p>
            <a:pPr marL="0" indent="0">
              <a:buNone/>
              <a:tabLst>
                <a:tab pos="347663" algn="l"/>
                <a:tab pos="682625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	color = </a:t>
            </a:r>
            <a:r>
              <a:rPr lang="en-US" sz="1200" dirty="0" err="1" smtClean="0">
                <a:solidFill>
                  <a:schemeClr val="accent3">
                    <a:lumMod val="75000"/>
                  </a:schemeClr>
                </a:solidFill>
              </a:rPr>
              <a:t>CelShading</a:t>
            </a: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( color );</a:t>
            </a:r>
          </a:p>
          <a:p>
            <a:pPr marL="0" indent="0">
              <a:buNone/>
              <a:tabLst>
                <a:tab pos="347663" algn="l"/>
                <a:tab pos="682625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 	</a:t>
            </a:r>
            <a:r>
              <a:rPr lang="en-US" sz="1200" dirty="0" err="1" smtClean="0">
                <a:solidFill>
                  <a:schemeClr val="accent3">
                    <a:lumMod val="75000"/>
                  </a:schemeClr>
                </a:solidFill>
              </a:rPr>
              <a:t>gl_FragColor</a:t>
            </a: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 = color;</a:t>
            </a:r>
          </a:p>
          <a:p>
            <a:pPr marL="0" indent="0">
              <a:buNone/>
              <a:tabLst>
                <a:tab pos="347663" algn="l"/>
                <a:tab pos="682625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}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6800" y="533400"/>
            <a:ext cx="3886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 smtClean="0"/>
              <a:t>The benefit of this method allows for a segregation of the shading steps and opens opportunity for additional effects.  The vertex </a:t>
            </a:r>
            <a:r>
              <a:rPr lang="en-US" sz="1200" dirty="0" err="1" smtClean="0"/>
              <a:t>shader</a:t>
            </a:r>
            <a:r>
              <a:rPr lang="en-US" sz="1200" dirty="0" smtClean="0"/>
              <a:t> also changes slightly to take the texture information into consideration.</a:t>
            </a:r>
          </a:p>
          <a:p>
            <a:pPr marL="0" indent="0">
              <a:buNone/>
              <a:tabLst>
                <a:tab pos="347663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varying vec3 normal;</a:t>
            </a:r>
          </a:p>
          <a:p>
            <a:pPr marL="0" indent="0">
              <a:buNone/>
              <a:tabLst>
                <a:tab pos="347663" algn="l"/>
              </a:tabLst>
            </a:pPr>
            <a:endParaRPr lang="en-US" sz="1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  <a:tabLst>
                <a:tab pos="347663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void main(){</a:t>
            </a:r>
          </a:p>
          <a:p>
            <a:pPr marL="0" indent="0">
              <a:buNone/>
              <a:tabLst>
                <a:tab pos="347663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//Front color</a:t>
            </a:r>
          </a:p>
          <a:p>
            <a:pPr marL="0" indent="0">
              <a:buNone/>
              <a:tabLst>
                <a:tab pos="347663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1200" dirty="0" err="1" smtClean="0">
                <a:solidFill>
                  <a:schemeClr val="accent3">
                    <a:lumMod val="75000"/>
                  </a:schemeClr>
                </a:solidFill>
              </a:rPr>
              <a:t>gl_FrontColor</a:t>
            </a: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 = </a:t>
            </a:r>
            <a:r>
              <a:rPr lang="en-US" sz="1200" dirty="0" err="1" smtClean="0">
                <a:solidFill>
                  <a:schemeClr val="accent3">
                    <a:lumMod val="75000"/>
                  </a:schemeClr>
                </a:solidFill>
              </a:rPr>
              <a:t>gl_Color</a:t>
            </a: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 marL="0" indent="0">
              <a:buNone/>
              <a:tabLst>
                <a:tab pos="347663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//determine the normal of the vertex</a:t>
            </a:r>
          </a:p>
          <a:p>
            <a:pPr marL="0" indent="0">
              <a:buNone/>
              <a:tabLst>
                <a:tab pos="347663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	normal = </a:t>
            </a:r>
            <a:r>
              <a:rPr lang="en-US" sz="1200" dirty="0" err="1" smtClean="0">
                <a:solidFill>
                  <a:schemeClr val="accent3">
                    <a:lumMod val="75000"/>
                  </a:schemeClr>
                </a:solidFill>
              </a:rPr>
              <a:t>gl_NormalMatrix</a:t>
            </a: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 * </a:t>
            </a:r>
            <a:r>
              <a:rPr lang="en-US" sz="1200" dirty="0" err="1" smtClean="0">
                <a:solidFill>
                  <a:schemeClr val="accent3">
                    <a:lumMod val="75000"/>
                  </a:schemeClr>
                </a:solidFill>
              </a:rPr>
              <a:t>gl_Normal</a:t>
            </a: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 marL="0" indent="0">
              <a:buNone/>
              <a:tabLst>
                <a:tab pos="347663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//Texture coordinates</a:t>
            </a:r>
          </a:p>
          <a:p>
            <a:pPr marL="0" indent="0">
              <a:buNone/>
              <a:tabLst>
                <a:tab pos="347663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1200" dirty="0" err="1" smtClean="0">
                <a:solidFill>
                  <a:schemeClr val="accent3">
                    <a:lumMod val="75000"/>
                  </a:schemeClr>
                </a:solidFill>
              </a:rPr>
              <a:t>gl_TexCoord</a:t>
            </a: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[0] = gl_MultiTexCoord0;</a:t>
            </a:r>
          </a:p>
          <a:p>
            <a:pPr marL="0" indent="0">
              <a:buNone/>
              <a:tabLst>
                <a:tab pos="347663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//The position of the vertex</a:t>
            </a:r>
          </a:p>
          <a:p>
            <a:pPr marL="0" indent="0">
              <a:buNone/>
              <a:tabLst>
                <a:tab pos="347663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1200" dirty="0" err="1" smtClean="0">
                <a:solidFill>
                  <a:schemeClr val="accent3">
                    <a:lumMod val="75000"/>
                  </a:schemeClr>
                </a:solidFill>
              </a:rPr>
              <a:t>gl_Position</a:t>
            </a: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 = </a:t>
            </a:r>
            <a:r>
              <a:rPr lang="en-US" sz="1200" dirty="0" err="1" smtClean="0">
                <a:solidFill>
                  <a:schemeClr val="accent3">
                    <a:lumMod val="75000"/>
                  </a:schemeClr>
                </a:solidFill>
              </a:rPr>
              <a:t>ftransform</a:t>
            </a: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();</a:t>
            </a:r>
          </a:p>
          <a:p>
            <a:pPr marL="0" indent="0">
              <a:buNone/>
              <a:tabLst>
                <a:tab pos="347663" algn="l"/>
              </a:tabLst>
            </a:pPr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}</a:t>
            </a:r>
            <a:endParaRPr lang="en-US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4" descr="celSha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6000750"/>
            <a:ext cx="2124075" cy="3429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Gradient Increments Simplified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vec4 </a:t>
            </a:r>
            <a:r>
              <a:rPr lang="en-US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CelShading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(vec4 color)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{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float intensity = dot(</a:t>
            </a:r>
            <a:r>
              <a:rPr lang="en-US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LightDir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normalize (normal)); 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float factor = 0.5; 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if (Intensity&gt; 0.95) factor = 1.0;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else if (Intensity&gt; 0.5) factor = 0.7;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else if (Intensity&gt; 0.25) factor = 0.4;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else if (Intensity &lt; 0.1 ) factor = 0.0;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//rough outline approximation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color *= vec4 (factor, factor, factor, 1.0); 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return color;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}</a:t>
            </a:r>
          </a:p>
          <a:p>
            <a:endParaRPr lang="en-US" dirty="0"/>
          </a:p>
        </p:txBody>
      </p:sp>
      <p:pic>
        <p:nvPicPr>
          <p:cNvPr id="1026" name="Picture 2" descr="C:\Users\Rethyk\Documents\cse4431\teapot gradient tweak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429000"/>
            <a:ext cx="5160993" cy="18819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uto-modellis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1295400"/>
            <a:ext cx="5410200" cy="4057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use </a:t>
            </a:r>
            <a:r>
              <a:rPr lang="en-CA" dirty="0" err="1" smtClean="0"/>
              <a:t>cel</a:t>
            </a:r>
            <a:r>
              <a:rPr lang="en-CA" dirty="0" smtClean="0"/>
              <a:t> shading?</a:t>
            </a:r>
            <a:endParaRPr lang="en-CA" dirty="0"/>
          </a:p>
        </p:txBody>
      </p:sp>
      <p:pic>
        <p:nvPicPr>
          <p:cNvPr id="4" name="Content Placeholder 3" descr="jetGrin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3400" y="522540"/>
            <a:ext cx="3886200" cy="333241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cel</a:t>
            </a:r>
            <a:r>
              <a:rPr lang="en-US" dirty="0" smtClean="0"/>
              <a:t> shading?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/>
            <a:r>
              <a:rPr lang="en-CA" sz="2000" dirty="0" smtClean="0"/>
              <a:t>Essentially, it is a type of non-photorealistic rendering designed to make computer graphics appear to be hand-drawn. </a:t>
            </a:r>
            <a:r>
              <a:rPr lang="en-CA" sz="2000" dirty="0" err="1" smtClean="0"/>
              <a:t>Cel</a:t>
            </a:r>
            <a:r>
              <a:rPr lang="en-CA" sz="2000" dirty="0" smtClean="0"/>
              <a:t>-shading is often used to mimic the simplistic style and feel of a hand drawn comic book or cartoon. </a:t>
            </a:r>
          </a:p>
          <a:p>
            <a:pPr marL="0" indent="0">
              <a:buNone/>
            </a:pPr>
            <a:endParaRPr lang="en-CA" sz="2000" dirty="0" smtClean="0"/>
          </a:p>
          <a:p>
            <a:pPr marL="0" indent="0"/>
            <a:r>
              <a:rPr lang="en-CA" sz="2000" dirty="0" smtClean="0"/>
              <a:t>The name originates from the clear sheets of acetate, called </a:t>
            </a:r>
            <a:r>
              <a:rPr lang="en-CA" sz="2000" dirty="0" err="1" smtClean="0"/>
              <a:t>cels</a:t>
            </a:r>
            <a:r>
              <a:rPr lang="en-CA" sz="2000" dirty="0" smtClean="0"/>
              <a:t>, which are painted on for use in traditional 2D animation.</a:t>
            </a:r>
          </a:p>
          <a:p>
            <a:pPr marL="0" indent="0">
              <a:buNone/>
            </a:pPr>
            <a:endParaRPr lang="en-CA" sz="2000" dirty="0" smtClean="0"/>
          </a:p>
          <a:p>
            <a:pPr marL="0" indent="0"/>
            <a:r>
              <a:rPr lang="en-CA" sz="2000" dirty="0" smtClean="0"/>
              <a:t>The style is more typically seen in cartoons, but a recent trend has </a:t>
            </a:r>
            <a:r>
              <a:rPr lang="en-CA" sz="2000" dirty="0" err="1" smtClean="0"/>
              <a:t>cel</a:t>
            </a:r>
            <a:r>
              <a:rPr lang="en-CA" sz="2000" dirty="0" smtClean="0"/>
              <a:t>-shading used more and more in recent video games and graphic applications.</a:t>
            </a:r>
          </a:p>
          <a:p>
            <a:pPr marL="0" indent="0"/>
            <a:endParaRPr lang="en-CA" sz="2000" dirty="0" smtClean="0"/>
          </a:p>
          <a:p>
            <a:pPr marL="0" indent="0"/>
            <a:r>
              <a:rPr lang="en-CA" sz="2000" dirty="0" smtClean="0"/>
              <a:t>Can also be referred to as </a:t>
            </a:r>
            <a:r>
              <a:rPr lang="en-CA" sz="2000" dirty="0" err="1" smtClean="0"/>
              <a:t>Toon</a:t>
            </a:r>
            <a:r>
              <a:rPr lang="en-CA" sz="2000" dirty="0" smtClean="0"/>
              <a:t>-shading</a:t>
            </a:r>
          </a:p>
          <a:p>
            <a:pPr marL="0" indent="0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System Requirements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Use of non-photorealistic shading means system processing is kept to a minimum</a:t>
            </a:r>
          </a:p>
          <a:p>
            <a:r>
              <a:rPr lang="en-CA" dirty="0" smtClean="0"/>
              <a:t>OpenGL 2.0 and GLSL 1.2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Normal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Cel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Shading Comparison</a:t>
            </a:r>
            <a:endParaRPr lang="en-US" dirty="0"/>
          </a:p>
        </p:txBody>
      </p:sp>
      <p:pic>
        <p:nvPicPr>
          <p:cNvPr id="10" name="Content Placeholder 9" descr="Toon-shad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685800"/>
            <a:ext cx="4419600" cy="3399692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Seen here is a representation of </a:t>
            </a:r>
            <a:r>
              <a:rPr lang="en-US" sz="2000" dirty="0" err="1" smtClean="0"/>
              <a:t>Tintin’s</a:t>
            </a:r>
            <a:r>
              <a:rPr lang="en-US" sz="2000" dirty="0" smtClean="0"/>
              <a:t> Space exploring suit pictured in both cell shading and your everyday normal 3d </a:t>
            </a:r>
            <a:r>
              <a:rPr lang="en-US" sz="2000" dirty="0" err="1" smtClean="0"/>
              <a:t>shader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83120_f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905000"/>
            <a:ext cx="4775200" cy="3581400"/>
          </a:xfrm>
          <a:prstGeom prst="rect">
            <a:avLst/>
          </a:prstGeom>
        </p:spPr>
      </p:pic>
      <p:pic>
        <p:nvPicPr>
          <p:cNvPr id="6" name="Picture 5" descr="c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57200"/>
            <a:ext cx="3053033" cy="230028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7" name="Picture 6" descr="3dcell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24200" y="457200"/>
            <a:ext cx="3124200" cy="2343150"/>
          </a:xfrm>
          <a:prstGeom prst="rect">
            <a:avLst/>
          </a:prstGeom>
        </p:spPr>
      </p:pic>
      <p:pic>
        <p:nvPicPr>
          <p:cNvPr id="9" name="Picture 8" descr="190171-1040478200200212219_larg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81600" y="2286000"/>
            <a:ext cx="2857500" cy="3209925"/>
          </a:xfrm>
          <a:prstGeom prst="rect">
            <a:avLst/>
          </a:prstGeom>
        </p:spPr>
      </p:pic>
      <p:pic>
        <p:nvPicPr>
          <p:cNvPr id="10" name="Picture 9" descr="RealTimeCellShadin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48400" y="609600"/>
            <a:ext cx="2436945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cosine of the face’s normal is used to determine the brightness level.  Closest to direction of light gets brighter tones.</a:t>
            </a:r>
            <a:br>
              <a:rPr lang="en-US" sz="1800" dirty="0" smtClean="0"/>
            </a:br>
            <a:r>
              <a:rPr lang="en-US" sz="1800" dirty="0" err="1" smtClean="0">
                <a:solidFill>
                  <a:schemeClr val="accent3">
                    <a:lumMod val="75000"/>
                  </a:schemeClr>
                </a:solidFill>
              </a:rPr>
              <a:t>cos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sz="1800" dirty="0" err="1" smtClean="0">
                <a:solidFill>
                  <a:schemeClr val="accent3">
                    <a:lumMod val="75000"/>
                  </a:schemeClr>
                </a:solidFill>
              </a:rPr>
              <a:t>lightDir,normal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) = dot(</a:t>
            </a:r>
            <a:r>
              <a:rPr lang="en-US" sz="1800" dirty="0" err="1" smtClean="0">
                <a:solidFill>
                  <a:schemeClr val="accent3">
                    <a:lumMod val="75000"/>
                  </a:schemeClr>
                </a:solidFill>
              </a:rPr>
              <a:t>lightDir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 , normal) / </a:t>
            </a:r>
            <a:b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			   ( |</a:t>
            </a:r>
            <a:r>
              <a:rPr lang="en-US" sz="1800" dirty="0" err="1" smtClean="0">
                <a:solidFill>
                  <a:schemeClr val="accent3">
                    <a:lumMod val="75000"/>
                  </a:schemeClr>
                </a:solidFill>
              </a:rPr>
              <a:t>lightDir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| * |normal| )</a:t>
            </a:r>
          </a:p>
          <a:p>
            <a:pPr lvl="1"/>
            <a:r>
              <a:rPr lang="en-US" sz="1800" dirty="0" smtClean="0"/>
              <a:t>If both light dir and normal are normalized, above is simplified to :</a:t>
            </a:r>
            <a:br>
              <a:rPr lang="en-US" sz="1800" dirty="0" smtClean="0"/>
            </a:br>
            <a:r>
              <a:rPr lang="en-US" sz="1800" dirty="0" err="1" smtClean="0">
                <a:solidFill>
                  <a:schemeClr val="accent3">
                    <a:lumMod val="75000"/>
                  </a:schemeClr>
                </a:solidFill>
              </a:rPr>
              <a:t>cos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sz="1800" dirty="0" err="1" smtClean="0">
                <a:solidFill>
                  <a:schemeClr val="accent3">
                    <a:lumMod val="75000"/>
                  </a:schemeClr>
                </a:solidFill>
              </a:rPr>
              <a:t>lightDir,normal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) = dot(</a:t>
            </a:r>
            <a:r>
              <a:rPr lang="en-US" sz="1800" dirty="0" err="1" smtClean="0">
                <a:solidFill>
                  <a:schemeClr val="accent3">
                    <a:lumMod val="75000"/>
                  </a:schemeClr>
                </a:solidFill>
              </a:rPr>
              <a:t>lightDir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, normal)</a:t>
            </a:r>
          </a:p>
          <a:p>
            <a:r>
              <a:rPr lang="en-US" sz="1800" dirty="0" smtClean="0"/>
              <a:t>If given a OpenGL variable for the lights position instead of the uniform </a:t>
            </a:r>
            <a:r>
              <a:rPr lang="en-US" sz="1800" dirty="0" err="1" smtClean="0"/>
              <a:t>lightDir</a:t>
            </a:r>
            <a:r>
              <a:rPr lang="en-US" sz="1800" dirty="0" smtClean="0"/>
              <a:t>, we normalize it before using it in the dot product that forms intensity values.  So our vertex </a:t>
            </a:r>
            <a:r>
              <a:rPr lang="en-US" sz="1800" dirty="0" err="1" smtClean="0"/>
              <a:t>shader</a:t>
            </a:r>
            <a:r>
              <a:rPr lang="en-US" sz="1800" dirty="0" smtClean="0"/>
              <a:t> </a:t>
            </a:r>
            <a:r>
              <a:rPr lang="en-US" sz="1800" dirty="0" err="1" smtClean="0"/>
              <a:t>whould</a:t>
            </a:r>
            <a:r>
              <a:rPr lang="en-US" sz="1800" dirty="0" smtClean="0"/>
              <a:t> look like this:</a:t>
            </a:r>
          </a:p>
          <a:p>
            <a:pPr lvl="1"/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Vec3 </a:t>
            </a:r>
            <a:r>
              <a:rPr lang="en-US" sz="1800" dirty="0" err="1" smtClean="0">
                <a:solidFill>
                  <a:schemeClr val="accent3">
                    <a:lumMod val="75000"/>
                  </a:schemeClr>
                </a:solidFill>
              </a:rPr>
              <a:t>lightDir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 = normalize(vec3(</a:t>
            </a:r>
            <a:r>
              <a:rPr lang="en-US" sz="1800" dirty="0" err="1" smtClean="0">
                <a:solidFill>
                  <a:schemeClr val="accent3">
                    <a:lumMod val="75000"/>
                  </a:schemeClr>
                </a:solidFill>
              </a:rPr>
              <a:t>gl_LightSource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[0].position));</a:t>
            </a:r>
            <a:b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intensity = dot(</a:t>
            </a:r>
            <a:r>
              <a:rPr lang="en-US" sz="1800" dirty="0" err="1" smtClean="0">
                <a:solidFill>
                  <a:schemeClr val="accent3">
                    <a:lumMod val="75000"/>
                  </a:schemeClr>
                </a:solidFill>
              </a:rPr>
              <a:t>lightDir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1800" dirty="0" err="1" smtClean="0">
                <a:solidFill>
                  <a:schemeClr val="accent3">
                    <a:lumMod val="75000"/>
                  </a:schemeClr>
                </a:solidFill>
              </a:rPr>
              <a:t>gl_Normal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);</a:t>
            </a:r>
            <a:b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800" dirty="0" err="1" smtClean="0">
                <a:solidFill>
                  <a:schemeClr val="accent3">
                    <a:lumMod val="75000"/>
                  </a:schemeClr>
                </a:solidFill>
              </a:rPr>
              <a:t>gl_Position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 = </a:t>
            </a:r>
            <a:r>
              <a:rPr lang="en-US" sz="1800" dirty="0" err="1" smtClean="0">
                <a:solidFill>
                  <a:schemeClr val="accent3">
                    <a:lumMod val="75000"/>
                  </a:schemeClr>
                </a:solidFill>
              </a:rPr>
              <a:t>ftransform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();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 pt2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Because the intensity is set up as a varying variable used by both vertex and fragment </a:t>
            </a:r>
            <a:r>
              <a:rPr lang="en-US" sz="2000" dirty="0" err="1" smtClean="0"/>
              <a:t>shaders</a:t>
            </a:r>
            <a:r>
              <a:rPr lang="en-US" sz="2000" dirty="0" smtClean="0"/>
              <a:t>, we must first write it in the vertex </a:t>
            </a:r>
            <a:r>
              <a:rPr lang="en-US" sz="2000" dirty="0" err="1" smtClean="0"/>
              <a:t>shader</a:t>
            </a:r>
            <a:r>
              <a:rPr lang="en-US" sz="2000" dirty="0" smtClean="0"/>
              <a:t> so that the fragment </a:t>
            </a:r>
            <a:r>
              <a:rPr lang="en-US" sz="2000" dirty="0" err="1" smtClean="0"/>
              <a:t>shader</a:t>
            </a:r>
            <a:r>
              <a:rPr lang="en-US" sz="2000" dirty="0" smtClean="0"/>
              <a:t> can use it.  The fragment </a:t>
            </a:r>
            <a:r>
              <a:rPr lang="en-US" sz="2000" dirty="0" err="1" smtClean="0"/>
              <a:t>shader</a:t>
            </a:r>
            <a:r>
              <a:rPr lang="en-US" sz="2000" dirty="0" smtClean="0"/>
              <a:t> would then follow a similar form to this:</a:t>
            </a:r>
          </a:p>
          <a:p>
            <a:pPr lvl="1"/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vec4 color;</a:t>
            </a:r>
            <a:b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if ( intensity &gt; 0.95 )</a:t>
            </a:r>
            <a:b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	color = vec4( 1.0, 0.5, 0.5, 1.0 );</a:t>
            </a:r>
            <a:b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else if ( intensity &gt; 0.5 )</a:t>
            </a:r>
            <a:b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	color = vec4( 0.6, 0.3, 0.3, 1.0 );</a:t>
            </a:r>
            <a:b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else if ( intensity &gt; 0.25 )</a:t>
            </a:r>
            <a:b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	color = vec4( 0.4, 0.2, 0.2, 1.0 );</a:t>
            </a:r>
            <a:b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else</a:t>
            </a:r>
            <a:b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	color = vec4( 0.2, 0.1, 0.1, 1.0 );</a:t>
            </a:r>
            <a:b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gl_FragColor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= color;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 Vertex </a:t>
            </a:r>
            <a:br>
              <a:rPr lang="en-US" dirty="0" smtClean="0"/>
            </a:br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533400"/>
            <a:ext cx="4038600" cy="48768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347663" algn="l"/>
                <a:tab pos="682625" algn="l"/>
              </a:tabLst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uniform vec3 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</a:rPr>
              <a:t>lightDir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347663" algn="l"/>
                <a:tab pos="682625" algn="l"/>
              </a:tabLst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varying vec3 intensity;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347663" algn="l"/>
                <a:tab pos="682625" algn="l"/>
              </a:tabLst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void main(){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347663" algn="l"/>
                <a:tab pos="682625" algn="l"/>
              </a:tabLst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float intensity; 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vec4 color;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intensity = dot(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</a:rPr>
              <a:t>lightDir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</a:rPr>
              <a:t>gl_Normal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); 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if (intensity &gt; 0.95) 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	color = vec4(1.0,0.5,0.5,1.0);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347663" algn="l"/>
                <a:tab pos="682625" algn="l"/>
              </a:tabLst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else if (intensity &gt; 0.5)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	color = vec4(0.6,0.3,0.3,1.0);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347663" algn="l"/>
                <a:tab pos="682625" algn="l"/>
              </a:tabLst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else if (intensity &gt; 0.25)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	color = vec4(0.4,0.2,0.2,1.0);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347663" algn="l"/>
                <a:tab pos="682625" algn="l"/>
              </a:tabLst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else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347663" algn="l"/>
                <a:tab pos="682625" algn="l"/>
              </a:tabLst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	color = vec4(0.2,0.1,0.1,1.0); 	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</a:rPr>
              <a:t>gl_FragColor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 = color;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347663" algn="l"/>
                <a:tab pos="682625" algn="l"/>
              </a:tabLst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}</a:t>
            </a:r>
            <a:endParaRPr lang="en-US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smtClean="0"/>
              <a:t>In this case we compute the face </a:t>
            </a:r>
            <a:r>
              <a:rPr lang="en-US" sz="1400" dirty="0" err="1" smtClean="0"/>
              <a:t>normals</a:t>
            </a:r>
            <a:r>
              <a:rPr lang="en-US" sz="1400" dirty="0" smtClean="0"/>
              <a:t> in the vertex </a:t>
            </a:r>
            <a:r>
              <a:rPr lang="en-US" sz="1400" dirty="0" err="1" smtClean="0"/>
              <a:t>shader</a:t>
            </a:r>
            <a:r>
              <a:rPr lang="en-US" sz="1400" dirty="0" smtClean="0"/>
              <a:t> before passing the values to the fragment </a:t>
            </a:r>
            <a:r>
              <a:rPr lang="en-US" sz="1400" dirty="0" err="1" smtClean="0"/>
              <a:t>shader</a:t>
            </a:r>
            <a:r>
              <a:rPr lang="en-US" sz="1400" dirty="0" smtClean="0"/>
              <a:t>.  It works but results are not optimal.</a:t>
            </a:r>
          </a:p>
          <a:p>
            <a:pPr marL="0" indent="0">
              <a:buNone/>
              <a:tabLst>
                <a:tab pos="347663" algn="l"/>
              </a:tabLst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uniform vec3 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</a:rPr>
              <a:t>lightDir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 marL="0" indent="0">
              <a:buNone/>
              <a:tabLst>
                <a:tab pos="347663" algn="l"/>
              </a:tabLst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varying float intensity;</a:t>
            </a:r>
          </a:p>
          <a:p>
            <a:pPr marL="0" indent="0">
              <a:buNone/>
              <a:tabLst>
                <a:tab pos="347663" algn="l"/>
              </a:tabLst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void main(){</a:t>
            </a:r>
          </a:p>
          <a:p>
            <a:pPr marL="0" indent="0">
              <a:buNone/>
              <a:tabLst>
                <a:tab pos="347663" algn="l"/>
              </a:tabLst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intensity = dot(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</a:rPr>
              <a:t>lightDir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</a:rPr>
              <a:t>gl_Normal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);</a:t>
            </a:r>
          </a:p>
          <a:p>
            <a:pPr marL="0" indent="0">
              <a:buNone/>
              <a:tabLst>
                <a:tab pos="347663" algn="l"/>
              </a:tabLst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</a:rPr>
              <a:t>gl_Position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 = 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</a:rPr>
              <a:t>ftransform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();</a:t>
            </a:r>
          </a:p>
          <a:p>
            <a:pPr marL="0" indent="0">
              <a:buNone/>
              <a:tabLst>
                <a:tab pos="347663" algn="l"/>
              </a:tabLst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}</a:t>
            </a:r>
            <a:endParaRPr lang="en-US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7" name="Picture 6" descr="toonv-300x20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3352800"/>
            <a:ext cx="3505200" cy="243027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oonf-300x19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540760"/>
            <a:ext cx="3581400" cy="226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 Fragment </a:t>
            </a:r>
            <a:br>
              <a:rPr lang="en-US" dirty="0" smtClean="0"/>
            </a:br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44958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tabLst>
                <a:tab pos="347663" algn="l"/>
                <a:tab pos="682625" algn="l"/>
              </a:tabLst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uniform vec3 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</a:rPr>
              <a:t>lightDir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varying vec3 normal;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void main()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{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 	float intensity; 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vec4 color; 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intensity = 					dot(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</a:rPr>
              <a:t>lightDir,normalize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(normal)); 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if (intensity &gt; 0.95) 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	color = vec4(1.0,0.5,0.5,1.0); 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else if (intensity &gt; 0.5)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	color = vec4(0.6,0.3,0.3,1.0); 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else if (intensity &gt; 0.25)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	color = vec4(0.4,0.2,0.2,1.0); 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else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	color = vec4(0.2,0.1,0.1,1.0); 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</a:rPr>
              <a:t>gl_FragColor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 = color;</a:t>
            </a:r>
            <a:b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}</a:t>
            </a:r>
            <a:endParaRPr lang="en-US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19600" y="457200"/>
            <a:ext cx="4267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smtClean="0"/>
              <a:t>The difference between this new fragment </a:t>
            </a:r>
            <a:r>
              <a:rPr lang="en-US" sz="1400" dirty="0" err="1" smtClean="0"/>
              <a:t>shader</a:t>
            </a:r>
            <a:r>
              <a:rPr lang="en-US" sz="1400" dirty="0" smtClean="0"/>
              <a:t> and the one above is that we are now computing the </a:t>
            </a:r>
            <a:r>
              <a:rPr lang="en-US" sz="1400" dirty="0" err="1" smtClean="0"/>
              <a:t>normals</a:t>
            </a:r>
            <a:r>
              <a:rPr lang="en-US" sz="1400" dirty="0" smtClean="0"/>
              <a:t> in the fragment </a:t>
            </a:r>
            <a:r>
              <a:rPr lang="en-US" sz="1400" dirty="0" err="1" smtClean="0"/>
              <a:t>shader</a:t>
            </a:r>
            <a:r>
              <a:rPr lang="en-US" sz="1400" dirty="0" smtClean="0"/>
              <a:t> and not the vertex </a:t>
            </a:r>
            <a:r>
              <a:rPr lang="en-US" sz="1400" dirty="0" err="1" smtClean="0"/>
              <a:t>shader</a:t>
            </a:r>
            <a:r>
              <a:rPr lang="en-US" sz="1400" dirty="0" smtClean="0"/>
              <a:t>.  We therefore get proper direction and unit length instead of just proper direction.</a:t>
            </a:r>
          </a:p>
          <a:p>
            <a:pPr marL="0" indent="0">
              <a:buNone/>
            </a:pPr>
            <a:r>
              <a:rPr lang="en-US" sz="1400" dirty="0" smtClean="0"/>
              <a:t>Our vertex </a:t>
            </a:r>
            <a:r>
              <a:rPr lang="en-US" sz="1400" dirty="0" err="1" smtClean="0"/>
              <a:t>shader</a:t>
            </a:r>
            <a:r>
              <a:rPr lang="en-US" sz="1400" dirty="0" smtClean="0"/>
              <a:t> in this case essentially becomes two lines:</a:t>
            </a:r>
            <a:br>
              <a:rPr lang="en-US" sz="1400" dirty="0" smtClean="0"/>
            </a:b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varying vec3 normal;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void main() {</a:t>
            </a:r>
          </a:p>
          <a:p>
            <a:pPr marL="0" indent="0">
              <a:buNone/>
              <a:tabLst>
                <a:tab pos="398463" algn="l"/>
              </a:tabLst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normal = 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</a:rPr>
              <a:t>gl_Normal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 marL="0" indent="0">
              <a:buNone/>
              <a:tabLst>
                <a:tab pos="398463" algn="l"/>
              </a:tabLst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</a:rPr>
              <a:t>gl_Position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 = </a:t>
            </a:r>
            <a:r>
              <a:rPr lang="en-US" sz="1400" dirty="0" err="1" smtClean="0">
                <a:solidFill>
                  <a:schemeClr val="accent3">
                    <a:lumMod val="75000"/>
                  </a:schemeClr>
                </a:solidFill>
              </a:rPr>
              <a:t>ftransform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();</a:t>
            </a:r>
          </a:p>
          <a:p>
            <a:pPr marL="0" indent="0">
              <a:buNone/>
              <a:tabLst>
                <a:tab pos="398463" algn="l"/>
              </a:tabLst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}</a:t>
            </a:r>
            <a:endParaRPr lang="en-US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230</TotalTime>
  <Words>387</Words>
  <Application>Microsoft Office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Cel Shading</vt:lpstr>
      <vt:lpstr>What is cel shading?</vt:lpstr>
      <vt:lpstr>System Requirements</vt:lpstr>
      <vt:lpstr>Normal vs Cel Shading Comparison</vt:lpstr>
      <vt:lpstr>Examples</vt:lpstr>
      <vt:lpstr>The Basics</vt:lpstr>
      <vt:lpstr>The Basics pt2</vt:lpstr>
      <vt:lpstr>Per Vertex  Normalization</vt:lpstr>
      <vt:lpstr>Per Fragment  Normalization</vt:lpstr>
      <vt:lpstr>Using Light Source with Parameters </vt:lpstr>
      <vt:lpstr>Use of Texture  Coordinates in Shader</vt:lpstr>
      <vt:lpstr>Gradient Increments Simplified</vt:lpstr>
      <vt:lpstr>Why use cel shading?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Rethyk</dc:creator>
  <cp:lastModifiedBy>Martin Deschamps</cp:lastModifiedBy>
  <cp:revision>32</cp:revision>
  <dcterms:created xsi:type="dcterms:W3CDTF">2006-08-16T00:00:00Z</dcterms:created>
  <dcterms:modified xsi:type="dcterms:W3CDTF">2012-03-22T19:04:54Z</dcterms:modified>
</cp:coreProperties>
</file>