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20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1" r:id="rId12"/>
    <p:sldId id="430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Procedural Textures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pic>
        <p:nvPicPr>
          <p:cNvPr id="4" name="Content Placeholder 3" descr="texmod_2s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2743200" cy="2743200"/>
          </a:xfrm>
        </p:spPr>
      </p:pic>
      <p:pic>
        <p:nvPicPr>
          <p:cNvPr id="5" name="Picture 4" descr="texmod_3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2743200" cy="2743200"/>
          </a:xfrm>
          <a:prstGeom prst="rect">
            <a:avLst/>
          </a:prstGeom>
        </p:spPr>
      </p:pic>
      <p:pic>
        <p:nvPicPr>
          <p:cNvPr id="6" name="Picture 5" descr="texmod_4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581400"/>
            <a:ext cx="2743200" cy="2743200"/>
          </a:xfrm>
          <a:prstGeom prst="rect">
            <a:avLst/>
          </a:prstGeom>
        </p:spPr>
      </p:pic>
      <p:pic>
        <p:nvPicPr>
          <p:cNvPr id="7" name="Picture 6" descr="texmod_16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371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371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943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9436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mod(x, a) / a</a:t>
            </a:r>
            <a:r>
              <a:rPr lang="en-US" dirty="0" smtClean="0"/>
              <a:t> will produce a </a:t>
            </a:r>
            <a:r>
              <a:rPr lang="en-US" dirty="0" err="1" smtClean="0"/>
              <a:t>sawtooth</a:t>
            </a:r>
            <a:r>
              <a:rPr lang="en-US" dirty="0" smtClean="0"/>
              <a:t> pattern</a:t>
            </a:r>
          </a:p>
          <a:p>
            <a:r>
              <a:rPr lang="en-US" dirty="0" err="1" smtClean="0"/>
              <a:t>splines</a:t>
            </a:r>
            <a:r>
              <a:rPr lang="en-US" dirty="0" smtClean="0"/>
              <a:t> are common primitives, but not supported directly in </a:t>
            </a:r>
            <a:r>
              <a:rPr lang="en-US" dirty="0" err="1" smtClean="0"/>
              <a:t>glsl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natural textures are irregular and cannot easily be described using the previous simple primitive functions</a:t>
            </a:r>
          </a:p>
          <a:p>
            <a:pPr lvl="1"/>
            <a:r>
              <a:rPr lang="en-US" dirty="0" smtClean="0"/>
              <a:t>natural phenomenon (clouds, fire, smoke)</a:t>
            </a:r>
          </a:p>
          <a:p>
            <a:pPr lvl="1"/>
            <a:r>
              <a:rPr lang="en-US" dirty="0" smtClean="0"/>
              <a:t>natural materials (marble, wood, mountains)</a:t>
            </a:r>
          </a:p>
          <a:p>
            <a:pPr lvl="1"/>
            <a:r>
              <a:rPr lang="en-US" dirty="0" smtClean="0"/>
              <a:t>man-made materials (stucco, asphalt, cement)</a:t>
            </a:r>
          </a:p>
          <a:p>
            <a:pPr lvl="1"/>
            <a:r>
              <a:rPr lang="en-US" dirty="0" smtClean="0"/>
              <a:t>surface imperfections (rust, dirt, wear)</a:t>
            </a:r>
          </a:p>
          <a:p>
            <a:pPr lvl="1"/>
            <a:r>
              <a:rPr lang="en-US" dirty="0" smtClean="0"/>
              <a:t>pattern imperfections (wiggles, bumps, color variation)</a:t>
            </a:r>
          </a:p>
          <a:p>
            <a:pPr lvl="1"/>
            <a:r>
              <a:rPr lang="en-US" dirty="0" smtClean="0"/>
              <a:t>motion imperfections</a:t>
            </a:r>
          </a:p>
          <a:p>
            <a:r>
              <a:rPr lang="en-US" dirty="0" smtClean="0"/>
              <a:t>in 1985 Ken </a:t>
            </a:r>
            <a:r>
              <a:rPr lang="en-US" dirty="0" err="1" smtClean="0"/>
              <a:t>Perlin</a:t>
            </a:r>
            <a:r>
              <a:rPr lang="en-US" dirty="0" smtClean="0"/>
              <a:t> described a method of procedural texture generation called “noise”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noise textures are not true noise in the sense that they are not truly random</a:t>
            </a:r>
          </a:p>
          <a:p>
            <a:pPr lvl="1"/>
            <a:r>
              <a:rPr lang="en-US" dirty="0" smtClean="0"/>
              <a:t>a truly random function is not useful for most image generation purposes because we want repeatability</a:t>
            </a:r>
          </a:p>
          <a:p>
            <a:pPr lvl="1"/>
            <a:r>
              <a:rPr lang="en-US" dirty="0" smtClean="0"/>
              <a:t>i.e., the texture value for (s, t) should always be the same</a:t>
            </a:r>
          </a:p>
          <a:p>
            <a:pPr lvl="2"/>
            <a:r>
              <a:rPr lang="en-US" dirty="0" smtClean="0"/>
              <a:t>otherwise the texture will change </a:t>
            </a:r>
            <a:r>
              <a:rPr lang="en-US" dirty="0" err="1" smtClean="0"/>
              <a:t>everytime</a:t>
            </a:r>
            <a:r>
              <a:rPr lang="en-US" dirty="0" smtClean="0"/>
              <a:t> we render the object!</a:t>
            </a:r>
          </a:p>
          <a:p>
            <a:r>
              <a:rPr lang="en-US" dirty="0" smtClean="0"/>
              <a:t>also, the texture values in a small neighborhood around (</a:t>
            </a:r>
            <a:r>
              <a:rPr lang="en-US" dirty="0" err="1" smtClean="0"/>
              <a:t>s,t</a:t>
            </a:r>
            <a:r>
              <a:rPr lang="en-US" dirty="0" smtClean="0"/>
              <a:t>) should be similar</a:t>
            </a:r>
          </a:p>
          <a:p>
            <a:pPr lvl="1"/>
            <a:r>
              <a:rPr lang="en-US" dirty="0" smtClean="0"/>
              <a:t>otherwise small changes to (s, t), such as what would occur when the camera or object moves, might produce dramatically different images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Texture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noise function should have certain properties</a:t>
            </a:r>
          </a:p>
          <a:p>
            <a:pPr lvl="1"/>
            <a:r>
              <a:rPr lang="en-US" dirty="0" smtClean="0"/>
              <a:t>continuous function that appears random</a:t>
            </a:r>
          </a:p>
          <a:p>
            <a:pPr lvl="1"/>
            <a:r>
              <a:rPr lang="en-US" dirty="0" smtClean="0"/>
              <a:t>repeatable, i.e., the texture value for any (s, t) is constant</a:t>
            </a:r>
          </a:p>
          <a:p>
            <a:pPr lvl="1"/>
            <a:r>
              <a:rPr lang="en-US" dirty="0" smtClean="0"/>
              <a:t>has a well defined range, usually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1]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[-1, 1]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does not show obvious regular or periodic patterns</a:t>
            </a:r>
          </a:p>
          <a:p>
            <a:pPr lvl="1"/>
            <a:r>
              <a:rPr lang="en-US" dirty="0" smtClean="0"/>
              <a:t>isotropic (rotationally invariant)</a:t>
            </a:r>
          </a:p>
          <a:p>
            <a:pPr lvl="1"/>
            <a:r>
              <a:rPr lang="en-US" dirty="0" smtClean="0"/>
              <a:t>can be defined in 1, 2, 3 or higher dimensions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Noise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of the noise functions used in graphics are lattice based</a:t>
            </a:r>
          </a:p>
          <a:p>
            <a:pPr lvl="1"/>
            <a:r>
              <a:rPr lang="en-US" dirty="0" smtClean="0"/>
              <a:t>generate random points at regularly spaced intervals</a:t>
            </a:r>
          </a:p>
          <a:p>
            <a:pPr lvl="1"/>
            <a:r>
              <a:rPr lang="en-US" dirty="0" smtClean="0"/>
              <a:t>interpolate between the points using a continuous function</a:t>
            </a:r>
          </a:p>
          <a:p>
            <a:pPr lvl="2"/>
            <a:r>
              <a:rPr lang="en-US" dirty="0" smtClean="0"/>
              <a:t>usually a cubic or </a:t>
            </a:r>
            <a:r>
              <a:rPr lang="en-US" dirty="0" err="1" smtClean="0"/>
              <a:t>quintic</a:t>
            </a:r>
            <a:r>
              <a:rPr lang="en-US" dirty="0" smtClean="0"/>
              <a:t> </a:t>
            </a:r>
            <a:r>
              <a:rPr lang="en-US" dirty="0" err="1" smtClean="0"/>
              <a:t>spline</a:t>
            </a:r>
            <a:endParaRPr lang="en-US" dirty="0" smtClean="0"/>
          </a:p>
          <a:p>
            <a:pPr lvl="2"/>
            <a:r>
              <a:rPr lang="en-US" dirty="0" smtClean="0"/>
              <a:t>see textbook p215-220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Noise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“value” noise interpolates the lattice points and assumes that the gradient at each lattice point is zero (or has a “natural” value) </a:t>
            </a:r>
            <a:endParaRPr lang="en-US" dirty="0"/>
          </a:p>
        </p:txBody>
      </p:sp>
      <p:pic>
        <p:nvPicPr>
          <p:cNvPr id="5" name="Picture 4" descr="noise_va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132" y="2514600"/>
            <a:ext cx="486773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Noise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“gradient” noise has a value of zero at each lattice point with a pseudorandom gradient</a:t>
            </a:r>
            <a:endParaRPr lang="en-US" dirty="0"/>
          </a:p>
        </p:txBody>
      </p:sp>
      <p:pic>
        <p:nvPicPr>
          <p:cNvPr id="4" name="Picture 3" descr="noise_grad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132" y="2514600"/>
            <a:ext cx="486773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Value+Gradient</a:t>
            </a:r>
            <a:r>
              <a:rPr lang="en-US" dirty="0" smtClean="0"/>
              <a:t> Noise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“value + gradient” noise interpolates each lattice point with a pseudorandom gradient</a:t>
            </a:r>
            <a:endParaRPr lang="en-US" dirty="0"/>
          </a:p>
        </p:txBody>
      </p:sp>
      <p:pic>
        <p:nvPicPr>
          <p:cNvPr id="4" name="Picture 3" descr="noise_value+grad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132" y="2514600"/>
            <a:ext cx="486773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</a:t>
            </a:r>
            <a:r>
              <a:rPr lang="en-US" dirty="0" err="1" smtClean="0"/>
              <a:t>vs</a:t>
            </a:r>
            <a:r>
              <a:rPr lang="en-US" dirty="0" smtClean="0"/>
              <a:t> Gradient</a:t>
            </a:r>
            <a:endParaRPr lang="en-US" dirty="0"/>
          </a:p>
        </p:txBody>
      </p:sp>
      <p:pic>
        <p:nvPicPr>
          <p:cNvPr id="4" name="Content Placeholder 3" descr="tnoise_valu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34885"/>
            <a:ext cx="3657600" cy="3788229"/>
          </a:xfrm>
        </p:spPr>
      </p:pic>
      <p:pic>
        <p:nvPicPr>
          <p:cNvPr id="5" name="Picture 4" descr="tnoise_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34885"/>
            <a:ext cx="3657600" cy="3788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000" y="54864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noise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4864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noise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glsl</a:t>
            </a:r>
            <a:r>
              <a:rPr lang="en-US" dirty="0" smtClean="0"/>
              <a:t> has some built-in functions that can be used to generate simple textures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returns 0.0 if x &lt; a, 1.0 otherwise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29718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V="1">
            <a:off x="36576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V="1">
            <a:off x="54864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434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590800" y="312419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9550" y="4953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18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18" y="2907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48006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1242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32155" y="228600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 f = step(a, x);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2667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Gradient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Value+Gradient</a:t>
            </a:r>
            <a:endParaRPr lang="en-US" dirty="0"/>
          </a:p>
        </p:txBody>
      </p:sp>
      <p:pic>
        <p:nvPicPr>
          <p:cNvPr id="5" name="Picture 4" descr="tnoise_grad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34885"/>
            <a:ext cx="3657600" cy="3788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272" y="54864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noise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4864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value+gradient</a:t>
            </a:r>
            <a:r>
              <a:rPr lang="en-US" dirty="0" smtClean="0"/>
              <a:t> noise</a:t>
            </a:r>
            <a:endParaRPr lang="en-US" dirty="0"/>
          </a:p>
        </p:txBody>
      </p:sp>
      <p:pic>
        <p:nvPicPr>
          <p:cNvPr id="9" name="Picture 8" descr="tnoise_value+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34885"/>
            <a:ext cx="3657600" cy="37882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view our noise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as being one cycle of a periodic function</a:t>
            </a:r>
          </a:p>
          <a:p>
            <a:r>
              <a:rPr lang="en-US" dirty="0" smtClean="0"/>
              <a:t>the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g(x) = f(2x)</a:t>
            </a:r>
            <a:r>
              <a:rPr lang="en-US" dirty="0" smtClean="0"/>
              <a:t> is a noise function with two cycles; i.e.,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g(x)</a:t>
            </a:r>
            <a:r>
              <a:rPr lang="en-US" dirty="0" smtClean="0"/>
              <a:t> has twice the frequency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oise_va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3657600" cy="2748309"/>
          </a:xfrm>
          <a:prstGeom prst="rect">
            <a:avLst/>
          </a:prstGeom>
        </p:spPr>
      </p:pic>
      <p:pic>
        <p:nvPicPr>
          <p:cNvPr id="5" name="Picture 4" descr="f2_noise_va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3657600" cy="2748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2285" y="5943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943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Octaves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obviously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g(x)</a:t>
            </a:r>
            <a:r>
              <a:rPr lang="en-US" dirty="0" smtClean="0"/>
              <a:t> is not a good noise function</a:t>
            </a:r>
          </a:p>
          <a:p>
            <a:pPr lvl="1"/>
            <a:r>
              <a:rPr lang="en-US" dirty="0" smtClean="0"/>
              <a:t>it is by construction periodic</a:t>
            </a:r>
          </a:p>
          <a:p>
            <a:pPr lvl="1"/>
            <a:r>
              <a:rPr lang="en-US" dirty="0" smtClean="0"/>
              <a:t>however, it will have more fine scale detail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g(x)</a:t>
            </a:r>
            <a:r>
              <a:rPr lang="en-US" dirty="0" smtClean="0"/>
              <a:t> is called an octave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ratio of their frequencies is 2:1</a:t>
            </a:r>
          </a:p>
          <a:p>
            <a:r>
              <a:rPr lang="en-US" dirty="0" smtClean="0"/>
              <a:t>consider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h(x) = f(x) + g(x)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this might hide the obvious periodicity while providing the fine scale detail</a:t>
            </a:r>
          </a:p>
          <a:p>
            <a:pPr lvl="1"/>
            <a:r>
              <a:rPr lang="en-US" dirty="0" smtClean="0"/>
              <a:t> the magnitude might be too big though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Octaves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h(x) = f(x) + (½)g(x)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f(x) + (½)f(2x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this is called two octave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1/f</a:t>
            </a:r>
            <a:r>
              <a:rPr lang="en-US" dirty="0" smtClean="0">
                <a:cs typeface="Times New Roman" pitchFamily="18" charset="0"/>
              </a:rPr>
              <a:t> noise or two octave fractional Brownian motion (FBM) noise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2oct_noise_va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3657600" cy="2748309"/>
          </a:xfrm>
          <a:prstGeom prst="rect">
            <a:avLst/>
          </a:prstGeom>
        </p:spPr>
      </p:pic>
      <p:pic>
        <p:nvPicPr>
          <p:cNvPr id="5" name="Picture 4" descr="2oct_tnoise_va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7882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Octaves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 + (½)f(2x)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(½)(½) f(4x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three octave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1/f</a:t>
            </a:r>
            <a:r>
              <a:rPr lang="en-US" dirty="0" smtClean="0">
                <a:cs typeface="Times New Roman" pitchFamily="18" charset="0"/>
              </a:rPr>
              <a:t> or FBM noise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3oct_noise_va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3657600" cy="2748309"/>
          </a:xfrm>
          <a:prstGeom prst="rect">
            <a:avLst/>
          </a:prstGeom>
        </p:spPr>
      </p:pic>
      <p:pic>
        <p:nvPicPr>
          <p:cNvPr id="7" name="Picture 6" descr="3oct_tnoise_va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7882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Octaves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five octave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1/f</a:t>
            </a:r>
            <a:r>
              <a:rPr lang="en-US" dirty="0" smtClean="0">
                <a:cs typeface="Times New Roman" pitchFamily="18" charset="0"/>
              </a:rPr>
              <a:t> or FBM noise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 descr="5oct_noise_va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0"/>
            <a:ext cx="3657600" cy="2748309"/>
          </a:xfrm>
          <a:prstGeom prst="rect">
            <a:avLst/>
          </a:prstGeom>
        </p:spPr>
      </p:pic>
      <p:pic>
        <p:nvPicPr>
          <p:cNvPr id="9" name="Picture 8" descr="5oct_tnoise_va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3657600" cy="3794388"/>
          </a:xfrm>
          <a:prstGeom prst="rect">
            <a:avLst/>
          </a:prstGeom>
        </p:spPr>
      </p:pic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2209800" y="1219200"/>
          <a:ext cx="5638800" cy="523875"/>
        </p:xfrm>
        <a:graphic>
          <a:graphicData uri="http://schemas.openxmlformats.org/presentationml/2006/ole">
            <p:oleObj spid="_x0000_s193538" name="Equation" r:id="rId5" imgW="28191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7" y="76200"/>
            <a:ext cx="50006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400800"/>
            <a:ext cx="392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Edition”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698" y="0"/>
            <a:ext cx="4348604" cy="63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6400800"/>
            <a:ext cx="392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Edition”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noisegraph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noisegraph</a:t>
            </a:r>
            <a:r>
              <a:rPr lang="en-US" dirty="0" smtClean="0"/>
              <a:t> is a program distributed with </a:t>
            </a:r>
            <a:r>
              <a:rPr lang="en-US" dirty="0" err="1" smtClean="0"/>
              <a:t>glman</a:t>
            </a:r>
            <a:r>
              <a:rPr lang="en-US" dirty="0" smtClean="0"/>
              <a:t> that lets you experiment (a bit) with lattice noise textures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returns 0.0 if x &lt; a, 1.0 if x &gt; b, and performs smooth interpolation between a and b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26670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V="1">
            <a:off x="3657600" y="35814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V="1">
            <a:off x="5486400" y="35814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43400" y="45720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590800" y="281939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9550" y="46482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18" y="4267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18" y="2602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4495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2819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1793" y="1981200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 f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(a, b, x);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2362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930650" y="45720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800" y="464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4412456" y="2819400"/>
            <a:ext cx="626269" cy="1679972"/>
          </a:xfrm>
          <a:custGeom>
            <a:avLst/>
            <a:gdLst>
              <a:gd name="connsiteX0" fmla="*/ 0 w 626269"/>
              <a:gd name="connsiteY0" fmla="*/ 1709341 h 1715294"/>
              <a:gd name="connsiteX1" fmla="*/ 157163 w 626269"/>
              <a:gd name="connsiteY1" fmla="*/ 1471216 h 1715294"/>
              <a:gd name="connsiteX2" fmla="*/ 442913 w 626269"/>
              <a:gd name="connsiteY2" fmla="*/ 244872 h 1715294"/>
              <a:gd name="connsiteX3" fmla="*/ 626269 w 626269"/>
              <a:gd name="connsiteY3" fmla="*/ 1985 h 171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269" h="1715294">
                <a:moveTo>
                  <a:pt x="0" y="1709341"/>
                </a:moveTo>
                <a:cubicBezTo>
                  <a:pt x="41672" y="1712317"/>
                  <a:pt x="83344" y="1715294"/>
                  <a:pt x="157163" y="1471216"/>
                </a:cubicBezTo>
                <a:cubicBezTo>
                  <a:pt x="230982" y="1227138"/>
                  <a:pt x="364729" y="489744"/>
                  <a:pt x="442913" y="244872"/>
                </a:cubicBezTo>
                <a:cubicBezTo>
                  <a:pt x="521097" y="0"/>
                  <a:pt x="588963" y="19051"/>
                  <a:pt x="626269" y="19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pulse can be formed using two steps</a:t>
            </a:r>
          </a:p>
          <a:p>
            <a:pPr lvl="1"/>
            <a:r>
              <a:rPr lang="en-US" dirty="0" smtClean="0"/>
              <a:t>can also 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dirty="0" smtClean="0"/>
              <a:t> to generate a smooth pulse (p189)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29718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V="1">
            <a:off x="36576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V="1">
            <a:off x="54864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434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590800" y="312419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9550" y="4953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18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18" y="2907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48006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1242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6076" y="2286000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 f = step(a, x) – step(b, x);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419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930650" y="488846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6800" y="4964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8006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clamp restricts a value to lie within a range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29718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V="1">
            <a:off x="36576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V="1">
            <a:off x="5486400" y="3886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0185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590800" y="312419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4953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18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18" y="2907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43434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0" y="3429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7147" y="228600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 f = clamp(x, a, b);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3059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68650" y="488846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4964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200400" y="3429000"/>
            <a:ext cx="9906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41148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3244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2590800" y="342899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590800" y="4343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 is useful for generating periodic functions</a:t>
            </a:r>
          </a:p>
          <a:p>
            <a:r>
              <a:rPr lang="en-US" dirty="0" smtClean="0"/>
              <a:t>for any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&lt;= x &lt;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 mod(x, a) / 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periodic</a:t>
            </a:r>
          </a:p>
          <a:p>
            <a:r>
              <a:rPr lang="en-US" dirty="0" smtClean="0"/>
              <a:t>works best 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f(0) = f(1)</a:t>
            </a:r>
            <a:r>
              <a:rPr lang="en-US" dirty="0" smtClean="0"/>
              <a:t> 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f’(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f’(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following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vec2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out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vec4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void main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 )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const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float N = 16;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const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float F = 1.0 / N;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float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x = mod(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vST.s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, F) / F;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float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(0.4, 0.6, x);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= vec4( r, 1., 0., 1. );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pic>
        <p:nvPicPr>
          <p:cNvPr id="8" name="Content Placeholder 7" descr="texmod_0.5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2743200" cy="2743200"/>
          </a:xfrm>
        </p:spPr>
      </p:pic>
      <p:pic>
        <p:nvPicPr>
          <p:cNvPr id="9" name="Picture 8" descr="texmod_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2743200" cy="2743200"/>
          </a:xfrm>
          <a:prstGeom prst="rect">
            <a:avLst/>
          </a:prstGeom>
        </p:spPr>
      </p:pic>
      <p:pic>
        <p:nvPicPr>
          <p:cNvPr id="10" name="Picture 9" descr="texmod_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581400"/>
            <a:ext cx="2743200" cy="2743200"/>
          </a:xfrm>
          <a:prstGeom prst="rect">
            <a:avLst/>
          </a:prstGeom>
        </p:spPr>
      </p:pic>
      <p:pic>
        <p:nvPicPr>
          <p:cNvPr id="11" name="Picture 10" descr="texmod_16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27432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1371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371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943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9436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somewhat better using a smooth pulse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vec2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out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vec4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void main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 )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const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float N = 16;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const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float F = 1.0 / N;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float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x = mod(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vST.s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, F) / F;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float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(0.0, 0.2,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) –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         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(0.5, 0.7, x);</a:t>
            </a:r>
            <a:endParaRPr lang="en-US" sz="19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= vec4( r, 1., 0., 1. );</a:t>
            </a:r>
          </a:p>
          <a:p>
            <a:pPr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2139</TotalTime>
  <Words>800</Words>
  <Application>Microsoft Office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Origin</vt:lpstr>
      <vt:lpstr>Microsoft Equation 3.0</vt:lpstr>
      <vt:lpstr>Procedural Textures</vt:lpstr>
      <vt:lpstr>Primitives</vt:lpstr>
      <vt:lpstr>Primitives</vt:lpstr>
      <vt:lpstr>Primitives</vt:lpstr>
      <vt:lpstr>Primitives</vt:lpstr>
      <vt:lpstr>Primitives</vt:lpstr>
      <vt:lpstr>Primitives</vt:lpstr>
      <vt:lpstr>Primitives</vt:lpstr>
      <vt:lpstr>Primitives</vt:lpstr>
      <vt:lpstr>Primitives</vt:lpstr>
      <vt:lpstr>Primitives</vt:lpstr>
      <vt:lpstr>Irregular Textures</vt:lpstr>
      <vt:lpstr>Noise Textures</vt:lpstr>
      <vt:lpstr>Noise Texture Properties</vt:lpstr>
      <vt:lpstr>Lattice Noise Textures</vt:lpstr>
      <vt:lpstr>Value Noise Textures</vt:lpstr>
      <vt:lpstr>Gradient Noise Textures</vt:lpstr>
      <vt:lpstr>Value+Gradient Noise Textures</vt:lpstr>
      <vt:lpstr>Value vs Gradient</vt:lpstr>
      <vt:lpstr>Gradient vs Value+Gradient</vt:lpstr>
      <vt:lpstr>Noise Frequency</vt:lpstr>
      <vt:lpstr>Noise Octaves</vt:lpstr>
      <vt:lpstr>Noise Octaves</vt:lpstr>
      <vt:lpstr>Noise Octaves</vt:lpstr>
      <vt:lpstr>Noise Octaves</vt:lpstr>
      <vt:lpstr>Slide 26</vt:lpstr>
      <vt:lpstr>Slide 27</vt:lpstr>
      <vt:lpstr>noisegraph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</cp:lastModifiedBy>
  <cp:revision>19</cp:revision>
  <dcterms:created xsi:type="dcterms:W3CDTF">2006-08-16T00:00:00Z</dcterms:created>
  <dcterms:modified xsi:type="dcterms:W3CDTF">2012-02-07T05:28:23Z</dcterms:modified>
</cp:coreProperties>
</file>