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89" r:id="rId2"/>
    <p:sldId id="390" r:id="rId3"/>
    <p:sldId id="388" r:id="rId4"/>
    <p:sldId id="391" r:id="rId5"/>
    <p:sldId id="392" r:id="rId6"/>
    <p:sldId id="393" r:id="rId7"/>
    <p:sldId id="394" r:id="rId8"/>
    <p:sldId id="395" r:id="rId9"/>
    <p:sldId id="396" r:id="rId10"/>
    <p:sldId id="397" r:id="rId11"/>
    <p:sldId id="398" r:id="rId12"/>
    <p:sldId id="399" r:id="rId13"/>
    <p:sldId id="400" r:id="rId14"/>
    <p:sldId id="401" r:id="rId15"/>
    <p:sldId id="403" r:id="rId16"/>
    <p:sldId id="402"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7AD09"/>
    <a:srgbClr val="D49F08"/>
    <a:srgbClr val="E9AE0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9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A3757-28D4-45A9-A3C1-3A1F3BEC0DC8}" type="datetimeFigureOut">
              <a:rPr lang="en-US" smtClean="0"/>
              <a:pPr/>
              <a:t>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A5966-0FF3-4CA0-BF54-AA596EBC47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2/2/2012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2/2/2012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2/2/2012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rkan.iit.bme.hu/~szirmay/egdisfinal3.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Cube_mapp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oisemachine.com/talk1/" TargetMode="External"/><Relationship Id="rId2" Type="http://schemas.openxmlformats.org/officeDocument/2006/relationships/hyperlink" Target="http://mrl.nyu.edu/~perlin/doc/osca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Texture Mapping Applications 2</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Iterated Parallax Mapping</a:t>
            </a:r>
            <a:endParaRPr lang="en-US" dirty="0"/>
          </a:p>
        </p:txBody>
      </p:sp>
      <p:sp>
        <p:nvSpPr>
          <p:cNvPr id="3" name="Content Placeholder 2"/>
          <p:cNvSpPr>
            <a:spLocks noGrp="1"/>
          </p:cNvSpPr>
          <p:nvPr>
            <p:ph sz="quarter" idx="1"/>
          </p:nvPr>
        </p:nvSpPr>
        <p:spPr/>
        <p:txBody>
          <a:bodyPr/>
          <a:lstStyle/>
          <a:p>
            <a:r>
              <a:rPr lang="en-US" dirty="0" smtClean="0"/>
              <a:t>the simplest unsafe iterative method is to simply iterate the estimate of the eye ray intersection point</a:t>
            </a:r>
          </a:p>
          <a:p>
            <a:pPr lvl="1"/>
            <a:r>
              <a:rPr lang="en-US" dirty="0" smtClean="0"/>
              <a:t>iteration is typically performed 3 or 4 times</a:t>
            </a:r>
          </a:p>
          <a:p>
            <a:r>
              <a:rPr lang="en-US" dirty="0" smtClean="0"/>
              <a:t>start with a guess of the intersection point</a:t>
            </a:r>
          </a:p>
          <a:p>
            <a:endParaRPr lang="en-US" dirty="0" smtClean="0"/>
          </a:p>
          <a:p>
            <a:endParaRPr lang="en-US" dirty="0" smtClean="0"/>
          </a:p>
          <a:p>
            <a:r>
              <a:rPr lang="en-US" dirty="0" smtClean="0"/>
              <a:t>substitute into eye ray equation</a:t>
            </a:r>
            <a:endParaRPr lang="en-US" dirty="0"/>
          </a:p>
        </p:txBody>
      </p:sp>
      <p:graphicFrame>
        <p:nvGraphicFramePr>
          <p:cNvPr id="157698" name="Object 2"/>
          <p:cNvGraphicFramePr>
            <a:graphicFrameLocks noChangeAspect="1"/>
          </p:cNvGraphicFramePr>
          <p:nvPr/>
        </p:nvGraphicFramePr>
        <p:xfrm>
          <a:off x="3949700" y="3167063"/>
          <a:ext cx="1244600" cy="523875"/>
        </p:xfrm>
        <a:graphic>
          <a:graphicData uri="http://schemas.openxmlformats.org/presentationml/2006/ole">
            <p:oleObj spid="_x0000_s157698" name="Equation" r:id="rId3" imgW="622080" imgH="228600" progId="Equation.3">
              <p:embed/>
            </p:oleObj>
          </a:graphicData>
        </a:graphic>
      </p:graphicFrame>
      <p:graphicFrame>
        <p:nvGraphicFramePr>
          <p:cNvPr id="157700" name="Object 2"/>
          <p:cNvGraphicFramePr>
            <a:graphicFrameLocks noChangeAspect="1"/>
          </p:cNvGraphicFramePr>
          <p:nvPr/>
        </p:nvGraphicFramePr>
        <p:xfrm>
          <a:off x="2032000" y="4572000"/>
          <a:ext cx="5080000" cy="525463"/>
        </p:xfrm>
        <a:graphic>
          <a:graphicData uri="http://schemas.openxmlformats.org/presentationml/2006/ole">
            <p:oleObj spid="_x0000_s157700" name="Equation" r:id="rId4" imgW="2539800" imgH="2286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Iterated Parallax Mapping</a:t>
            </a:r>
            <a:endParaRPr lang="en-US" dirty="0"/>
          </a:p>
        </p:txBody>
      </p:sp>
      <p:sp>
        <p:nvSpPr>
          <p:cNvPr id="3" name="Content Placeholder 2"/>
          <p:cNvSpPr>
            <a:spLocks noGrp="1"/>
          </p:cNvSpPr>
          <p:nvPr>
            <p:ph sz="quarter" idx="1"/>
          </p:nvPr>
        </p:nvSpPr>
        <p:spPr/>
        <p:txBody>
          <a:bodyPr/>
          <a:lstStyle/>
          <a:p>
            <a:r>
              <a:rPr lang="en-US" dirty="0" smtClean="0"/>
              <a:t>solving for the updated approximation</a:t>
            </a:r>
          </a:p>
          <a:p>
            <a:endParaRPr lang="en-US" dirty="0" smtClean="0"/>
          </a:p>
          <a:p>
            <a:endParaRPr lang="en-US" dirty="0" smtClean="0"/>
          </a:p>
          <a:p>
            <a:r>
              <a:rPr lang="en-US" dirty="0" smtClean="0"/>
              <a:t>iterate the above equation in a loop a few times to get the offset texture coordinates</a:t>
            </a:r>
            <a:endParaRPr lang="en-US" dirty="0"/>
          </a:p>
        </p:txBody>
      </p:sp>
      <p:graphicFrame>
        <p:nvGraphicFramePr>
          <p:cNvPr id="158722" name="Object 2"/>
          <p:cNvGraphicFramePr>
            <a:graphicFrameLocks noChangeAspect="1"/>
          </p:cNvGraphicFramePr>
          <p:nvPr/>
        </p:nvGraphicFramePr>
        <p:xfrm>
          <a:off x="1714500" y="1981200"/>
          <a:ext cx="5715000" cy="523875"/>
        </p:xfrm>
        <a:graphic>
          <a:graphicData uri="http://schemas.openxmlformats.org/presentationml/2006/ole">
            <p:oleObj spid="_x0000_s158722" name="Equation" r:id="rId3" imgW="2857320" imgH="228600" progId="Equation.3">
              <p:embed/>
            </p:oleObj>
          </a:graphicData>
        </a:graphic>
      </p:graphicFrame>
      <p:pic>
        <p:nvPicPr>
          <p:cNvPr id="158723" name="Picture 3"/>
          <p:cNvPicPr>
            <a:picLocks noChangeAspect="1" noChangeArrowheads="1"/>
          </p:cNvPicPr>
          <p:nvPr/>
        </p:nvPicPr>
        <p:blipFill>
          <a:blip r:embed="rId4" cstate="print"/>
          <a:srcRect/>
          <a:stretch>
            <a:fillRect/>
          </a:stretch>
        </p:blipFill>
        <p:spPr bwMode="auto">
          <a:xfrm>
            <a:off x="1476375" y="3810000"/>
            <a:ext cx="6191250" cy="2124075"/>
          </a:xfrm>
          <a:prstGeom prst="rect">
            <a:avLst/>
          </a:prstGeom>
          <a:noFill/>
          <a:ln w="9525">
            <a:noFill/>
            <a:miter lim="800000"/>
            <a:headEnd/>
            <a:tailEnd/>
          </a:ln>
        </p:spPr>
      </p:pic>
      <p:sp>
        <p:nvSpPr>
          <p:cNvPr id="6" name="TextBox 5"/>
          <p:cNvSpPr txBox="1"/>
          <p:nvPr/>
        </p:nvSpPr>
        <p:spPr>
          <a:xfrm>
            <a:off x="1600200" y="5943600"/>
            <a:ext cx="2766463" cy="369332"/>
          </a:xfrm>
          <a:prstGeom prst="rect">
            <a:avLst/>
          </a:prstGeom>
          <a:noFill/>
        </p:spPr>
        <p:txBody>
          <a:bodyPr wrap="none" rtlCol="0">
            <a:spAutoFit/>
          </a:bodyPr>
          <a:lstStyle/>
          <a:p>
            <a:r>
              <a:rPr lang="en-US" dirty="0" smtClean="0"/>
              <a:t>parallax mapping with slope</a:t>
            </a:r>
            <a:endParaRPr lang="en-US" dirty="0"/>
          </a:p>
        </p:txBody>
      </p:sp>
      <p:sp>
        <p:nvSpPr>
          <p:cNvPr id="8" name="TextBox 7"/>
          <p:cNvSpPr txBox="1"/>
          <p:nvPr/>
        </p:nvSpPr>
        <p:spPr>
          <a:xfrm>
            <a:off x="4876800" y="5955268"/>
            <a:ext cx="2532425" cy="369332"/>
          </a:xfrm>
          <a:prstGeom prst="rect">
            <a:avLst/>
          </a:prstGeom>
          <a:noFill/>
        </p:spPr>
        <p:txBody>
          <a:bodyPr wrap="none" rtlCol="0">
            <a:spAutoFit/>
          </a:bodyPr>
          <a:lstStyle/>
          <a:p>
            <a:r>
              <a:rPr lang="en-US" dirty="0" smtClean="0"/>
              <a:t>iterated parallax mapping</a:t>
            </a:r>
            <a:endParaRPr lang="en-US" dirty="0"/>
          </a:p>
        </p:txBody>
      </p:sp>
      <p:sp>
        <p:nvSpPr>
          <p:cNvPr id="9" name="TextBox 8"/>
          <p:cNvSpPr txBox="1"/>
          <p:nvPr/>
        </p:nvSpPr>
        <p:spPr>
          <a:xfrm>
            <a:off x="685800" y="6400800"/>
            <a:ext cx="5165966" cy="369332"/>
          </a:xfrm>
          <a:prstGeom prst="rect">
            <a:avLst/>
          </a:prstGeom>
          <a:noFill/>
        </p:spPr>
        <p:txBody>
          <a:bodyPr wrap="none" rtlCol="0">
            <a:spAutoFit/>
          </a:bodyPr>
          <a:lstStyle/>
          <a:p>
            <a:r>
              <a:rPr lang="en-US" dirty="0" smtClean="0"/>
              <a:t>“Displacement mapping on the GPU-State of the art”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 Parallax Mapping</a:t>
            </a:r>
            <a:endParaRPr lang="en-US" dirty="0"/>
          </a:p>
        </p:txBody>
      </p:sp>
      <p:sp>
        <p:nvSpPr>
          <p:cNvPr id="3" name="Content Placeholder 2"/>
          <p:cNvSpPr>
            <a:spLocks noGrp="1"/>
          </p:cNvSpPr>
          <p:nvPr>
            <p:ph sz="quarter" idx="1"/>
          </p:nvPr>
        </p:nvSpPr>
        <p:spPr/>
        <p:txBody>
          <a:bodyPr/>
          <a:lstStyle/>
          <a:p>
            <a:r>
              <a:rPr lang="en-US" dirty="0" smtClean="0"/>
              <a:t>start with two guesses A and B for the intersection point</a:t>
            </a:r>
          </a:p>
          <a:p>
            <a:pPr lvl="1"/>
            <a:r>
              <a:rPr lang="en-US" dirty="0" smtClean="0"/>
              <a:t>A has height below the height at the intersection point</a:t>
            </a:r>
          </a:p>
          <a:p>
            <a:pPr lvl="1"/>
            <a:r>
              <a:rPr lang="en-US" dirty="0" smtClean="0"/>
              <a:t>B has height above the height at the intersection point</a:t>
            </a:r>
          </a:p>
          <a:p>
            <a:pPr lvl="1"/>
            <a:r>
              <a:rPr lang="en-US" dirty="0" smtClean="0"/>
              <a:t>this can be done because the unbiased height map has height values in the range {0, 1}</a:t>
            </a:r>
          </a:p>
          <a:p>
            <a:r>
              <a:rPr lang="en-US" dirty="0" smtClean="0"/>
              <a:t>look at the point M halfway between the two guesses</a:t>
            </a:r>
          </a:p>
          <a:p>
            <a:r>
              <a:rPr lang="en-US" dirty="0" smtClean="0"/>
              <a:t>keep the interval [A,M] if M is above the height field, otherwise keep the interval [M,B]</a:t>
            </a:r>
          </a:p>
          <a:p>
            <a:r>
              <a:rPr lang="en-US" dirty="0" smtClean="0"/>
              <a:t>repeat a fixed number of times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 Parallax Mapping</a:t>
            </a:r>
            <a:endParaRPr lang="en-US" dirty="0"/>
          </a:p>
        </p:txBody>
      </p:sp>
      <p:sp>
        <p:nvSpPr>
          <p:cNvPr id="3" name="Content Placeholder 2"/>
          <p:cNvSpPr>
            <a:spLocks noGrp="1"/>
          </p:cNvSpPr>
          <p:nvPr>
            <p:ph sz="quarter" idx="1"/>
          </p:nvPr>
        </p:nvSpPr>
        <p:spPr/>
        <p:txBody>
          <a:bodyPr/>
          <a:lstStyle/>
          <a:p>
            <a:endParaRPr lang="en-US" dirty="0"/>
          </a:p>
        </p:txBody>
      </p:sp>
      <p:pic>
        <p:nvPicPr>
          <p:cNvPr id="159746" name="Picture 2"/>
          <p:cNvPicPr>
            <a:picLocks noChangeAspect="1" noChangeArrowheads="1"/>
          </p:cNvPicPr>
          <p:nvPr/>
        </p:nvPicPr>
        <p:blipFill>
          <a:blip r:embed="rId2" cstate="print"/>
          <a:srcRect/>
          <a:stretch>
            <a:fillRect/>
          </a:stretch>
        </p:blipFill>
        <p:spPr bwMode="auto">
          <a:xfrm>
            <a:off x="0" y="2438400"/>
            <a:ext cx="4711014" cy="2293520"/>
          </a:xfrm>
          <a:prstGeom prst="rect">
            <a:avLst/>
          </a:prstGeom>
          <a:noFill/>
          <a:ln w="9525">
            <a:noFill/>
            <a:miter lim="800000"/>
            <a:headEnd/>
            <a:tailEnd/>
          </a:ln>
        </p:spPr>
      </p:pic>
      <p:sp>
        <p:nvSpPr>
          <p:cNvPr id="5" name="TextBox 4"/>
          <p:cNvSpPr txBox="1"/>
          <p:nvPr/>
        </p:nvSpPr>
        <p:spPr>
          <a:xfrm>
            <a:off x="685800" y="6400800"/>
            <a:ext cx="5165966" cy="369332"/>
          </a:xfrm>
          <a:prstGeom prst="rect">
            <a:avLst/>
          </a:prstGeom>
          <a:noFill/>
        </p:spPr>
        <p:txBody>
          <a:bodyPr wrap="none" rtlCol="0">
            <a:spAutoFit/>
          </a:bodyPr>
          <a:lstStyle/>
          <a:p>
            <a:r>
              <a:rPr lang="en-US" dirty="0" smtClean="0"/>
              <a:t>“Displacement mapping on the GPU-State of the art”</a:t>
            </a:r>
            <a:endParaRPr lang="en-US" dirty="0"/>
          </a:p>
        </p:txBody>
      </p:sp>
      <p:pic>
        <p:nvPicPr>
          <p:cNvPr id="159747" name="Picture 3"/>
          <p:cNvPicPr>
            <a:picLocks noChangeAspect="1" noChangeArrowheads="1"/>
          </p:cNvPicPr>
          <p:nvPr/>
        </p:nvPicPr>
        <p:blipFill>
          <a:blip r:embed="rId3" cstate="print"/>
          <a:srcRect/>
          <a:stretch>
            <a:fillRect/>
          </a:stretch>
        </p:blipFill>
        <p:spPr bwMode="auto">
          <a:xfrm>
            <a:off x="4476750" y="2057400"/>
            <a:ext cx="4667250" cy="32575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Marching</a:t>
            </a:r>
            <a:endParaRPr lang="en-US" dirty="0"/>
          </a:p>
        </p:txBody>
      </p:sp>
      <p:sp>
        <p:nvSpPr>
          <p:cNvPr id="3" name="Content Placeholder 2"/>
          <p:cNvSpPr>
            <a:spLocks noGrp="1"/>
          </p:cNvSpPr>
          <p:nvPr>
            <p:ph sz="quarter" idx="1"/>
          </p:nvPr>
        </p:nvSpPr>
        <p:spPr/>
        <p:txBody>
          <a:bodyPr/>
          <a:lstStyle/>
          <a:p>
            <a:r>
              <a:rPr lang="en-US" dirty="0" smtClean="0"/>
              <a:t>ray marching is a quasi-safe method</a:t>
            </a:r>
          </a:p>
          <a:p>
            <a:pPr lvl="1"/>
            <a:r>
              <a:rPr lang="en-US" dirty="0" smtClean="0"/>
              <a:t>safe if step size is smaller than </a:t>
            </a:r>
            <a:r>
              <a:rPr lang="en-US" dirty="0" smtClean="0">
                <a:latin typeface="Times New Roman" pitchFamily="18" charset="0"/>
                <a:cs typeface="Times New Roman" pitchFamily="18" charset="0"/>
              </a:rPr>
              <a:t>1</a:t>
            </a:r>
            <a:r>
              <a:rPr lang="en-US" dirty="0" smtClean="0"/>
              <a:t> </a:t>
            </a:r>
            <a:r>
              <a:rPr lang="en-US" dirty="0" err="1" smtClean="0"/>
              <a:t>texel</a:t>
            </a:r>
            <a:endParaRPr lang="en-US" dirty="0" smtClean="0"/>
          </a:p>
          <a:p>
            <a:r>
              <a:rPr lang="en-US" dirty="0" smtClean="0"/>
              <a:t>idea is very simple</a:t>
            </a:r>
          </a:p>
          <a:p>
            <a:pPr lvl="1"/>
            <a:r>
              <a:rPr lang="en-US" dirty="0" smtClean="0"/>
              <a:t>starting from the maximum height on the ray to the viewer</a:t>
            </a:r>
          </a:p>
          <a:p>
            <a:pPr lvl="2"/>
            <a:r>
              <a:rPr lang="en-US" dirty="0" smtClean="0"/>
              <a:t>take a fixed number of steps of constant size along the ray</a:t>
            </a:r>
          </a:p>
          <a:p>
            <a:pPr lvl="2"/>
            <a:r>
              <a:rPr lang="en-US" dirty="0" smtClean="0"/>
              <a:t>check if the point is below the height map surface</a:t>
            </a:r>
          </a:p>
          <a:p>
            <a:pPr lvl="3"/>
            <a:r>
              <a:rPr lang="en-US" dirty="0" smtClean="0"/>
              <a:t>if it is then there must be an intersection with the height map</a:t>
            </a:r>
            <a:endParaRPr lang="en-US" dirty="0"/>
          </a:p>
        </p:txBody>
      </p:sp>
      <p:pic>
        <p:nvPicPr>
          <p:cNvPr id="160770" name="Picture 2"/>
          <p:cNvPicPr>
            <a:picLocks noChangeAspect="1" noChangeArrowheads="1"/>
          </p:cNvPicPr>
          <p:nvPr/>
        </p:nvPicPr>
        <p:blipFill>
          <a:blip r:embed="rId2" cstate="print"/>
          <a:srcRect/>
          <a:stretch>
            <a:fillRect/>
          </a:stretch>
        </p:blipFill>
        <p:spPr bwMode="auto">
          <a:xfrm>
            <a:off x="2171700" y="4114800"/>
            <a:ext cx="4800600" cy="2038350"/>
          </a:xfrm>
          <a:prstGeom prst="rect">
            <a:avLst/>
          </a:prstGeom>
          <a:noFill/>
          <a:ln w="9525">
            <a:noFill/>
            <a:miter lim="800000"/>
            <a:headEnd/>
            <a:tailEnd/>
          </a:ln>
        </p:spPr>
      </p:pic>
      <p:sp>
        <p:nvSpPr>
          <p:cNvPr id="5" name="TextBox 4"/>
          <p:cNvSpPr txBox="1"/>
          <p:nvPr/>
        </p:nvSpPr>
        <p:spPr>
          <a:xfrm>
            <a:off x="685800" y="6400800"/>
            <a:ext cx="5165966" cy="369332"/>
          </a:xfrm>
          <a:prstGeom prst="rect">
            <a:avLst/>
          </a:prstGeom>
          <a:noFill/>
        </p:spPr>
        <p:txBody>
          <a:bodyPr wrap="none" rtlCol="0">
            <a:spAutoFit/>
          </a:bodyPr>
          <a:lstStyle/>
          <a:p>
            <a:r>
              <a:rPr lang="en-US" dirty="0" smtClean="0"/>
              <a:t>“Displacement mapping on the GPU-State of the art”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Marching</a:t>
            </a:r>
            <a:endParaRPr lang="en-US" dirty="0"/>
          </a:p>
        </p:txBody>
      </p:sp>
      <p:sp>
        <p:nvSpPr>
          <p:cNvPr id="3" name="Content Placeholder 2"/>
          <p:cNvSpPr>
            <a:spLocks noGrp="1"/>
          </p:cNvSpPr>
          <p:nvPr>
            <p:ph sz="quarter" idx="1"/>
          </p:nvPr>
        </p:nvSpPr>
        <p:spPr/>
        <p:txBody>
          <a:bodyPr/>
          <a:lstStyle/>
          <a:p>
            <a:r>
              <a:rPr lang="en-US" dirty="0" smtClean="0"/>
              <a:t>ray marching speed can be increased if we could avoid visiting points far from the height map surface </a:t>
            </a:r>
          </a:p>
          <a:p>
            <a:r>
              <a:rPr lang="en-US" dirty="0" smtClean="0"/>
              <a:t>this is possible, but requires additional data structures computed as a preprocessing step</a:t>
            </a:r>
          </a:p>
          <a:p>
            <a:pPr lvl="1"/>
            <a:r>
              <a:rPr lang="en-US" dirty="0" smtClean="0"/>
              <a:t>dilation and erosion maps</a:t>
            </a:r>
          </a:p>
          <a:p>
            <a:pPr lvl="1"/>
            <a:r>
              <a:rPr lang="en-US" dirty="0" smtClean="0"/>
              <a:t>pyramidal displacement mapping</a:t>
            </a:r>
          </a:p>
          <a:p>
            <a:pPr lvl="1"/>
            <a:r>
              <a:rPr lang="en-US" dirty="0" smtClean="0"/>
              <a:t>sphere tracing</a:t>
            </a:r>
          </a:p>
          <a:p>
            <a:pPr lvl="1"/>
            <a:r>
              <a:rPr lang="en-US" dirty="0" smtClean="0"/>
              <a:t>cone stepping</a:t>
            </a:r>
          </a:p>
          <a:p>
            <a:pPr lvl="1"/>
            <a:r>
              <a:rPr lang="en-US" dirty="0" smtClean="0"/>
              <a:t>see “Displacement mapping on the GPU-State of the art” article for references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Marching</a:t>
            </a:r>
            <a:endParaRPr lang="en-US" dirty="0"/>
          </a:p>
        </p:txBody>
      </p:sp>
      <p:sp>
        <p:nvSpPr>
          <p:cNvPr id="3" name="Content Placeholder 2"/>
          <p:cNvSpPr>
            <a:spLocks noGrp="1"/>
          </p:cNvSpPr>
          <p:nvPr>
            <p:ph sz="quarter" idx="1"/>
          </p:nvPr>
        </p:nvSpPr>
        <p:spPr/>
        <p:txBody>
          <a:bodyPr/>
          <a:lstStyle/>
          <a:p>
            <a:r>
              <a:rPr lang="en-US" dirty="0" smtClean="0"/>
              <a:t>used in a broad class of methods called relief mapping</a:t>
            </a:r>
          </a:p>
          <a:p>
            <a:pPr lvl="1"/>
            <a:r>
              <a:rPr lang="en-US" dirty="0" smtClean="0"/>
              <a:t>also known as steep parallax mapping and parallax occlusion mapping</a:t>
            </a:r>
          </a:p>
          <a:p>
            <a:r>
              <a:rPr lang="en-US" dirty="0" smtClean="0"/>
              <a:t>can be slow if texture is large and the step size is small</a:t>
            </a:r>
          </a:p>
          <a:p>
            <a:r>
              <a:rPr lang="en-US" dirty="0" smtClean="0"/>
              <a:t>tends to produce staircase artifacts</a:t>
            </a:r>
            <a:endParaRPr lang="en-US" dirty="0"/>
          </a:p>
        </p:txBody>
      </p:sp>
      <p:pic>
        <p:nvPicPr>
          <p:cNvPr id="161794" name="Picture 2"/>
          <p:cNvPicPr>
            <a:picLocks noChangeAspect="1" noChangeArrowheads="1"/>
          </p:cNvPicPr>
          <p:nvPr/>
        </p:nvPicPr>
        <p:blipFill>
          <a:blip r:embed="rId2" cstate="print"/>
          <a:srcRect/>
          <a:stretch>
            <a:fillRect/>
          </a:stretch>
        </p:blipFill>
        <p:spPr bwMode="auto">
          <a:xfrm>
            <a:off x="1471612" y="3657600"/>
            <a:ext cx="6200775" cy="2466975"/>
          </a:xfrm>
          <a:prstGeom prst="rect">
            <a:avLst/>
          </a:prstGeom>
          <a:noFill/>
          <a:ln w="9525">
            <a:noFill/>
            <a:miter lim="800000"/>
            <a:headEnd/>
            <a:tailEnd/>
          </a:ln>
        </p:spPr>
      </p:pic>
      <p:sp>
        <p:nvSpPr>
          <p:cNvPr id="5" name="TextBox 4"/>
          <p:cNvSpPr txBox="1"/>
          <p:nvPr/>
        </p:nvSpPr>
        <p:spPr>
          <a:xfrm>
            <a:off x="685800" y="6400800"/>
            <a:ext cx="5165966" cy="369332"/>
          </a:xfrm>
          <a:prstGeom prst="rect">
            <a:avLst/>
          </a:prstGeom>
          <a:noFill/>
        </p:spPr>
        <p:txBody>
          <a:bodyPr wrap="none" rtlCol="0">
            <a:spAutoFit/>
          </a:bodyPr>
          <a:lstStyle/>
          <a:p>
            <a:r>
              <a:rPr lang="en-US" dirty="0" smtClean="0"/>
              <a:t>“Displacement mapping on the GPU-State of the art”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a:t>
            </a:r>
            <a:r>
              <a:rPr lang="en-US" dirty="0" err="1" smtClean="0"/>
              <a:t>Shader</a:t>
            </a:r>
            <a:r>
              <a:rPr lang="en-US" dirty="0" smtClean="0"/>
              <a:t> Displacement Mapping</a:t>
            </a:r>
            <a:endParaRPr lang="en-US" dirty="0"/>
          </a:p>
        </p:txBody>
      </p:sp>
      <p:sp>
        <p:nvSpPr>
          <p:cNvPr id="3" name="Content Placeholder 2"/>
          <p:cNvSpPr>
            <a:spLocks noGrp="1"/>
          </p:cNvSpPr>
          <p:nvPr>
            <p:ph sz="quarter" idx="1"/>
          </p:nvPr>
        </p:nvSpPr>
        <p:spPr/>
        <p:txBody>
          <a:bodyPr/>
          <a:lstStyle/>
          <a:p>
            <a:r>
              <a:rPr lang="en-US" dirty="0" smtClean="0"/>
              <a:t>the vertex </a:t>
            </a:r>
            <a:r>
              <a:rPr lang="en-US" dirty="0" err="1" smtClean="0"/>
              <a:t>shader</a:t>
            </a:r>
            <a:r>
              <a:rPr lang="en-US" dirty="0" smtClean="0"/>
              <a:t> can be used to actually move the vertex positions using a height map</a:t>
            </a:r>
          </a:p>
          <a:p>
            <a:pPr lvl="1"/>
            <a:r>
              <a:rPr lang="en-US" dirty="0" smtClean="0"/>
              <a:t>simply move the vertex in the normal vector direction by an amount given by the height map</a:t>
            </a:r>
          </a:p>
          <a:p>
            <a:r>
              <a:rPr lang="en-US" dirty="0" smtClean="0"/>
              <a:t>this only works if the object being displacement mapped is sufficiently </a:t>
            </a:r>
            <a:r>
              <a:rPr lang="en-US" dirty="0" err="1" smtClean="0"/>
              <a:t>tesselated</a:t>
            </a:r>
            <a:endParaRPr lang="en-US" dirty="0" smtClean="0"/>
          </a:p>
          <a:p>
            <a:r>
              <a:rPr lang="en-US" dirty="0" smtClean="0"/>
              <a:t>a significant advantage is that objects with curved surfaces can be displacement mapped in the vertex </a:t>
            </a:r>
            <a:r>
              <a:rPr lang="en-US" dirty="0" err="1" smtClean="0"/>
              <a:t>shader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r>
              <a:rPr lang="en-US" dirty="0" smtClean="0"/>
              <a:t>textbook p200-205</a:t>
            </a:r>
          </a:p>
          <a:p>
            <a:r>
              <a:rPr lang="en-US" dirty="0" smtClean="0"/>
              <a:t>a type of environment mapping</a:t>
            </a:r>
          </a:p>
          <a:p>
            <a:r>
              <a:rPr lang="en-US" dirty="0" smtClean="0"/>
              <a:t>used to simulate the effect of an environment that surrounds an object or scene</a:t>
            </a:r>
          </a:p>
          <a:p>
            <a:r>
              <a:rPr lang="en-US" dirty="0" smtClean="0"/>
              <a:t>used to create </a:t>
            </a:r>
            <a:r>
              <a:rPr lang="en-US" dirty="0" err="1" smtClean="0"/>
              <a:t>realtime</a:t>
            </a:r>
            <a:r>
              <a:rPr lang="en-US" dirty="0" smtClean="0"/>
              <a:t> reflections or refractions (typically for a single object)</a:t>
            </a:r>
          </a:p>
          <a:p>
            <a:r>
              <a:rPr lang="en-US" dirty="0" smtClean="0"/>
              <a:t>basic idea</a:t>
            </a:r>
          </a:p>
          <a:p>
            <a:pPr lvl="1"/>
            <a:r>
              <a:rPr lang="en-US" dirty="0" smtClean="0"/>
              <a:t>a cube surrounds the environment</a:t>
            </a:r>
          </a:p>
          <a:p>
            <a:pPr lvl="1"/>
            <a:r>
              <a:rPr lang="en-US" dirty="0" smtClean="0"/>
              <a:t>the environment is projected onto the six inner surfaces of the cube</a:t>
            </a:r>
          </a:p>
          <a:p>
            <a:r>
              <a:rPr lang="en-US" dirty="0" smtClean="0"/>
              <a:t>OpenGL and </a:t>
            </a:r>
            <a:r>
              <a:rPr lang="en-US" dirty="0" err="1" smtClean="0"/>
              <a:t>glsl</a:t>
            </a:r>
            <a:r>
              <a:rPr lang="en-US" dirty="0" smtClean="0"/>
              <a:t> provide support for cube mapping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pic>
        <p:nvPicPr>
          <p:cNvPr id="4" name="Content Placeholder 3" descr="nvnegx.bmp"/>
          <p:cNvPicPr>
            <a:picLocks noGrp="1" noChangeAspect="1"/>
          </p:cNvPicPr>
          <p:nvPr>
            <p:ph sz="quarter" idx="1"/>
          </p:nvPr>
        </p:nvPicPr>
        <p:blipFill>
          <a:blip r:embed="rId2" cstate="print"/>
          <a:stretch>
            <a:fillRect/>
          </a:stretch>
        </p:blipFill>
        <p:spPr>
          <a:xfrm>
            <a:off x="533400" y="1371600"/>
            <a:ext cx="2286000" cy="2286000"/>
          </a:xfrm>
        </p:spPr>
      </p:pic>
      <p:pic>
        <p:nvPicPr>
          <p:cNvPr id="5" name="Picture 4" descr="nvposx.bmp"/>
          <p:cNvPicPr>
            <a:picLocks noChangeAspect="1"/>
          </p:cNvPicPr>
          <p:nvPr/>
        </p:nvPicPr>
        <p:blipFill>
          <a:blip r:embed="rId3" cstate="print"/>
          <a:stretch>
            <a:fillRect/>
          </a:stretch>
        </p:blipFill>
        <p:spPr>
          <a:xfrm>
            <a:off x="3048000" y="1371600"/>
            <a:ext cx="2286000" cy="2286000"/>
          </a:xfrm>
          <a:prstGeom prst="rect">
            <a:avLst/>
          </a:prstGeom>
        </p:spPr>
      </p:pic>
      <p:pic>
        <p:nvPicPr>
          <p:cNvPr id="6" name="Picture 5" descr="nvnegz.bmp"/>
          <p:cNvPicPr>
            <a:picLocks noChangeAspect="1"/>
          </p:cNvPicPr>
          <p:nvPr/>
        </p:nvPicPr>
        <p:blipFill>
          <a:blip r:embed="rId4" cstate="print"/>
          <a:stretch>
            <a:fillRect/>
          </a:stretch>
        </p:blipFill>
        <p:spPr>
          <a:xfrm>
            <a:off x="533400" y="3886200"/>
            <a:ext cx="2286000" cy="2286000"/>
          </a:xfrm>
          <a:prstGeom prst="rect">
            <a:avLst/>
          </a:prstGeom>
        </p:spPr>
      </p:pic>
      <p:pic>
        <p:nvPicPr>
          <p:cNvPr id="7" name="Picture 6" descr="nvposx.bmp"/>
          <p:cNvPicPr>
            <a:picLocks noChangeAspect="1"/>
          </p:cNvPicPr>
          <p:nvPr/>
        </p:nvPicPr>
        <p:blipFill>
          <a:blip r:embed="rId3" cstate="print"/>
          <a:stretch>
            <a:fillRect/>
          </a:stretch>
        </p:blipFill>
        <p:spPr>
          <a:xfrm>
            <a:off x="3048000" y="3886200"/>
            <a:ext cx="2286000" cy="2286000"/>
          </a:xfrm>
          <a:prstGeom prst="rect">
            <a:avLst/>
          </a:prstGeom>
        </p:spPr>
      </p:pic>
      <p:pic>
        <p:nvPicPr>
          <p:cNvPr id="8" name="Picture 7" descr="nvnegy.bmp"/>
          <p:cNvPicPr>
            <a:picLocks noChangeAspect="1"/>
          </p:cNvPicPr>
          <p:nvPr/>
        </p:nvPicPr>
        <p:blipFill>
          <a:blip r:embed="rId5" cstate="print"/>
          <a:stretch>
            <a:fillRect/>
          </a:stretch>
        </p:blipFill>
        <p:spPr>
          <a:xfrm>
            <a:off x="6248400" y="3886200"/>
            <a:ext cx="2286000" cy="2286000"/>
          </a:xfrm>
          <a:prstGeom prst="rect">
            <a:avLst/>
          </a:prstGeom>
        </p:spPr>
      </p:pic>
      <p:pic>
        <p:nvPicPr>
          <p:cNvPr id="9" name="Picture 8" descr="nvposy.bmp"/>
          <p:cNvPicPr>
            <a:picLocks noChangeAspect="1"/>
          </p:cNvPicPr>
          <p:nvPr/>
        </p:nvPicPr>
        <p:blipFill>
          <a:blip r:embed="rId6" cstate="print"/>
          <a:stretch>
            <a:fillRect/>
          </a:stretch>
        </p:blipFill>
        <p:spPr>
          <a:xfrm>
            <a:off x="6248400" y="1371600"/>
            <a:ext cx="2286000" cy="228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with Slope</a:t>
            </a:r>
            <a:endParaRPr lang="en-US" dirty="0"/>
          </a:p>
        </p:txBody>
      </p:sp>
      <p:sp>
        <p:nvSpPr>
          <p:cNvPr id="3" name="Content Placeholder 2"/>
          <p:cNvSpPr>
            <a:spLocks noGrp="1"/>
          </p:cNvSpPr>
          <p:nvPr>
            <p:ph sz="quarter" idx="1"/>
          </p:nvPr>
        </p:nvSpPr>
        <p:spPr/>
        <p:txBody>
          <a:bodyPr/>
          <a:lstStyle/>
          <a:p>
            <a:r>
              <a:rPr lang="en-US" dirty="0" smtClean="0"/>
              <a:t>parallax mapping assumes that the surface is a single plane</a:t>
            </a:r>
          </a:p>
          <a:p>
            <a:r>
              <a:rPr lang="en-US" dirty="0" smtClean="0"/>
              <a:t>a better approximation</a:t>
            </a:r>
          </a:p>
          <a:p>
            <a:pPr lvl="1"/>
            <a:r>
              <a:rPr lang="en-US" dirty="0" smtClean="0"/>
              <a:t>surface is locally planar where the plane normal is given by the normal vector from the normal map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endParaRPr lang="en-US"/>
          </a:p>
        </p:txBody>
      </p:sp>
      <p:pic>
        <p:nvPicPr>
          <p:cNvPr id="162818" name="Picture 2"/>
          <p:cNvPicPr>
            <a:picLocks noChangeAspect="1" noChangeArrowheads="1"/>
          </p:cNvPicPr>
          <p:nvPr/>
        </p:nvPicPr>
        <p:blipFill>
          <a:blip r:embed="rId2" cstate="print"/>
          <a:srcRect b="37500"/>
          <a:stretch>
            <a:fillRect/>
          </a:stretch>
        </p:blipFill>
        <p:spPr bwMode="auto">
          <a:xfrm>
            <a:off x="1227176" y="1295400"/>
            <a:ext cx="6689648" cy="503465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endParaRPr lang="en-US" dirty="0"/>
          </a:p>
        </p:txBody>
      </p:sp>
      <p:pic>
        <p:nvPicPr>
          <p:cNvPr id="163842" name="Picture 2"/>
          <p:cNvPicPr>
            <a:picLocks noChangeAspect="1" noChangeArrowheads="1"/>
          </p:cNvPicPr>
          <p:nvPr/>
        </p:nvPicPr>
        <p:blipFill>
          <a:blip r:embed="rId2" cstate="print"/>
          <a:srcRect t="64286" r="31190"/>
          <a:stretch>
            <a:fillRect/>
          </a:stretch>
        </p:blipFill>
        <p:spPr bwMode="auto">
          <a:xfrm>
            <a:off x="1123950" y="1524000"/>
            <a:ext cx="6896100" cy="43100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r>
              <a:rPr lang="en-US" dirty="0" smtClean="0"/>
              <a:t>imagine a shiny (or transparent) object located at the center of the cube</a:t>
            </a:r>
          </a:p>
          <a:p>
            <a:r>
              <a:rPr lang="en-US" dirty="0" smtClean="0"/>
              <a:t>for any point on the object we can easily find the reflection (or refraction) direction</a:t>
            </a:r>
          </a:p>
          <a:p>
            <a:pPr lvl="1"/>
            <a:r>
              <a:rPr lang="en-US" dirty="0" smtClean="0"/>
              <a:t>use </a:t>
            </a:r>
            <a:r>
              <a:rPr lang="en-US" dirty="0" err="1" smtClean="0"/>
              <a:t>glsl</a:t>
            </a:r>
            <a:r>
              <a:rPr lang="en-US" dirty="0" smtClean="0"/>
              <a:t> </a:t>
            </a:r>
            <a:r>
              <a:rPr lang="en-US" b="1" dirty="0" smtClean="0">
                <a:latin typeface="Courier New" pitchFamily="49" charset="0"/>
                <a:cs typeface="Courier New" pitchFamily="49" charset="0"/>
              </a:rPr>
              <a:t>reflect</a:t>
            </a:r>
            <a:r>
              <a:rPr lang="en-US" dirty="0" smtClean="0"/>
              <a:t> (or </a:t>
            </a:r>
            <a:r>
              <a:rPr lang="en-US" b="1" dirty="0" smtClean="0">
                <a:latin typeface="Courier New" pitchFamily="49" charset="0"/>
                <a:cs typeface="Courier New" pitchFamily="49" charset="0"/>
              </a:rPr>
              <a:t>refract</a:t>
            </a:r>
            <a:r>
              <a:rPr lang="en-US" dirty="0" smtClean="0"/>
              <a:t>)</a:t>
            </a:r>
          </a:p>
          <a:p>
            <a:r>
              <a:rPr lang="en-US" dirty="0" smtClean="0"/>
              <a:t>using the reflection (or refraction) direction we can find which side of the cube is seen by the reflected (or refracted) ray</a:t>
            </a:r>
          </a:p>
          <a:p>
            <a:r>
              <a:rPr lang="en-US" dirty="0" smtClean="0"/>
              <a:t>intersecting the ray with cube side yields a color texture value that can be applied to the object point</a:t>
            </a:r>
          </a:p>
          <a:p>
            <a:pPr lvl="1"/>
            <a:r>
              <a:rPr lang="en-US" dirty="0" smtClean="0"/>
              <a:t>yields </a:t>
            </a:r>
            <a:r>
              <a:rPr lang="en-US" dirty="0" err="1" smtClean="0"/>
              <a:t>realtime</a:t>
            </a:r>
            <a:r>
              <a:rPr lang="en-US" dirty="0" smtClean="0"/>
              <a:t> reflection (and refraction)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r>
              <a:rPr lang="en-US" dirty="0" smtClean="0"/>
              <a:t>indexed using a three-dimensional texture coordinate</a:t>
            </a:r>
            <a:br>
              <a:rPr lang="en-US" dirty="0" smtClean="0"/>
            </a:br>
            <a:r>
              <a:rPr lang="en-US" dirty="0" smtClean="0"/>
              <a:t>(s, t, p)</a:t>
            </a:r>
          </a:p>
          <a:p>
            <a:pPr lvl="1"/>
            <a:r>
              <a:rPr lang="en-US" dirty="0" smtClean="0"/>
              <a:t>this is just the reflection or refraction direction</a:t>
            </a:r>
            <a:endParaRPr lang="en-US" dirty="0"/>
          </a:p>
        </p:txBody>
      </p:sp>
      <p:pic>
        <p:nvPicPr>
          <p:cNvPr id="164867" name="Picture 3"/>
          <p:cNvPicPr>
            <a:picLocks noChangeAspect="1" noChangeArrowheads="1"/>
          </p:cNvPicPr>
          <p:nvPr/>
        </p:nvPicPr>
        <p:blipFill>
          <a:blip r:embed="rId2" cstate="print"/>
          <a:srcRect/>
          <a:stretch>
            <a:fillRect/>
          </a:stretch>
        </p:blipFill>
        <p:spPr bwMode="auto">
          <a:xfrm>
            <a:off x="2590800" y="2743200"/>
            <a:ext cx="3962400" cy="3505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find which of s, t, and p has the largest absolute value</a:t>
            </a:r>
          </a:p>
          <a:p>
            <a:pPr lvl="1"/>
            <a:r>
              <a:rPr lang="en-US" dirty="0" smtClean="0"/>
              <a:t>determines which side of the cube is hit by the ray (in this case the face </a:t>
            </a:r>
            <a:r>
              <a:rPr lang="en-US" dirty="0" err="1" smtClean="0"/>
              <a:t>labelled</a:t>
            </a:r>
            <a:r>
              <a:rPr lang="en-US" dirty="0" smtClean="0"/>
              <a:t> –x)</a:t>
            </a:r>
            <a:endParaRPr lang="en-US" dirty="0"/>
          </a:p>
        </p:txBody>
      </p:sp>
      <p:pic>
        <p:nvPicPr>
          <p:cNvPr id="164867" name="Picture 3"/>
          <p:cNvPicPr>
            <a:picLocks noChangeAspect="1" noChangeArrowheads="1"/>
          </p:cNvPicPr>
          <p:nvPr/>
        </p:nvPicPr>
        <p:blipFill>
          <a:blip r:embed="rId3" cstate="print"/>
          <a:srcRect/>
          <a:stretch>
            <a:fillRect/>
          </a:stretch>
        </p:blipFill>
        <p:spPr bwMode="auto">
          <a:xfrm>
            <a:off x="2590800" y="2743200"/>
            <a:ext cx="3962400" cy="3505200"/>
          </a:xfrm>
          <a:prstGeom prst="rect">
            <a:avLst/>
          </a:prstGeom>
          <a:noFill/>
          <a:ln w="9525">
            <a:noFill/>
            <a:miter lim="800000"/>
            <a:headEnd/>
            <a:tailEnd/>
          </a:ln>
        </p:spPr>
      </p:pic>
      <p:graphicFrame>
        <p:nvGraphicFramePr>
          <p:cNvPr id="165890" name="Object 2"/>
          <p:cNvGraphicFramePr>
            <a:graphicFrameLocks noChangeAspect="1"/>
          </p:cNvGraphicFramePr>
          <p:nvPr/>
        </p:nvGraphicFramePr>
        <p:xfrm>
          <a:off x="596900" y="2638425"/>
          <a:ext cx="2336800" cy="581025"/>
        </p:xfrm>
        <a:graphic>
          <a:graphicData uri="http://schemas.openxmlformats.org/presentationml/2006/ole">
            <p:oleObj spid="_x0000_s165890" name="Equation" r:id="rId4" imgW="1168200" imgH="2538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startAt="2"/>
            </a:pPr>
            <a:r>
              <a:rPr lang="en-US" dirty="0" smtClean="0"/>
              <a:t>divide the other two coordinates (call them a and b) by v to obtain the texture coordinates</a:t>
            </a:r>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r>
              <a:rPr lang="en-US" dirty="0" smtClean="0"/>
              <a:t>use s’ and t’ as the texture coordinates</a:t>
            </a:r>
            <a:endParaRPr lang="en-US" dirty="0"/>
          </a:p>
        </p:txBody>
      </p:sp>
      <p:graphicFrame>
        <p:nvGraphicFramePr>
          <p:cNvPr id="165890" name="Object 2"/>
          <p:cNvGraphicFramePr>
            <a:graphicFrameLocks noChangeAspect="1"/>
          </p:cNvGraphicFramePr>
          <p:nvPr/>
        </p:nvGraphicFramePr>
        <p:xfrm>
          <a:off x="4025900" y="2362200"/>
          <a:ext cx="1092200" cy="930275"/>
        </p:xfrm>
        <a:graphic>
          <a:graphicData uri="http://schemas.openxmlformats.org/presentationml/2006/ole">
            <p:oleObj spid="_x0000_s166914" name="Equation" r:id="rId3" imgW="545760" imgH="40608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endParaRPr lang="en-US"/>
          </a:p>
        </p:txBody>
      </p:sp>
      <p:pic>
        <p:nvPicPr>
          <p:cNvPr id="167938" name="Picture 2"/>
          <p:cNvPicPr>
            <a:picLocks noChangeAspect="1" noChangeArrowheads="1"/>
          </p:cNvPicPr>
          <p:nvPr/>
        </p:nvPicPr>
        <p:blipFill>
          <a:blip r:embed="rId2" cstate="print"/>
          <a:srcRect/>
          <a:stretch>
            <a:fillRect/>
          </a:stretch>
        </p:blipFill>
        <p:spPr bwMode="auto">
          <a:xfrm>
            <a:off x="352425" y="1752600"/>
            <a:ext cx="8439150" cy="3724275"/>
          </a:xfrm>
          <a:prstGeom prst="rect">
            <a:avLst/>
          </a:prstGeom>
          <a:noFill/>
          <a:ln w="9525">
            <a:noFill/>
            <a:miter lim="800000"/>
            <a:headEnd/>
            <a:tailEnd/>
          </a:ln>
        </p:spPr>
      </p:pic>
      <p:sp>
        <p:nvSpPr>
          <p:cNvPr id="5" name="TextBox 4"/>
          <p:cNvSpPr txBox="1"/>
          <p:nvPr/>
        </p:nvSpPr>
        <p:spPr>
          <a:xfrm>
            <a:off x="1600200" y="5562600"/>
            <a:ext cx="1146661" cy="369332"/>
          </a:xfrm>
          <a:prstGeom prst="rect">
            <a:avLst/>
          </a:prstGeom>
          <a:noFill/>
        </p:spPr>
        <p:txBody>
          <a:bodyPr wrap="none" rtlCol="0">
            <a:spAutoFit/>
          </a:bodyPr>
          <a:lstStyle/>
          <a:p>
            <a:r>
              <a:rPr lang="en-US" dirty="0" err="1" smtClean="0"/>
              <a:t>reflect.glib</a:t>
            </a:r>
            <a:endParaRPr lang="en-US" dirty="0"/>
          </a:p>
        </p:txBody>
      </p:sp>
      <p:sp>
        <p:nvSpPr>
          <p:cNvPr id="6" name="TextBox 5"/>
          <p:cNvSpPr txBox="1"/>
          <p:nvPr/>
        </p:nvSpPr>
        <p:spPr>
          <a:xfrm>
            <a:off x="6324600" y="5638800"/>
            <a:ext cx="1173911" cy="369332"/>
          </a:xfrm>
          <a:prstGeom prst="rect">
            <a:avLst/>
          </a:prstGeom>
          <a:noFill/>
        </p:spPr>
        <p:txBody>
          <a:bodyPr wrap="none" rtlCol="0">
            <a:spAutoFit/>
          </a:bodyPr>
          <a:lstStyle/>
          <a:p>
            <a:r>
              <a:rPr lang="en-US" dirty="0" err="1" smtClean="0"/>
              <a:t>refract.glib</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r>
              <a:rPr lang="en-US" dirty="0" smtClean="0"/>
              <a:t>cube maps can be updated in </a:t>
            </a:r>
            <a:r>
              <a:rPr lang="en-US" dirty="0" err="1" smtClean="0"/>
              <a:t>realtime</a:t>
            </a:r>
            <a:r>
              <a:rPr lang="en-US" dirty="0" smtClean="0"/>
              <a:t> to show changes in the environment</a:t>
            </a:r>
          </a:p>
          <a:p>
            <a:pPr lvl="1"/>
            <a:r>
              <a:rPr lang="en-US" dirty="0" smtClean="0"/>
              <a:t>idea: from a fixed location, render the scene with a camera facing in the six different directions directly into the six textures of the cube map</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pic>
        <p:nvPicPr>
          <p:cNvPr id="4" name="Content Placeholder 3" descr="cubemap0.png"/>
          <p:cNvPicPr>
            <a:picLocks noGrp="1" noChangeAspect="1"/>
          </p:cNvPicPr>
          <p:nvPr>
            <p:ph sz="quarter" idx="1"/>
          </p:nvPr>
        </p:nvPicPr>
        <p:blipFill>
          <a:blip r:embed="rId2" cstate="print"/>
          <a:stretch>
            <a:fillRect/>
          </a:stretch>
        </p:blipFill>
        <p:spPr>
          <a:xfrm>
            <a:off x="457200" y="2159158"/>
            <a:ext cx="3390476" cy="2539683"/>
          </a:xfrm>
        </p:spPr>
      </p:pic>
      <p:pic>
        <p:nvPicPr>
          <p:cNvPr id="5" name="Picture 4" descr="cubemap1.png"/>
          <p:cNvPicPr>
            <a:picLocks noChangeAspect="1"/>
          </p:cNvPicPr>
          <p:nvPr/>
        </p:nvPicPr>
        <p:blipFill>
          <a:blip r:embed="rId3" cstate="print"/>
          <a:stretch>
            <a:fillRect/>
          </a:stretch>
        </p:blipFill>
        <p:spPr>
          <a:xfrm>
            <a:off x="4343400" y="1701959"/>
            <a:ext cx="4602564" cy="345408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pic>
        <p:nvPicPr>
          <p:cNvPr id="4" name="Content Placeholder 3" descr="cubemap2.png"/>
          <p:cNvPicPr>
            <a:picLocks noGrp="1" noChangeAspect="1"/>
          </p:cNvPicPr>
          <p:nvPr>
            <p:ph sz="quarter" idx="1"/>
          </p:nvPr>
        </p:nvPicPr>
        <p:blipFill>
          <a:blip r:embed="rId2" cstate="print"/>
          <a:stretch>
            <a:fillRect/>
          </a:stretch>
        </p:blipFill>
        <p:spPr>
          <a:xfrm>
            <a:off x="1636641" y="1447800"/>
            <a:ext cx="5870717" cy="441407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with Slope</a:t>
            </a:r>
            <a:endParaRPr lang="en-US" dirty="0"/>
          </a:p>
        </p:txBody>
      </p:sp>
      <p:sp>
        <p:nvSpPr>
          <p:cNvPr id="3" name="Content Placeholder 2"/>
          <p:cNvSpPr>
            <a:spLocks noGrp="1"/>
          </p:cNvSpPr>
          <p:nvPr>
            <p:ph sz="quarter" idx="1"/>
          </p:nvPr>
        </p:nvSpPr>
        <p:spPr/>
        <p:txBody>
          <a:bodyPr/>
          <a:lstStyle/>
          <a:p>
            <a:r>
              <a:rPr lang="en-US" dirty="0" smtClean="0"/>
              <a:t>point on approximating plane</a:t>
            </a:r>
            <a:endParaRPr lang="en-US" dirty="0"/>
          </a:p>
        </p:txBody>
      </p:sp>
      <p:sp>
        <p:nvSpPr>
          <p:cNvPr id="4" name="TextBox 3"/>
          <p:cNvSpPr txBox="1"/>
          <p:nvPr/>
        </p:nvSpPr>
        <p:spPr>
          <a:xfrm>
            <a:off x="457200" y="5715000"/>
            <a:ext cx="5668924" cy="646331"/>
          </a:xfrm>
          <a:prstGeom prst="rect">
            <a:avLst/>
          </a:prstGeom>
          <a:noFill/>
        </p:spPr>
        <p:txBody>
          <a:bodyPr wrap="none" rtlCol="0">
            <a:spAutoFit/>
          </a:bodyPr>
          <a:lstStyle/>
          <a:p>
            <a:r>
              <a:rPr lang="en-US" dirty="0" smtClean="0">
                <a:hlinkClick r:id="rId3"/>
              </a:rPr>
              <a:t>L </a:t>
            </a:r>
            <a:r>
              <a:rPr lang="en-US" dirty="0" err="1" smtClean="0">
                <a:hlinkClick r:id="rId3"/>
              </a:rPr>
              <a:t>Szirmay-Kalos</a:t>
            </a:r>
            <a:r>
              <a:rPr lang="en-US" dirty="0" smtClean="0">
                <a:hlinkClick r:id="rId3"/>
              </a:rPr>
              <a:t> and T </a:t>
            </a:r>
            <a:r>
              <a:rPr lang="en-US" dirty="0" err="1" smtClean="0">
                <a:hlinkClick r:id="rId3"/>
              </a:rPr>
              <a:t>Umenhoffer</a:t>
            </a:r>
            <a:r>
              <a:rPr lang="en-US" dirty="0" smtClean="0">
                <a:hlinkClick r:id="rId3"/>
              </a:rPr>
              <a:t>, “Displacement mapping</a:t>
            </a:r>
            <a:br>
              <a:rPr lang="en-US" dirty="0" smtClean="0">
                <a:hlinkClick r:id="rId3"/>
              </a:rPr>
            </a:br>
            <a:r>
              <a:rPr lang="en-US" dirty="0" smtClean="0">
                <a:hlinkClick r:id="rId3"/>
              </a:rPr>
              <a:t>on the GPU-State of the art”</a:t>
            </a:r>
            <a:endParaRPr lang="en-US" dirty="0"/>
          </a:p>
        </p:txBody>
      </p:sp>
      <p:graphicFrame>
        <p:nvGraphicFramePr>
          <p:cNvPr id="153602" name="Object 2"/>
          <p:cNvGraphicFramePr>
            <a:graphicFrameLocks noChangeAspect="1"/>
          </p:cNvGraphicFramePr>
          <p:nvPr/>
        </p:nvGraphicFramePr>
        <p:xfrm>
          <a:off x="3810000" y="1752600"/>
          <a:ext cx="1524000" cy="466725"/>
        </p:xfrm>
        <a:graphic>
          <a:graphicData uri="http://schemas.openxmlformats.org/presentationml/2006/ole">
            <p:oleObj spid="_x0000_s153602" name="Equation" r:id="rId4" imgW="761760" imgH="203040" progId="Equation.3">
              <p:embed/>
            </p:oleObj>
          </a:graphicData>
        </a:graphic>
      </p:graphicFrame>
      <p:pic>
        <p:nvPicPr>
          <p:cNvPr id="9" name="Picture 8" descr="parallax-slope.png"/>
          <p:cNvPicPr>
            <a:picLocks noChangeAspect="1"/>
          </p:cNvPicPr>
          <p:nvPr/>
        </p:nvPicPr>
        <p:blipFill>
          <a:blip r:embed="rId5" cstate="print"/>
          <a:stretch>
            <a:fillRect/>
          </a:stretch>
        </p:blipFill>
        <p:spPr>
          <a:xfrm>
            <a:off x="762000" y="2362200"/>
            <a:ext cx="7620000" cy="3408078"/>
          </a:xfrm>
          <a:prstGeom prst="rect">
            <a:avLst/>
          </a:prstGeom>
        </p:spPr>
      </p:pic>
      <p:cxnSp>
        <p:nvCxnSpPr>
          <p:cNvPr id="14" name="Straight Arrow Connector 13"/>
          <p:cNvCxnSpPr/>
          <p:nvPr/>
        </p:nvCxnSpPr>
        <p:spPr>
          <a:xfrm>
            <a:off x="4572000" y="2209800"/>
            <a:ext cx="4572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Mapping</a:t>
            </a:r>
            <a:endParaRPr lang="en-US" dirty="0"/>
          </a:p>
        </p:txBody>
      </p:sp>
      <p:sp>
        <p:nvSpPr>
          <p:cNvPr id="3" name="Content Placeholder 2"/>
          <p:cNvSpPr>
            <a:spLocks noGrp="1"/>
          </p:cNvSpPr>
          <p:nvPr>
            <p:ph sz="quarter" idx="1"/>
          </p:nvPr>
        </p:nvSpPr>
        <p:spPr/>
        <p:txBody>
          <a:bodyPr/>
          <a:lstStyle/>
          <a:p>
            <a:r>
              <a:rPr lang="en-US" dirty="0" smtClean="0">
                <a:hlinkClick r:id="rId2"/>
              </a:rPr>
              <a:t>Wikipedia page on cube mapping</a:t>
            </a:r>
            <a:r>
              <a:rPr lang="en-US" dirty="0" smtClean="0"/>
              <a:t> describes some other uses of cube maps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Texture Mapping</a:t>
            </a:r>
            <a:endParaRPr lang="en-US" dirty="0"/>
          </a:p>
        </p:txBody>
      </p:sp>
      <p:sp>
        <p:nvSpPr>
          <p:cNvPr id="3" name="Content Placeholder 2"/>
          <p:cNvSpPr>
            <a:spLocks noGrp="1"/>
          </p:cNvSpPr>
          <p:nvPr>
            <p:ph sz="quarter" idx="1"/>
          </p:nvPr>
        </p:nvSpPr>
        <p:spPr/>
        <p:txBody>
          <a:bodyPr/>
          <a:lstStyle/>
          <a:p>
            <a:r>
              <a:rPr lang="en-US" dirty="0" smtClean="0"/>
              <a:t>textbook p187-200</a:t>
            </a:r>
          </a:p>
          <a:p>
            <a:r>
              <a:rPr lang="en-US" dirty="0" smtClean="0"/>
              <a:t>a significant problem with image textures is that they have finite resolution</a:t>
            </a:r>
          </a:p>
          <a:p>
            <a:pPr lvl="1"/>
            <a:r>
              <a:rPr lang="en-US" dirty="0" smtClean="0"/>
              <a:t>leads to magnification problems</a:t>
            </a:r>
          </a:p>
          <a:p>
            <a:r>
              <a:rPr lang="en-US" dirty="0" smtClean="0"/>
              <a:t>image textures can consume a large amount of memory</a:t>
            </a:r>
          </a:p>
          <a:p>
            <a:r>
              <a:rPr lang="en-US" dirty="0" smtClean="0"/>
              <a:t>procedural texture mapping computes a texture value given a texture coordinate</a:t>
            </a:r>
          </a:p>
          <a:p>
            <a:pPr lvl="1"/>
            <a:r>
              <a:rPr lang="en-US" dirty="0" smtClean="0"/>
              <a:t>“infinite” resolution</a:t>
            </a:r>
          </a:p>
          <a:p>
            <a:pPr lvl="1"/>
            <a:r>
              <a:rPr lang="en-US" dirty="0" smtClean="0"/>
              <a:t>small memory footprint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Texture Mapping</a:t>
            </a:r>
            <a:endParaRPr lang="en-US" dirty="0"/>
          </a:p>
        </p:txBody>
      </p:sp>
      <p:sp>
        <p:nvSpPr>
          <p:cNvPr id="3" name="Content Placeholder 2"/>
          <p:cNvSpPr>
            <a:spLocks noGrp="1"/>
          </p:cNvSpPr>
          <p:nvPr>
            <p:ph sz="quarter" idx="1"/>
          </p:nvPr>
        </p:nvSpPr>
        <p:spPr/>
        <p:txBody>
          <a:bodyPr/>
          <a:lstStyle/>
          <a:p>
            <a:r>
              <a:rPr lang="en-US" dirty="0" smtClean="0"/>
              <a:t>disadvantages</a:t>
            </a:r>
          </a:p>
          <a:p>
            <a:pPr lvl="1"/>
            <a:r>
              <a:rPr lang="en-US" dirty="0" smtClean="0"/>
              <a:t>limited to textures that you can generate algorithmically</a:t>
            </a:r>
          </a:p>
          <a:p>
            <a:pPr lvl="1"/>
            <a:r>
              <a:rPr lang="en-US" dirty="0" smtClean="0"/>
              <a:t>probably slower than image texture lookup</a:t>
            </a:r>
          </a:p>
          <a:p>
            <a:pPr lvl="1"/>
            <a:r>
              <a:rPr lang="en-US" dirty="0" smtClean="0"/>
              <a:t>aliasing</a:t>
            </a:r>
          </a:p>
          <a:p>
            <a:pPr lvl="1"/>
            <a:r>
              <a:rPr lang="en-US" dirty="0" smtClean="0"/>
              <a:t>not necessarily platform independent</a:t>
            </a:r>
          </a:p>
          <a:p>
            <a:r>
              <a:rPr lang="en-US" dirty="0" smtClean="0"/>
              <a:t>nothing to prevent you from using both image and procedural textures on the </a:t>
            </a:r>
            <a:r>
              <a:rPr lang="en-US" smtClean="0"/>
              <a:t>same object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Examples</a:t>
            </a:r>
            <a:endParaRPr lang="en-US" dirty="0"/>
          </a:p>
        </p:txBody>
      </p:sp>
      <p:sp>
        <p:nvSpPr>
          <p:cNvPr id="3" name="Content Placeholder 2"/>
          <p:cNvSpPr>
            <a:spLocks noGrp="1"/>
          </p:cNvSpPr>
          <p:nvPr>
            <p:ph sz="quarter" idx="1"/>
          </p:nvPr>
        </p:nvSpPr>
        <p:spPr/>
        <p:txBody>
          <a:bodyPr/>
          <a:lstStyle/>
          <a:p>
            <a:r>
              <a:rPr lang="en-US" dirty="0" smtClean="0"/>
              <a:t>procedural stripes</a:t>
            </a:r>
            <a:endParaRPr lang="en-US" dirty="0"/>
          </a:p>
        </p:txBody>
      </p:sp>
      <p:pic>
        <p:nvPicPr>
          <p:cNvPr id="192514" name="Picture 2"/>
          <p:cNvPicPr>
            <a:picLocks noChangeAspect="1" noChangeArrowheads="1"/>
          </p:cNvPicPr>
          <p:nvPr/>
        </p:nvPicPr>
        <p:blipFill>
          <a:blip r:embed="rId2" cstate="print"/>
          <a:srcRect/>
          <a:stretch>
            <a:fillRect/>
          </a:stretch>
        </p:blipFill>
        <p:spPr bwMode="auto">
          <a:xfrm>
            <a:off x="533652" y="2171700"/>
            <a:ext cx="8076695" cy="2514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Examples</a:t>
            </a:r>
            <a:endParaRPr lang="en-US" dirty="0"/>
          </a:p>
        </p:txBody>
      </p:sp>
      <p:sp>
        <p:nvSpPr>
          <p:cNvPr id="3" name="Content Placeholder 2"/>
          <p:cNvSpPr>
            <a:spLocks noGrp="1"/>
          </p:cNvSpPr>
          <p:nvPr>
            <p:ph sz="quarter" idx="1"/>
          </p:nvPr>
        </p:nvSpPr>
        <p:spPr/>
        <p:txBody>
          <a:bodyPr/>
          <a:lstStyle/>
          <a:p>
            <a:r>
              <a:rPr lang="en-US" dirty="0" smtClean="0"/>
              <a:t>procedural fractals</a:t>
            </a:r>
            <a:endParaRPr lang="en-US" dirty="0"/>
          </a:p>
        </p:txBody>
      </p:sp>
      <p:pic>
        <p:nvPicPr>
          <p:cNvPr id="193538" name="Picture 2"/>
          <p:cNvPicPr>
            <a:picLocks noChangeAspect="1" noChangeArrowheads="1"/>
          </p:cNvPicPr>
          <p:nvPr/>
        </p:nvPicPr>
        <p:blipFill>
          <a:blip r:embed="rId2" cstate="print"/>
          <a:srcRect/>
          <a:stretch>
            <a:fillRect/>
          </a:stretch>
        </p:blipFill>
        <p:spPr bwMode="auto">
          <a:xfrm>
            <a:off x="4572000" y="1219200"/>
            <a:ext cx="3133725" cy="507403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Examples</a:t>
            </a:r>
            <a:endParaRPr lang="en-US" dirty="0"/>
          </a:p>
        </p:txBody>
      </p:sp>
      <p:sp>
        <p:nvSpPr>
          <p:cNvPr id="3" name="Content Placeholder 2"/>
          <p:cNvSpPr>
            <a:spLocks noGrp="1"/>
          </p:cNvSpPr>
          <p:nvPr>
            <p:ph sz="quarter" idx="1"/>
          </p:nvPr>
        </p:nvSpPr>
        <p:spPr/>
        <p:txBody>
          <a:bodyPr/>
          <a:lstStyle/>
          <a:p>
            <a:r>
              <a:rPr lang="en-US" dirty="0" smtClean="0"/>
              <a:t>procedural bump map</a:t>
            </a:r>
            <a:endParaRPr lang="en-US" dirty="0"/>
          </a:p>
        </p:txBody>
      </p:sp>
      <p:pic>
        <p:nvPicPr>
          <p:cNvPr id="194562" name="Picture 2"/>
          <p:cNvPicPr>
            <a:picLocks noChangeAspect="1" noChangeArrowheads="1"/>
          </p:cNvPicPr>
          <p:nvPr/>
        </p:nvPicPr>
        <p:blipFill>
          <a:blip r:embed="rId2" cstate="print"/>
          <a:srcRect/>
          <a:stretch>
            <a:fillRect/>
          </a:stretch>
        </p:blipFill>
        <p:spPr bwMode="auto">
          <a:xfrm>
            <a:off x="1462087" y="2057400"/>
            <a:ext cx="6219825" cy="37814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Examples</a:t>
            </a:r>
            <a:endParaRPr lang="en-US" dirty="0"/>
          </a:p>
        </p:txBody>
      </p:sp>
      <p:sp>
        <p:nvSpPr>
          <p:cNvPr id="3" name="Content Placeholder 2"/>
          <p:cNvSpPr>
            <a:spLocks noGrp="1"/>
          </p:cNvSpPr>
          <p:nvPr>
            <p:ph sz="quarter" idx="1"/>
          </p:nvPr>
        </p:nvSpPr>
        <p:spPr/>
        <p:txBody>
          <a:bodyPr/>
          <a:lstStyle/>
          <a:p>
            <a:r>
              <a:rPr lang="en-US" dirty="0" smtClean="0"/>
              <a:t>procedural </a:t>
            </a:r>
            <a:r>
              <a:rPr lang="en-US" dirty="0" err="1" smtClean="0"/>
              <a:t>bumpmap</a:t>
            </a:r>
            <a:endParaRPr lang="en-US" dirty="0"/>
          </a:p>
        </p:txBody>
      </p:sp>
      <p:pic>
        <p:nvPicPr>
          <p:cNvPr id="195586" name="Picture 2"/>
          <p:cNvPicPr>
            <a:picLocks noChangeAspect="1" noChangeArrowheads="1"/>
          </p:cNvPicPr>
          <p:nvPr/>
        </p:nvPicPr>
        <p:blipFill>
          <a:blip r:embed="rId2" cstate="print"/>
          <a:srcRect/>
          <a:stretch>
            <a:fillRect/>
          </a:stretch>
        </p:blipFill>
        <p:spPr bwMode="auto">
          <a:xfrm>
            <a:off x="0" y="1988820"/>
            <a:ext cx="9144000" cy="288036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Textures</a:t>
            </a:r>
            <a:endParaRPr lang="en-US" dirty="0"/>
          </a:p>
        </p:txBody>
      </p:sp>
      <p:sp>
        <p:nvSpPr>
          <p:cNvPr id="3" name="Content Placeholder 2"/>
          <p:cNvSpPr>
            <a:spLocks noGrp="1"/>
          </p:cNvSpPr>
          <p:nvPr>
            <p:ph sz="quarter" idx="1"/>
          </p:nvPr>
        </p:nvSpPr>
        <p:spPr/>
        <p:txBody>
          <a:bodyPr/>
          <a:lstStyle/>
          <a:p>
            <a:r>
              <a:rPr lang="en-US" dirty="0" smtClean="0">
                <a:hlinkClick r:id="rId2"/>
              </a:rPr>
              <a:t>Ken </a:t>
            </a:r>
            <a:r>
              <a:rPr lang="en-US" dirty="0" err="1" smtClean="0">
                <a:hlinkClick r:id="rId2"/>
              </a:rPr>
              <a:t>Perlin</a:t>
            </a:r>
            <a:endParaRPr lang="en-US" dirty="0" smtClean="0"/>
          </a:p>
          <a:p>
            <a:r>
              <a:rPr lang="en-US" dirty="0" smtClean="0">
                <a:hlinkClick r:id="rId3"/>
              </a:rPr>
              <a:t>Making Noise</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with Slope</a:t>
            </a:r>
            <a:endParaRPr lang="en-US" dirty="0"/>
          </a:p>
        </p:txBody>
      </p:sp>
      <p:sp>
        <p:nvSpPr>
          <p:cNvPr id="3" name="Content Placeholder 2"/>
          <p:cNvSpPr>
            <a:spLocks noGrp="1"/>
          </p:cNvSpPr>
          <p:nvPr>
            <p:ph sz="quarter" idx="1"/>
          </p:nvPr>
        </p:nvSpPr>
        <p:spPr/>
        <p:txBody>
          <a:bodyPr/>
          <a:lstStyle/>
          <a:p>
            <a:r>
              <a:rPr lang="en-US" dirty="0" smtClean="0"/>
              <a:t>equation of “eye” ray</a:t>
            </a:r>
            <a:endParaRPr lang="en-US" baseline="-25000" dirty="0"/>
          </a:p>
        </p:txBody>
      </p:sp>
      <p:sp>
        <p:nvSpPr>
          <p:cNvPr id="4" name="TextBox 3"/>
          <p:cNvSpPr txBox="1"/>
          <p:nvPr/>
        </p:nvSpPr>
        <p:spPr>
          <a:xfrm>
            <a:off x="457200" y="5715000"/>
            <a:ext cx="5668924" cy="646331"/>
          </a:xfrm>
          <a:prstGeom prst="rect">
            <a:avLst/>
          </a:prstGeom>
          <a:noFill/>
        </p:spPr>
        <p:txBody>
          <a:bodyPr wrap="none" rtlCol="0">
            <a:spAutoFit/>
          </a:bodyPr>
          <a:lstStyle/>
          <a:p>
            <a:r>
              <a:rPr lang="en-US" dirty="0" smtClean="0"/>
              <a:t>L </a:t>
            </a:r>
            <a:r>
              <a:rPr lang="en-US" dirty="0" err="1" smtClean="0"/>
              <a:t>Szirmay-Kalos</a:t>
            </a:r>
            <a:r>
              <a:rPr lang="en-US" dirty="0" smtClean="0"/>
              <a:t> and T </a:t>
            </a:r>
            <a:r>
              <a:rPr lang="en-US" dirty="0" err="1" smtClean="0"/>
              <a:t>Umenhoffer</a:t>
            </a:r>
            <a:r>
              <a:rPr lang="en-US" dirty="0" smtClean="0"/>
              <a:t>, “Displacement mapping</a:t>
            </a:r>
            <a:br>
              <a:rPr lang="en-US" dirty="0" smtClean="0"/>
            </a:br>
            <a:r>
              <a:rPr lang="en-US" dirty="0" smtClean="0"/>
              <a:t>on the GPU-State of the art”</a:t>
            </a:r>
            <a:endParaRPr lang="en-US" dirty="0"/>
          </a:p>
        </p:txBody>
      </p:sp>
      <p:graphicFrame>
        <p:nvGraphicFramePr>
          <p:cNvPr id="153602" name="Object 2"/>
          <p:cNvGraphicFramePr>
            <a:graphicFrameLocks noChangeAspect="1"/>
          </p:cNvGraphicFramePr>
          <p:nvPr/>
        </p:nvGraphicFramePr>
        <p:xfrm>
          <a:off x="3810000" y="1752600"/>
          <a:ext cx="1524000" cy="466725"/>
        </p:xfrm>
        <a:graphic>
          <a:graphicData uri="http://schemas.openxmlformats.org/presentationml/2006/ole">
            <p:oleObj spid="_x0000_s154626" name="Equation" r:id="rId3" imgW="761760" imgH="203040" progId="Equation.3">
              <p:embed/>
            </p:oleObj>
          </a:graphicData>
        </a:graphic>
      </p:graphicFrame>
      <p:pic>
        <p:nvPicPr>
          <p:cNvPr id="9" name="Picture 8" descr="parallax-slope.png"/>
          <p:cNvPicPr>
            <a:picLocks noChangeAspect="1"/>
          </p:cNvPicPr>
          <p:nvPr/>
        </p:nvPicPr>
        <p:blipFill>
          <a:blip r:embed="rId4" cstate="print"/>
          <a:stretch>
            <a:fillRect/>
          </a:stretch>
        </p:blipFill>
        <p:spPr>
          <a:xfrm>
            <a:off x="762000" y="2362200"/>
            <a:ext cx="7620000" cy="3408078"/>
          </a:xfrm>
          <a:prstGeom prst="rect">
            <a:avLst/>
          </a:prstGeom>
        </p:spPr>
      </p:pic>
      <p:cxnSp>
        <p:nvCxnSpPr>
          <p:cNvPr id="7" name="Straight Arrow Connector 6"/>
          <p:cNvCxnSpPr/>
          <p:nvPr/>
        </p:nvCxnSpPr>
        <p:spPr>
          <a:xfrm>
            <a:off x="4572000" y="2209800"/>
            <a:ext cx="25146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with Slope</a:t>
            </a:r>
            <a:endParaRPr lang="en-US" dirty="0"/>
          </a:p>
        </p:txBody>
      </p:sp>
      <p:sp>
        <p:nvSpPr>
          <p:cNvPr id="3" name="Content Placeholder 2"/>
          <p:cNvSpPr>
            <a:spLocks noGrp="1"/>
          </p:cNvSpPr>
          <p:nvPr>
            <p:ph sz="quarter" idx="1"/>
          </p:nvPr>
        </p:nvSpPr>
        <p:spPr/>
        <p:txBody>
          <a:bodyPr/>
          <a:lstStyle/>
          <a:p>
            <a:r>
              <a:rPr lang="en-US" dirty="0" smtClean="0"/>
              <a:t>intersection of ray and approximating plane </a:t>
            </a:r>
            <a:endParaRPr lang="en-US" dirty="0"/>
          </a:p>
        </p:txBody>
      </p:sp>
      <p:sp>
        <p:nvSpPr>
          <p:cNvPr id="4" name="TextBox 3"/>
          <p:cNvSpPr txBox="1"/>
          <p:nvPr/>
        </p:nvSpPr>
        <p:spPr>
          <a:xfrm>
            <a:off x="457200" y="5715000"/>
            <a:ext cx="5668924" cy="646331"/>
          </a:xfrm>
          <a:prstGeom prst="rect">
            <a:avLst/>
          </a:prstGeom>
          <a:noFill/>
        </p:spPr>
        <p:txBody>
          <a:bodyPr wrap="none" rtlCol="0">
            <a:spAutoFit/>
          </a:bodyPr>
          <a:lstStyle/>
          <a:p>
            <a:r>
              <a:rPr lang="en-US" dirty="0" smtClean="0"/>
              <a:t>L </a:t>
            </a:r>
            <a:r>
              <a:rPr lang="en-US" dirty="0" err="1" smtClean="0"/>
              <a:t>Szirmay-Kalos</a:t>
            </a:r>
            <a:r>
              <a:rPr lang="en-US" dirty="0" smtClean="0"/>
              <a:t> and T </a:t>
            </a:r>
            <a:r>
              <a:rPr lang="en-US" dirty="0" err="1" smtClean="0"/>
              <a:t>Umenhoffer</a:t>
            </a:r>
            <a:r>
              <a:rPr lang="en-US" dirty="0" smtClean="0"/>
              <a:t>, “Displacement mapping</a:t>
            </a:r>
            <a:br>
              <a:rPr lang="en-US" dirty="0" smtClean="0"/>
            </a:br>
            <a:r>
              <a:rPr lang="en-US" dirty="0" smtClean="0"/>
              <a:t>on the GPU-State of the art”</a:t>
            </a:r>
            <a:endParaRPr lang="en-US" dirty="0"/>
          </a:p>
        </p:txBody>
      </p:sp>
      <p:graphicFrame>
        <p:nvGraphicFramePr>
          <p:cNvPr id="153602" name="Object 2"/>
          <p:cNvGraphicFramePr>
            <a:graphicFrameLocks noChangeAspect="1"/>
          </p:cNvGraphicFramePr>
          <p:nvPr/>
        </p:nvGraphicFramePr>
        <p:xfrm>
          <a:off x="2616200" y="1752600"/>
          <a:ext cx="3911600" cy="466725"/>
        </p:xfrm>
        <a:graphic>
          <a:graphicData uri="http://schemas.openxmlformats.org/presentationml/2006/ole">
            <p:oleObj spid="_x0000_s155650" name="Equation" r:id="rId3" imgW="1955520" imgH="203040" progId="Equation.3">
              <p:embed/>
            </p:oleObj>
          </a:graphicData>
        </a:graphic>
      </p:graphicFrame>
      <p:pic>
        <p:nvPicPr>
          <p:cNvPr id="9" name="Picture 8" descr="parallax-slope.png"/>
          <p:cNvPicPr>
            <a:picLocks noChangeAspect="1"/>
          </p:cNvPicPr>
          <p:nvPr/>
        </p:nvPicPr>
        <p:blipFill>
          <a:blip r:embed="rId4" cstate="print"/>
          <a:stretch>
            <a:fillRect/>
          </a:stretch>
        </p:blipFill>
        <p:spPr>
          <a:xfrm>
            <a:off x="762000" y="2362200"/>
            <a:ext cx="7620000" cy="3408078"/>
          </a:xfrm>
          <a:prstGeom prst="rect">
            <a:avLst/>
          </a:prstGeom>
        </p:spPr>
      </p:pic>
      <p:cxnSp>
        <p:nvCxnSpPr>
          <p:cNvPr id="7" name="Straight Arrow Connector 6"/>
          <p:cNvCxnSpPr/>
          <p:nvPr/>
        </p:nvCxnSpPr>
        <p:spPr>
          <a:xfrm>
            <a:off x="4572000" y="2209800"/>
            <a:ext cx="1143000" cy="1905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with Slope</a:t>
            </a:r>
            <a:endParaRPr lang="en-US" dirty="0"/>
          </a:p>
        </p:txBody>
      </p:sp>
      <p:sp>
        <p:nvSpPr>
          <p:cNvPr id="3" name="Content Placeholder 2"/>
          <p:cNvSpPr>
            <a:spLocks noGrp="1"/>
          </p:cNvSpPr>
          <p:nvPr>
            <p:ph sz="quarter" idx="1"/>
          </p:nvPr>
        </p:nvSpPr>
        <p:spPr/>
        <p:txBody>
          <a:bodyPr/>
          <a:lstStyle/>
          <a:p>
            <a:r>
              <a:rPr lang="en-US" dirty="0" smtClean="0"/>
              <a:t>solve for a then s’ and t’</a:t>
            </a:r>
          </a:p>
          <a:p>
            <a:endParaRPr lang="en-US" dirty="0" smtClean="0"/>
          </a:p>
          <a:p>
            <a:endParaRPr lang="en-US" dirty="0" smtClean="0"/>
          </a:p>
          <a:p>
            <a:endParaRPr lang="en-US" dirty="0" smtClean="0"/>
          </a:p>
          <a:p>
            <a:endParaRPr lang="en-US" dirty="0" smtClean="0"/>
          </a:p>
          <a:p>
            <a:endParaRPr lang="en-US" dirty="0" smtClean="0"/>
          </a:p>
          <a:p>
            <a:r>
              <a:rPr lang="en-US" dirty="0" smtClean="0"/>
              <a:t>tends to produce somewhat better results than ordinary parallax mapping </a:t>
            </a:r>
            <a:endParaRPr lang="en-US" dirty="0"/>
          </a:p>
        </p:txBody>
      </p:sp>
      <p:graphicFrame>
        <p:nvGraphicFramePr>
          <p:cNvPr id="156674" name="Object 2"/>
          <p:cNvGraphicFramePr>
            <a:graphicFrameLocks noChangeAspect="1"/>
          </p:cNvGraphicFramePr>
          <p:nvPr/>
        </p:nvGraphicFramePr>
        <p:xfrm>
          <a:off x="2705100" y="1941513"/>
          <a:ext cx="3733800" cy="1487487"/>
        </p:xfrm>
        <a:graphic>
          <a:graphicData uri="http://schemas.openxmlformats.org/presentationml/2006/ole">
            <p:oleObj spid="_x0000_s156674" name="Equation" r:id="rId3" imgW="1866600" imgH="64764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the previous parallax mapping methods assume that the height field does not change rapidly</a:t>
            </a:r>
          </a:p>
          <a:p>
            <a:r>
              <a:rPr lang="en-US" dirty="0" smtClean="0"/>
              <a:t>if the height field changes rapidly then the computed offset texture coordinate will likely be incorrect</a:t>
            </a:r>
            <a:endParaRPr lang="en-US" dirty="0"/>
          </a:p>
        </p:txBody>
      </p:sp>
      <p:grpSp>
        <p:nvGrpSpPr>
          <p:cNvPr id="11" name="Group 10"/>
          <p:cNvGrpSpPr/>
          <p:nvPr/>
        </p:nvGrpSpPr>
        <p:grpSpPr>
          <a:xfrm>
            <a:off x="2438400" y="3386138"/>
            <a:ext cx="4114800" cy="3032125"/>
            <a:chOff x="2438400" y="3386138"/>
            <a:chExt cx="4114800" cy="3032125"/>
          </a:xfrm>
        </p:grpSpPr>
        <p:cxnSp>
          <p:nvCxnSpPr>
            <p:cNvPr id="5" name="Straight Connector 4"/>
            <p:cNvCxnSpPr/>
            <p:nvPr/>
          </p:nvCxnSpPr>
          <p:spPr>
            <a:xfrm>
              <a:off x="2438400" y="5410200"/>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028950" y="3386138"/>
              <a:ext cx="3486150" cy="3032125"/>
            </a:xfrm>
            <a:custGeom>
              <a:avLst/>
              <a:gdLst>
                <a:gd name="connsiteX0" fmla="*/ 0 w 3486150"/>
                <a:gd name="connsiteY0" fmla="*/ 2614612 h 3032125"/>
                <a:gd name="connsiteX1" fmla="*/ 266700 w 3486150"/>
                <a:gd name="connsiteY1" fmla="*/ 1109662 h 3032125"/>
                <a:gd name="connsiteX2" fmla="*/ 514350 w 3486150"/>
                <a:gd name="connsiteY2" fmla="*/ 1100137 h 3032125"/>
                <a:gd name="connsiteX3" fmla="*/ 771525 w 3486150"/>
                <a:gd name="connsiteY3" fmla="*/ 2319337 h 3032125"/>
                <a:gd name="connsiteX4" fmla="*/ 1047750 w 3486150"/>
                <a:gd name="connsiteY4" fmla="*/ 585787 h 3032125"/>
                <a:gd name="connsiteX5" fmla="*/ 1438275 w 3486150"/>
                <a:gd name="connsiteY5" fmla="*/ 2900362 h 3032125"/>
                <a:gd name="connsiteX6" fmla="*/ 1666875 w 3486150"/>
                <a:gd name="connsiteY6" fmla="*/ 14287 h 3032125"/>
                <a:gd name="connsiteX7" fmla="*/ 2209800 w 3486150"/>
                <a:gd name="connsiteY7" fmla="*/ 2814637 h 3032125"/>
                <a:gd name="connsiteX8" fmla="*/ 2400300 w 3486150"/>
                <a:gd name="connsiteY8" fmla="*/ 1319212 h 3032125"/>
                <a:gd name="connsiteX9" fmla="*/ 3486150 w 3486150"/>
                <a:gd name="connsiteY9" fmla="*/ 909637 h 303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6150" h="3032125">
                  <a:moveTo>
                    <a:pt x="0" y="2614612"/>
                  </a:moveTo>
                  <a:cubicBezTo>
                    <a:pt x="90487" y="1988343"/>
                    <a:pt x="180975" y="1362075"/>
                    <a:pt x="266700" y="1109662"/>
                  </a:cubicBezTo>
                  <a:cubicBezTo>
                    <a:pt x="352425" y="857250"/>
                    <a:pt x="430213" y="898525"/>
                    <a:pt x="514350" y="1100137"/>
                  </a:cubicBezTo>
                  <a:cubicBezTo>
                    <a:pt x="598487" y="1301749"/>
                    <a:pt x="682625" y="2405062"/>
                    <a:pt x="771525" y="2319337"/>
                  </a:cubicBezTo>
                  <a:cubicBezTo>
                    <a:pt x="860425" y="2233612"/>
                    <a:pt x="936625" y="488950"/>
                    <a:pt x="1047750" y="585787"/>
                  </a:cubicBezTo>
                  <a:cubicBezTo>
                    <a:pt x="1158875" y="682624"/>
                    <a:pt x="1335088" y="2995612"/>
                    <a:pt x="1438275" y="2900362"/>
                  </a:cubicBezTo>
                  <a:cubicBezTo>
                    <a:pt x="1541462" y="2805112"/>
                    <a:pt x="1538288" y="28575"/>
                    <a:pt x="1666875" y="14287"/>
                  </a:cubicBezTo>
                  <a:cubicBezTo>
                    <a:pt x="1795463" y="0"/>
                    <a:pt x="2087563" y="2597150"/>
                    <a:pt x="2209800" y="2814637"/>
                  </a:cubicBezTo>
                  <a:cubicBezTo>
                    <a:pt x="2332038" y="3032125"/>
                    <a:pt x="2187575" y="1636712"/>
                    <a:pt x="2400300" y="1319212"/>
                  </a:cubicBezTo>
                  <a:cubicBezTo>
                    <a:pt x="2613025" y="1001712"/>
                    <a:pt x="3268663" y="963612"/>
                    <a:pt x="3486150" y="90963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flipV="1">
              <a:off x="4114800" y="3657600"/>
              <a:ext cx="2209800" cy="1752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the problem that needs to be solved is “what is the height map intersection nearest to the viewer?”</a:t>
            </a:r>
          </a:p>
          <a:p>
            <a:pPr lvl="1"/>
            <a:r>
              <a:rPr lang="en-US" dirty="0" smtClean="0"/>
              <a:t>this is a root finding problem</a:t>
            </a:r>
            <a:endParaRPr lang="en-US" dirty="0"/>
          </a:p>
        </p:txBody>
      </p:sp>
      <p:grpSp>
        <p:nvGrpSpPr>
          <p:cNvPr id="4" name="Group 3"/>
          <p:cNvGrpSpPr/>
          <p:nvPr/>
        </p:nvGrpSpPr>
        <p:grpSpPr>
          <a:xfrm>
            <a:off x="2438400" y="3386138"/>
            <a:ext cx="4114800" cy="3032125"/>
            <a:chOff x="2438400" y="3386138"/>
            <a:chExt cx="4114800" cy="3032125"/>
          </a:xfrm>
        </p:grpSpPr>
        <p:cxnSp>
          <p:nvCxnSpPr>
            <p:cNvPr id="5" name="Straight Connector 4"/>
            <p:cNvCxnSpPr/>
            <p:nvPr/>
          </p:nvCxnSpPr>
          <p:spPr>
            <a:xfrm>
              <a:off x="2438400" y="5410200"/>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028950" y="3386138"/>
              <a:ext cx="3486150" cy="3032125"/>
            </a:xfrm>
            <a:custGeom>
              <a:avLst/>
              <a:gdLst>
                <a:gd name="connsiteX0" fmla="*/ 0 w 3486150"/>
                <a:gd name="connsiteY0" fmla="*/ 2614612 h 3032125"/>
                <a:gd name="connsiteX1" fmla="*/ 266700 w 3486150"/>
                <a:gd name="connsiteY1" fmla="*/ 1109662 h 3032125"/>
                <a:gd name="connsiteX2" fmla="*/ 514350 w 3486150"/>
                <a:gd name="connsiteY2" fmla="*/ 1100137 h 3032125"/>
                <a:gd name="connsiteX3" fmla="*/ 771525 w 3486150"/>
                <a:gd name="connsiteY3" fmla="*/ 2319337 h 3032125"/>
                <a:gd name="connsiteX4" fmla="*/ 1047750 w 3486150"/>
                <a:gd name="connsiteY4" fmla="*/ 585787 h 3032125"/>
                <a:gd name="connsiteX5" fmla="*/ 1438275 w 3486150"/>
                <a:gd name="connsiteY5" fmla="*/ 2900362 h 3032125"/>
                <a:gd name="connsiteX6" fmla="*/ 1666875 w 3486150"/>
                <a:gd name="connsiteY6" fmla="*/ 14287 h 3032125"/>
                <a:gd name="connsiteX7" fmla="*/ 2209800 w 3486150"/>
                <a:gd name="connsiteY7" fmla="*/ 2814637 h 3032125"/>
                <a:gd name="connsiteX8" fmla="*/ 2400300 w 3486150"/>
                <a:gd name="connsiteY8" fmla="*/ 1319212 h 3032125"/>
                <a:gd name="connsiteX9" fmla="*/ 3486150 w 3486150"/>
                <a:gd name="connsiteY9" fmla="*/ 909637 h 303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6150" h="3032125">
                  <a:moveTo>
                    <a:pt x="0" y="2614612"/>
                  </a:moveTo>
                  <a:cubicBezTo>
                    <a:pt x="90487" y="1988343"/>
                    <a:pt x="180975" y="1362075"/>
                    <a:pt x="266700" y="1109662"/>
                  </a:cubicBezTo>
                  <a:cubicBezTo>
                    <a:pt x="352425" y="857250"/>
                    <a:pt x="430213" y="898525"/>
                    <a:pt x="514350" y="1100137"/>
                  </a:cubicBezTo>
                  <a:cubicBezTo>
                    <a:pt x="598487" y="1301749"/>
                    <a:pt x="682625" y="2405062"/>
                    <a:pt x="771525" y="2319337"/>
                  </a:cubicBezTo>
                  <a:cubicBezTo>
                    <a:pt x="860425" y="2233612"/>
                    <a:pt x="936625" y="488950"/>
                    <a:pt x="1047750" y="585787"/>
                  </a:cubicBezTo>
                  <a:cubicBezTo>
                    <a:pt x="1158875" y="682624"/>
                    <a:pt x="1335088" y="2995612"/>
                    <a:pt x="1438275" y="2900362"/>
                  </a:cubicBezTo>
                  <a:cubicBezTo>
                    <a:pt x="1541462" y="2805112"/>
                    <a:pt x="1538288" y="28575"/>
                    <a:pt x="1666875" y="14287"/>
                  </a:cubicBezTo>
                  <a:cubicBezTo>
                    <a:pt x="1795463" y="0"/>
                    <a:pt x="2087563" y="2597150"/>
                    <a:pt x="2209800" y="2814637"/>
                  </a:cubicBezTo>
                  <a:cubicBezTo>
                    <a:pt x="2332038" y="3032125"/>
                    <a:pt x="2187575" y="1636712"/>
                    <a:pt x="2400300" y="1319212"/>
                  </a:cubicBezTo>
                  <a:cubicBezTo>
                    <a:pt x="2613025" y="1001712"/>
                    <a:pt x="3268663" y="963612"/>
                    <a:pt x="3486150" y="90963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V="1">
              <a:off x="4114800" y="3657600"/>
              <a:ext cx="2209800" cy="1752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5029200" y="2105025"/>
            <a:ext cx="1104900" cy="2466975"/>
          </a:xfrm>
          <a:custGeom>
            <a:avLst/>
            <a:gdLst>
              <a:gd name="connsiteX0" fmla="*/ 0 w 1104900"/>
              <a:gd name="connsiteY0" fmla="*/ 2466975 h 2466975"/>
              <a:gd name="connsiteX1" fmla="*/ 942975 w 1104900"/>
              <a:gd name="connsiteY1" fmla="*/ 933450 h 2466975"/>
              <a:gd name="connsiteX2" fmla="*/ 971550 w 1104900"/>
              <a:gd name="connsiteY2" fmla="*/ 0 h 2466975"/>
            </a:gdLst>
            <a:ahLst/>
            <a:cxnLst>
              <a:cxn ang="0">
                <a:pos x="connsiteX0" y="connsiteY0"/>
              </a:cxn>
              <a:cxn ang="0">
                <a:pos x="connsiteX1" y="connsiteY1"/>
              </a:cxn>
              <a:cxn ang="0">
                <a:pos x="connsiteX2" y="connsiteY2"/>
              </a:cxn>
            </a:cxnLst>
            <a:rect l="l" t="t" r="r" b="b"/>
            <a:pathLst>
              <a:path w="1104900" h="2466975">
                <a:moveTo>
                  <a:pt x="0" y="2466975"/>
                </a:moveTo>
                <a:cubicBezTo>
                  <a:pt x="390525" y="1905793"/>
                  <a:pt x="781050" y="1344612"/>
                  <a:pt x="942975" y="933450"/>
                </a:cubicBezTo>
                <a:cubicBezTo>
                  <a:pt x="1104900" y="522288"/>
                  <a:pt x="1038225" y="261144"/>
                  <a:pt x="971550" y="0"/>
                </a:cubicBez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Methods</a:t>
            </a:r>
            <a:endParaRPr lang="en-US" dirty="0"/>
          </a:p>
        </p:txBody>
      </p:sp>
      <p:sp>
        <p:nvSpPr>
          <p:cNvPr id="3" name="Content Placeholder 2"/>
          <p:cNvSpPr>
            <a:spLocks noGrp="1"/>
          </p:cNvSpPr>
          <p:nvPr>
            <p:ph sz="quarter" idx="1"/>
          </p:nvPr>
        </p:nvSpPr>
        <p:spPr/>
        <p:txBody>
          <a:bodyPr>
            <a:normAutofit/>
          </a:bodyPr>
          <a:lstStyle/>
          <a:p>
            <a:r>
              <a:rPr lang="en-US" dirty="0" smtClean="0"/>
              <a:t>because height maps typically do not have simple functional forms, the intersection of the eye ray with the height field has to be solved numerically (with an iterative root finding method)</a:t>
            </a:r>
          </a:p>
          <a:p>
            <a:r>
              <a:rPr lang="en-US" dirty="0" smtClean="0"/>
              <a:t>iterative methods can be categorized as being unsafe or safe</a:t>
            </a:r>
          </a:p>
          <a:p>
            <a:pPr lvl="1"/>
            <a:r>
              <a:rPr lang="en-US" dirty="0" smtClean="0"/>
              <a:t>unsafe:  an approximate intersection is found but not necessarily the one closest to the viewer</a:t>
            </a:r>
          </a:p>
          <a:p>
            <a:pPr lvl="1"/>
            <a:r>
              <a:rPr lang="en-US" dirty="0" smtClean="0"/>
              <a:t>safe: an approximate intersection is found and it is the one closest to the viewer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1720</TotalTime>
  <Words>1108</Words>
  <Application>Microsoft Office PowerPoint</Application>
  <PresentationFormat>On-screen Show (4:3)</PresentationFormat>
  <Paragraphs>153</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Origin</vt:lpstr>
      <vt:lpstr>Equation</vt:lpstr>
      <vt:lpstr>Texture Mapping Applications 2</vt:lpstr>
      <vt:lpstr>Parallax Mapping with Slope</vt:lpstr>
      <vt:lpstr>Parallax Mapping with Slope</vt:lpstr>
      <vt:lpstr>Parallax Mapping with Slope</vt:lpstr>
      <vt:lpstr>Parallax Mapping with Slope</vt:lpstr>
      <vt:lpstr>Parallax Mapping with Slope</vt:lpstr>
      <vt:lpstr>Parallax Mapping</vt:lpstr>
      <vt:lpstr>Parallax Mapping</vt:lpstr>
      <vt:lpstr>Iterative Methods</vt:lpstr>
      <vt:lpstr>Iterated Parallax Mapping</vt:lpstr>
      <vt:lpstr>Iterated Parallax Mapping</vt:lpstr>
      <vt:lpstr>Binary Search Parallax Mapping</vt:lpstr>
      <vt:lpstr>Binary Search Parallax Mapping</vt:lpstr>
      <vt:lpstr>Ray Marching</vt:lpstr>
      <vt:lpstr>Ray Marching</vt:lpstr>
      <vt:lpstr>Ray Marching</vt:lpstr>
      <vt:lpstr>Vertex Shader Displacement Mapping</vt:lpstr>
      <vt:lpstr>Cube Mapping</vt:lpstr>
      <vt:lpstr>Cube Mapping</vt:lpstr>
      <vt:lpstr>Cube Mapping</vt:lpstr>
      <vt:lpstr>Cube Mapping</vt:lpstr>
      <vt:lpstr>Cube Mapping</vt:lpstr>
      <vt:lpstr>Cube Mapping</vt:lpstr>
      <vt:lpstr>Cube Mapping</vt:lpstr>
      <vt:lpstr>Cube Mapping</vt:lpstr>
      <vt:lpstr>Cube Mapping</vt:lpstr>
      <vt:lpstr>Cube Mapping</vt:lpstr>
      <vt:lpstr>Cube Mapping</vt:lpstr>
      <vt:lpstr>Cube Mapping</vt:lpstr>
      <vt:lpstr>Cube Mapping</vt:lpstr>
      <vt:lpstr>Procedural Texture Mapping</vt:lpstr>
      <vt:lpstr>Procedural Texture Mapping</vt:lpstr>
      <vt:lpstr>Textbook Examples</vt:lpstr>
      <vt:lpstr>Textbook Examples</vt:lpstr>
      <vt:lpstr>Textbook Examples</vt:lpstr>
      <vt:lpstr>Textbook Examples</vt:lpstr>
      <vt:lpstr>Procedural Textures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burton</dc:creator>
  <cp:lastModifiedBy>Burton Ma</cp:lastModifiedBy>
  <cp:revision>19</cp:revision>
  <dcterms:created xsi:type="dcterms:W3CDTF">2006-08-16T00:00:00Z</dcterms:created>
  <dcterms:modified xsi:type="dcterms:W3CDTF">2012-02-02T18:51:47Z</dcterms:modified>
</cp:coreProperties>
</file>