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2"/>
  </p:notesMasterIdLst>
  <p:handoutMasterIdLst>
    <p:handoutMasterId r:id="rId103"/>
  </p:handoutMasterIdLst>
  <p:sldIdLst>
    <p:sldId id="700" r:id="rId2"/>
    <p:sldId id="732" r:id="rId3"/>
    <p:sldId id="736" r:id="rId4"/>
    <p:sldId id="738" r:id="rId5"/>
    <p:sldId id="737" r:id="rId6"/>
    <p:sldId id="735" r:id="rId7"/>
    <p:sldId id="733" r:id="rId8"/>
    <p:sldId id="734" r:id="rId9"/>
    <p:sldId id="674" r:id="rId10"/>
    <p:sldId id="731" r:id="rId11"/>
    <p:sldId id="641" r:id="rId12"/>
    <p:sldId id="643" r:id="rId13"/>
    <p:sldId id="756" r:id="rId14"/>
    <p:sldId id="745" r:id="rId15"/>
    <p:sldId id="645" r:id="rId16"/>
    <p:sldId id="721" r:id="rId17"/>
    <p:sldId id="722" r:id="rId18"/>
    <p:sldId id="646" r:id="rId19"/>
    <p:sldId id="647" r:id="rId20"/>
    <p:sldId id="648" r:id="rId21"/>
    <p:sldId id="675" r:id="rId22"/>
    <p:sldId id="730" r:id="rId23"/>
    <p:sldId id="723" r:id="rId24"/>
    <p:sldId id="739" r:id="rId25"/>
    <p:sldId id="740" r:id="rId26"/>
    <p:sldId id="718" r:id="rId27"/>
    <p:sldId id="719" r:id="rId28"/>
    <p:sldId id="725" r:id="rId29"/>
    <p:sldId id="741" r:id="rId30"/>
    <p:sldId id="728" r:id="rId31"/>
    <p:sldId id="742" r:id="rId32"/>
    <p:sldId id="650" r:id="rId33"/>
    <p:sldId id="651" r:id="rId34"/>
    <p:sldId id="697" r:id="rId35"/>
    <p:sldId id="810" r:id="rId36"/>
    <p:sldId id="698" r:id="rId37"/>
    <p:sldId id="699" r:id="rId38"/>
    <p:sldId id="743" r:id="rId39"/>
    <p:sldId id="652" r:id="rId40"/>
    <p:sldId id="744" r:id="rId41"/>
    <p:sldId id="665" r:id="rId42"/>
    <p:sldId id="666" r:id="rId43"/>
    <p:sldId id="655" r:id="rId44"/>
    <p:sldId id="653" r:id="rId45"/>
    <p:sldId id="654" r:id="rId46"/>
    <p:sldId id="656" r:id="rId47"/>
    <p:sldId id="660" r:id="rId48"/>
    <p:sldId id="757" r:id="rId49"/>
    <p:sldId id="667" r:id="rId50"/>
    <p:sldId id="672" r:id="rId51"/>
    <p:sldId id="673" r:id="rId52"/>
    <p:sldId id="758" r:id="rId53"/>
    <p:sldId id="762" r:id="rId54"/>
    <p:sldId id="763" r:id="rId55"/>
    <p:sldId id="764" r:id="rId56"/>
    <p:sldId id="765" r:id="rId57"/>
    <p:sldId id="766" r:id="rId58"/>
    <p:sldId id="767" r:id="rId59"/>
    <p:sldId id="768" r:id="rId60"/>
    <p:sldId id="769" r:id="rId61"/>
    <p:sldId id="770" r:id="rId62"/>
    <p:sldId id="771" r:id="rId63"/>
    <p:sldId id="774" r:id="rId64"/>
    <p:sldId id="671" r:id="rId65"/>
    <p:sldId id="776" r:id="rId66"/>
    <p:sldId id="676" r:id="rId67"/>
    <p:sldId id="777" r:id="rId68"/>
    <p:sldId id="778" r:id="rId69"/>
    <p:sldId id="779" r:id="rId70"/>
    <p:sldId id="780" r:id="rId71"/>
    <p:sldId id="781" r:id="rId72"/>
    <p:sldId id="782" r:id="rId73"/>
    <p:sldId id="678" r:id="rId74"/>
    <p:sldId id="783" r:id="rId75"/>
    <p:sldId id="784" r:id="rId76"/>
    <p:sldId id="785" r:id="rId77"/>
    <p:sldId id="786" r:id="rId78"/>
    <p:sldId id="787" r:id="rId79"/>
    <p:sldId id="788" r:id="rId80"/>
    <p:sldId id="789" r:id="rId81"/>
    <p:sldId id="790" r:id="rId82"/>
    <p:sldId id="791" r:id="rId83"/>
    <p:sldId id="792" r:id="rId84"/>
    <p:sldId id="793" r:id="rId85"/>
    <p:sldId id="794" r:id="rId86"/>
    <p:sldId id="795" r:id="rId87"/>
    <p:sldId id="796" r:id="rId88"/>
    <p:sldId id="797" r:id="rId89"/>
    <p:sldId id="798" r:id="rId90"/>
    <p:sldId id="799" r:id="rId91"/>
    <p:sldId id="800" r:id="rId92"/>
    <p:sldId id="801" r:id="rId93"/>
    <p:sldId id="802" r:id="rId94"/>
    <p:sldId id="803" r:id="rId95"/>
    <p:sldId id="804" r:id="rId96"/>
    <p:sldId id="805" r:id="rId97"/>
    <p:sldId id="806" r:id="rId98"/>
    <p:sldId id="807" r:id="rId99"/>
    <p:sldId id="808" r:id="rId100"/>
    <p:sldId id="809" r:id="rId101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FF"/>
    <a:srgbClr val="FF99FF"/>
    <a:srgbClr val="33CC33"/>
    <a:srgbClr val="3399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478" autoAdjust="0"/>
    <p:restoredTop sz="98655" autoAdjust="0"/>
  </p:normalViewPr>
  <p:slideViewPr>
    <p:cSldViewPr>
      <p:cViewPr varScale="1">
        <p:scale>
          <a:sx n="77" d="100"/>
          <a:sy n="77" d="100"/>
        </p:scale>
        <p:origin x="-1116" y="-96"/>
      </p:cViewPr>
      <p:guideLst>
        <p:guide orient="horz" pos="2160"/>
        <p:guide pos="2976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</p:sldLst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07" Type="http://schemas.openxmlformats.org/officeDocument/2006/relationships/tableStyles" Target="tableStyles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handoutMaster" Target="handoutMasters/handout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presProps" Target="presProps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38.xml"/><Relationship Id="rId13" Type="http://schemas.openxmlformats.org/officeDocument/2006/relationships/slide" Target="slides/slide56.xml"/><Relationship Id="rId18" Type="http://schemas.openxmlformats.org/officeDocument/2006/relationships/slide" Target="slides/slide61.xml"/><Relationship Id="rId3" Type="http://schemas.openxmlformats.org/officeDocument/2006/relationships/slide" Target="slides/slide13.xml"/><Relationship Id="rId7" Type="http://schemas.openxmlformats.org/officeDocument/2006/relationships/slide" Target="slides/slide31.xml"/><Relationship Id="rId12" Type="http://schemas.openxmlformats.org/officeDocument/2006/relationships/slide" Target="slides/slide55.xml"/><Relationship Id="rId17" Type="http://schemas.openxmlformats.org/officeDocument/2006/relationships/slide" Target="slides/slide60.xml"/><Relationship Id="rId2" Type="http://schemas.openxmlformats.org/officeDocument/2006/relationships/slide" Target="slides/slide12.xml"/><Relationship Id="rId16" Type="http://schemas.openxmlformats.org/officeDocument/2006/relationships/slide" Target="slides/slide59.xml"/><Relationship Id="rId20" Type="http://schemas.openxmlformats.org/officeDocument/2006/relationships/slide" Target="slides/slide63.xml"/><Relationship Id="rId1" Type="http://schemas.openxmlformats.org/officeDocument/2006/relationships/slide" Target="slides/slide10.xml"/><Relationship Id="rId6" Type="http://schemas.openxmlformats.org/officeDocument/2006/relationships/slide" Target="slides/slide20.xml"/><Relationship Id="rId11" Type="http://schemas.openxmlformats.org/officeDocument/2006/relationships/slide" Target="slides/slide54.xml"/><Relationship Id="rId5" Type="http://schemas.openxmlformats.org/officeDocument/2006/relationships/slide" Target="slides/slide15.xml"/><Relationship Id="rId15" Type="http://schemas.openxmlformats.org/officeDocument/2006/relationships/slide" Target="slides/slide58.xml"/><Relationship Id="rId10" Type="http://schemas.openxmlformats.org/officeDocument/2006/relationships/slide" Target="slides/slide53.xml"/><Relationship Id="rId19" Type="http://schemas.openxmlformats.org/officeDocument/2006/relationships/slide" Target="slides/slide62.xml"/><Relationship Id="rId4" Type="http://schemas.openxmlformats.org/officeDocument/2006/relationships/slide" Target="slides/slide14.xml"/><Relationship Id="rId9" Type="http://schemas.openxmlformats.org/officeDocument/2006/relationships/slide" Target="slides/slide52.xml"/><Relationship Id="rId14" Type="http://schemas.openxmlformats.org/officeDocument/2006/relationships/slide" Target="slides/slide57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8.wmf"/><Relationship Id="rId2" Type="http://schemas.openxmlformats.org/officeDocument/2006/relationships/image" Target="../media/image27.wmf"/><Relationship Id="rId1" Type="http://schemas.openxmlformats.org/officeDocument/2006/relationships/image" Target="../media/image26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5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654CBDE5-ECF4-470F-B634-661455A99B3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419541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smtClean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42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7680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 smtClean="0"/>
              <a:t>Click to edit Master text styles</a:t>
            </a:r>
          </a:p>
          <a:p>
            <a:pPr lvl="1"/>
            <a:r>
              <a:rPr lang="en-CA" noProof="0" smtClean="0"/>
              <a:t>Second level</a:t>
            </a:r>
          </a:p>
          <a:p>
            <a:pPr lvl="2"/>
            <a:r>
              <a:rPr lang="en-CA" noProof="0" smtClean="0"/>
              <a:t>Third level</a:t>
            </a:r>
          </a:p>
          <a:p>
            <a:pPr lvl="3"/>
            <a:r>
              <a:rPr lang="en-CA" noProof="0" smtClean="0"/>
              <a:t>Fourth level</a:t>
            </a:r>
          </a:p>
          <a:p>
            <a:pPr lvl="4"/>
            <a:r>
              <a:rPr lang="en-CA" noProof="0" smtClean="0"/>
              <a:t>Fifth level</a:t>
            </a: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smtClean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C9E6B679-C973-474A-BCDE-D7547BFF947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75765935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B40672D-3260-4DF4-8E37-F076179861A6}" type="slidenum">
              <a:rPr lang="en-CA" altLang="en-US" sz="1200"/>
              <a:pPr eaLnBrk="1" hangingPunct="1"/>
              <a:t>1</a:t>
            </a:fld>
            <a:endParaRPr lang="en-CA" altLang="en-US" sz="1200"/>
          </a:p>
        </p:txBody>
      </p:sp>
      <p:sp>
        <p:nvSpPr>
          <p:cNvPr id="104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65617B1-E21E-41CE-9B8F-D73AF4FB0B5A}" type="slidenum">
              <a:rPr lang="en-US" altLang="en-US" sz="1200"/>
              <a:pPr eaLnBrk="1" hangingPunct="1"/>
              <a:t>10</a:t>
            </a:fld>
            <a:endParaRPr lang="en-US" altLang="en-US" sz="1200"/>
          </a:p>
        </p:txBody>
      </p:sp>
      <p:sp>
        <p:nvSpPr>
          <p:cNvPr id="113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3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997B75D-82E5-4AF6-BBDB-AC095943BF47}" type="slidenum">
              <a:rPr lang="en-CA" altLang="en-US" sz="1200"/>
              <a:pPr eaLnBrk="1" hangingPunct="1"/>
              <a:t>11</a:t>
            </a:fld>
            <a:endParaRPr lang="en-CA" altLang="en-US" sz="1200"/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9F027800-B876-43C5-946D-B4248EC547B8}" type="slidenum">
              <a:rPr lang="en-CA" altLang="en-US" sz="1200"/>
              <a:pPr eaLnBrk="1" hangingPunct="1"/>
              <a:t>12</a:t>
            </a:fld>
            <a:endParaRPr lang="en-CA" altLang="en-US" sz="1200"/>
          </a:p>
        </p:txBody>
      </p:sp>
      <p:sp>
        <p:nvSpPr>
          <p:cNvPr id="115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A95940C4-6525-4144-954E-1800D644BC5C}" type="slidenum">
              <a:rPr lang="en-US" altLang="en-US" sz="1200"/>
              <a:pPr eaLnBrk="1" hangingPunct="1"/>
              <a:t>13</a:t>
            </a:fld>
            <a:endParaRPr lang="en-US" altLang="en-US" sz="1200"/>
          </a:p>
        </p:txBody>
      </p:sp>
      <p:sp>
        <p:nvSpPr>
          <p:cNvPr id="116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92CA04A-6264-4E03-AB4D-25064F2D68A3}" type="slidenum">
              <a:rPr lang="en-US" altLang="en-US" sz="1200"/>
              <a:pPr eaLnBrk="1" hangingPunct="1"/>
              <a:t>14</a:t>
            </a:fld>
            <a:endParaRPr lang="en-US" altLang="en-US" sz="1200"/>
          </a:p>
        </p:txBody>
      </p:sp>
      <p:sp>
        <p:nvSpPr>
          <p:cNvPr id="117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94C9D08-6016-4B65-BB87-A7EC127B8132}" type="slidenum">
              <a:rPr lang="en-CA" altLang="en-US" sz="1200"/>
              <a:pPr eaLnBrk="1" hangingPunct="1"/>
              <a:t>15</a:t>
            </a:fld>
            <a:endParaRPr lang="en-CA" altLang="en-US" sz="1200"/>
          </a:p>
        </p:txBody>
      </p:sp>
      <p:sp>
        <p:nvSpPr>
          <p:cNvPr id="118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878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01C8F12C-B8A3-4D0E-B3E0-067F6ACA2F4D}" type="slidenum">
              <a:rPr lang="en-US" altLang="en-US" sz="1200"/>
              <a:pPr eaLnBrk="1" hangingPunct="1"/>
              <a:t>16</a:t>
            </a:fld>
            <a:endParaRPr lang="en-US" altLang="en-US" sz="1200"/>
          </a:p>
        </p:txBody>
      </p:sp>
      <p:sp>
        <p:nvSpPr>
          <p:cNvPr id="119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055F11B-15A9-48E2-9C41-A3320BA0C2A2}" type="slidenum">
              <a:rPr lang="en-US" altLang="en-US" sz="1200"/>
              <a:pPr eaLnBrk="1" hangingPunct="1"/>
              <a:t>17</a:t>
            </a:fld>
            <a:endParaRPr lang="en-US" altLang="en-US" sz="1200"/>
          </a:p>
        </p:txBody>
      </p:sp>
      <p:sp>
        <p:nvSpPr>
          <p:cNvPr id="120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0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5FCB6E5-E121-4B3B-B9C9-11BAD76681C0}" type="slidenum">
              <a:rPr lang="en-CA" altLang="en-US" sz="1200"/>
              <a:pPr eaLnBrk="1" hangingPunct="1"/>
              <a:t>18</a:t>
            </a:fld>
            <a:endParaRPr lang="en-CA" altLang="en-US" sz="1200"/>
          </a:p>
        </p:txBody>
      </p:sp>
      <p:sp>
        <p:nvSpPr>
          <p:cNvPr id="121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6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A73B063B-E7AE-4C24-AA50-7611A945BC97}" type="slidenum">
              <a:rPr lang="en-CA" altLang="en-US" sz="1200"/>
              <a:pPr eaLnBrk="1" hangingPunct="1"/>
              <a:t>19</a:t>
            </a:fld>
            <a:endParaRPr lang="en-CA" altLang="en-US" sz="1200"/>
          </a:p>
        </p:txBody>
      </p:sp>
      <p:sp>
        <p:nvSpPr>
          <p:cNvPr id="122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88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DBBFAAC-138E-464B-8E48-67302FC24A0B}" type="slidenum">
              <a:rPr lang="en-CA" altLang="en-US" sz="1200"/>
              <a:pPr eaLnBrk="1" hangingPunct="1"/>
              <a:t>2</a:t>
            </a:fld>
            <a:endParaRPr lang="en-CA" altLang="en-US" sz="1200"/>
          </a:p>
        </p:txBody>
      </p:sp>
      <p:sp>
        <p:nvSpPr>
          <p:cNvPr id="105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2FAB9FE5-78A7-4406-8AD4-1458C35961B0}" type="slidenum">
              <a:rPr lang="en-CA" altLang="en-US" sz="1200"/>
              <a:pPr eaLnBrk="1" hangingPunct="1"/>
              <a:t>20</a:t>
            </a:fld>
            <a:endParaRPr lang="en-CA" altLang="en-US" sz="1200"/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8C527C7-3AF9-4871-AFC1-AA85D736B33E}" type="slidenum">
              <a:rPr lang="en-CA" altLang="en-US" sz="1200"/>
              <a:pPr eaLnBrk="1" hangingPunct="1"/>
              <a:t>21</a:t>
            </a:fld>
            <a:endParaRPr lang="en-CA" altLang="en-US" sz="1200"/>
          </a:p>
        </p:txBody>
      </p:sp>
      <p:sp>
        <p:nvSpPr>
          <p:cNvPr id="124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49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8376583-89D6-4BC7-AABD-ED2F73D71C34}" type="slidenum">
              <a:rPr lang="en-CA" altLang="en-US" sz="1200"/>
              <a:pPr eaLnBrk="1" hangingPunct="1"/>
              <a:t>22</a:t>
            </a:fld>
            <a:endParaRPr lang="en-CA" altLang="en-US" sz="1200"/>
          </a:p>
        </p:txBody>
      </p:sp>
      <p:sp>
        <p:nvSpPr>
          <p:cNvPr id="125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445CF30-734D-4C90-A2A1-A4F4F82AAA86}" type="slidenum">
              <a:rPr lang="en-CA" altLang="en-US" sz="1200"/>
              <a:pPr eaLnBrk="1" hangingPunct="1"/>
              <a:t>23</a:t>
            </a:fld>
            <a:endParaRPr lang="en-CA" altLang="en-US" sz="1200"/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86306C01-0D34-4C21-9C23-0D3542F9BCD7}" type="slidenum">
              <a:rPr lang="en-CA" altLang="en-US" sz="1200"/>
              <a:pPr eaLnBrk="1" hangingPunct="1"/>
              <a:t>24</a:t>
            </a:fld>
            <a:endParaRPr lang="en-CA" altLang="en-US" sz="1200"/>
          </a:p>
        </p:txBody>
      </p:sp>
      <p:sp>
        <p:nvSpPr>
          <p:cNvPr id="128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844AF670-3F78-407C-BE80-221C37BC5A8A}" type="slidenum">
              <a:rPr lang="en-CA" altLang="en-US" sz="1200"/>
              <a:pPr eaLnBrk="1" hangingPunct="1"/>
              <a:t>25</a:t>
            </a:fld>
            <a:endParaRPr lang="en-CA" altLang="en-US" sz="1200"/>
          </a:p>
        </p:txBody>
      </p:sp>
      <p:sp>
        <p:nvSpPr>
          <p:cNvPr id="129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9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9A0CEED7-B106-4AD0-8285-DDDBC1173565}" type="slidenum">
              <a:rPr lang="en-CA" altLang="en-US" sz="1200"/>
              <a:pPr eaLnBrk="1" hangingPunct="1"/>
              <a:t>26</a:t>
            </a:fld>
            <a:endParaRPr lang="en-CA" altLang="en-US" sz="1200"/>
          </a:p>
        </p:txBody>
      </p:sp>
      <p:sp>
        <p:nvSpPr>
          <p:cNvPr id="130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E0CA43C-0812-4BEA-B73E-F2D1324DF530}" type="slidenum">
              <a:rPr lang="en-CA" altLang="en-US" sz="1200"/>
              <a:pPr eaLnBrk="1" hangingPunct="1"/>
              <a:t>27</a:t>
            </a:fld>
            <a:endParaRPr lang="en-CA" altLang="en-US" sz="1200"/>
          </a:p>
        </p:txBody>
      </p:sp>
      <p:sp>
        <p:nvSpPr>
          <p:cNvPr id="131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107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A06FF6FB-3E28-4022-9336-FFCC272DA938}" type="slidenum">
              <a:rPr lang="en-CA" altLang="en-US" sz="1200"/>
              <a:pPr eaLnBrk="1" hangingPunct="1"/>
              <a:t>28</a:t>
            </a:fld>
            <a:endParaRPr lang="en-CA" altLang="en-US" sz="1200"/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C65AB58-432A-4273-9894-7A6D14DA568F}" type="slidenum">
              <a:rPr lang="en-CA" altLang="en-US" sz="1200"/>
              <a:pPr eaLnBrk="1" hangingPunct="1"/>
              <a:t>29</a:t>
            </a:fld>
            <a:endParaRPr lang="en-CA" altLang="en-US" sz="1200"/>
          </a:p>
        </p:txBody>
      </p:sp>
      <p:sp>
        <p:nvSpPr>
          <p:cNvPr id="133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56E2FB7-BC94-42B7-8D05-680FBF39BA78}" type="slidenum">
              <a:rPr lang="en-CA" altLang="en-US" sz="1200"/>
              <a:pPr eaLnBrk="1" hangingPunct="1"/>
              <a:t>3</a:t>
            </a:fld>
            <a:endParaRPr lang="en-CA" altLang="en-US" sz="1200"/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A3A1973-6AA5-43B4-8AFD-2A45EE46B164}" type="slidenum">
              <a:rPr lang="en-CA" altLang="en-US" sz="1200"/>
              <a:pPr eaLnBrk="1" hangingPunct="1"/>
              <a:t>30</a:t>
            </a:fld>
            <a:endParaRPr lang="en-CA" altLang="en-US" sz="1200"/>
          </a:p>
        </p:txBody>
      </p:sp>
      <p:sp>
        <p:nvSpPr>
          <p:cNvPr id="134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8A83808-BF14-4AEF-ACA2-9F547740B7B8}" type="slidenum">
              <a:rPr lang="en-US" altLang="en-US" sz="1200"/>
              <a:pPr eaLnBrk="1" hangingPunct="1"/>
              <a:t>31</a:t>
            </a:fld>
            <a:endParaRPr lang="en-US" altLang="en-US" sz="1200"/>
          </a:p>
        </p:txBody>
      </p:sp>
      <p:sp>
        <p:nvSpPr>
          <p:cNvPr id="135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CD45CE9-EE00-49A1-85EE-5033F640FB24}" type="slidenum">
              <a:rPr lang="en-CA" altLang="en-US" sz="1200"/>
              <a:pPr eaLnBrk="1" hangingPunct="1"/>
              <a:t>32</a:t>
            </a:fld>
            <a:endParaRPr lang="en-CA" altLang="en-US" sz="1200"/>
          </a:p>
        </p:txBody>
      </p:sp>
      <p:sp>
        <p:nvSpPr>
          <p:cNvPr id="136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61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2BF031C8-3C50-404D-9F94-83F2A213D6A2}" type="slidenum">
              <a:rPr lang="en-CA" altLang="en-US" sz="1200"/>
              <a:pPr eaLnBrk="1" hangingPunct="1"/>
              <a:t>33</a:t>
            </a:fld>
            <a:endParaRPr lang="en-CA" altLang="en-US" sz="1200"/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D78B0F9B-4EFC-4A39-86E1-C70AEC191EDB}" type="slidenum">
              <a:rPr lang="en-CA" altLang="en-US" sz="1200"/>
              <a:pPr eaLnBrk="1" hangingPunct="1"/>
              <a:t>34</a:t>
            </a:fld>
            <a:endParaRPr lang="en-CA" altLang="en-US" sz="1200"/>
          </a:p>
        </p:txBody>
      </p:sp>
      <p:sp>
        <p:nvSpPr>
          <p:cNvPr id="138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2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D78B0F9B-4EFC-4A39-86E1-C70AEC191EDB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35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38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2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D327E3D8-EA45-45E5-BB05-F26B9075D05B}" type="slidenum">
              <a:rPr lang="en-CA" altLang="en-US" sz="1200"/>
              <a:pPr eaLnBrk="1" hangingPunct="1"/>
              <a:t>36</a:t>
            </a:fld>
            <a:endParaRPr lang="en-CA" altLang="en-US" sz="1200"/>
          </a:p>
        </p:txBody>
      </p:sp>
      <p:sp>
        <p:nvSpPr>
          <p:cNvPr id="139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FFFE114-8BAB-43B3-B8AD-ED607651674F}" type="slidenum">
              <a:rPr lang="en-CA" altLang="en-US" sz="1200"/>
              <a:pPr eaLnBrk="1" hangingPunct="1"/>
              <a:t>37</a:t>
            </a:fld>
            <a:endParaRPr lang="en-CA" altLang="en-US" sz="1200"/>
          </a:p>
        </p:txBody>
      </p:sp>
      <p:sp>
        <p:nvSpPr>
          <p:cNvPr id="140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029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AB80DD9-E35C-4DF6-9E11-2ED87B5100A3}" type="slidenum">
              <a:rPr lang="en-US" altLang="en-US" sz="1200"/>
              <a:pPr eaLnBrk="1" hangingPunct="1"/>
              <a:t>38</a:t>
            </a:fld>
            <a:endParaRPr lang="en-US" altLang="en-US" sz="1200"/>
          </a:p>
        </p:txBody>
      </p:sp>
      <p:sp>
        <p:nvSpPr>
          <p:cNvPr id="141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3F78D0C-9AAD-4D6C-8DE3-73F207503962}" type="slidenum">
              <a:rPr lang="en-CA" altLang="en-US" sz="1200"/>
              <a:pPr eaLnBrk="1" hangingPunct="1"/>
              <a:t>39</a:t>
            </a:fld>
            <a:endParaRPr lang="en-CA" altLang="en-US" sz="1200"/>
          </a:p>
        </p:txBody>
      </p:sp>
      <p:sp>
        <p:nvSpPr>
          <p:cNvPr id="142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4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D7A0A29-1500-4E59-965D-DFC7862FC3BA}" type="slidenum">
              <a:rPr lang="en-CA" altLang="en-US" sz="1200"/>
              <a:pPr eaLnBrk="1" hangingPunct="1"/>
              <a:t>4</a:t>
            </a:fld>
            <a:endParaRPr lang="en-CA" altLang="en-US" sz="1200"/>
          </a:p>
        </p:txBody>
      </p:sp>
      <p:sp>
        <p:nvSpPr>
          <p:cNvPr id="107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7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0F1051FD-1C54-418D-A502-86ABDC08CF94}" type="slidenum">
              <a:rPr lang="en-US" altLang="en-US" sz="1200"/>
              <a:pPr eaLnBrk="1" hangingPunct="1"/>
              <a:t>40</a:t>
            </a:fld>
            <a:endParaRPr lang="en-US" altLang="en-US" sz="1200"/>
          </a:p>
        </p:txBody>
      </p:sp>
      <p:sp>
        <p:nvSpPr>
          <p:cNvPr id="143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8DF146B1-12BC-4C0B-B456-FF808B6391C3}" type="slidenum">
              <a:rPr lang="en-CA" altLang="en-US" sz="1200"/>
              <a:pPr eaLnBrk="1" hangingPunct="1"/>
              <a:t>41</a:t>
            </a:fld>
            <a:endParaRPr lang="en-CA" altLang="en-US" sz="1200"/>
          </a:p>
        </p:txBody>
      </p:sp>
      <p:sp>
        <p:nvSpPr>
          <p:cNvPr id="144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88F580FF-E0A5-4127-93CA-E99AFE9740BA}" type="slidenum">
              <a:rPr lang="en-CA" altLang="en-US" sz="1200"/>
              <a:pPr eaLnBrk="1" hangingPunct="1"/>
              <a:t>42</a:t>
            </a:fld>
            <a:endParaRPr lang="en-CA" altLang="en-US" sz="1200"/>
          </a:p>
        </p:txBody>
      </p:sp>
      <p:sp>
        <p:nvSpPr>
          <p:cNvPr id="145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24D4CB3-406B-491E-B124-E1A4E882D9DA}" type="slidenum">
              <a:rPr lang="en-CA" altLang="en-US" sz="1200"/>
              <a:pPr eaLnBrk="1" hangingPunct="1"/>
              <a:t>43</a:t>
            </a:fld>
            <a:endParaRPr lang="en-CA" altLang="en-US" sz="1200"/>
          </a:p>
        </p:txBody>
      </p:sp>
      <p:sp>
        <p:nvSpPr>
          <p:cNvPr id="146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DBA92CC-1F93-4764-A79B-72E5FDE7A15E}" type="slidenum">
              <a:rPr lang="en-CA" altLang="en-US" sz="1200"/>
              <a:pPr eaLnBrk="1" hangingPunct="1"/>
              <a:t>44</a:t>
            </a:fld>
            <a:endParaRPr lang="en-CA" altLang="en-US" sz="1200"/>
          </a:p>
        </p:txBody>
      </p:sp>
      <p:sp>
        <p:nvSpPr>
          <p:cNvPr id="147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93273A9-BA08-4816-BCCA-279C22D98157}" type="slidenum">
              <a:rPr lang="en-CA" altLang="en-US" sz="1200"/>
              <a:pPr eaLnBrk="1" hangingPunct="1"/>
              <a:t>45</a:t>
            </a:fld>
            <a:endParaRPr lang="en-CA" altLang="en-US" sz="1200"/>
          </a:p>
        </p:txBody>
      </p:sp>
      <p:sp>
        <p:nvSpPr>
          <p:cNvPr id="148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848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A8E3C041-297B-43A3-9336-505529B9B530}" type="slidenum">
              <a:rPr lang="en-CA" altLang="en-US" sz="1200"/>
              <a:pPr eaLnBrk="1" hangingPunct="1"/>
              <a:t>46</a:t>
            </a:fld>
            <a:endParaRPr lang="en-CA" altLang="en-US" sz="1200"/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8449F3E4-C39F-4BA0-AFE0-BE968816A1E5}" type="slidenum">
              <a:rPr lang="en-CA" altLang="en-US" sz="1200"/>
              <a:pPr eaLnBrk="1" hangingPunct="1"/>
              <a:t>47</a:t>
            </a:fld>
            <a:endParaRPr lang="en-CA" altLang="en-US" sz="1200"/>
          </a:p>
        </p:txBody>
      </p:sp>
      <p:sp>
        <p:nvSpPr>
          <p:cNvPr id="150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05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A002677-8FBA-4F78-8BD0-59662B75E9F0}" type="slidenum">
              <a:rPr lang="en-CA" altLang="en-US" sz="1200"/>
              <a:pPr eaLnBrk="1" hangingPunct="1"/>
              <a:t>48</a:t>
            </a:fld>
            <a:endParaRPr lang="en-CA" altLang="en-US" sz="1200"/>
          </a:p>
        </p:txBody>
      </p:sp>
      <p:sp>
        <p:nvSpPr>
          <p:cNvPr id="151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E3C387BE-A582-44D5-A9A9-7872AF30123B}" type="slidenum">
              <a:rPr lang="en-CA" altLang="en-US" sz="1200"/>
              <a:pPr eaLnBrk="1" hangingPunct="1"/>
              <a:t>49</a:t>
            </a:fld>
            <a:endParaRPr lang="en-CA" altLang="en-US" sz="1200"/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A36EDD7F-3447-45A7-80AC-B2BAC6C0DBC7}" type="slidenum">
              <a:rPr lang="en-CA" altLang="en-US" sz="1200"/>
              <a:pPr eaLnBrk="1" hangingPunct="1"/>
              <a:t>5</a:t>
            </a:fld>
            <a:endParaRPr lang="en-CA" altLang="en-US" sz="120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6728AF1-261B-4E12-958A-579AB35E0FE1}" type="slidenum">
              <a:rPr lang="en-CA" altLang="en-US" sz="1200"/>
              <a:pPr eaLnBrk="1" hangingPunct="1"/>
              <a:t>50</a:t>
            </a:fld>
            <a:endParaRPr lang="en-CA" altLang="en-US" sz="1200"/>
          </a:p>
        </p:txBody>
      </p:sp>
      <p:sp>
        <p:nvSpPr>
          <p:cNvPr id="153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BAC3FD5-AD47-4D98-AC52-293CCCA173CD}" type="slidenum">
              <a:rPr lang="en-CA" altLang="en-US" sz="1200"/>
              <a:pPr eaLnBrk="1" hangingPunct="1"/>
              <a:t>51</a:t>
            </a:fld>
            <a:endParaRPr lang="en-CA" altLang="en-US" sz="1200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CE9DBA7-C2C5-480E-A3C1-F58FF232C035}" type="slidenum">
              <a:rPr lang="en-CA" altLang="en-US" sz="1200"/>
              <a:pPr eaLnBrk="1" hangingPunct="1"/>
              <a:t>52</a:t>
            </a:fld>
            <a:endParaRPr lang="en-CA" altLang="en-US" sz="1200"/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7B827DD-033A-4AD5-8586-57DEF6C4374F}" type="slidenum">
              <a:rPr lang="en-CA" altLang="en-US" sz="1200"/>
              <a:pPr eaLnBrk="1" hangingPunct="1"/>
              <a:t>53</a:t>
            </a:fld>
            <a:endParaRPr lang="en-CA" altLang="en-US" sz="1200"/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0C376607-07AD-413C-B498-9F1305E32E9C}" type="slidenum">
              <a:rPr lang="en-CA" altLang="en-US" sz="1200"/>
              <a:pPr eaLnBrk="1" hangingPunct="1"/>
              <a:t>54</a:t>
            </a:fld>
            <a:endParaRPr lang="en-CA" altLang="en-US" sz="1200"/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FFEEDC5-5F8E-4771-AC9D-D52021825333}" type="slidenum">
              <a:rPr lang="en-CA" altLang="en-US" sz="1200"/>
              <a:pPr eaLnBrk="1" hangingPunct="1"/>
              <a:t>55</a:t>
            </a:fld>
            <a:endParaRPr lang="en-CA" altLang="en-US" sz="1200"/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FF820F5-DD5E-40BC-929F-CD54D853CF6A}" type="slidenum">
              <a:rPr lang="en-CA" altLang="en-US" sz="1200"/>
              <a:pPr eaLnBrk="1" hangingPunct="1"/>
              <a:t>56</a:t>
            </a:fld>
            <a:endParaRPr lang="en-CA" altLang="en-US" sz="1200"/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C616DE5-0D07-4D2E-A95B-794F34260EF8}" type="slidenum">
              <a:rPr lang="en-CA" altLang="en-US" sz="1200"/>
              <a:pPr eaLnBrk="1" hangingPunct="1"/>
              <a:t>57</a:t>
            </a:fld>
            <a:endParaRPr lang="en-CA" altLang="en-US" sz="1200"/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44AE60F-EECB-4E92-97A9-FCD8106B0578}" type="slidenum">
              <a:rPr lang="en-US" altLang="en-US" sz="1200"/>
              <a:pPr eaLnBrk="1" hangingPunct="1"/>
              <a:t>58</a:t>
            </a:fld>
            <a:endParaRPr lang="en-US" altLang="en-US" sz="1200"/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2C900EA-C1F4-4194-8C3D-CA682F102379}" type="slidenum">
              <a:rPr lang="en-US" altLang="en-US" sz="1200"/>
              <a:pPr eaLnBrk="1" hangingPunct="1"/>
              <a:t>59</a:t>
            </a:fld>
            <a:endParaRPr lang="en-US" altLang="en-US" sz="1200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19DA7D1C-C0C2-41C6-9F5A-14A8BBA2A9B5}" type="slidenum">
              <a:rPr lang="en-CA" altLang="en-US" sz="1200"/>
              <a:pPr eaLnBrk="1" hangingPunct="1"/>
              <a:t>6</a:t>
            </a:fld>
            <a:endParaRPr lang="en-CA" altLang="en-US" sz="1200"/>
          </a:p>
        </p:txBody>
      </p:sp>
      <p:sp>
        <p:nvSpPr>
          <p:cNvPr id="109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1D2E1358-6745-4842-8A45-B75F0FF0AA6C}" type="slidenum">
              <a:rPr lang="en-US" altLang="en-US" sz="1200"/>
              <a:pPr eaLnBrk="1" hangingPunct="1"/>
              <a:t>60</a:t>
            </a:fld>
            <a:endParaRPr lang="en-US" altLang="en-US" sz="1200"/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1BE074B5-F829-4782-924F-AD446B32AB99}" type="slidenum">
              <a:rPr lang="en-US" altLang="en-US" sz="1200"/>
              <a:pPr eaLnBrk="1" hangingPunct="1"/>
              <a:t>61</a:t>
            </a:fld>
            <a:endParaRPr lang="en-US" altLang="en-US" sz="1200"/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5A493B6-EC6E-4070-AD13-AC3460581E64}" type="slidenum">
              <a:rPr lang="en-US" altLang="en-US" sz="1200"/>
              <a:pPr eaLnBrk="1" hangingPunct="1"/>
              <a:t>62</a:t>
            </a:fld>
            <a:endParaRPr lang="en-US" altLang="en-US" sz="120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828EF6E6-6ACE-4464-95C4-02D9CC92DE58}" type="slidenum">
              <a:rPr lang="en-CA" altLang="en-US" sz="1200"/>
              <a:pPr eaLnBrk="1" hangingPunct="1"/>
              <a:t>63</a:t>
            </a:fld>
            <a:endParaRPr lang="en-CA" altLang="en-US" sz="1200"/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33C51C3-652A-4F4A-8FF2-8B8BA3279A72}" type="slidenum">
              <a:rPr lang="en-CA" altLang="en-US" sz="1200"/>
              <a:pPr eaLnBrk="1" hangingPunct="1"/>
              <a:t>64</a:t>
            </a:fld>
            <a:endParaRPr lang="en-CA" altLang="en-US" sz="1200"/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19250102-CF19-4C5A-A1F7-2F75071B4108}" type="slidenum">
              <a:rPr lang="en-CA" altLang="en-US" sz="1200"/>
              <a:pPr eaLnBrk="1" hangingPunct="1"/>
              <a:t>65</a:t>
            </a:fld>
            <a:endParaRPr lang="en-CA" altLang="en-US" sz="1200"/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369A0AA-C01F-45A6-9FE9-B39A2066B1E5}" type="slidenum">
              <a:rPr lang="en-CA" altLang="en-US" sz="1200"/>
              <a:pPr eaLnBrk="1" hangingPunct="1"/>
              <a:t>66</a:t>
            </a:fld>
            <a:endParaRPr lang="en-CA" altLang="en-US" sz="1200"/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ABC6475C-E2D8-42E6-BC46-AECCC20E92EA}" type="slidenum">
              <a:rPr lang="en-CA" altLang="en-US" sz="1200"/>
              <a:pPr eaLnBrk="1" hangingPunct="1"/>
              <a:t>67</a:t>
            </a:fld>
            <a:endParaRPr lang="en-CA" altLang="en-US" sz="1200"/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C9BDA0D-9267-42A7-9F00-D25C43ACB8F7}" type="slidenum">
              <a:rPr lang="en-CA" altLang="en-US" sz="1200"/>
              <a:pPr eaLnBrk="1" hangingPunct="1"/>
              <a:t>68</a:t>
            </a:fld>
            <a:endParaRPr lang="en-CA" altLang="en-US" sz="1200"/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B9622A7-173A-4469-9C08-0615E42032BE}" type="slidenum">
              <a:rPr lang="en-CA" altLang="en-US" sz="1200"/>
              <a:pPr eaLnBrk="1" hangingPunct="1"/>
              <a:t>69</a:t>
            </a:fld>
            <a:endParaRPr lang="en-CA" altLang="en-US" sz="1200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0D3A064D-278B-43D4-9C2E-747DE5FF0FCC}" type="slidenum">
              <a:rPr lang="en-CA" altLang="en-US" sz="1200"/>
              <a:pPr eaLnBrk="1" hangingPunct="1"/>
              <a:t>7</a:t>
            </a:fld>
            <a:endParaRPr lang="en-CA" altLang="en-US" sz="1200"/>
          </a:p>
        </p:txBody>
      </p:sp>
      <p:sp>
        <p:nvSpPr>
          <p:cNvPr id="110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766ECCF-B73B-409E-92B8-A905F9E59FFE}" type="slidenum">
              <a:rPr lang="en-CA" altLang="en-US" sz="1200"/>
              <a:pPr eaLnBrk="1" hangingPunct="1"/>
              <a:t>70</a:t>
            </a:fld>
            <a:endParaRPr lang="en-CA" altLang="en-US" sz="1200"/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DD8D82A-2889-486D-AF16-E9073EF0060F}" type="slidenum">
              <a:rPr lang="en-CA" altLang="en-US" sz="1200"/>
              <a:pPr eaLnBrk="1" hangingPunct="1"/>
              <a:t>71</a:t>
            </a:fld>
            <a:endParaRPr lang="en-CA" altLang="en-US" sz="1200"/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C4B9666-9E7D-43CB-B46D-DE9F935B9162}" type="slidenum">
              <a:rPr lang="en-CA" altLang="en-US" sz="1200"/>
              <a:pPr eaLnBrk="1" hangingPunct="1"/>
              <a:t>72</a:t>
            </a:fld>
            <a:endParaRPr lang="en-CA" altLang="en-US" sz="1200"/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733BB4B-F768-405C-826A-0609D281644D}" type="slidenum">
              <a:rPr lang="en-CA" altLang="en-US" sz="1200"/>
              <a:pPr eaLnBrk="1" hangingPunct="1"/>
              <a:t>73</a:t>
            </a:fld>
            <a:endParaRPr lang="en-CA" altLang="en-US" sz="1200"/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9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  <p:sp>
        <p:nvSpPr>
          <p:cNvPr id="178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56D2DF5-9B7D-4219-9C08-CBB3C40D4685}" type="slidenum">
              <a:rPr lang="en-US" altLang="en-US" sz="1200">
                <a:latin typeface="Arial Rounded MT Bold" pitchFamily="34" charset="0"/>
              </a:rPr>
              <a:pPr eaLnBrk="1" hangingPunct="1"/>
              <a:t>75</a:t>
            </a:fld>
            <a:endParaRPr lang="en-US" altLang="en-US" sz="1200">
              <a:latin typeface="Arial Rounded MT Bold" pitchFamily="34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9203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  <p:sp>
        <p:nvSpPr>
          <p:cNvPr id="1792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96C48C0-12EE-4DAD-99B0-C8888D93E86E}" type="slidenum">
              <a:rPr lang="en-US" altLang="en-US" sz="1200">
                <a:latin typeface="Arial Rounded MT Bold" pitchFamily="34" charset="0"/>
              </a:rPr>
              <a:pPr eaLnBrk="1" hangingPunct="1"/>
              <a:t>76</a:t>
            </a:fld>
            <a:endParaRPr lang="en-US" altLang="en-US" sz="1200">
              <a:latin typeface="Arial Rounded MT Bold" pitchFamily="34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7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  <p:sp>
        <p:nvSpPr>
          <p:cNvPr id="1802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907B29FA-C702-462A-9DD8-E1430B74556B}" type="slidenum">
              <a:rPr lang="en-US" altLang="en-US" sz="1200">
                <a:latin typeface="Arial Rounded MT Bold" pitchFamily="34" charset="0"/>
              </a:rPr>
              <a:pPr eaLnBrk="1" hangingPunct="1"/>
              <a:t>79</a:t>
            </a:fld>
            <a:endParaRPr lang="en-US" altLang="en-US" sz="1200">
              <a:latin typeface="Arial Rounded MT Bold" pitchFamily="34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1251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  <p:sp>
        <p:nvSpPr>
          <p:cNvPr id="1812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AA55B9B-C8D9-436C-812E-3B7920EF2575}" type="slidenum">
              <a:rPr lang="en-US" altLang="en-US" sz="1200">
                <a:latin typeface="Arial Rounded MT Bold" pitchFamily="34" charset="0"/>
              </a:rPr>
              <a:pPr eaLnBrk="1" hangingPunct="1"/>
              <a:t>80</a:t>
            </a:fld>
            <a:endParaRPr lang="en-US" altLang="en-US" sz="1200">
              <a:latin typeface="Arial Rounded MT Bold" pitchFamily="34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5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  <p:sp>
        <p:nvSpPr>
          <p:cNvPr id="1822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0444DCE-9238-4D3B-BEC3-E8D92D99BBA7}" type="slidenum">
              <a:rPr lang="en-US" altLang="en-US" sz="1200">
                <a:latin typeface="Arial Rounded MT Bold" pitchFamily="34" charset="0"/>
              </a:rPr>
              <a:pPr eaLnBrk="1" hangingPunct="1"/>
              <a:t>81</a:t>
            </a:fld>
            <a:endParaRPr lang="en-US" altLang="en-US" sz="1200">
              <a:latin typeface="Arial Rounded MT Bold" pitchFamily="34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3299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  <p:sp>
        <p:nvSpPr>
          <p:cNvPr id="18330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430A2C6-EAC7-4712-96A8-85BE3F3EE960}" type="slidenum">
              <a:rPr lang="en-US" altLang="en-US" sz="1200">
                <a:latin typeface="Arial Rounded MT Bold" pitchFamily="34" charset="0"/>
              </a:rPr>
              <a:pPr eaLnBrk="1" hangingPunct="1"/>
              <a:t>82</a:t>
            </a:fld>
            <a:endParaRPr lang="en-US" altLang="en-US" sz="1200">
              <a:latin typeface="Arial Rounded MT Bold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D4C66D69-6803-43F7-8CFD-4C39716693EB}" type="slidenum">
              <a:rPr lang="en-CA" altLang="en-US" sz="1200"/>
              <a:pPr eaLnBrk="1" hangingPunct="1"/>
              <a:t>8</a:t>
            </a:fld>
            <a:endParaRPr lang="en-CA" altLang="en-US" sz="1200"/>
          </a:p>
        </p:txBody>
      </p:sp>
      <p:sp>
        <p:nvSpPr>
          <p:cNvPr id="111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1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4323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  <p:sp>
        <p:nvSpPr>
          <p:cNvPr id="1843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054C644-05DA-41CF-991A-09B387EA2609}" type="slidenum">
              <a:rPr lang="en-US" altLang="en-US" sz="1200">
                <a:latin typeface="Arial Rounded MT Bold" pitchFamily="34" charset="0"/>
              </a:rPr>
              <a:pPr eaLnBrk="1" hangingPunct="1"/>
              <a:t>84</a:t>
            </a:fld>
            <a:endParaRPr lang="en-US" altLang="en-US" sz="1200">
              <a:latin typeface="Arial Rounded MT Bold" pitchFamily="34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5347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  <p:sp>
        <p:nvSpPr>
          <p:cNvPr id="18534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7864D2A-D1A4-4519-9561-8938494C1EBC}" type="slidenum">
              <a:rPr lang="en-US" altLang="en-US" sz="1200">
                <a:latin typeface="Arial Rounded MT Bold" pitchFamily="34" charset="0"/>
              </a:rPr>
              <a:pPr eaLnBrk="1" hangingPunct="1"/>
              <a:t>88</a:t>
            </a:fld>
            <a:endParaRPr lang="en-US" altLang="en-US" sz="1200">
              <a:latin typeface="Arial Rounded MT Bold" pitchFamily="34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41C8090-846D-4A27-9CBB-328CA82781B9}" type="slidenum">
              <a:rPr lang="en-CA" altLang="en-US" sz="1200"/>
              <a:pPr eaLnBrk="1" hangingPunct="1"/>
              <a:t>100</a:t>
            </a:fld>
            <a:endParaRPr lang="en-CA" altLang="en-US" sz="1200"/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97DF0668-976E-4EA0-90B4-4DEAFC1CAEBD}" type="slidenum">
              <a:rPr lang="en-CA" altLang="en-US" sz="1200"/>
              <a:pPr eaLnBrk="1" hangingPunct="1"/>
              <a:t>9</a:t>
            </a:fld>
            <a:endParaRPr lang="en-CA" altLang="en-US" sz="1200"/>
          </a:p>
        </p:txBody>
      </p:sp>
      <p:sp>
        <p:nvSpPr>
          <p:cNvPr id="112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6F1FE2-8962-47B8-95D3-04A8B0C21E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10926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4C505A-21A1-44F2-9246-DC42704498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78774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60F168-2685-4398-86A3-4E139200BE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96408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582403-AD22-4D7C-857C-6C4055D8BC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98774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F90110-7E4F-4BF5-B6CF-807874F98C5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51092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EF391F-D312-4C52-A8C1-873A944CE9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41755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D6CA2A-533A-4F44-B837-1FB4D8D007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69041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704D74-4D5C-402F-B9A9-0CDB42CCD5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49589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ACE648-73FF-4909-9DB8-ABADBDD8C1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40764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439D1-43E4-4CA3-85FE-416A8C7050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6454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E70D7D-BCE9-4493-98AC-74609E8F5D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60510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A7F2E7-3AD7-4BCA-A1D2-6A50343515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50235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7DC15855-51A8-425F-8F19-8726E73FAA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D27E5EF-0532-4F69-AEFE-DB2DEBB95657}" type="slidenum">
              <a:rPr lang="en-CA" altLang="en-US" sz="1400"/>
              <a:pPr algn="r" eaLnBrk="1" hangingPunct="1"/>
              <a:t>‹#›</a:t>
            </a:fld>
            <a:endParaRPr lang="en-CA" altLang="en-US" sz="1400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79.xml"/><Relationship Id="rId13" Type="http://schemas.openxmlformats.org/officeDocument/2006/relationships/slide" Target="slide11.xml"/><Relationship Id="rId3" Type="http://schemas.openxmlformats.org/officeDocument/2006/relationships/notesSlide" Target="../notesSlides/notesSlide10.xml"/><Relationship Id="rId7" Type="http://schemas.openxmlformats.org/officeDocument/2006/relationships/slide" Target="slide47.xml"/><Relationship Id="rId12" Type="http://schemas.openxmlformats.org/officeDocument/2006/relationships/slide" Target="slide61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slide" Target="slide2.xml"/><Relationship Id="rId11" Type="http://schemas.openxmlformats.org/officeDocument/2006/relationships/slide" Target="slide88.xml"/><Relationship Id="rId5" Type="http://schemas.openxmlformats.org/officeDocument/2006/relationships/image" Target="../media/image14.wmf"/><Relationship Id="rId15" Type="http://schemas.openxmlformats.org/officeDocument/2006/relationships/image" Target="../media/image15.jpeg"/><Relationship Id="rId10" Type="http://schemas.openxmlformats.org/officeDocument/2006/relationships/slide" Target="slide99.xml"/><Relationship Id="rId4" Type="http://schemas.openxmlformats.org/officeDocument/2006/relationships/oleObject" Target="../embeddings/oleObject1.bin"/><Relationship Id="rId9" Type="http://schemas.openxmlformats.org/officeDocument/2006/relationships/slide" Target="slide67.xml"/><Relationship Id="rId14" Type="http://schemas.openxmlformats.org/officeDocument/2006/relationships/slide" Target="slide55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18.jpe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6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17.png"/><Relationship Id="rId9" Type="http://schemas.openxmlformats.org/officeDocument/2006/relationships/image" Target="../media/image2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.wmf"/><Relationship Id="rId4" Type="http://schemas.openxmlformats.org/officeDocument/2006/relationships/image" Target="../media/image1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png"/><Relationship Id="rId4" Type="http://schemas.openxmlformats.org/officeDocument/2006/relationships/image" Target="../media/image19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4.jpeg"/><Relationship Id="rId4" Type="http://schemas.openxmlformats.org/officeDocument/2006/relationships/image" Target="../media/image2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w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13" Type="http://schemas.openxmlformats.org/officeDocument/2006/relationships/slide" Target="slide73.xml"/><Relationship Id="rId3" Type="http://schemas.openxmlformats.org/officeDocument/2006/relationships/notesSlide" Target="../notesSlides/notesSlide22.xml"/><Relationship Id="rId7" Type="http://schemas.openxmlformats.org/officeDocument/2006/relationships/slide" Target="slide32.xml"/><Relationship Id="rId12" Type="http://schemas.openxmlformats.org/officeDocument/2006/relationships/slide" Target="slide23.xml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25.jpeg"/><Relationship Id="rId1" Type="http://schemas.openxmlformats.org/officeDocument/2006/relationships/vmlDrawing" Target="../drawings/vmlDrawing3.vml"/><Relationship Id="rId6" Type="http://schemas.openxmlformats.org/officeDocument/2006/relationships/slide" Target="slide2.xml"/><Relationship Id="rId11" Type="http://schemas.openxmlformats.org/officeDocument/2006/relationships/slide" Target="slide68.xml"/><Relationship Id="rId5" Type="http://schemas.openxmlformats.org/officeDocument/2006/relationships/image" Target="../media/image14.wmf"/><Relationship Id="rId15" Type="http://schemas.openxmlformats.org/officeDocument/2006/relationships/slide" Target="slide17.xml"/><Relationship Id="rId10" Type="http://schemas.openxmlformats.org/officeDocument/2006/relationships/slide" Target="slide34.xml"/><Relationship Id="rId4" Type="http://schemas.openxmlformats.org/officeDocument/2006/relationships/oleObject" Target="../embeddings/oleObject3.bin"/><Relationship Id="rId9" Type="http://schemas.openxmlformats.org/officeDocument/2006/relationships/slide" Target="slide31.xml"/><Relationship Id="rId14" Type="http://schemas.openxmlformats.org/officeDocument/2006/relationships/slide" Target="slide10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.bin"/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27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26.wmf"/><Relationship Id="rId4" Type="http://schemas.openxmlformats.org/officeDocument/2006/relationships/oleObject" Target="../embeddings/oleObject4.bin"/><Relationship Id="rId9" Type="http://schemas.openxmlformats.org/officeDocument/2006/relationships/image" Target="../media/image28.w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wmf"/><Relationship Id="rId5" Type="http://schemas.openxmlformats.org/officeDocument/2006/relationships/image" Target="../media/image6.wmf"/><Relationship Id="rId10" Type="http://schemas.openxmlformats.org/officeDocument/2006/relationships/image" Target="../media/image11.jpeg"/><Relationship Id="rId4" Type="http://schemas.openxmlformats.org/officeDocument/2006/relationships/image" Target="../media/image5.wmf"/><Relationship Id="rId9" Type="http://schemas.openxmlformats.org/officeDocument/2006/relationships/image" Target="../media/image10.w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4.xml"/><Relationship Id="rId3" Type="http://schemas.openxmlformats.org/officeDocument/2006/relationships/notesSlide" Target="../notesSlides/notesSlide31.xml"/><Relationship Id="rId7" Type="http://schemas.openxmlformats.org/officeDocument/2006/relationships/image" Target="../media/image32.jpeg"/><Relationship Id="rId12" Type="http://schemas.openxmlformats.org/officeDocument/2006/relationships/slide" Target="slide42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31.jpeg"/><Relationship Id="rId11" Type="http://schemas.openxmlformats.org/officeDocument/2006/relationships/slide" Target="slide93.xml"/><Relationship Id="rId5" Type="http://schemas.openxmlformats.org/officeDocument/2006/relationships/image" Target="../media/image14.wmf"/><Relationship Id="rId10" Type="http://schemas.openxmlformats.org/officeDocument/2006/relationships/slide" Target="slide69.xml"/><Relationship Id="rId4" Type="http://schemas.openxmlformats.org/officeDocument/2006/relationships/oleObject" Target="../embeddings/oleObject7.bin"/><Relationship Id="rId9" Type="http://schemas.openxmlformats.org/officeDocument/2006/relationships/slide" Target="slide2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slide" Target="slide92.xml"/><Relationship Id="rId13" Type="http://schemas.openxmlformats.org/officeDocument/2006/relationships/slide" Target="slide57.xml"/><Relationship Id="rId3" Type="http://schemas.openxmlformats.org/officeDocument/2006/relationships/notesSlide" Target="../notesSlides/notesSlide38.xml"/><Relationship Id="rId7" Type="http://schemas.openxmlformats.org/officeDocument/2006/relationships/slide" Target="slide3.xml"/><Relationship Id="rId12" Type="http://schemas.openxmlformats.org/officeDocument/2006/relationships/slide" Target="slide29.xml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34.wmf"/><Relationship Id="rId1" Type="http://schemas.openxmlformats.org/officeDocument/2006/relationships/vmlDrawing" Target="../drawings/vmlDrawing6.vml"/><Relationship Id="rId6" Type="http://schemas.openxmlformats.org/officeDocument/2006/relationships/slide" Target="slide2.xml"/><Relationship Id="rId11" Type="http://schemas.openxmlformats.org/officeDocument/2006/relationships/slide" Target="slide22.xml"/><Relationship Id="rId5" Type="http://schemas.openxmlformats.org/officeDocument/2006/relationships/image" Target="../media/image14.wmf"/><Relationship Id="rId15" Type="http://schemas.openxmlformats.org/officeDocument/2006/relationships/slide" Target="slide74.xml"/><Relationship Id="rId10" Type="http://schemas.openxmlformats.org/officeDocument/2006/relationships/slide" Target="slide49.xml"/><Relationship Id="rId4" Type="http://schemas.openxmlformats.org/officeDocument/2006/relationships/oleObject" Target="../embeddings/oleObject8.bin"/><Relationship Id="rId9" Type="http://schemas.openxmlformats.org/officeDocument/2006/relationships/slide" Target="slide83.xml"/><Relationship Id="rId14" Type="http://schemas.openxmlformats.org/officeDocument/2006/relationships/slide" Target="slide2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w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wmf"/><Relationship Id="rId4" Type="http://schemas.openxmlformats.org/officeDocument/2006/relationships/image" Target="../media/image37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w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wmf"/><Relationship Id="rId4" Type="http://schemas.openxmlformats.org/officeDocument/2006/relationships/image" Target="../media/image38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w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wmf"/><Relationship Id="rId4" Type="http://schemas.openxmlformats.org/officeDocument/2006/relationships/image" Target="../media/image38.w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w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slide" Target="slide81.xml"/><Relationship Id="rId3" Type="http://schemas.openxmlformats.org/officeDocument/2006/relationships/slide" Target="slide2.xml"/><Relationship Id="rId7" Type="http://schemas.openxmlformats.org/officeDocument/2006/relationships/slide" Target="slide53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Relationship Id="rId6" Type="http://schemas.openxmlformats.org/officeDocument/2006/relationships/slide" Target="slide74.xml"/><Relationship Id="rId5" Type="http://schemas.openxmlformats.org/officeDocument/2006/relationships/slide" Target="slide24.xml"/><Relationship Id="rId4" Type="http://schemas.openxmlformats.org/officeDocument/2006/relationships/slide" Target="slide1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.jpeg"/><Relationship Id="rId4" Type="http://schemas.openxmlformats.org/officeDocument/2006/relationships/image" Target="../media/image45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wmf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image" Target="../media/image44.png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png"/><Relationship Id="rId4" Type="http://schemas.openxmlformats.org/officeDocument/2006/relationships/image" Target="../media/image19.w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png"/><Relationship Id="rId4" Type="http://schemas.openxmlformats.org/officeDocument/2006/relationships/image" Target="../media/image19.wmf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png"/><Relationship Id="rId4" Type="http://schemas.openxmlformats.org/officeDocument/2006/relationships/image" Target="../media/image19.w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png"/><Relationship Id="rId4" Type="http://schemas.openxmlformats.org/officeDocument/2006/relationships/image" Target="../media/image19.w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png"/><Relationship Id="rId4" Type="http://schemas.openxmlformats.org/officeDocument/2006/relationships/image" Target="../media/image19.w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slide" Target="slide53.xml"/><Relationship Id="rId3" Type="http://schemas.openxmlformats.org/officeDocument/2006/relationships/slide" Target="slide4.xml"/><Relationship Id="rId7" Type="http://schemas.openxmlformats.org/officeDocument/2006/relationships/slide" Target="slide33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8.xml"/><Relationship Id="rId5" Type="http://schemas.openxmlformats.org/officeDocument/2006/relationships/slide" Target="slide14.xml"/><Relationship Id="rId10" Type="http://schemas.openxmlformats.org/officeDocument/2006/relationships/slide" Target="slide8.xml"/><Relationship Id="rId4" Type="http://schemas.openxmlformats.org/officeDocument/2006/relationships/slide" Target="slide11.xml"/><Relationship Id="rId9" Type="http://schemas.openxmlformats.org/officeDocument/2006/relationships/slide" Target="slide78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3.wmf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slide" Target="slide11.xml"/><Relationship Id="rId3" Type="http://schemas.openxmlformats.org/officeDocument/2006/relationships/oleObject" Target="../embeddings/oleObject9.bin"/><Relationship Id="rId7" Type="http://schemas.openxmlformats.org/officeDocument/2006/relationships/slide" Target="slide26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7.vml"/><Relationship Id="rId6" Type="http://schemas.openxmlformats.org/officeDocument/2006/relationships/slide" Target="slide4.xml"/><Relationship Id="rId5" Type="http://schemas.openxmlformats.org/officeDocument/2006/relationships/slide" Target="slide2.xml"/><Relationship Id="rId10" Type="http://schemas.openxmlformats.org/officeDocument/2006/relationships/slide" Target="slide20.xml"/><Relationship Id="rId4" Type="http://schemas.openxmlformats.org/officeDocument/2006/relationships/image" Target="../media/image14.wmf"/><Relationship Id="rId9" Type="http://schemas.openxmlformats.org/officeDocument/2006/relationships/slide" Target="slide1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4" Type="http://schemas.openxmlformats.org/officeDocument/2006/relationships/image" Target="../media/image55.png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3" Type="http://schemas.openxmlformats.org/officeDocument/2006/relationships/image" Target="../media/image60.wmf"/><Relationship Id="rId7" Type="http://schemas.openxmlformats.org/officeDocument/2006/relationships/image" Target="../media/image7.wmf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wmf"/><Relationship Id="rId5" Type="http://schemas.openxmlformats.org/officeDocument/2006/relationships/image" Target="../media/image5.wmf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990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z="7200" smtClean="0">
                <a:latin typeface="Script MT Bold" pitchFamily="66" charset="0"/>
              </a:rPr>
              <a:t>Review</a:t>
            </a:r>
          </a:p>
        </p:txBody>
      </p:sp>
      <p:sp>
        <p:nvSpPr>
          <p:cNvPr id="2051" name="WordArt 4"/>
          <p:cNvSpPr>
            <a:spLocks noChangeArrowheads="1" noChangeShapeType="1" noTextEdit="1"/>
          </p:cNvSpPr>
          <p:nvPr/>
        </p:nvSpPr>
        <p:spPr bwMode="auto">
          <a:xfrm>
            <a:off x="419100" y="244475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sp>
        <p:nvSpPr>
          <p:cNvPr id="2052" name="Rectangle 5"/>
          <p:cNvSpPr>
            <a:spLocks noChangeArrowheads="1"/>
          </p:cNvSpPr>
          <p:nvPr/>
        </p:nvSpPr>
        <p:spPr bwMode="auto">
          <a:xfrm>
            <a:off x="1371600" y="59436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20000"/>
              </a:spcBef>
            </a:pPr>
            <a:r>
              <a:rPr lang="en-US" altLang="en-US" sz="2400" b="1">
                <a:solidFill>
                  <a:schemeClr val="tx2"/>
                </a:solidFill>
              </a:rPr>
              <a:t>Jeff Edmonds </a:t>
            </a:r>
          </a:p>
          <a:p>
            <a:pPr algn="ctr" eaLnBrk="1" hangingPunct="1">
              <a:spcBef>
                <a:spcPct val="20000"/>
              </a:spcBef>
            </a:pPr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 sz="2400" b="1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20000"/>
              </a:spcBef>
            </a:pPr>
            <a:endParaRPr lang="en-US" altLang="en-US" b="1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20000"/>
              </a:spcBef>
            </a:pPr>
            <a:endParaRPr lang="en-US" altLang="en-US" b="1"/>
          </a:p>
        </p:txBody>
      </p:sp>
      <p:sp>
        <p:nvSpPr>
          <p:cNvPr id="2053" name="Text Box 7"/>
          <p:cNvSpPr txBox="1">
            <a:spLocks noChangeArrowheads="1"/>
          </p:cNvSpPr>
          <p:nvPr/>
        </p:nvSpPr>
        <p:spPr bwMode="auto">
          <a:xfrm>
            <a:off x="7286625" y="6400800"/>
            <a:ext cx="2082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accent2"/>
                </a:solidFill>
              </a:rPr>
              <a:t>COSC 3101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pic>
        <p:nvPicPr>
          <p:cNvPr id="2054" name="Picture 9" descr="en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3125" y="2173288"/>
            <a:ext cx="2616200" cy="361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-1524000" y="-5334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 smtClean="0"/>
              <a:t>Iterative Algorithms </a:t>
            </a:r>
            <a:br>
              <a:rPr lang="en-US" altLang="en-US" smtClean="0"/>
            </a:br>
            <a:r>
              <a:rPr lang="en-US" altLang="en-US" smtClean="0"/>
              <a:t>&amp; Loop Invariants 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mtClean="0"/>
          </a:p>
        </p:txBody>
      </p:sp>
      <p:graphicFrame>
        <p:nvGraphicFramePr>
          <p:cNvPr id="11268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4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269" name="Text Box 5"/>
          <p:cNvSpPr txBox="1">
            <a:spLocks noChangeArrowheads="1"/>
          </p:cNvSpPr>
          <p:nvPr/>
        </p:nvSpPr>
        <p:spPr bwMode="auto">
          <a:xfrm>
            <a:off x="7286625" y="6399213"/>
            <a:ext cx="208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accent2"/>
                </a:solidFill>
              </a:rPr>
              <a:t>COSC 3101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</a:t>
            </a:r>
            <a:endParaRPr lang="en-US" sz="24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271" name="Text Box 12"/>
          <p:cNvSpPr txBox="1">
            <a:spLocks noChangeArrowheads="1"/>
          </p:cNvSpPr>
          <p:nvPr/>
        </p:nvSpPr>
        <p:spPr bwMode="auto">
          <a:xfrm>
            <a:off x="4343400" y="931863"/>
            <a:ext cx="4797425" cy="600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hlinkClick r:id="rId6" action="ppaction://hlinksldjump"/>
              </a:rPr>
              <a:t>Understanding Algorithms Abstractly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7" action="ppaction://hlinksldjump"/>
              </a:rPr>
              <a:t>Home to School Problem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8" action="ppaction://hlinksldjump"/>
              </a:rPr>
              <a:t>Steps in an Iterative Algorithm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9" action="ppaction://hlinksldjump"/>
              </a:rPr>
              <a:t>Assertions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10" action="ppaction://hlinksldjump"/>
              </a:rPr>
              <a:t>The Sum of Objects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11" action="ppaction://hlinksldjump"/>
              </a:rPr>
              <a:t>Insertion Sort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" action="ppaction://noaction"/>
              </a:rPr>
              <a:t>Selection Sort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" action="ppaction://noaction"/>
              </a:rPr>
              <a:t>Designing an Algorithm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12" action="ppaction://hlinksldjump"/>
              </a:rPr>
              <a:t>Finding Errors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" action="ppaction://noaction"/>
              </a:rPr>
              <a:t>Typical Loop Invariants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13" action="ppaction://hlinksldjump"/>
              </a:rPr>
              <a:t>Binary Search Like Examples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" action="ppaction://noaction"/>
              </a:rPr>
              <a:t>The Partition Problem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14" action="ppaction://hlinksldjump"/>
              </a:rPr>
              <a:t>Greatest Common Divisor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" action="ppaction://noaction"/>
              </a:rPr>
              <a:t>Bucket (Quick) Sort for Humans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" action="ppaction://noaction"/>
              </a:rPr>
              <a:t>Radix/Counting Sort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" action="ppaction://noaction"/>
              </a:rPr>
              <a:t>Lower Bound for Sort</a:t>
            </a:r>
            <a:endParaRPr lang="en-US" altLang="en-US" sz="2400"/>
          </a:p>
        </p:txBody>
      </p:sp>
      <p:pic>
        <p:nvPicPr>
          <p:cNvPr id="11272" name="Picture 13" descr="IMGP2253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8" y="1371600"/>
            <a:ext cx="2792412" cy="455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990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sz="5400" smtClean="0">
                <a:latin typeface="Script MT Bold" pitchFamily="66" charset="0"/>
              </a:rPr>
              <a:t>Twas a pleasure</a:t>
            </a:r>
            <a:br>
              <a:rPr lang="en-CA" altLang="en-US" sz="5400" smtClean="0">
                <a:latin typeface="Script MT Bold" pitchFamily="66" charset="0"/>
              </a:rPr>
            </a:br>
            <a:r>
              <a:rPr lang="en-CA" altLang="en-US" sz="5400" smtClean="0">
                <a:latin typeface="Script MT Bold" pitchFamily="66" charset="0"/>
              </a:rPr>
              <a:t>Be Well</a:t>
            </a:r>
          </a:p>
        </p:txBody>
      </p:sp>
      <p:sp>
        <p:nvSpPr>
          <p:cNvPr id="102403" name="WordArt 4"/>
          <p:cNvSpPr>
            <a:spLocks noChangeArrowheads="1" noChangeShapeType="1" noTextEdit="1"/>
          </p:cNvSpPr>
          <p:nvPr/>
        </p:nvSpPr>
        <p:spPr bwMode="auto">
          <a:xfrm>
            <a:off x="419100" y="244475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sp>
        <p:nvSpPr>
          <p:cNvPr id="102404" name="Rectangle 5"/>
          <p:cNvSpPr>
            <a:spLocks noChangeArrowheads="1"/>
          </p:cNvSpPr>
          <p:nvPr/>
        </p:nvSpPr>
        <p:spPr bwMode="auto">
          <a:xfrm>
            <a:off x="1371600" y="59436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20000"/>
              </a:spcBef>
            </a:pPr>
            <a:r>
              <a:rPr lang="en-US" altLang="en-US" sz="2400" b="1">
                <a:solidFill>
                  <a:schemeClr val="tx2"/>
                </a:solidFill>
              </a:rPr>
              <a:t>Jeff Edmonds </a:t>
            </a:r>
          </a:p>
          <a:p>
            <a:pPr algn="ctr" eaLnBrk="1" hangingPunct="1">
              <a:spcBef>
                <a:spcPct val="20000"/>
              </a:spcBef>
            </a:pPr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 sz="2400" b="1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20000"/>
              </a:spcBef>
            </a:pPr>
            <a:endParaRPr lang="en-US" altLang="en-US" b="1">
              <a:solidFill>
                <a:schemeClr val="accent2"/>
              </a:solidFill>
            </a:endParaRPr>
          </a:p>
          <a:p>
            <a:pPr algn="ctr" eaLnBrk="1" hangingPunct="1">
              <a:spcBef>
                <a:spcPct val="20000"/>
              </a:spcBef>
            </a:pPr>
            <a:endParaRPr lang="en-US" altLang="en-US" b="1"/>
          </a:p>
        </p:txBody>
      </p:sp>
      <p:sp>
        <p:nvSpPr>
          <p:cNvPr id="102405" name="Text Box 7"/>
          <p:cNvSpPr txBox="1">
            <a:spLocks noChangeArrowheads="1"/>
          </p:cNvSpPr>
          <p:nvPr/>
        </p:nvSpPr>
        <p:spPr bwMode="auto">
          <a:xfrm>
            <a:off x="7286625" y="6400800"/>
            <a:ext cx="2082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accent2"/>
                </a:solidFill>
              </a:rPr>
              <a:t>COSC 3101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pic>
        <p:nvPicPr>
          <p:cNvPr id="102406" name="Picture 9" descr="en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3125" y="2501900"/>
            <a:ext cx="2378075" cy="328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0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0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085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ChangeArrowheads="1"/>
          </p:cNvSpPr>
          <p:nvPr/>
        </p:nvSpPr>
        <p:spPr bwMode="auto">
          <a:xfrm>
            <a:off x="2152650" y="0"/>
            <a:ext cx="48704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Iterative Algorithms </a:t>
            </a:r>
          </a:p>
        </p:txBody>
      </p:sp>
      <p:graphicFrame>
        <p:nvGraphicFramePr>
          <p:cNvPr id="472067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/>
                <a:gridCol w="2946400"/>
                <a:gridCol w="2946400"/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230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12517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2523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524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2518" name="Picture 2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aphicFrame>
          <p:nvGraphicFramePr>
            <p:cNvPr id="12519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2526" name="Equation" r:id="rId5" imgW="342603" imgH="177646" progId="Equation.3">
                    <p:embed/>
                  </p:oleObj>
                </mc:Choice>
                <mc:Fallback>
                  <p:oleObj name="Equation" r:id="rId5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2520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2521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22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2310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12506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251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157 w 2280"/>
                  <a:gd name="T1" fmla="*/ 6 h 1785"/>
                  <a:gd name="T2" fmla="*/ 258 w 2280"/>
                  <a:gd name="T3" fmla="*/ 65 h 1785"/>
                  <a:gd name="T4" fmla="*/ 460 w 2280"/>
                  <a:gd name="T5" fmla="*/ 55 h 1785"/>
                  <a:gd name="T6" fmla="*/ 379 w 2280"/>
                  <a:gd name="T7" fmla="*/ 239 h 1785"/>
                  <a:gd name="T8" fmla="*/ 367 w 2280"/>
                  <a:gd name="T9" fmla="*/ 280 h 1785"/>
                  <a:gd name="T10" fmla="*/ 361 w 2280"/>
                  <a:gd name="T11" fmla="*/ 315 h 1785"/>
                  <a:gd name="T12" fmla="*/ 328 w 2280"/>
                  <a:gd name="T13" fmla="*/ 330 h 1785"/>
                  <a:gd name="T14" fmla="*/ 268 w 2280"/>
                  <a:gd name="T15" fmla="*/ 331 h 1785"/>
                  <a:gd name="T16" fmla="*/ 35 w 2280"/>
                  <a:gd name="T17" fmla="*/ 351 h 1785"/>
                  <a:gd name="T18" fmla="*/ 56 w 2280"/>
                  <a:gd name="T19" fmla="*/ 157 h 1785"/>
                  <a:gd name="T20" fmla="*/ 89 w 2280"/>
                  <a:gd name="T21" fmla="*/ 27 h 1785"/>
                  <a:gd name="T22" fmla="*/ 157 w 2280"/>
                  <a:gd name="T23" fmla="*/ 6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pic>
            <p:nvPicPr>
              <p:cNvPr id="12516" name="Picture 3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250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250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263 w 600"/>
                  <a:gd name="T1" fmla="*/ 162 h 608"/>
                  <a:gd name="T2" fmla="*/ 252 w 600"/>
                  <a:gd name="T3" fmla="*/ 99 h 608"/>
                  <a:gd name="T4" fmla="*/ 231 w 600"/>
                  <a:gd name="T5" fmla="*/ 44 h 608"/>
                  <a:gd name="T6" fmla="*/ 192 w 600"/>
                  <a:gd name="T7" fmla="*/ 13 h 608"/>
                  <a:gd name="T8" fmla="*/ 125 w 600"/>
                  <a:gd name="T9" fmla="*/ 0 h 608"/>
                  <a:gd name="T10" fmla="*/ 68 w 600"/>
                  <a:gd name="T11" fmla="*/ 13 h 608"/>
                  <a:gd name="T12" fmla="*/ 13 w 600"/>
                  <a:gd name="T13" fmla="*/ 69 h 608"/>
                  <a:gd name="T14" fmla="*/ 0 w 600"/>
                  <a:gd name="T15" fmla="*/ 136 h 608"/>
                  <a:gd name="T16" fmla="*/ 13 w 600"/>
                  <a:gd name="T17" fmla="*/ 207 h 608"/>
                  <a:gd name="T18" fmla="*/ 34 w 600"/>
                  <a:gd name="T19" fmla="*/ 250 h 608"/>
                  <a:gd name="T20" fmla="*/ 60 w 600"/>
                  <a:gd name="T21" fmla="*/ 295 h 608"/>
                  <a:gd name="T22" fmla="*/ 88 w 600"/>
                  <a:gd name="T23" fmla="*/ 325 h 608"/>
                  <a:gd name="T24" fmla="*/ 120 w 600"/>
                  <a:gd name="T25" fmla="*/ 340 h 608"/>
                  <a:gd name="T26" fmla="*/ 164 w 600"/>
                  <a:gd name="T27" fmla="*/ 327 h 608"/>
                  <a:gd name="T28" fmla="*/ 208 w 600"/>
                  <a:gd name="T29" fmla="*/ 297 h 608"/>
                  <a:gd name="T30" fmla="*/ 236 w 600"/>
                  <a:gd name="T31" fmla="*/ 254 h 608"/>
                  <a:gd name="T32" fmla="*/ 263 w 600"/>
                  <a:gd name="T33" fmla="*/ 218 h 608"/>
                  <a:gd name="T34" fmla="*/ 271 w 600"/>
                  <a:gd name="T35" fmla="*/ 196 h 608"/>
                  <a:gd name="T36" fmla="*/ 382 w 600"/>
                  <a:gd name="T37" fmla="*/ 164 h 608"/>
                  <a:gd name="T38" fmla="*/ 406 w 600"/>
                  <a:gd name="T39" fmla="*/ 151 h 608"/>
                  <a:gd name="T40" fmla="*/ 392 w 600"/>
                  <a:gd name="T41" fmla="*/ 131 h 608"/>
                  <a:gd name="T42" fmla="*/ 263 w 600"/>
                  <a:gd name="T43" fmla="*/ 162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40 w 619"/>
                  <a:gd name="T1" fmla="*/ 112 h 1085"/>
                  <a:gd name="T2" fmla="*/ 192 w 619"/>
                  <a:gd name="T3" fmla="*/ 56 h 1085"/>
                  <a:gd name="T4" fmla="*/ 278 w 619"/>
                  <a:gd name="T5" fmla="*/ 2 h 1085"/>
                  <a:gd name="T6" fmla="*/ 317 w 619"/>
                  <a:gd name="T7" fmla="*/ 0 h 1085"/>
                  <a:gd name="T8" fmla="*/ 387 w 619"/>
                  <a:gd name="T9" fmla="*/ 24 h 1085"/>
                  <a:gd name="T10" fmla="*/ 418 w 619"/>
                  <a:gd name="T11" fmla="*/ 59 h 1085"/>
                  <a:gd name="T12" fmla="*/ 418 w 619"/>
                  <a:gd name="T13" fmla="*/ 112 h 1085"/>
                  <a:gd name="T14" fmla="*/ 366 w 619"/>
                  <a:gd name="T15" fmla="*/ 212 h 1085"/>
                  <a:gd name="T16" fmla="*/ 309 w 619"/>
                  <a:gd name="T17" fmla="*/ 290 h 1085"/>
                  <a:gd name="T18" fmla="*/ 285 w 619"/>
                  <a:gd name="T19" fmla="*/ 355 h 1085"/>
                  <a:gd name="T20" fmla="*/ 269 w 619"/>
                  <a:gd name="T21" fmla="*/ 430 h 1085"/>
                  <a:gd name="T22" fmla="*/ 285 w 619"/>
                  <a:gd name="T23" fmla="*/ 502 h 1085"/>
                  <a:gd name="T24" fmla="*/ 301 w 619"/>
                  <a:gd name="T25" fmla="*/ 573 h 1085"/>
                  <a:gd name="T26" fmla="*/ 301 w 619"/>
                  <a:gd name="T27" fmla="*/ 653 h 1085"/>
                  <a:gd name="T28" fmla="*/ 278 w 619"/>
                  <a:gd name="T29" fmla="*/ 702 h 1085"/>
                  <a:gd name="T30" fmla="*/ 226 w 619"/>
                  <a:gd name="T31" fmla="*/ 729 h 1085"/>
                  <a:gd name="T32" fmla="*/ 163 w 619"/>
                  <a:gd name="T33" fmla="*/ 758 h 1085"/>
                  <a:gd name="T34" fmla="*/ 106 w 619"/>
                  <a:gd name="T35" fmla="*/ 758 h 1085"/>
                  <a:gd name="T36" fmla="*/ 68 w 619"/>
                  <a:gd name="T37" fmla="*/ 736 h 1085"/>
                  <a:gd name="T38" fmla="*/ 16 w 619"/>
                  <a:gd name="T39" fmla="*/ 648 h 1085"/>
                  <a:gd name="T40" fmla="*/ 0 w 619"/>
                  <a:gd name="T41" fmla="*/ 557 h 1085"/>
                  <a:gd name="T42" fmla="*/ 5 w 619"/>
                  <a:gd name="T43" fmla="*/ 439 h 1085"/>
                  <a:gd name="T44" fmla="*/ 44 w 619"/>
                  <a:gd name="T45" fmla="*/ 290 h 1085"/>
                  <a:gd name="T46" fmla="*/ 83 w 619"/>
                  <a:gd name="T47" fmla="*/ 194 h 1085"/>
                  <a:gd name="T48" fmla="*/ 140 w 619"/>
                  <a:gd name="T49" fmla="*/ 112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49 h 808"/>
                  <a:gd name="T2" fmla="*/ 69 w 782"/>
                  <a:gd name="T3" fmla="*/ 0 h 808"/>
                  <a:gd name="T4" fmla="*/ 169 w 782"/>
                  <a:gd name="T5" fmla="*/ 0 h 808"/>
                  <a:gd name="T6" fmla="*/ 356 w 782"/>
                  <a:gd name="T7" fmla="*/ 12 h 808"/>
                  <a:gd name="T8" fmla="*/ 576 w 782"/>
                  <a:gd name="T9" fmla="*/ 19 h 808"/>
                  <a:gd name="T10" fmla="*/ 660 w 782"/>
                  <a:gd name="T11" fmla="*/ 42 h 808"/>
                  <a:gd name="T12" fmla="*/ 696 w 782"/>
                  <a:gd name="T13" fmla="*/ 71 h 808"/>
                  <a:gd name="T14" fmla="*/ 704 w 782"/>
                  <a:gd name="T15" fmla="*/ 117 h 808"/>
                  <a:gd name="T16" fmla="*/ 679 w 782"/>
                  <a:gd name="T17" fmla="*/ 164 h 808"/>
                  <a:gd name="T18" fmla="*/ 612 w 782"/>
                  <a:gd name="T19" fmla="*/ 236 h 808"/>
                  <a:gd name="T20" fmla="*/ 523 w 782"/>
                  <a:gd name="T21" fmla="*/ 296 h 808"/>
                  <a:gd name="T22" fmla="*/ 456 w 782"/>
                  <a:gd name="T23" fmla="*/ 350 h 808"/>
                  <a:gd name="T24" fmla="*/ 428 w 782"/>
                  <a:gd name="T25" fmla="*/ 393 h 808"/>
                  <a:gd name="T26" fmla="*/ 408 w 782"/>
                  <a:gd name="T27" fmla="*/ 423 h 808"/>
                  <a:gd name="T28" fmla="*/ 415 w 782"/>
                  <a:gd name="T29" fmla="*/ 446 h 808"/>
                  <a:gd name="T30" fmla="*/ 421 w 782"/>
                  <a:gd name="T31" fmla="*/ 460 h 808"/>
                  <a:gd name="T32" fmla="*/ 500 w 782"/>
                  <a:gd name="T33" fmla="*/ 460 h 808"/>
                  <a:gd name="T34" fmla="*/ 624 w 782"/>
                  <a:gd name="T35" fmla="*/ 448 h 808"/>
                  <a:gd name="T36" fmla="*/ 704 w 782"/>
                  <a:gd name="T37" fmla="*/ 448 h 808"/>
                  <a:gd name="T38" fmla="*/ 787 w 782"/>
                  <a:gd name="T39" fmla="*/ 468 h 808"/>
                  <a:gd name="T40" fmla="*/ 812 w 782"/>
                  <a:gd name="T41" fmla="*/ 493 h 808"/>
                  <a:gd name="T42" fmla="*/ 787 w 782"/>
                  <a:gd name="T43" fmla="*/ 515 h 808"/>
                  <a:gd name="T44" fmla="*/ 752 w 782"/>
                  <a:gd name="T45" fmla="*/ 523 h 808"/>
                  <a:gd name="T46" fmla="*/ 696 w 782"/>
                  <a:gd name="T47" fmla="*/ 513 h 808"/>
                  <a:gd name="T48" fmla="*/ 620 w 782"/>
                  <a:gd name="T49" fmla="*/ 485 h 808"/>
                  <a:gd name="T50" fmla="*/ 540 w 782"/>
                  <a:gd name="T51" fmla="*/ 490 h 808"/>
                  <a:gd name="T52" fmla="*/ 408 w 782"/>
                  <a:gd name="T53" fmla="*/ 505 h 808"/>
                  <a:gd name="T54" fmla="*/ 369 w 782"/>
                  <a:gd name="T55" fmla="*/ 500 h 808"/>
                  <a:gd name="T56" fmla="*/ 348 w 782"/>
                  <a:gd name="T57" fmla="*/ 483 h 808"/>
                  <a:gd name="T58" fmla="*/ 348 w 782"/>
                  <a:gd name="T59" fmla="*/ 441 h 808"/>
                  <a:gd name="T60" fmla="*/ 348 w 782"/>
                  <a:gd name="T61" fmla="*/ 381 h 808"/>
                  <a:gd name="T62" fmla="*/ 404 w 782"/>
                  <a:gd name="T63" fmla="*/ 335 h 808"/>
                  <a:gd name="T64" fmla="*/ 488 w 782"/>
                  <a:gd name="T65" fmla="*/ 268 h 808"/>
                  <a:gd name="T66" fmla="*/ 561 w 782"/>
                  <a:gd name="T67" fmla="*/ 209 h 808"/>
                  <a:gd name="T68" fmla="*/ 608 w 782"/>
                  <a:gd name="T69" fmla="*/ 164 h 808"/>
                  <a:gd name="T70" fmla="*/ 632 w 782"/>
                  <a:gd name="T71" fmla="*/ 124 h 808"/>
                  <a:gd name="T72" fmla="*/ 620 w 782"/>
                  <a:gd name="T73" fmla="*/ 102 h 808"/>
                  <a:gd name="T74" fmla="*/ 588 w 782"/>
                  <a:gd name="T75" fmla="*/ 74 h 808"/>
                  <a:gd name="T76" fmla="*/ 540 w 782"/>
                  <a:gd name="T77" fmla="*/ 67 h 808"/>
                  <a:gd name="T78" fmla="*/ 488 w 782"/>
                  <a:gd name="T79" fmla="*/ 67 h 808"/>
                  <a:gd name="T80" fmla="*/ 372 w 782"/>
                  <a:gd name="T81" fmla="*/ 67 h 808"/>
                  <a:gd name="T82" fmla="*/ 200 w 782"/>
                  <a:gd name="T83" fmla="*/ 87 h 808"/>
                  <a:gd name="T84" fmla="*/ 73 w 782"/>
                  <a:gd name="T85" fmla="*/ 95 h 808"/>
                  <a:gd name="T86" fmla="*/ 21 w 782"/>
                  <a:gd name="T87" fmla="*/ 87 h 808"/>
                  <a:gd name="T88" fmla="*/ 0 w 782"/>
                  <a:gd name="T89" fmla="*/ 74 h 808"/>
                  <a:gd name="T90" fmla="*/ 0 w 782"/>
                  <a:gd name="T91" fmla="*/ 49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944 w 992"/>
                  <a:gd name="T1" fmla="*/ 192 h 770"/>
                  <a:gd name="T2" fmla="*/ 962 w 992"/>
                  <a:gd name="T3" fmla="*/ 131 h 770"/>
                  <a:gd name="T4" fmla="*/ 1029 w 992"/>
                  <a:gd name="T5" fmla="*/ 108 h 770"/>
                  <a:gd name="T6" fmla="*/ 1110 w 992"/>
                  <a:gd name="T7" fmla="*/ 104 h 770"/>
                  <a:gd name="T8" fmla="*/ 1159 w 992"/>
                  <a:gd name="T9" fmla="*/ 131 h 770"/>
                  <a:gd name="T10" fmla="*/ 1137 w 992"/>
                  <a:gd name="T11" fmla="*/ 184 h 770"/>
                  <a:gd name="T12" fmla="*/ 1092 w 992"/>
                  <a:gd name="T13" fmla="*/ 256 h 770"/>
                  <a:gd name="T14" fmla="*/ 1001 w 992"/>
                  <a:gd name="T15" fmla="*/ 336 h 770"/>
                  <a:gd name="T16" fmla="*/ 889 w 992"/>
                  <a:gd name="T17" fmla="*/ 405 h 770"/>
                  <a:gd name="T18" fmla="*/ 796 w 992"/>
                  <a:gd name="T19" fmla="*/ 442 h 770"/>
                  <a:gd name="T20" fmla="*/ 692 w 992"/>
                  <a:gd name="T21" fmla="*/ 461 h 770"/>
                  <a:gd name="T22" fmla="*/ 592 w 992"/>
                  <a:gd name="T23" fmla="*/ 454 h 770"/>
                  <a:gd name="T24" fmla="*/ 516 w 992"/>
                  <a:gd name="T25" fmla="*/ 433 h 770"/>
                  <a:gd name="T26" fmla="*/ 490 w 992"/>
                  <a:gd name="T27" fmla="*/ 399 h 770"/>
                  <a:gd name="T28" fmla="*/ 458 w 992"/>
                  <a:gd name="T29" fmla="*/ 339 h 770"/>
                  <a:gd name="T30" fmla="*/ 422 w 992"/>
                  <a:gd name="T31" fmla="*/ 229 h 770"/>
                  <a:gd name="T32" fmla="*/ 395 w 992"/>
                  <a:gd name="T33" fmla="*/ 152 h 770"/>
                  <a:gd name="T34" fmla="*/ 395 w 992"/>
                  <a:gd name="T35" fmla="*/ 62 h 770"/>
                  <a:gd name="T36" fmla="*/ 377 w 992"/>
                  <a:gd name="T37" fmla="*/ 47 h 770"/>
                  <a:gd name="T38" fmla="*/ 324 w 992"/>
                  <a:gd name="T39" fmla="*/ 42 h 770"/>
                  <a:gd name="T40" fmla="*/ 261 w 992"/>
                  <a:gd name="T41" fmla="*/ 67 h 770"/>
                  <a:gd name="T42" fmla="*/ 202 w 992"/>
                  <a:gd name="T43" fmla="*/ 108 h 770"/>
                  <a:gd name="T44" fmla="*/ 134 w 992"/>
                  <a:gd name="T45" fmla="*/ 131 h 770"/>
                  <a:gd name="T46" fmla="*/ 32 w 992"/>
                  <a:gd name="T47" fmla="*/ 131 h 770"/>
                  <a:gd name="T48" fmla="*/ 0 w 992"/>
                  <a:gd name="T49" fmla="*/ 117 h 770"/>
                  <a:gd name="T50" fmla="*/ 0 w 992"/>
                  <a:gd name="T51" fmla="*/ 95 h 770"/>
                  <a:gd name="T52" fmla="*/ 46 w 992"/>
                  <a:gd name="T53" fmla="*/ 74 h 770"/>
                  <a:gd name="T54" fmla="*/ 95 w 992"/>
                  <a:gd name="T55" fmla="*/ 81 h 770"/>
                  <a:gd name="T56" fmla="*/ 139 w 992"/>
                  <a:gd name="T57" fmla="*/ 76 h 770"/>
                  <a:gd name="T58" fmla="*/ 221 w 992"/>
                  <a:gd name="T59" fmla="*/ 47 h 770"/>
                  <a:gd name="T60" fmla="*/ 300 w 992"/>
                  <a:gd name="T61" fmla="*/ 14 h 770"/>
                  <a:gd name="T62" fmla="*/ 377 w 992"/>
                  <a:gd name="T63" fmla="*/ 5 h 770"/>
                  <a:gd name="T64" fmla="*/ 485 w 992"/>
                  <a:gd name="T65" fmla="*/ 0 h 770"/>
                  <a:gd name="T66" fmla="*/ 490 w 992"/>
                  <a:gd name="T67" fmla="*/ 25 h 770"/>
                  <a:gd name="T68" fmla="*/ 464 w 992"/>
                  <a:gd name="T69" fmla="*/ 53 h 770"/>
                  <a:gd name="T70" fmla="*/ 458 w 992"/>
                  <a:gd name="T71" fmla="*/ 125 h 770"/>
                  <a:gd name="T72" fmla="*/ 490 w 992"/>
                  <a:gd name="T73" fmla="*/ 219 h 770"/>
                  <a:gd name="T74" fmla="*/ 540 w 992"/>
                  <a:gd name="T75" fmla="*/ 311 h 770"/>
                  <a:gd name="T76" fmla="*/ 583 w 992"/>
                  <a:gd name="T77" fmla="*/ 366 h 770"/>
                  <a:gd name="T78" fmla="*/ 652 w 992"/>
                  <a:gd name="T79" fmla="*/ 392 h 770"/>
                  <a:gd name="T80" fmla="*/ 719 w 992"/>
                  <a:gd name="T81" fmla="*/ 392 h 770"/>
                  <a:gd name="T82" fmla="*/ 786 w 992"/>
                  <a:gd name="T83" fmla="*/ 366 h 770"/>
                  <a:gd name="T84" fmla="*/ 876 w 992"/>
                  <a:gd name="T85" fmla="*/ 308 h 770"/>
                  <a:gd name="T86" fmla="*/ 935 w 992"/>
                  <a:gd name="T87" fmla="*/ 226 h 770"/>
                  <a:gd name="T88" fmla="*/ 944 w 992"/>
                  <a:gd name="T89" fmla="*/ 192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302 w 699"/>
                  <a:gd name="T1" fmla="*/ 644 h 1216"/>
                  <a:gd name="T2" fmla="*/ 380 w 699"/>
                  <a:gd name="T3" fmla="*/ 725 h 1216"/>
                  <a:gd name="T4" fmla="*/ 411 w 699"/>
                  <a:gd name="T5" fmla="*/ 725 h 1216"/>
                  <a:gd name="T6" fmla="*/ 464 w 699"/>
                  <a:gd name="T7" fmla="*/ 757 h 1216"/>
                  <a:gd name="T8" fmla="*/ 474 w 699"/>
                  <a:gd name="T9" fmla="*/ 794 h 1216"/>
                  <a:gd name="T10" fmla="*/ 458 w 699"/>
                  <a:gd name="T11" fmla="*/ 842 h 1216"/>
                  <a:gd name="T12" fmla="*/ 416 w 699"/>
                  <a:gd name="T13" fmla="*/ 848 h 1216"/>
                  <a:gd name="T14" fmla="*/ 364 w 699"/>
                  <a:gd name="T15" fmla="*/ 810 h 1216"/>
                  <a:gd name="T16" fmla="*/ 260 w 699"/>
                  <a:gd name="T17" fmla="*/ 709 h 1216"/>
                  <a:gd name="T18" fmla="*/ 193 w 699"/>
                  <a:gd name="T19" fmla="*/ 612 h 1216"/>
                  <a:gd name="T20" fmla="*/ 161 w 699"/>
                  <a:gd name="T21" fmla="*/ 536 h 1216"/>
                  <a:gd name="T22" fmla="*/ 140 w 699"/>
                  <a:gd name="T23" fmla="*/ 408 h 1216"/>
                  <a:gd name="T24" fmla="*/ 140 w 699"/>
                  <a:gd name="T25" fmla="*/ 241 h 1216"/>
                  <a:gd name="T26" fmla="*/ 134 w 699"/>
                  <a:gd name="T27" fmla="*/ 199 h 1216"/>
                  <a:gd name="T28" fmla="*/ 104 w 699"/>
                  <a:gd name="T29" fmla="*/ 167 h 1216"/>
                  <a:gd name="T30" fmla="*/ 15 w 699"/>
                  <a:gd name="T31" fmla="*/ 172 h 1216"/>
                  <a:gd name="T32" fmla="*/ 0 w 699"/>
                  <a:gd name="T33" fmla="*/ 156 h 1216"/>
                  <a:gd name="T34" fmla="*/ 20 w 699"/>
                  <a:gd name="T35" fmla="*/ 145 h 1216"/>
                  <a:gd name="T36" fmla="*/ 83 w 699"/>
                  <a:gd name="T37" fmla="*/ 139 h 1216"/>
                  <a:gd name="T38" fmla="*/ 94 w 699"/>
                  <a:gd name="T39" fmla="*/ 129 h 1216"/>
                  <a:gd name="T40" fmla="*/ 4 w 699"/>
                  <a:gd name="T41" fmla="*/ 75 h 1216"/>
                  <a:gd name="T42" fmla="*/ 4 w 699"/>
                  <a:gd name="T43" fmla="*/ 54 h 1216"/>
                  <a:gd name="T44" fmla="*/ 20 w 699"/>
                  <a:gd name="T45" fmla="*/ 49 h 1216"/>
                  <a:gd name="T46" fmla="*/ 94 w 699"/>
                  <a:gd name="T47" fmla="*/ 91 h 1216"/>
                  <a:gd name="T48" fmla="*/ 109 w 699"/>
                  <a:gd name="T49" fmla="*/ 86 h 1216"/>
                  <a:gd name="T50" fmla="*/ 94 w 699"/>
                  <a:gd name="T51" fmla="*/ 6 h 1216"/>
                  <a:gd name="T52" fmla="*/ 104 w 699"/>
                  <a:gd name="T53" fmla="*/ 0 h 1216"/>
                  <a:gd name="T54" fmla="*/ 115 w 699"/>
                  <a:gd name="T55" fmla="*/ 6 h 1216"/>
                  <a:gd name="T56" fmla="*/ 134 w 699"/>
                  <a:gd name="T57" fmla="*/ 86 h 1216"/>
                  <a:gd name="T58" fmla="*/ 151 w 699"/>
                  <a:gd name="T59" fmla="*/ 91 h 1216"/>
                  <a:gd name="T60" fmla="*/ 193 w 699"/>
                  <a:gd name="T61" fmla="*/ 6 h 1216"/>
                  <a:gd name="T62" fmla="*/ 203 w 699"/>
                  <a:gd name="T63" fmla="*/ 6 h 1216"/>
                  <a:gd name="T64" fmla="*/ 203 w 699"/>
                  <a:gd name="T65" fmla="*/ 32 h 1216"/>
                  <a:gd name="T66" fmla="*/ 176 w 699"/>
                  <a:gd name="T67" fmla="*/ 102 h 1216"/>
                  <a:gd name="T68" fmla="*/ 176 w 699"/>
                  <a:gd name="T69" fmla="*/ 139 h 1216"/>
                  <a:gd name="T70" fmla="*/ 187 w 699"/>
                  <a:gd name="T71" fmla="*/ 188 h 1216"/>
                  <a:gd name="T72" fmla="*/ 182 w 699"/>
                  <a:gd name="T73" fmla="*/ 252 h 1216"/>
                  <a:gd name="T74" fmla="*/ 187 w 699"/>
                  <a:gd name="T75" fmla="*/ 370 h 1216"/>
                  <a:gd name="T76" fmla="*/ 197 w 699"/>
                  <a:gd name="T77" fmla="*/ 446 h 1216"/>
                  <a:gd name="T78" fmla="*/ 224 w 699"/>
                  <a:gd name="T79" fmla="*/ 531 h 1216"/>
                  <a:gd name="T80" fmla="*/ 260 w 699"/>
                  <a:gd name="T81" fmla="*/ 596 h 1216"/>
                  <a:gd name="T82" fmla="*/ 302 w 699"/>
                  <a:gd name="T83" fmla="*/ 644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0 w 915"/>
                  <a:gd name="T1" fmla="*/ 627 h 1139"/>
                  <a:gd name="T2" fmla="*/ 0 w 915"/>
                  <a:gd name="T3" fmla="*/ 660 h 1139"/>
                  <a:gd name="T4" fmla="*/ 10 w 915"/>
                  <a:gd name="T5" fmla="*/ 708 h 1139"/>
                  <a:gd name="T6" fmla="*/ 47 w 915"/>
                  <a:gd name="T7" fmla="*/ 708 h 1139"/>
                  <a:gd name="T8" fmla="*/ 157 w 915"/>
                  <a:gd name="T9" fmla="*/ 689 h 1139"/>
                  <a:gd name="T10" fmla="*/ 276 w 915"/>
                  <a:gd name="T11" fmla="*/ 650 h 1139"/>
                  <a:gd name="T12" fmla="*/ 375 w 915"/>
                  <a:gd name="T13" fmla="*/ 588 h 1139"/>
                  <a:gd name="T14" fmla="*/ 433 w 915"/>
                  <a:gd name="T15" fmla="*/ 507 h 1139"/>
                  <a:gd name="T16" fmla="*/ 484 w 915"/>
                  <a:gd name="T17" fmla="*/ 369 h 1139"/>
                  <a:gd name="T18" fmla="*/ 500 w 915"/>
                  <a:gd name="T19" fmla="*/ 239 h 1139"/>
                  <a:gd name="T20" fmla="*/ 500 w 915"/>
                  <a:gd name="T21" fmla="*/ 177 h 1139"/>
                  <a:gd name="T22" fmla="*/ 526 w 915"/>
                  <a:gd name="T23" fmla="*/ 139 h 1139"/>
                  <a:gd name="T24" fmla="*/ 573 w 915"/>
                  <a:gd name="T25" fmla="*/ 124 h 1139"/>
                  <a:gd name="T26" fmla="*/ 615 w 915"/>
                  <a:gd name="T27" fmla="*/ 124 h 1139"/>
                  <a:gd name="T28" fmla="*/ 620 w 915"/>
                  <a:gd name="T29" fmla="*/ 105 h 1139"/>
                  <a:gd name="T30" fmla="*/ 558 w 915"/>
                  <a:gd name="T31" fmla="*/ 110 h 1139"/>
                  <a:gd name="T32" fmla="*/ 547 w 915"/>
                  <a:gd name="T33" fmla="*/ 96 h 1139"/>
                  <a:gd name="T34" fmla="*/ 599 w 915"/>
                  <a:gd name="T35" fmla="*/ 44 h 1139"/>
                  <a:gd name="T36" fmla="*/ 588 w 915"/>
                  <a:gd name="T37" fmla="*/ 29 h 1139"/>
                  <a:gd name="T38" fmla="*/ 578 w 915"/>
                  <a:gd name="T39" fmla="*/ 39 h 1139"/>
                  <a:gd name="T40" fmla="*/ 537 w 915"/>
                  <a:gd name="T41" fmla="*/ 76 h 1139"/>
                  <a:gd name="T42" fmla="*/ 526 w 915"/>
                  <a:gd name="T43" fmla="*/ 76 h 1139"/>
                  <a:gd name="T44" fmla="*/ 526 w 915"/>
                  <a:gd name="T45" fmla="*/ 10 h 1139"/>
                  <a:gd name="T46" fmla="*/ 516 w 915"/>
                  <a:gd name="T47" fmla="*/ 0 h 1139"/>
                  <a:gd name="T48" fmla="*/ 500 w 915"/>
                  <a:gd name="T49" fmla="*/ 5 h 1139"/>
                  <a:gd name="T50" fmla="*/ 505 w 915"/>
                  <a:gd name="T51" fmla="*/ 76 h 1139"/>
                  <a:gd name="T52" fmla="*/ 495 w 915"/>
                  <a:gd name="T53" fmla="*/ 81 h 1139"/>
                  <a:gd name="T54" fmla="*/ 453 w 915"/>
                  <a:gd name="T55" fmla="*/ 44 h 1139"/>
                  <a:gd name="T56" fmla="*/ 422 w 915"/>
                  <a:gd name="T57" fmla="*/ 39 h 1139"/>
                  <a:gd name="T58" fmla="*/ 428 w 915"/>
                  <a:gd name="T59" fmla="*/ 58 h 1139"/>
                  <a:gd name="T60" fmla="*/ 474 w 915"/>
                  <a:gd name="T61" fmla="*/ 101 h 1139"/>
                  <a:gd name="T62" fmla="*/ 474 w 915"/>
                  <a:gd name="T63" fmla="*/ 124 h 1139"/>
                  <a:gd name="T64" fmla="*/ 458 w 915"/>
                  <a:gd name="T65" fmla="*/ 173 h 1139"/>
                  <a:gd name="T66" fmla="*/ 458 w 915"/>
                  <a:gd name="T67" fmla="*/ 215 h 1139"/>
                  <a:gd name="T68" fmla="*/ 458 w 915"/>
                  <a:gd name="T69" fmla="*/ 287 h 1139"/>
                  <a:gd name="T70" fmla="*/ 437 w 915"/>
                  <a:gd name="T71" fmla="*/ 378 h 1139"/>
                  <a:gd name="T72" fmla="*/ 417 w 915"/>
                  <a:gd name="T73" fmla="*/ 435 h 1139"/>
                  <a:gd name="T74" fmla="*/ 380 w 915"/>
                  <a:gd name="T75" fmla="*/ 507 h 1139"/>
                  <a:gd name="T76" fmla="*/ 338 w 915"/>
                  <a:gd name="T77" fmla="*/ 564 h 1139"/>
                  <a:gd name="T78" fmla="*/ 308 w 915"/>
                  <a:gd name="T79" fmla="*/ 593 h 1139"/>
                  <a:gd name="T80" fmla="*/ 224 w 915"/>
                  <a:gd name="T81" fmla="*/ 617 h 1139"/>
                  <a:gd name="T82" fmla="*/ 146 w 915"/>
                  <a:gd name="T83" fmla="*/ 627 h 1139"/>
                  <a:gd name="T84" fmla="*/ 67 w 915"/>
                  <a:gd name="T85" fmla="*/ 637 h 1139"/>
                  <a:gd name="T86" fmla="*/ 10 w 915"/>
                  <a:gd name="T87" fmla="*/ 627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2311" name="Picture 4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312" name="Picture 4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313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76200 h 104"/>
              <a:gd name="T2" fmla="*/ 381000 w 864"/>
              <a:gd name="T3" fmla="*/ 152400 h 104"/>
              <a:gd name="T4" fmla="*/ 762000 w 864"/>
              <a:gd name="T5" fmla="*/ 0 h 104"/>
              <a:gd name="T6" fmla="*/ 1219200 w 864"/>
              <a:gd name="T7" fmla="*/ 152400 h 104"/>
              <a:gd name="T8" fmla="*/ 1371600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14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1250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162 w 2280"/>
                <a:gd name="T1" fmla="*/ 7 h 1785"/>
                <a:gd name="T2" fmla="*/ 265 w 2280"/>
                <a:gd name="T3" fmla="*/ 67 h 1785"/>
                <a:gd name="T4" fmla="*/ 472 w 2280"/>
                <a:gd name="T5" fmla="*/ 56 h 1785"/>
                <a:gd name="T6" fmla="*/ 389 w 2280"/>
                <a:gd name="T7" fmla="*/ 245 h 1785"/>
                <a:gd name="T8" fmla="*/ 377 w 2280"/>
                <a:gd name="T9" fmla="*/ 287 h 1785"/>
                <a:gd name="T10" fmla="*/ 371 w 2280"/>
                <a:gd name="T11" fmla="*/ 323 h 1785"/>
                <a:gd name="T12" fmla="*/ 337 w 2280"/>
                <a:gd name="T13" fmla="*/ 338 h 1785"/>
                <a:gd name="T14" fmla="*/ 275 w 2280"/>
                <a:gd name="T15" fmla="*/ 339 h 1785"/>
                <a:gd name="T16" fmla="*/ 36 w 2280"/>
                <a:gd name="T17" fmla="*/ 360 h 1785"/>
                <a:gd name="T18" fmla="*/ 57 w 2280"/>
                <a:gd name="T19" fmla="*/ 161 h 1785"/>
                <a:gd name="T20" fmla="*/ 92 w 2280"/>
                <a:gd name="T21" fmla="*/ 28 h 1785"/>
                <a:gd name="T22" fmla="*/ 162 w 2280"/>
                <a:gd name="T23" fmla="*/ 7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128 w 1312"/>
                <a:gd name="T1" fmla="*/ 35 h 1296"/>
                <a:gd name="T2" fmla="*/ 3 w 1312"/>
                <a:gd name="T3" fmla="*/ 140 h 1296"/>
                <a:gd name="T4" fmla="*/ 107 w 1312"/>
                <a:gd name="T5" fmla="*/ 224 h 1296"/>
                <a:gd name="T6" fmla="*/ 263 w 1312"/>
                <a:gd name="T7" fmla="*/ 266 h 1296"/>
                <a:gd name="T8" fmla="*/ 232 w 1312"/>
                <a:gd name="T9" fmla="*/ 119 h 1296"/>
                <a:gd name="T10" fmla="*/ 242 w 1312"/>
                <a:gd name="T11" fmla="*/ 14 h 1296"/>
                <a:gd name="T12" fmla="*/ 128 w 1312"/>
                <a:gd name="T13" fmla="*/ 35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315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12502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40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</a:pPr>
              <a:r>
                <a:rPr lang="en-US" altLang="en-US" sz="240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baseline="-8000">
                <a:solidFill>
                  <a:schemeClr val="bg2"/>
                </a:solidFill>
              </a:endParaRPr>
            </a:p>
          </p:txBody>
        </p:sp>
        <p:sp>
          <p:nvSpPr>
            <p:cNvPr id="12503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316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12489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128 w 2280"/>
                <a:gd name="T1" fmla="*/ 5 h 1785"/>
                <a:gd name="T2" fmla="*/ 209 w 2280"/>
                <a:gd name="T3" fmla="*/ 53 h 1785"/>
                <a:gd name="T4" fmla="*/ 374 w 2280"/>
                <a:gd name="T5" fmla="*/ 44 h 1785"/>
                <a:gd name="T6" fmla="*/ 308 w 2280"/>
                <a:gd name="T7" fmla="*/ 194 h 1785"/>
                <a:gd name="T8" fmla="*/ 298 w 2280"/>
                <a:gd name="T9" fmla="*/ 227 h 1785"/>
                <a:gd name="T10" fmla="*/ 294 w 2280"/>
                <a:gd name="T11" fmla="*/ 256 h 1785"/>
                <a:gd name="T12" fmla="*/ 267 w 2280"/>
                <a:gd name="T13" fmla="*/ 268 h 1785"/>
                <a:gd name="T14" fmla="*/ 218 w 2280"/>
                <a:gd name="T15" fmla="*/ 269 h 1785"/>
                <a:gd name="T16" fmla="*/ 29 w 2280"/>
                <a:gd name="T17" fmla="*/ 285 h 1785"/>
                <a:gd name="T18" fmla="*/ 45 w 2280"/>
                <a:gd name="T19" fmla="*/ 128 h 1785"/>
                <a:gd name="T20" fmla="*/ 73 w 2280"/>
                <a:gd name="T21" fmla="*/ 22 h 1785"/>
                <a:gd name="T22" fmla="*/ 128 w 2280"/>
                <a:gd name="T23" fmla="*/ 5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490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250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50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491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pic>
          <p:nvPicPr>
            <p:cNvPr id="12492" name="Picture 57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2493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2494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263 w 600"/>
                  <a:gd name="T1" fmla="*/ 162 h 608"/>
                  <a:gd name="T2" fmla="*/ 252 w 600"/>
                  <a:gd name="T3" fmla="*/ 99 h 608"/>
                  <a:gd name="T4" fmla="*/ 231 w 600"/>
                  <a:gd name="T5" fmla="*/ 44 h 608"/>
                  <a:gd name="T6" fmla="*/ 192 w 600"/>
                  <a:gd name="T7" fmla="*/ 13 h 608"/>
                  <a:gd name="T8" fmla="*/ 125 w 600"/>
                  <a:gd name="T9" fmla="*/ 0 h 608"/>
                  <a:gd name="T10" fmla="*/ 68 w 600"/>
                  <a:gd name="T11" fmla="*/ 13 h 608"/>
                  <a:gd name="T12" fmla="*/ 13 w 600"/>
                  <a:gd name="T13" fmla="*/ 69 h 608"/>
                  <a:gd name="T14" fmla="*/ 0 w 600"/>
                  <a:gd name="T15" fmla="*/ 136 h 608"/>
                  <a:gd name="T16" fmla="*/ 13 w 600"/>
                  <a:gd name="T17" fmla="*/ 207 h 608"/>
                  <a:gd name="T18" fmla="*/ 34 w 600"/>
                  <a:gd name="T19" fmla="*/ 250 h 608"/>
                  <a:gd name="T20" fmla="*/ 60 w 600"/>
                  <a:gd name="T21" fmla="*/ 295 h 608"/>
                  <a:gd name="T22" fmla="*/ 88 w 600"/>
                  <a:gd name="T23" fmla="*/ 325 h 608"/>
                  <a:gd name="T24" fmla="*/ 120 w 600"/>
                  <a:gd name="T25" fmla="*/ 340 h 608"/>
                  <a:gd name="T26" fmla="*/ 164 w 600"/>
                  <a:gd name="T27" fmla="*/ 327 h 608"/>
                  <a:gd name="T28" fmla="*/ 208 w 600"/>
                  <a:gd name="T29" fmla="*/ 297 h 608"/>
                  <a:gd name="T30" fmla="*/ 236 w 600"/>
                  <a:gd name="T31" fmla="*/ 254 h 608"/>
                  <a:gd name="T32" fmla="*/ 263 w 600"/>
                  <a:gd name="T33" fmla="*/ 218 h 608"/>
                  <a:gd name="T34" fmla="*/ 271 w 600"/>
                  <a:gd name="T35" fmla="*/ 196 h 608"/>
                  <a:gd name="T36" fmla="*/ 382 w 600"/>
                  <a:gd name="T37" fmla="*/ 164 h 608"/>
                  <a:gd name="T38" fmla="*/ 406 w 600"/>
                  <a:gd name="T39" fmla="*/ 151 h 608"/>
                  <a:gd name="T40" fmla="*/ 392 w 600"/>
                  <a:gd name="T41" fmla="*/ 131 h 608"/>
                  <a:gd name="T42" fmla="*/ 263 w 600"/>
                  <a:gd name="T43" fmla="*/ 162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5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40 w 619"/>
                  <a:gd name="T1" fmla="*/ 112 h 1085"/>
                  <a:gd name="T2" fmla="*/ 192 w 619"/>
                  <a:gd name="T3" fmla="*/ 56 h 1085"/>
                  <a:gd name="T4" fmla="*/ 278 w 619"/>
                  <a:gd name="T5" fmla="*/ 2 h 1085"/>
                  <a:gd name="T6" fmla="*/ 317 w 619"/>
                  <a:gd name="T7" fmla="*/ 0 h 1085"/>
                  <a:gd name="T8" fmla="*/ 387 w 619"/>
                  <a:gd name="T9" fmla="*/ 24 h 1085"/>
                  <a:gd name="T10" fmla="*/ 418 w 619"/>
                  <a:gd name="T11" fmla="*/ 59 h 1085"/>
                  <a:gd name="T12" fmla="*/ 418 w 619"/>
                  <a:gd name="T13" fmla="*/ 112 h 1085"/>
                  <a:gd name="T14" fmla="*/ 366 w 619"/>
                  <a:gd name="T15" fmla="*/ 212 h 1085"/>
                  <a:gd name="T16" fmla="*/ 309 w 619"/>
                  <a:gd name="T17" fmla="*/ 290 h 1085"/>
                  <a:gd name="T18" fmla="*/ 285 w 619"/>
                  <a:gd name="T19" fmla="*/ 355 h 1085"/>
                  <a:gd name="T20" fmla="*/ 269 w 619"/>
                  <a:gd name="T21" fmla="*/ 430 h 1085"/>
                  <a:gd name="T22" fmla="*/ 285 w 619"/>
                  <a:gd name="T23" fmla="*/ 502 h 1085"/>
                  <a:gd name="T24" fmla="*/ 301 w 619"/>
                  <a:gd name="T25" fmla="*/ 573 h 1085"/>
                  <a:gd name="T26" fmla="*/ 301 w 619"/>
                  <a:gd name="T27" fmla="*/ 653 h 1085"/>
                  <a:gd name="T28" fmla="*/ 278 w 619"/>
                  <a:gd name="T29" fmla="*/ 702 h 1085"/>
                  <a:gd name="T30" fmla="*/ 226 w 619"/>
                  <a:gd name="T31" fmla="*/ 729 h 1085"/>
                  <a:gd name="T32" fmla="*/ 163 w 619"/>
                  <a:gd name="T33" fmla="*/ 758 h 1085"/>
                  <a:gd name="T34" fmla="*/ 106 w 619"/>
                  <a:gd name="T35" fmla="*/ 758 h 1085"/>
                  <a:gd name="T36" fmla="*/ 68 w 619"/>
                  <a:gd name="T37" fmla="*/ 736 h 1085"/>
                  <a:gd name="T38" fmla="*/ 16 w 619"/>
                  <a:gd name="T39" fmla="*/ 648 h 1085"/>
                  <a:gd name="T40" fmla="*/ 0 w 619"/>
                  <a:gd name="T41" fmla="*/ 557 h 1085"/>
                  <a:gd name="T42" fmla="*/ 5 w 619"/>
                  <a:gd name="T43" fmla="*/ 439 h 1085"/>
                  <a:gd name="T44" fmla="*/ 44 w 619"/>
                  <a:gd name="T45" fmla="*/ 290 h 1085"/>
                  <a:gd name="T46" fmla="*/ 83 w 619"/>
                  <a:gd name="T47" fmla="*/ 194 h 1085"/>
                  <a:gd name="T48" fmla="*/ 140 w 619"/>
                  <a:gd name="T49" fmla="*/ 112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6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49 h 808"/>
                  <a:gd name="T2" fmla="*/ 69 w 782"/>
                  <a:gd name="T3" fmla="*/ 0 h 808"/>
                  <a:gd name="T4" fmla="*/ 169 w 782"/>
                  <a:gd name="T5" fmla="*/ 0 h 808"/>
                  <a:gd name="T6" fmla="*/ 356 w 782"/>
                  <a:gd name="T7" fmla="*/ 12 h 808"/>
                  <a:gd name="T8" fmla="*/ 576 w 782"/>
                  <a:gd name="T9" fmla="*/ 19 h 808"/>
                  <a:gd name="T10" fmla="*/ 660 w 782"/>
                  <a:gd name="T11" fmla="*/ 42 h 808"/>
                  <a:gd name="T12" fmla="*/ 696 w 782"/>
                  <a:gd name="T13" fmla="*/ 71 h 808"/>
                  <a:gd name="T14" fmla="*/ 704 w 782"/>
                  <a:gd name="T15" fmla="*/ 117 h 808"/>
                  <a:gd name="T16" fmla="*/ 679 w 782"/>
                  <a:gd name="T17" fmla="*/ 164 h 808"/>
                  <a:gd name="T18" fmla="*/ 612 w 782"/>
                  <a:gd name="T19" fmla="*/ 236 h 808"/>
                  <a:gd name="T20" fmla="*/ 523 w 782"/>
                  <a:gd name="T21" fmla="*/ 296 h 808"/>
                  <a:gd name="T22" fmla="*/ 456 w 782"/>
                  <a:gd name="T23" fmla="*/ 350 h 808"/>
                  <a:gd name="T24" fmla="*/ 428 w 782"/>
                  <a:gd name="T25" fmla="*/ 393 h 808"/>
                  <a:gd name="T26" fmla="*/ 408 w 782"/>
                  <a:gd name="T27" fmla="*/ 423 h 808"/>
                  <a:gd name="T28" fmla="*/ 415 w 782"/>
                  <a:gd name="T29" fmla="*/ 446 h 808"/>
                  <a:gd name="T30" fmla="*/ 421 w 782"/>
                  <a:gd name="T31" fmla="*/ 460 h 808"/>
                  <a:gd name="T32" fmla="*/ 500 w 782"/>
                  <a:gd name="T33" fmla="*/ 460 h 808"/>
                  <a:gd name="T34" fmla="*/ 624 w 782"/>
                  <a:gd name="T35" fmla="*/ 448 h 808"/>
                  <a:gd name="T36" fmla="*/ 704 w 782"/>
                  <a:gd name="T37" fmla="*/ 448 h 808"/>
                  <a:gd name="T38" fmla="*/ 787 w 782"/>
                  <a:gd name="T39" fmla="*/ 468 h 808"/>
                  <a:gd name="T40" fmla="*/ 812 w 782"/>
                  <a:gd name="T41" fmla="*/ 493 h 808"/>
                  <a:gd name="T42" fmla="*/ 787 w 782"/>
                  <a:gd name="T43" fmla="*/ 515 h 808"/>
                  <a:gd name="T44" fmla="*/ 752 w 782"/>
                  <a:gd name="T45" fmla="*/ 523 h 808"/>
                  <a:gd name="T46" fmla="*/ 696 w 782"/>
                  <a:gd name="T47" fmla="*/ 513 h 808"/>
                  <a:gd name="T48" fmla="*/ 620 w 782"/>
                  <a:gd name="T49" fmla="*/ 485 h 808"/>
                  <a:gd name="T50" fmla="*/ 540 w 782"/>
                  <a:gd name="T51" fmla="*/ 490 h 808"/>
                  <a:gd name="T52" fmla="*/ 408 w 782"/>
                  <a:gd name="T53" fmla="*/ 505 h 808"/>
                  <a:gd name="T54" fmla="*/ 369 w 782"/>
                  <a:gd name="T55" fmla="*/ 500 h 808"/>
                  <a:gd name="T56" fmla="*/ 348 w 782"/>
                  <a:gd name="T57" fmla="*/ 483 h 808"/>
                  <a:gd name="T58" fmla="*/ 348 w 782"/>
                  <a:gd name="T59" fmla="*/ 441 h 808"/>
                  <a:gd name="T60" fmla="*/ 348 w 782"/>
                  <a:gd name="T61" fmla="*/ 381 h 808"/>
                  <a:gd name="T62" fmla="*/ 404 w 782"/>
                  <a:gd name="T63" fmla="*/ 335 h 808"/>
                  <a:gd name="T64" fmla="*/ 488 w 782"/>
                  <a:gd name="T65" fmla="*/ 268 h 808"/>
                  <a:gd name="T66" fmla="*/ 561 w 782"/>
                  <a:gd name="T67" fmla="*/ 209 h 808"/>
                  <a:gd name="T68" fmla="*/ 608 w 782"/>
                  <a:gd name="T69" fmla="*/ 164 h 808"/>
                  <a:gd name="T70" fmla="*/ 632 w 782"/>
                  <a:gd name="T71" fmla="*/ 124 h 808"/>
                  <a:gd name="T72" fmla="*/ 620 w 782"/>
                  <a:gd name="T73" fmla="*/ 102 h 808"/>
                  <a:gd name="T74" fmla="*/ 588 w 782"/>
                  <a:gd name="T75" fmla="*/ 74 h 808"/>
                  <a:gd name="T76" fmla="*/ 540 w 782"/>
                  <a:gd name="T77" fmla="*/ 67 h 808"/>
                  <a:gd name="T78" fmla="*/ 488 w 782"/>
                  <a:gd name="T79" fmla="*/ 67 h 808"/>
                  <a:gd name="T80" fmla="*/ 372 w 782"/>
                  <a:gd name="T81" fmla="*/ 67 h 808"/>
                  <a:gd name="T82" fmla="*/ 200 w 782"/>
                  <a:gd name="T83" fmla="*/ 87 h 808"/>
                  <a:gd name="T84" fmla="*/ 73 w 782"/>
                  <a:gd name="T85" fmla="*/ 95 h 808"/>
                  <a:gd name="T86" fmla="*/ 21 w 782"/>
                  <a:gd name="T87" fmla="*/ 87 h 808"/>
                  <a:gd name="T88" fmla="*/ 0 w 782"/>
                  <a:gd name="T89" fmla="*/ 74 h 808"/>
                  <a:gd name="T90" fmla="*/ 0 w 782"/>
                  <a:gd name="T91" fmla="*/ 49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944 w 992"/>
                  <a:gd name="T1" fmla="*/ 192 h 770"/>
                  <a:gd name="T2" fmla="*/ 962 w 992"/>
                  <a:gd name="T3" fmla="*/ 131 h 770"/>
                  <a:gd name="T4" fmla="*/ 1029 w 992"/>
                  <a:gd name="T5" fmla="*/ 108 h 770"/>
                  <a:gd name="T6" fmla="*/ 1110 w 992"/>
                  <a:gd name="T7" fmla="*/ 104 h 770"/>
                  <a:gd name="T8" fmla="*/ 1159 w 992"/>
                  <a:gd name="T9" fmla="*/ 131 h 770"/>
                  <a:gd name="T10" fmla="*/ 1137 w 992"/>
                  <a:gd name="T11" fmla="*/ 184 h 770"/>
                  <a:gd name="T12" fmla="*/ 1092 w 992"/>
                  <a:gd name="T13" fmla="*/ 256 h 770"/>
                  <a:gd name="T14" fmla="*/ 1001 w 992"/>
                  <a:gd name="T15" fmla="*/ 336 h 770"/>
                  <a:gd name="T16" fmla="*/ 889 w 992"/>
                  <a:gd name="T17" fmla="*/ 405 h 770"/>
                  <a:gd name="T18" fmla="*/ 796 w 992"/>
                  <a:gd name="T19" fmla="*/ 442 h 770"/>
                  <a:gd name="T20" fmla="*/ 692 w 992"/>
                  <a:gd name="T21" fmla="*/ 461 h 770"/>
                  <a:gd name="T22" fmla="*/ 592 w 992"/>
                  <a:gd name="T23" fmla="*/ 454 h 770"/>
                  <a:gd name="T24" fmla="*/ 516 w 992"/>
                  <a:gd name="T25" fmla="*/ 433 h 770"/>
                  <a:gd name="T26" fmla="*/ 490 w 992"/>
                  <a:gd name="T27" fmla="*/ 399 h 770"/>
                  <a:gd name="T28" fmla="*/ 458 w 992"/>
                  <a:gd name="T29" fmla="*/ 339 h 770"/>
                  <a:gd name="T30" fmla="*/ 422 w 992"/>
                  <a:gd name="T31" fmla="*/ 229 h 770"/>
                  <a:gd name="T32" fmla="*/ 395 w 992"/>
                  <a:gd name="T33" fmla="*/ 152 h 770"/>
                  <a:gd name="T34" fmla="*/ 395 w 992"/>
                  <a:gd name="T35" fmla="*/ 62 h 770"/>
                  <a:gd name="T36" fmla="*/ 377 w 992"/>
                  <a:gd name="T37" fmla="*/ 47 h 770"/>
                  <a:gd name="T38" fmla="*/ 324 w 992"/>
                  <a:gd name="T39" fmla="*/ 42 h 770"/>
                  <a:gd name="T40" fmla="*/ 261 w 992"/>
                  <a:gd name="T41" fmla="*/ 67 h 770"/>
                  <a:gd name="T42" fmla="*/ 202 w 992"/>
                  <a:gd name="T43" fmla="*/ 108 h 770"/>
                  <a:gd name="T44" fmla="*/ 134 w 992"/>
                  <a:gd name="T45" fmla="*/ 131 h 770"/>
                  <a:gd name="T46" fmla="*/ 32 w 992"/>
                  <a:gd name="T47" fmla="*/ 131 h 770"/>
                  <a:gd name="T48" fmla="*/ 0 w 992"/>
                  <a:gd name="T49" fmla="*/ 117 h 770"/>
                  <a:gd name="T50" fmla="*/ 0 w 992"/>
                  <a:gd name="T51" fmla="*/ 95 h 770"/>
                  <a:gd name="T52" fmla="*/ 46 w 992"/>
                  <a:gd name="T53" fmla="*/ 74 h 770"/>
                  <a:gd name="T54" fmla="*/ 95 w 992"/>
                  <a:gd name="T55" fmla="*/ 81 h 770"/>
                  <a:gd name="T56" fmla="*/ 139 w 992"/>
                  <a:gd name="T57" fmla="*/ 76 h 770"/>
                  <a:gd name="T58" fmla="*/ 221 w 992"/>
                  <a:gd name="T59" fmla="*/ 47 h 770"/>
                  <a:gd name="T60" fmla="*/ 300 w 992"/>
                  <a:gd name="T61" fmla="*/ 14 h 770"/>
                  <a:gd name="T62" fmla="*/ 377 w 992"/>
                  <a:gd name="T63" fmla="*/ 5 h 770"/>
                  <a:gd name="T64" fmla="*/ 485 w 992"/>
                  <a:gd name="T65" fmla="*/ 0 h 770"/>
                  <a:gd name="T66" fmla="*/ 490 w 992"/>
                  <a:gd name="T67" fmla="*/ 25 h 770"/>
                  <a:gd name="T68" fmla="*/ 464 w 992"/>
                  <a:gd name="T69" fmla="*/ 53 h 770"/>
                  <a:gd name="T70" fmla="*/ 458 w 992"/>
                  <a:gd name="T71" fmla="*/ 125 h 770"/>
                  <a:gd name="T72" fmla="*/ 490 w 992"/>
                  <a:gd name="T73" fmla="*/ 219 h 770"/>
                  <a:gd name="T74" fmla="*/ 540 w 992"/>
                  <a:gd name="T75" fmla="*/ 311 h 770"/>
                  <a:gd name="T76" fmla="*/ 583 w 992"/>
                  <a:gd name="T77" fmla="*/ 366 h 770"/>
                  <a:gd name="T78" fmla="*/ 652 w 992"/>
                  <a:gd name="T79" fmla="*/ 392 h 770"/>
                  <a:gd name="T80" fmla="*/ 719 w 992"/>
                  <a:gd name="T81" fmla="*/ 392 h 770"/>
                  <a:gd name="T82" fmla="*/ 786 w 992"/>
                  <a:gd name="T83" fmla="*/ 366 h 770"/>
                  <a:gd name="T84" fmla="*/ 876 w 992"/>
                  <a:gd name="T85" fmla="*/ 308 h 770"/>
                  <a:gd name="T86" fmla="*/ 935 w 992"/>
                  <a:gd name="T87" fmla="*/ 226 h 770"/>
                  <a:gd name="T88" fmla="*/ 944 w 992"/>
                  <a:gd name="T89" fmla="*/ 192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8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302 w 699"/>
                  <a:gd name="T1" fmla="*/ 644 h 1216"/>
                  <a:gd name="T2" fmla="*/ 380 w 699"/>
                  <a:gd name="T3" fmla="*/ 725 h 1216"/>
                  <a:gd name="T4" fmla="*/ 411 w 699"/>
                  <a:gd name="T5" fmla="*/ 725 h 1216"/>
                  <a:gd name="T6" fmla="*/ 464 w 699"/>
                  <a:gd name="T7" fmla="*/ 757 h 1216"/>
                  <a:gd name="T8" fmla="*/ 474 w 699"/>
                  <a:gd name="T9" fmla="*/ 794 h 1216"/>
                  <a:gd name="T10" fmla="*/ 458 w 699"/>
                  <a:gd name="T11" fmla="*/ 842 h 1216"/>
                  <a:gd name="T12" fmla="*/ 416 w 699"/>
                  <a:gd name="T13" fmla="*/ 848 h 1216"/>
                  <a:gd name="T14" fmla="*/ 364 w 699"/>
                  <a:gd name="T15" fmla="*/ 810 h 1216"/>
                  <a:gd name="T16" fmla="*/ 260 w 699"/>
                  <a:gd name="T17" fmla="*/ 709 h 1216"/>
                  <a:gd name="T18" fmla="*/ 193 w 699"/>
                  <a:gd name="T19" fmla="*/ 612 h 1216"/>
                  <a:gd name="T20" fmla="*/ 161 w 699"/>
                  <a:gd name="T21" fmla="*/ 536 h 1216"/>
                  <a:gd name="T22" fmla="*/ 140 w 699"/>
                  <a:gd name="T23" fmla="*/ 408 h 1216"/>
                  <a:gd name="T24" fmla="*/ 140 w 699"/>
                  <a:gd name="T25" fmla="*/ 241 h 1216"/>
                  <a:gd name="T26" fmla="*/ 134 w 699"/>
                  <a:gd name="T27" fmla="*/ 199 h 1216"/>
                  <a:gd name="T28" fmla="*/ 104 w 699"/>
                  <a:gd name="T29" fmla="*/ 167 h 1216"/>
                  <a:gd name="T30" fmla="*/ 15 w 699"/>
                  <a:gd name="T31" fmla="*/ 172 h 1216"/>
                  <a:gd name="T32" fmla="*/ 0 w 699"/>
                  <a:gd name="T33" fmla="*/ 156 h 1216"/>
                  <a:gd name="T34" fmla="*/ 20 w 699"/>
                  <a:gd name="T35" fmla="*/ 145 h 1216"/>
                  <a:gd name="T36" fmla="*/ 83 w 699"/>
                  <a:gd name="T37" fmla="*/ 139 h 1216"/>
                  <a:gd name="T38" fmla="*/ 94 w 699"/>
                  <a:gd name="T39" fmla="*/ 129 h 1216"/>
                  <a:gd name="T40" fmla="*/ 4 w 699"/>
                  <a:gd name="T41" fmla="*/ 75 h 1216"/>
                  <a:gd name="T42" fmla="*/ 4 w 699"/>
                  <a:gd name="T43" fmla="*/ 54 h 1216"/>
                  <a:gd name="T44" fmla="*/ 20 w 699"/>
                  <a:gd name="T45" fmla="*/ 49 h 1216"/>
                  <a:gd name="T46" fmla="*/ 94 w 699"/>
                  <a:gd name="T47" fmla="*/ 91 h 1216"/>
                  <a:gd name="T48" fmla="*/ 109 w 699"/>
                  <a:gd name="T49" fmla="*/ 86 h 1216"/>
                  <a:gd name="T50" fmla="*/ 94 w 699"/>
                  <a:gd name="T51" fmla="*/ 6 h 1216"/>
                  <a:gd name="T52" fmla="*/ 104 w 699"/>
                  <a:gd name="T53" fmla="*/ 0 h 1216"/>
                  <a:gd name="T54" fmla="*/ 115 w 699"/>
                  <a:gd name="T55" fmla="*/ 6 h 1216"/>
                  <a:gd name="T56" fmla="*/ 134 w 699"/>
                  <a:gd name="T57" fmla="*/ 86 h 1216"/>
                  <a:gd name="T58" fmla="*/ 151 w 699"/>
                  <a:gd name="T59" fmla="*/ 91 h 1216"/>
                  <a:gd name="T60" fmla="*/ 193 w 699"/>
                  <a:gd name="T61" fmla="*/ 6 h 1216"/>
                  <a:gd name="T62" fmla="*/ 203 w 699"/>
                  <a:gd name="T63" fmla="*/ 6 h 1216"/>
                  <a:gd name="T64" fmla="*/ 203 w 699"/>
                  <a:gd name="T65" fmla="*/ 32 h 1216"/>
                  <a:gd name="T66" fmla="*/ 176 w 699"/>
                  <a:gd name="T67" fmla="*/ 102 h 1216"/>
                  <a:gd name="T68" fmla="*/ 176 w 699"/>
                  <a:gd name="T69" fmla="*/ 139 h 1216"/>
                  <a:gd name="T70" fmla="*/ 187 w 699"/>
                  <a:gd name="T71" fmla="*/ 188 h 1216"/>
                  <a:gd name="T72" fmla="*/ 182 w 699"/>
                  <a:gd name="T73" fmla="*/ 252 h 1216"/>
                  <a:gd name="T74" fmla="*/ 187 w 699"/>
                  <a:gd name="T75" fmla="*/ 370 h 1216"/>
                  <a:gd name="T76" fmla="*/ 197 w 699"/>
                  <a:gd name="T77" fmla="*/ 446 h 1216"/>
                  <a:gd name="T78" fmla="*/ 224 w 699"/>
                  <a:gd name="T79" fmla="*/ 531 h 1216"/>
                  <a:gd name="T80" fmla="*/ 260 w 699"/>
                  <a:gd name="T81" fmla="*/ 596 h 1216"/>
                  <a:gd name="T82" fmla="*/ 302 w 699"/>
                  <a:gd name="T83" fmla="*/ 644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9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0 w 915"/>
                  <a:gd name="T1" fmla="*/ 627 h 1139"/>
                  <a:gd name="T2" fmla="*/ 0 w 915"/>
                  <a:gd name="T3" fmla="*/ 660 h 1139"/>
                  <a:gd name="T4" fmla="*/ 10 w 915"/>
                  <a:gd name="T5" fmla="*/ 708 h 1139"/>
                  <a:gd name="T6" fmla="*/ 47 w 915"/>
                  <a:gd name="T7" fmla="*/ 708 h 1139"/>
                  <a:gd name="T8" fmla="*/ 157 w 915"/>
                  <a:gd name="T9" fmla="*/ 689 h 1139"/>
                  <a:gd name="T10" fmla="*/ 276 w 915"/>
                  <a:gd name="T11" fmla="*/ 650 h 1139"/>
                  <a:gd name="T12" fmla="*/ 375 w 915"/>
                  <a:gd name="T13" fmla="*/ 588 h 1139"/>
                  <a:gd name="T14" fmla="*/ 433 w 915"/>
                  <a:gd name="T15" fmla="*/ 507 h 1139"/>
                  <a:gd name="T16" fmla="*/ 484 w 915"/>
                  <a:gd name="T17" fmla="*/ 369 h 1139"/>
                  <a:gd name="T18" fmla="*/ 500 w 915"/>
                  <a:gd name="T19" fmla="*/ 239 h 1139"/>
                  <a:gd name="T20" fmla="*/ 500 w 915"/>
                  <a:gd name="T21" fmla="*/ 177 h 1139"/>
                  <a:gd name="T22" fmla="*/ 526 w 915"/>
                  <a:gd name="T23" fmla="*/ 139 h 1139"/>
                  <a:gd name="T24" fmla="*/ 573 w 915"/>
                  <a:gd name="T25" fmla="*/ 124 h 1139"/>
                  <a:gd name="T26" fmla="*/ 615 w 915"/>
                  <a:gd name="T27" fmla="*/ 124 h 1139"/>
                  <a:gd name="T28" fmla="*/ 620 w 915"/>
                  <a:gd name="T29" fmla="*/ 105 h 1139"/>
                  <a:gd name="T30" fmla="*/ 558 w 915"/>
                  <a:gd name="T31" fmla="*/ 110 h 1139"/>
                  <a:gd name="T32" fmla="*/ 547 w 915"/>
                  <a:gd name="T33" fmla="*/ 96 h 1139"/>
                  <a:gd name="T34" fmla="*/ 599 w 915"/>
                  <a:gd name="T35" fmla="*/ 44 h 1139"/>
                  <a:gd name="T36" fmla="*/ 588 w 915"/>
                  <a:gd name="T37" fmla="*/ 29 h 1139"/>
                  <a:gd name="T38" fmla="*/ 578 w 915"/>
                  <a:gd name="T39" fmla="*/ 39 h 1139"/>
                  <a:gd name="T40" fmla="*/ 537 w 915"/>
                  <a:gd name="T41" fmla="*/ 76 h 1139"/>
                  <a:gd name="T42" fmla="*/ 526 w 915"/>
                  <a:gd name="T43" fmla="*/ 76 h 1139"/>
                  <a:gd name="T44" fmla="*/ 526 w 915"/>
                  <a:gd name="T45" fmla="*/ 10 h 1139"/>
                  <a:gd name="T46" fmla="*/ 516 w 915"/>
                  <a:gd name="T47" fmla="*/ 0 h 1139"/>
                  <a:gd name="T48" fmla="*/ 500 w 915"/>
                  <a:gd name="T49" fmla="*/ 5 h 1139"/>
                  <a:gd name="T50" fmla="*/ 505 w 915"/>
                  <a:gd name="T51" fmla="*/ 76 h 1139"/>
                  <a:gd name="T52" fmla="*/ 495 w 915"/>
                  <a:gd name="T53" fmla="*/ 81 h 1139"/>
                  <a:gd name="T54" fmla="*/ 453 w 915"/>
                  <a:gd name="T55" fmla="*/ 44 h 1139"/>
                  <a:gd name="T56" fmla="*/ 422 w 915"/>
                  <a:gd name="T57" fmla="*/ 39 h 1139"/>
                  <a:gd name="T58" fmla="*/ 428 w 915"/>
                  <a:gd name="T59" fmla="*/ 58 h 1139"/>
                  <a:gd name="T60" fmla="*/ 474 w 915"/>
                  <a:gd name="T61" fmla="*/ 101 h 1139"/>
                  <a:gd name="T62" fmla="*/ 474 w 915"/>
                  <a:gd name="T63" fmla="*/ 124 h 1139"/>
                  <a:gd name="T64" fmla="*/ 458 w 915"/>
                  <a:gd name="T65" fmla="*/ 173 h 1139"/>
                  <a:gd name="T66" fmla="*/ 458 w 915"/>
                  <a:gd name="T67" fmla="*/ 215 h 1139"/>
                  <a:gd name="T68" fmla="*/ 458 w 915"/>
                  <a:gd name="T69" fmla="*/ 287 h 1139"/>
                  <a:gd name="T70" fmla="*/ 437 w 915"/>
                  <a:gd name="T71" fmla="*/ 378 h 1139"/>
                  <a:gd name="T72" fmla="*/ 417 w 915"/>
                  <a:gd name="T73" fmla="*/ 435 h 1139"/>
                  <a:gd name="T74" fmla="*/ 380 w 915"/>
                  <a:gd name="T75" fmla="*/ 507 h 1139"/>
                  <a:gd name="T76" fmla="*/ 338 w 915"/>
                  <a:gd name="T77" fmla="*/ 564 h 1139"/>
                  <a:gd name="T78" fmla="*/ 308 w 915"/>
                  <a:gd name="T79" fmla="*/ 593 h 1139"/>
                  <a:gd name="T80" fmla="*/ 224 w 915"/>
                  <a:gd name="T81" fmla="*/ 617 h 1139"/>
                  <a:gd name="T82" fmla="*/ 146 w 915"/>
                  <a:gd name="T83" fmla="*/ 627 h 1139"/>
                  <a:gd name="T84" fmla="*/ 67 w 915"/>
                  <a:gd name="T85" fmla="*/ 637 h 1139"/>
                  <a:gd name="T86" fmla="*/ 10 w 915"/>
                  <a:gd name="T87" fmla="*/ 627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31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1237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1237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2481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48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82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7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247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475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6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7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8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9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0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74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2373" name="Picture 85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237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246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467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8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9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0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1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2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6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75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2457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45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58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7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244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451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2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3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4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5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6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5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7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2441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44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42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7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2433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435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6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7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8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9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0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3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7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2425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42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26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80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241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419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0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1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2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3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4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18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8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2409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411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2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3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4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5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6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10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8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240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403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4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5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6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7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8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0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8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2393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39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394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8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238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387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29 w 600"/>
                    <a:gd name="T1" fmla="*/ 96 h 608"/>
                    <a:gd name="T2" fmla="*/ 124 w 600"/>
                    <a:gd name="T3" fmla="*/ 59 h 608"/>
                    <a:gd name="T4" fmla="*/ 114 w 600"/>
                    <a:gd name="T5" fmla="*/ 26 h 608"/>
                    <a:gd name="T6" fmla="*/ 95 w 600"/>
                    <a:gd name="T7" fmla="*/ 8 h 608"/>
                    <a:gd name="T8" fmla="*/ 62 w 600"/>
                    <a:gd name="T9" fmla="*/ 0 h 608"/>
                    <a:gd name="T10" fmla="*/ 33 w 600"/>
                    <a:gd name="T11" fmla="*/ 8 h 608"/>
                    <a:gd name="T12" fmla="*/ 6 w 600"/>
                    <a:gd name="T13" fmla="*/ 41 h 608"/>
                    <a:gd name="T14" fmla="*/ 0 w 600"/>
                    <a:gd name="T15" fmla="*/ 81 h 608"/>
                    <a:gd name="T16" fmla="*/ 6 w 600"/>
                    <a:gd name="T17" fmla="*/ 123 h 608"/>
                    <a:gd name="T18" fmla="*/ 17 w 600"/>
                    <a:gd name="T19" fmla="*/ 149 h 608"/>
                    <a:gd name="T20" fmla="*/ 29 w 600"/>
                    <a:gd name="T21" fmla="*/ 175 h 608"/>
                    <a:gd name="T22" fmla="*/ 43 w 600"/>
                    <a:gd name="T23" fmla="*/ 193 h 608"/>
                    <a:gd name="T24" fmla="*/ 59 w 600"/>
                    <a:gd name="T25" fmla="*/ 202 h 608"/>
                    <a:gd name="T26" fmla="*/ 81 w 600"/>
                    <a:gd name="T27" fmla="*/ 194 h 608"/>
                    <a:gd name="T28" fmla="*/ 102 w 600"/>
                    <a:gd name="T29" fmla="*/ 176 h 608"/>
                    <a:gd name="T30" fmla="*/ 116 w 600"/>
                    <a:gd name="T31" fmla="*/ 151 h 608"/>
                    <a:gd name="T32" fmla="*/ 129 w 600"/>
                    <a:gd name="T33" fmla="*/ 130 h 608"/>
                    <a:gd name="T34" fmla="*/ 133 w 600"/>
                    <a:gd name="T35" fmla="*/ 117 h 608"/>
                    <a:gd name="T36" fmla="*/ 188 w 600"/>
                    <a:gd name="T37" fmla="*/ 97 h 608"/>
                    <a:gd name="T38" fmla="*/ 200 w 600"/>
                    <a:gd name="T39" fmla="*/ 90 h 608"/>
                    <a:gd name="T40" fmla="*/ 193 w 600"/>
                    <a:gd name="T41" fmla="*/ 78 h 608"/>
                    <a:gd name="T42" fmla="*/ 129 w 600"/>
                    <a:gd name="T43" fmla="*/ 96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8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69 w 619"/>
                    <a:gd name="T1" fmla="*/ 54 h 1085"/>
                    <a:gd name="T2" fmla="*/ 95 w 619"/>
                    <a:gd name="T3" fmla="*/ 27 h 1085"/>
                    <a:gd name="T4" fmla="*/ 137 w 619"/>
                    <a:gd name="T5" fmla="*/ 1 h 1085"/>
                    <a:gd name="T6" fmla="*/ 156 w 619"/>
                    <a:gd name="T7" fmla="*/ 0 h 1085"/>
                    <a:gd name="T8" fmla="*/ 191 w 619"/>
                    <a:gd name="T9" fmla="*/ 11 h 1085"/>
                    <a:gd name="T10" fmla="*/ 206 w 619"/>
                    <a:gd name="T11" fmla="*/ 28 h 1085"/>
                    <a:gd name="T12" fmla="*/ 206 w 619"/>
                    <a:gd name="T13" fmla="*/ 54 h 1085"/>
                    <a:gd name="T14" fmla="*/ 180 w 619"/>
                    <a:gd name="T15" fmla="*/ 101 h 1085"/>
                    <a:gd name="T16" fmla="*/ 152 w 619"/>
                    <a:gd name="T17" fmla="*/ 138 h 1085"/>
                    <a:gd name="T18" fmla="*/ 140 w 619"/>
                    <a:gd name="T19" fmla="*/ 169 h 1085"/>
                    <a:gd name="T20" fmla="*/ 133 w 619"/>
                    <a:gd name="T21" fmla="*/ 205 h 1085"/>
                    <a:gd name="T22" fmla="*/ 140 w 619"/>
                    <a:gd name="T23" fmla="*/ 239 h 1085"/>
                    <a:gd name="T24" fmla="*/ 148 w 619"/>
                    <a:gd name="T25" fmla="*/ 273 h 1085"/>
                    <a:gd name="T26" fmla="*/ 148 w 619"/>
                    <a:gd name="T27" fmla="*/ 311 h 1085"/>
                    <a:gd name="T28" fmla="*/ 137 w 619"/>
                    <a:gd name="T29" fmla="*/ 334 h 1085"/>
                    <a:gd name="T30" fmla="*/ 111 w 619"/>
                    <a:gd name="T31" fmla="*/ 347 h 1085"/>
                    <a:gd name="T32" fmla="*/ 81 w 619"/>
                    <a:gd name="T33" fmla="*/ 361 h 1085"/>
                    <a:gd name="T34" fmla="*/ 52 w 619"/>
                    <a:gd name="T35" fmla="*/ 361 h 1085"/>
                    <a:gd name="T36" fmla="*/ 33 w 619"/>
                    <a:gd name="T37" fmla="*/ 351 h 1085"/>
                    <a:gd name="T38" fmla="*/ 8 w 619"/>
                    <a:gd name="T39" fmla="*/ 308 h 1085"/>
                    <a:gd name="T40" fmla="*/ 0 w 619"/>
                    <a:gd name="T41" fmla="*/ 265 h 1085"/>
                    <a:gd name="T42" fmla="*/ 3 w 619"/>
                    <a:gd name="T43" fmla="*/ 209 h 1085"/>
                    <a:gd name="T44" fmla="*/ 22 w 619"/>
                    <a:gd name="T45" fmla="*/ 138 h 1085"/>
                    <a:gd name="T46" fmla="*/ 41 w 619"/>
                    <a:gd name="T47" fmla="*/ 92 h 1085"/>
                    <a:gd name="T48" fmla="*/ 69 w 619"/>
                    <a:gd name="T49" fmla="*/ 5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9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25 h 808"/>
                    <a:gd name="T2" fmla="*/ 22 w 782"/>
                    <a:gd name="T3" fmla="*/ 0 h 808"/>
                    <a:gd name="T4" fmla="*/ 54 w 782"/>
                    <a:gd name="T5" fmla="*/ 0 h 808"/>
                    <a:gd name="T6" fmla="*/ 114 w 782"/>
                    <a:gd name="T7" fmla="*/ 6 h 808"/>
                    <a:gd name="T8" fmla="*/ 185 w 782"/>
                    <a:gd name="T9" fmla="*/ 10 h 808"/>
                    <a:gd name="T10" fmla="*/ 212 w 782"/>
                    <a:gd name="T11" fmla="*/ 22 h 808"/>
                    <a:gd name="T12" fmla="*/ 224 w 782"/>
                    <a:gd name="T13" fmla="*/ 37 h 808"/>
                    <a:gd name="T14" fmla="*/ 226 w 782"/>
                    <a:gd name="T15" fmla="*/ 60 h 808"/>
                    <a:gd name="T16" fmla="*/ 218 w 782"/>
                    <a:gd name="T17" fmla="*/ 85 h 808"/>
                    <a:gd name="T18" fmla="*/ 197 w 782"/>
                    <a:gd name="T19" fmla="*/ 122 h 808"/>
                    <a:gd name="T20" fmla="*/ 168 w 782"/>
                    <a:gd name="T21" fmla="*/ 153 h 808"/>
                    <a:gd name="T22" fmla="*/ 147 w 782"/>
                    <a:gd name="T23" fmla="*/ 181 h 808"/>
                    <a:gd name="T24" fmla="*/ 138 w 782"/>
                    <a:gd name="T25" fmla="*/ 203 h 808"/>
                    <a:gd name="T26" fmla="*/ 131 w 782"/>
                    <a:gd name="T27" fmla="*/ 218 h 808"/>
                    <a:gd name="T28" fmla="*/ 134 w 782"/>
                    <a:gd name="T29" fmla="*/ 230 h 808"/>
                    <a:gd name="T30" fmla="*/ 135 w 782"/>
                    <a:gd name="T31" fmla="*/ 238 h 808"/>
                    <a:gd name="T32" fmla="*/ 161 w 782"/>
                    <a:gd name="T33" fmla="*/ 238 h 808"/>
                    <a:gd name="T34" fmla="*/ 201 w 782"/>
                    <a:gd name="T35" fmla="*/ 231 h 808"/>
                    <a:gd name="T36" fmla="*/ 226 w 782"/>
                    <a:gd name="T37" fmla="*/ 231 h 808"/>
                    <a:gd name="T38" fmla="*/ 253 w 782"/>
                    <a:gd name="T39" fmla="*/ 242 h 808"/>
                    <a:gd name="T40" fmla="*/ 261 w 782"/>
                    <a:gd name="T41" fmla="*/ 254 h 808"/>
                    <a:gd name="T42" fmla="*/ 253 w 782"/>
                    <a:gd name="T43" fmla="*/ 266 h 808"/>
                    <a:gd name="T44" fmla="*/ 242 w 782"/>
                    <a:gd name="T45" fmla="*/ 270 h 808"/>
                    <a:gd name="T46" fmla="*/ 224 w 782"/>
                    <a:gd name="T47" fmla="*/ 265 h 808"/>
                    <a:gd name="T48" fmla="*/ 199 w 782"/>
                    <a:gd name="T49" fmla="*/ 250 h 808"/>
                    <a:gd name="T50" fmla="*/ 174 w 782"/>
                    <a:gd name="T51" fmla="*/ 253 h 808"/>
                    <a:gd name="T52" fmla="*/ 131 w 782"/>
                    <a:gd name="T53" fmla="*/ 261 h 808"/>
                    <a:gd name="T54" fmla="*/ 118 w 782"/>
                    <a:gd name="T55" fmla="*/ 258 h 808"/>
                    <a:gd name="T56" fmla="*/ 112 w 782"/>
                    <a:gd name="T57" fmla="*/ 249 h 808"/>
                    <a:gd name="T58" fmla="*/ 112 w 782"/>
                    <a:gd name="T59" fmla="*/ 228 h 808"/>
                    <a:gd name="T60" fmla="*/ 112 w 782"/>
                    <a:gd name="T61" fmla="*/ 196 h 808"/>
                    <a:gd name="T62" fmla="*/ 130 w 782"/>
                    <a:gd name="T63" fmla="*/ 173 h 808"/>
                    <a:gd name="T64" fmla="*/ 157 w 782"/>
                    <a:gd name="T65" fmla="*/ 138 h 808"/>
                    <a:gd name="T66" fmla="*/ 180 w 782"/>
                    <a:gd name="T67" fmla="*/ 108 h 808"/>
                    <a:gd name="T68" fmla="*/ 196 w 782"/>
                    <a:gd name="T69" fmla="*/ 85 h 808"/>
                    <a:gd name="T70" fmla="*/ 203 w 782"/>
                    <a:gd name="T71" fmla="*/ 64 h 808"/>
                    <a:gd name="T72" fmla="*/ 199 w 782"/>
                    <a:gd name="T73" fmla="*/ 52 h 808"/>
                    <a:gd name="T74" fmla="*/ 189 w 782"/>
                    <a:gd name="T75" fmla="*/ 38 h 808"/>
                    <a:gd name="T76" fmla="*/ 174 w 782"/>
                    <a:gd name="T77" fmla="*/ 34 h 808"/>
                    <a:gd name="T78" fmla="*/ 157 w 782"/>
                    <a:gd name="T79" fmla="*/ 34 h 808"/>
                    <a:gd name="T80" fmla="*/ 119 w 782"/>
                    <a:gd name="T81" fmla="*/ 34 h 808"/>
                    <a:gd name="T82" fmla="*/ 64 w 782"/>
                    <a:gd name="T83" fmla="*/ 45 h 808"/>
                    <a:gd name="T84" fmla="*/ 23 w 782"/>
                    <a:gd name="T85" fmla="*/ 49 h 808"/>
                    <a:gd name="T86" fmla="*/ 7 w 782"/>
                    <a:gd name="T87" fmla="*/ 45 h 808"/>
                    <a:gd name="T88" fmla="*/ 0 w 782"/>
                    <a:gd name="T89" fmla="*/ 38 h 808"/>
                    <a:gd name="T90" fmla="*/ 0 w 782"/>
                    <a:gd name="T91" fmla="*/ 25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0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270 w 992"/>
                    <a:gd name="T1" fmla="*/ 106 h 770"/>
                    <a:gd name="T2" fmla="*/ 275 w 992"/>
                    <a:gd name="T3" fmla="*/ 73 h 770"/>
                    <a:gd name="T4" fmla="*/ 294 w 992"/>
                    <a:gd name="T5" fmla="*/ 60 h 770"/>
                    <a:gd name="T6" fmla="*/ 317 w 992"/>
                    <a:gd name="T7" fmla="*/ 58 h 770"/>
                    <a:gd name="T8" fmla="*/ 331 w 992"/>
                    <a:gd name="T9" fmla="*/ 73 h 770"/>
                    <a:gd name="T10" fmla="*/ 325 w 992"/>
                    <a:gd name="T11" fmla="*/ 102 h 770"/>
                    <a:gd name="T12" fmla="*/ 312 w 992"/>
                    <a:gd name="T13" fmla="*/ 142 h 770"/>
                    <a:gd name="T14" fmla="*/ 286 w 992"/>
                    <a:gd name="T15" fmla="*/ 187 h 770"/>
                    <a:gd name="T16" fmla="*/ 254 w 992"/>
                    <a:gd name="T17" fmla="*/ 225 h 770"/>
                    <a:gd name="T18" fmla="*/ 227 w 992"/>
                    <a:gd name="T19" fmla="*/ 246 h 770"/>
                    <a:gd name="T20" fmla="*/ 198 w 992"/>
                    <a:gd name="T21" fmla="*/ 256 h 770"/>
                    <a:gd name="T22" fmla="*/ 169 w 992"/>
                    <a:gd name="T23" fmla="*/ 252 h 770"/>
                    <a:gd name="T24" fmla="*/ 147 w 992"/>
                    <a:gd name="T25" fmla="*/ 240 h 770"/>
                    <a:gd name="T26" fmla="*/ 140 w 992"/>
                    <a:gd name="T27" fmla="*/ 221 h 770"/>
                    <a:gd name="T28" fmla="*/ 131 w 992"/>
                    <a:gd name="T29" fmla="*/ 188 h 770"/>
                    <a:gd name="T30" fmla="*/ 120 w 992"/>
                    <a:gd name="T31" fmla="*/ 127 h 770"/>
                    <a:gd name="T32" fmla="*/ 113 w 992"/>
                    <a:gd name="T33" fmla="*/ 84 h 770"/>
                    <a:gd name="T34" fmla="*/ 113 w 992"/>
                    <a:gd name="T35" fmla="*/ 35 h 770"/>
                    <a:gd name="T36" fmla="*/ 108 w 992"/>
                    <a:gd name="T37" fmla="*/ 26 h 770"/>
                    <a:gd name="T38" fmla="*/ 92 w 992"/>
                    <a:gd name="T39" fmla="*/ 23 h 770"/>
                    <a:gd name="T40" fmla="*/ 74 w 992"/>
                    <a:gd name="T41" fmla="*/ 37 h 770"/>
                    <a:gd name="T42" fmla="*/ 58 w 992"/>
                    <a:gd name="T43" fmla="*/ 60 h 770"/>
                    <a:gd name="T44" fmla="*/ 38 w 992"/>
                    <a:gd name="T45" fmla="*/ 73 h 770"/>
                    <a:gd name="T46" fmla="*/ 9 w 992"/>
                    <a:gd name="T47" fmla="*/ 73 h 770"/>
                    <a:gd name="T48" fmla="*/ 0 w 992"/>
                    <a:gd name="T49" fmla="*/ 65 h 770"/>
                    <a:gd name="T50" fmla="*/ 0 w 992"/>
                    <a:gd name="T51" fmla="*/ 53 h 770"/>
                    <a:gd name="T52" fmla="*/ 13 w 992"/>
                    <a:gd name="T53" fmla="*/ 41 h 770"/>
                    <a:gd name="T54" fmla="*/ 27 w 992"/>
                    <a:gd name="T55" fmla="*/ 45 h 770"/>
                    <a:gd name="T56" fmla="*/ 40 w 992"/>
                    <a:gd name="T57" fmla="*/ 42 h 770"/>
                    <a:gd name="T58" fmla="*/ 63 w 992"/>
                    <a:gd name="T59" fmla="*/ 26 h 770"/>
                    <a:gd name="T60" fmla="*/ 86 w 992"/>
                    <a:gd name="T61" fmla="*/ 8 h 770"/>
                    <a:gd name="T62" fmla="*/ 108 w 992"/>
                    <a:gd name="T63" fmla="*/ 3 h 770"/>
                    <a:gd name="T64" fmla="*/ 138 w 992"/>
                    <a:gd name="T65" fmla="*/ 0 h 770"/>
                    <a:gd name="T66" fmla="*/ 140 w 992"/>
                    <a:gd name="T67" fmla="*/ 14 h 770"/>
                    <a:gd name="T68" fmla="*/ 132 w 992"/>
                    <a:gd name="T69" fmla="*/ 30 h 770"/>
                    <a:gd name="T70" fmla="*/ 131 w 992"/>
                    <a:gd name="T71" fmla="*/ 69 h 770"/>
                    <a:gd name="T72" fmla="*/ 140 w 992"/>
                    <a:gd name="T73" fmla="*/ 122 h 770"/>
                    <a:gd name="T74" fmla="*/ 154 w 992"/>
                    <a:gd name="T75" fmla="*/ 173 h 770"/>
                    <a:gd name="T76" fmla="*/ 167 w 992"/>
                    <a:gd name="T77" fmla="*/ 203 h 770"/>
                    <a:gd name="T78" fmla="*/ 186 w 992"/>
                    <a:gd name="T79" fmla="*/ 218 h 770"/>
                    <a:gd name="T80" fmla="*/ 205 w 992"/>
                    <a:gd name="T81" fmla="*/ 218 h 770"/>
                    <a:gd name="T82" fmla="*/ 225 w 992"/>
                    <a:gd name="T83" fmla="*/ 203 h 770"/>
                    <a:gd name="T84" fmla="*/ 250 w 992"/>
                    <a:gd name="T85" fmla="*/ 171 h 770"/>
                    <a:gd name="T86" fmla="*/ 267 w 992"/>
                    <a:gd name="T87" fmla="*/ 125 h 770"/>
                    <a:gd name="T88" fmla="*/ 270 w 992"/>
                    <a:gd name="T89" fmla="*/ 106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1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48 w 699"/>
                    <a:gd name="T1" fmla="*/ 307 h 1216"/>
                    <a:gd name="T2" fmla="*/ 187 w 699"/>
                    <a:gd name="T3" fmla="*/ 346 h 1216"/>
                    <a:gd name="T4" fmla="*/ 202 w 699"/>
                    <a:gd name="T5" fmla="*/ 346 h 1216"/>
                    <a:gd name="T6" fmla="*/ 228 w 699"/>
                    <a:gd name="T7" fmla="*/ 362 h 1216"/>
                    <a:gd name="T8" fmla="*/ 233 w 699"/>
                    <a:gd name="T9" fmla="*/ 379 h 1216"/>
                    <a:gd name="T10" fmla="*/ 225 w 699"/>
                    <a:gd name="T11" fmla="*/ 402 h 1216"/>
                    <a:gd name="T12" fmla="*/ 205 w 699"/>
                    <a:gd name="T13" fmla="*/ 405 h 1216"/>
                    <a:gd name="T14" fmla="*/ 179 w 699"/>
                    <a:gd name="T15" fmla="*/ 387 h 1216"/>
                    <a:gd name="T16" fmla="*/ 128 w 699"/>
                    <a:gd name="T17" fmla="*/ 338 h 1216"/>
                    <a:gd name="T18" fmla="*/ 95 w 699"/>
                    <a:gd name="T19" fmla="*/ 292 h 1216"/>
                    <a:gd name="T20" fmla="*/ 79 w 699"/>
                    <a:gd name="T21" fmla="*/ 256 h 1216"/>
                    <a:gd name="T22" fmla="*/ 69 w 699"/>
                    <a:gd name="T23" fmla="*/ 195 h 1216"/>
                    <a:gd name="T24" fmla="*/ 69 w 699"/>
                    <a:gd name="T25" fmla="*/ 115 h 1216"/>
                    <a:gd name="T26" fmla="*/ 66 w 699"/>
                    <a:gd name="T27" fmla="*/ 95 h 1216"/>
                    <a:gd name="T28" fmla="*/ 51 w 699"/>
                    <a:gd name="T29" fmla="*/ 80 h 1216"/>
                    <a:gd name="T30" fmla="*/ 7 w 699"/>
                    <a:gd name="T31" fmla="*/ 82 h 1216"/>
                    <a:gd name="T32" fmla="*/ 0 w 699"/>
                    <a:gd name="T33" fmla="*/ 74 h 1216"/>
                    <a:gd name="T34" fmla="*/ 10 w 699"/>
                    <a:gd name="T35" fmla="*/ 69 h 1216"/>
                    <a:gd name="T36" fmla="*/ 41 w 699"/>
                    <a:gd name="T37" fmla="*/ 67 h 1216"/>
                    <a:gd name="T38" fmla="*/ 46 w 699"/>
                    <a:gd name="T39" fmla="*/ 62 h 1216"/>
                    <a:gd name="T40" fmla="*/ 2 w 699"/>
                    <a:gd name="T41" fmla="*/ 36 h 1216"/>
                    <a:gd name="T42" fmla="*/ 2 w 699"/>
                    <a:gd name="T43" fmla="*/ 26 h 1216"/>
                    <a:gd name="T44" fmla="*/ 10 w 699"/>
                    <a:gd name="T45" fmla="*/ 23 h 1216"/>
                    <a:gd name="T46" fmla="*/ 46 w 699"/>
                    <a:gd name="T47" fmla="*/ 43 h 1216"/>
                    <a:gd name="T48" fmla="*/ 54 w 699"/>
                    <a:gd name="T49" fmla="*/ 41 h 1216"/>
                    <a:gd name="T50" fmla="*/ 46 w 699"/>
                    <a:gd name="T51" fmla="*/ 3 h 1216"/>
                    <a:gd name="T52" fmla="*/ 51 w 699"/>
                    <a:gd name="T53" fmla="*/ 0 h 1216"/>
                    <a:gd name="T54" fmla="*/ 56 w 699"/>
                    <a:gd name="T55" fmla="*/ 3 h 1216"/>
                    <a:gd name="T56" fmla="*/ 66 w 699"/>
                    <a:gd name="T57" fmla="*/ 41 h 1216"/>
                    <a:gd name="T58" fmla="*/ 74 w 699"/>
                    <a:gd name="T59" fmla="*/ 43 h 1216"/>
                    <a:gd name="T60" fmla="*/ 95 w 699"/>
                    <a:gd name="T61" fmla="*/ 3 h 1216"/>
                    <a:gd name="T62" fmla="*/ 100 w 699"/>
                    <a:gd name="T63" fmla="*/ 3 h 1216"/>
                    <a:gd name="T64" fmla="*/ 100 w 699"/>
                    <a:gd name="T65" fmla="*/ 15 h 1216"/>
                    <a:gd name="T66" fmla="*/ 87 w 699"/>
                    <a:gd name="T67" fmla="*/ 49 h 1216"/>
                    <a:gd name="T68" fmla="*/ 87 w 699"/>
                    <a:gd name="T69" fmla="*/ 67 h 1216"/>
                    <a:gd name="T70" fmla="*/ 92 w 699"/>
                    <a:gd name="T71" fmla="*/ 90 h 1216"/>
                    <a:gd name="T72" fmla="*/ 89 w 699"/>
                    <a:gd name="T73" fmla="*/ 120 h 1216"/>
                    <a:gd name="T74" fmla="*/ 92 w 699"/>
                    <a:gd name="T75" fmla="*/ 177 h 1216"/>
                    <a:gd name="T76" fmla="*/ 97 w 699"/>
                    <a:gd name="T77" fmla="*/ 213 h 1216"/>
                    <a:gd name="T78" fmla="*/ 110 w 699"/>
                    <a:gd name="T79" fmla="*/ 254 h 1216"/>
                    <a:gd name="T80" fmla="*/ 128 w 699"/>
                    <a:gd name="T81" fmla="*/ 285 h 1216"/>
                    <a:gd name="T82" fmla="*/ 148 w 699"/>
                    <a:gd name="T83" fmla="*/ 307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2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5 w 915"/>
                    <a:gd name="T1" fmla="*/ 335 h 1139"/>
                    <a:gd name="T2" fmla="*/ 0 w 915"/>
                    <a:gd name="T3" fmla="*/ 353 h 1139"/>
                    <a:gd name="T4" fmla="*/ 5 w 915"/>
                    <a:gd name="T5" fmla="*/ 379 h 1139"/>
                    <a:gd name="T6" fmla="*/ 23 w 915"/>
                    <a:gd name="T7" fmla="*/ 379 h 1139"/>
                    <a:gd name="T8" fmla="*/ 77 w 915"/>
                    <a:gd name="T9" fmla="*/ 369 h 1139"/>
                    <a:gd name="T10" fmla="*/ 136 w 915"/>
                    <a:gd name="T11" fmla="*/ 348 h 1139"/>
                    <a:gd name="T12" fmla="*/ 185 w 915"/>
                    <a:gd name="T13" fmla="*/ 315 h 1139"/>
                    <a:gd name="T14" fmla="*/ 213 w 915"/>
                    <a:gd name="T15" fmla="*/ 272 h 1139"/>
                    <a:gd name="T16" fmla="*/ 238 w 915"/>
                    <a:gd name="T17" fmla="*/ 197 h 1139"/>
                    <a:gd name="T18" fmla="*/ 246 w 915"/>
                    <a:gd name="T19" fmla="*/ 128 h 1139"/>
                    <a:gd name="T20" fmla="*/ 246 w 915"/>
                    <a:gd name="T21" fmla="*/ 95 h 1139"/>
                    <a:gd name="T22" fmla="*/ 259 w 915"/>
                    <a:gd name="T23" fmla="*/ 75 h 1139"/>
                    <a:gd name="T24" fmla="*/ 282 w 915"/>
                    <a:gd name="T25" fmla="*/ 67 h 1139"/>
                    <a:gd name="T26" fmla="*/ 302 w 915"/>
                    <a:gd name="T27" fmla="*/ 67 h 1139"/>
                    <a:gd name="T28" fmla="*/ 305 w 915"/>
                    <a:gd name="T29" fmla="*/ 56 h 1139"/>
                    <a:gd name="T30" fmla="*/ 274 w 915"/>
                    <a:gd name="T31" fmla="*/ 59 h 1139"/>
                    <a:gd name="T32" fmla="*/ 269 w 915"/>
                    <a:gd name="T33" fmla="*/ 51 h 1139"/>
                    <a:gd name="T34" fmla="*/ 295 w 915"/>
                    <a:gd name="T35" fmla="*/ 23 h 1139"/>
                    <a:gd name="T36" fmla="*/ 289 w 915"/>
                    <a:gd name="T37" fmla="*/ 16 h 1139"/>
                    <a:gd name="T38" fmla="*/ 284 w 915"/>
                    <a:gd name="T39" fmla="*/ 21 h 1139"/>
                    <a:gd name="T40" fmla="*/ 264 w 915"/>
                    <a:gd name="T41" fmla="*/ 41 h 1139"/>
                    <a:gd name="T42" fmla="*/ 259 w 915"/>
                    <a:gd name="T43" fmla="*/ 41 h 1139"/>
                    <a:gd name="T44" fmla="*/ 259 w 915"/>
                    <a:gd name="T45" fmla="*/ 5 h 1139"/>
                    <a:gd name="T46" fmla="*/ 254 w 915"/>
                    <a:gd name="T47" fmla="*/ 0 h 1139"/>
                    <a:gd name="T48" fmla="*/ 246 w 915"/>
                    <a:gd name="T49" fmla="*/ 3 h 1139"/>
                    <a:gd name="T50" fmla="*/ 249 w 915"/>
                    <a:gd name="T51" fmla="*/ 41 h 1139"/>
                    <a:gd name="T52" fmla="*/ 243 w 915"/>
                    <a:gd name="T53" fmla="*/ 44 h 1139"/>
                    <a:gd name="T54" fmla="*/ 223 w 915"/>
                    <a:gd name="T55" fmla="*/ 23 h 1139"/>
                    <a:gd name="T56" fmla="*/ 208 w 915"/>
                    <a:gd name="T57" fmla="*/ 21 h 1139"/>
                    <a:gd name="T58" fmla="*/ 210 w 915"/>
                    <a:gd name="T59" fmla="*/ 31 h 1139"/>
                    <a:gd name="T60" fmla="*/ 233 w 915"/>
                    <a:gd name="T61" fmla="*/ 54 h 1139"/>
                    <a:gd name="T62" fmla="*/ 233 w 915"/>
                    <a:gd name="T63" fmla="*/ 67 h 1139"/>
                    <a:gd name="T64" fmla="*/ 225 w 915"/>
                    <a:gd name="T65" fmla="*/ 93 h 1139"/>
                    <a:gd name="T66" fmla="*/ 225 w 915"/>
                    <a:gd name="T67" fmla="*/ 115 h 1139"/>
                    <a:gd name="T68" fmla="*/ 225 w 915"/>
                    <a:gd name="T69" fmla="*/ 154 h 1139"/>
                    <a:gd name="T70" fmla="*/ 215 w 915"/>
                    <a:gd name="T71" fmla="*/ 202 h 1139"/>
                    <a:gd name="T72" fmla="*/ 205 w 915"/>
                    <a:gd name="T73" fmla="*/ 233 h 1139"/>
                    <a:gd name="T74" fmla="*/ 187 w 915"/>
                    <a:gd name="T75" fmla="*/ 272 h 1139"/>
                    <a:gd name="T76" fmla="*/ 166 w 915"/>
                    <a:gd name="T77" fmla="*/ 302 h 1139"/>
                    <a:gd name="T78" fmla="*/ 151 w 915"/>
                    <a:gd name="T79" fmla="*/ 317 h 1139"/>
                    <a:gd name="T80" fmla="*/ 110 w 915"/>
                    <a:gd name="T81" fmla="*/ 330 h 1139"/>
                    <a:gd name="T82" fmla="*/ 72 w 915"/>
                    <a:gd name="T83" fmla="*/ 335 h 1139"/>
                    <a:gd name="T84" fmla="*/ 33 w 915"/>
                    <a:gd name="T85" fmla="*/ 341 h 1139"/>
                    <a:gd name="T86" fmla="*/ 5 w 915"/>
                    <a:gd name="T87" fmla="*/ 335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38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318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1235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235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2361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2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363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2364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263 w 600"/>
                      <a:gd name="T1" fmla="*/ 162 h 608"/>
                      <a:gd name="T2" fmla="*/ 252 w 600"/>
                      <a:gd name="T3" fmla="*/ 99 h 608"/>
                      <a:gd name="T4" fmla="*/ 231 w 600"/>
                      <a:gd name="T5" fmla="*/ 44 h 608"/>
                      <a:gd name="T6" fmla="*/ 192 w 600"/>
                      <a:gd name="T7" fmla="*/ 13 h 608"/>
                      <a:gd name="T8" fmla="*/ 125 w 600"/>
                      <a:gd name="T9" fmla="*/ 0 h 608"/>
                      <a:gd name="T10" fmla="*/ 68 w 600"/>
                      <a:gd name="T11" fmla="*/ 13 h 608"/>
                      <a:gd name="T12" fmla="*/ 13 w 600"/>
                      <a:gd name="T13" fmla="*/ 69 h 608"/>
                      <a:gd name="T14" fmla="*/ 0 w 600"/>
                      <a:gd name="T15" fmla="*/ 136 h 608"/>
                      <a:gd name="T16" fmla="*/ 13 w 600"/>
                      <a:gd name="T17" fmla="*/ 207 h 608"/>
                      <a:gd name="T18" fmla="*/ 34 w 600"/>
                      <a:gd name="T19" fmla="*/ 250 h 608"/>
                      <a:gd name="T20" fmla="*/ 60 w 600"/>
                      <a:gd name="T21" fmla="*/ 295 h 608"/>
                      <a:gd name="T22" fmla="*/ 88 w 600"/>
                      <a:gd name="T23" fmla="*/ 325 h 608"/>
                      <a:gd name="T24" fmla="*/ 120 w 600"/>
                      <a:gd name="T25" fmla="*/ 340 h 608"/>
                      <a:gd name="T26" fmla="*/ 164 w 600"/>
                      <a:gd name="T27" fmla="*/ 327 h 608"/>
                      <a:gd name="T28" fmla="*/ 208 w 600"/>
                      <a:gd name="T29" fmla="*/ 297 h 608"/>
                      <a:gd name="T30" fmla="*/ 236 w 600"/>
                      <a:gd name="T31" fmla="*/ 254 h 608"/>
                      <a:gd name="T32" fmla="*/ 263 w 600"/>
                      <a:gd name="T33" fmla="*/ 218 h 608"/>
                      <a:gd name="T34" fmla="*/ 271 w 600"/>
                      <a:gd name="T35" fmla="*/ 196 h 608"/>
                      <a:gd name="T36" fmla="*/ 382 w 600"/>
                      <a:gd name="T37" fmla="*/ 164 h 608"/>
                      <a:gd name="T38" fmla="*/ 406 w 600"/>
                      <a:gd name="T39" fmla="*/ 151 h 608"/>
                      <a:gd name="T40" fmla="*/ 392 w 600"/>
                      <a:gd name="T41" fmla="*/ 131 h 608"/>
                      <a:gd name="T42" fmla="*/ 263 w 600"/>
                      <a:gd name="T43" fmla="*/ 162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5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40 w 619"/>
                      <a:gd name="T1" fmla="*/ 112 h 1085"/>
                      <a:gd name="T2" fmla="*/ 192 w 619"/>
                      <a:gd name="T3" fmla="*/ 56 h 1085"/>
                      <a:gd name="T4" fmla="*/ 278 w 619"/>
                      <a:gd name="T5" fmla="*/ 2 h 1085"/>
                      <a:gd name="T6" fmla="*/ 317 w 619"/>
                      <a:gd name="T7" fmla="*/ 0 h 1085"/>
                      <a:gd name="T8" fmla="*/ 387 w 619"/>
                      <a:gd name="T9" fmla="*/ 24 h 1085"/>
                      <a:gd name="T10" fmla="*/ 418 w 619"/>
                      <a:gd name="T11" fmla="*/ 59 h 1085"/>
                      <a:gd name="T12" fmla="*/ 418 w 619"/>
                      <a:gd name="T13" fmla="*/ 112 h 1085"/>
                      <a:gd name="T14" fmla="*/ 366 w 619"/>
                      <a:gd name="T15" fmla="*/ 212 h 1085"/>
                      <a:gd name="T16" fmla="*/ 309 w 619"/>
                      <a:gd name="T17" fmla="*/ 290 h 1085"/>
                      <a:gd name="T18" fmla="*/ 285 w 619"/>
                      <a:gd name="T19" fmla="*/ 355 h 1085"/>
                      <a:gd name="T20" fmla="*/ 269 w 619"/>
                      <a:gd name="T21" fmla="*/ 430 h 1085"/>
                      <a:gd name="T22" fmla="*/ 285 w 619"/>
                      <a:gd name="T23" fmla="*/ 502 h 1085"/>
                      <a:gd name="T24" fmla="*/ 301 w 619"/>
                      <a:gd name="T25" fmla="*/ 573 h 1085"/>
                      <a:gd name="T26" fmla="*/ 301 w 619"/>
                      <a:gd name="T27" fmla="*/ 653 h 1085"/>
                      <a:gd name="T28" fmla="*/ 278 w 619"/>
                      <a:gd name="T29" fmla="*/ 702 h 1085"/>
                      <a:gd name="T30" fmla="*/ 226 w 619"/>
                      <a:gd name="T31" fmla="*/ 729 h 1085"/>
                      <a:gd name="T32" fmla="*/ 163 w 619"/>
                      <a:gd name="T33" fmla="*/ 758 h 1085"/>
                      <a:gd name="T34" fmla="*/ 106 w 619"/>
                      <a:gd name="T35" fmla="*/ 758 h 1085"/>
                      <a:gd name="T36" fmla="*/ 68 w 619"/>
                      <a:gd name="T37" fmla="*/ 736 h 1085"/>
                      <a:gd name="T38" fmla="*/ 16 w 619"/>
                      <a:gd name="T39" fmla="*/ 648 h 1085"/>
                      <a:gd name="T40" fmla="*/ 0 w 619"/>
                      <a:gd name="T41" fmla="*/ 557 h 1085"/>
                      <a:gd name="T42" fmla="*/ 5 w 619"/>
                      <a:gd name="T43" fmla="*/ 439 h 1085"/>
                      <a:gd name="T44" fmla="*/ 44 w 619"/>
                      <a:gd name="T45" fmla="*/ 290 h 1085"/>
                      <a:gd name="T46" fmla="*/ 83 w 619"/>
                      <a:gd name="T47" fmla="*/ 194 h 1085"/>
                      <a:gd name="T48" fmla="*/ 140 w 619"/>
                      <a:gd name="T49" fmla="*/ 112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6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49 h 808"/>
                      <a:gd name="T2" fmla="*/ 69 w 782"/>
                      <a:gd name="T3" fmla="*/ 0 h 808"/>
                      <a:gd name="T4" fmla="*/ 169 w 782"/>
                      <a:gd name="T5" fmla="*/ 0 h 808"/>
                      <a:gd name="T6" fmla="*/ 356 w 782"/>
                      <a:gd name="T7" fmla="*/ 12 h 808"/>
                      <a:gd name="T8" fmla="*/ 576 w 782"/>
                      <a:gd name="T9" fmla="*/ 19 h 808"/>
                      <a:gd name="T10" fmla="*/ 660 w 782"/>
                      <a:gd name="T11" fmla="*/ 42 h 808"/>
                      <a:gd name="T12" fmla="*/ 696 w 782"/>
                      <a:gd name="T13" fmla="*/ 71 h 808"/>
                      <a:gd name="T14" fmla="*/ 704 w 782"/>
                      <a:gd name="T15" fmla="*/ 117 h 808"/>
                      <a:gd name="T16" fmla="*/ 679 w 782"/>
                      <a:gd name="T17" fmla="*/ 164 h 808"/>
                      <a:gd name="T18" fmla="*/ 612 w 782"/>
                      <a:gd name="T19" fmla="*/ 236 h 808"/>
                      <a:gd name="T20" fmla="*/ 523 w 782"/>
                      <a:gd name="T21" fmla="*/ 296 h 808"/>
                      <a:gd name="T22" fmla="*/ 456 w 782"/>
                      <a:gd name="T23" fmla="*/ 350 h 808"/>
                      <a:gd name="T24" fmla="*/ 428 w 782"/>
                      <a:gd name="T25" fmla="*/ 393 h 808"/>
                      <a:gd name="T26" fmla="*/ 408 w 782"/>
                      <a:gd name="T27" fmla="*/ 423 h 808"/>
                      <a:gd name="T28" fmla="*/ 415 w 782"/>
                      <a:gd name="T29" fmla="*/ 446 h 808"/>
                      <a:gd name="T30" fmla="*/ 421 w 782"/>
                      <a:gd name="T31" fmla="*/ 460 h 808"/>
                      <a:gd name="T32" fmla="*/ 500 w 782"/>
                      <a:gd name="T33" fmla="*/ 460 h 808"/>
                      <a:gd name="T34" fmla="*/ 624 w 782"/>
                      <a:gd name="T35" fmla="*/ 448 h 808"/>
                      <a:gd name="T36" fmla="*/ 704 w 782"/>
                      <a:gd name="T37" fmla="*/ 448 h 808"/>
                      <a:gd name="T38" fmla="*/ 787 w 782"/>
                      <a:gd name="T39" fmla="*/ 468 h 808"/>
                      <a:gd name="T40" fmla="*/ 812 w 782"/>
                      <a:gd name="T41" fmla="*/ 493 h 808"/>
                      <a:gd name="T42" fmla="*/ 787 w 782"/>
                      <a:gd name="T43" fmla="*/ 515 h 808"/>
                      <a:gd name="T44" fmla="*/ 752 w 782"/>
                      <a:gd name="T45" fmla="*/ 523 h 808"/>
                      <a:gd name="T46" fmla="*/ 696 w 782"/>
                      <a:gd name="T47" fmla="*/ 513 h 808"/>
                      <a:gd name="T48" fmla="*/ 620 w 782"/>
                      <a:gd name="T49" fmla="*/ 485 h 808"/>
                      <a:gd name="T50" fmla="*/ 540 w 782"/>
                      <a:gd name="T51" fmla="*/ 490 h 808"/>
                      <a:gd name="T52" fmla="*/ 408 w 782"/>
                      <a:gd name="T53" fmla="*/ 505 h 808"/>
                      <a:gd name="T54" fmla="*/ 369 w 782"/>
                      <a:gd name="T55" fmla="*/ 500 h 808"/>
                      <a:gd name="T56" fmla="*/ 348 w 782"/>
                      <a:gd name="T57" fmla="*/ 483 h 808"/>
                      <a:gd name="T58" fmla="*/ 348 w 782"/>
                      <a:gd name="T59" fmla="*/ 441 h 808"/>
                      <a:gd name="T60" fmla="*/ 348 w 782"/>
                      <a:gd name="T61" fmla="*/ 381 h 808"/>
                      <a:gd name="T62" fmla="*/ 404 w 782"/>
                      <a:gd name="T63" fmla="*/ 335 h 808"/>
                      <a:gd name="T64" fmla="*/ 488 w 782"/>
                      <a:gd name="T65" fmla="*/ 268 h 808"/>
                      <a:gd name="T66" fmla="*/ 561 w 782"/>
                      <a:gd name="T67" fmla="*/ 209 h 808"/>
                      <a:gd name="T68" fmla="*/ 608 w 782"/>
                      <a:gd name="T69" fmla="*/ 164 h 808"/>
                      <a:gd name="T70" fmla="*/ 632 w 782"/>
                      <a:gd name="T71" fmla="*/ 124 h 808"/>
                      <a:gd name="T72" fmla="*/ 620 w 782"/>
                      <a:gd name="T73" fmla="*/ 102 h 808"/>
                      <a:gd name="T74" fmla="*/ 588 w 782"/>
                      <a:gd name="T75" fmla="*/ 74 h 808"/>
                      <a:gd name="T76" fmla="*/ 540 w 782"/>
                      <a:gd name="T77" fmla="*/ 67 h 808"/>
                      <a:gd name="T78" fmla="*/ 488 w 782"/>
                      <a:gd name="T79" fmla="*/ 67 h 808"/>
                      <a:gd name="T80" fmla="*/ 372 w 782"/>
                      <a:gd name="T81" fmla="*/ 67 h 808"/>
                      <a:gd name="T82" fmla="*/ 200 w 782"/>
                      <a:gd name="T83" fmla="*/ 87 h 808"/>
                      <a:gd name="T84" fmla="*/ 73 w 782"/>
                      <a:gd name="T85" fmla="*/ 95 h 808"/>
                      <a:gd name="T86" fmla="*/ 21 w 782"/>
                      <a:gd name="T87" fmla="*/ 87 h 808"/>
                      <a:gd name="T88" fmla="*/ 0 w 782"/>
                      <a:gd name="T89" fmla="*/ 74 h 808"/>
                      <a:gd name="T90" fmla="*/ 0 w 782"/>
                      <a:gd name="T91" fmla="*/ 49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7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944 w 992"/>
                      <a:gd name="T1" fmla="*/ 192 h 770"/>
                      <a:gd name="T2" fmla="*/ 962 w 992"/>
                      <a:gd name="T3" fmla="*/ 131 h 770"/>
                      <a:gd name="T4" fmla="*/ 1029 w 992"/>
                      <a:gd name="T5" fmla="*/ 108 h 770"/>
                      <a:gd name="T6" fmla="*/ 1110 w 992"/>
                      <a:gd name="T7" fmla="*/ 104 h 770"/>
                      <a:gd name="T8" fmla="*/ 1159 w 992"/>
                      <a:gd name="T9" fmla="*/ 131 h 770"/>
                      <a:gd name="T10" fmla="*/ 1137 w 992"/>
                      <a:gd name="T11" fmla="*/ 184 h 770"/>
                      <a:gd name="T12" fmla="*/ 1092 w 992"/>
                      <a:gd name="T13" fmla="*/ 256 h 770"/>
                      <a:gd name="T14" fmla="*/ 1001 w 992"/>
                      <a:gd name="T15" fmla="*/ 336 h 770"/>
                      <a:gd name="T16" fmla="*/ 889 w 992"/>
                      <a:gd name="T17" fmla="*/ 405 h 770"/>
                      <a:gd name="T18" fmla="*/ 796 w 992"/>
                      <a:gd name="T19" fmla="*/ 442 h 770"/>
                      <a:gd name="T20" fmla="*/ 692 w 992"/>
                      <a:gd name="T21" fmla="*/ 461 h 770"/>
                      <a:gd name="T22" fmla="*/ 592 w 992"/>
                      <a:gd name="T23" fmla="*/ 454 h 770"/>
                      <a:gd name="T24" fmla="*/ 516 w 992"/>
                      <a:gd name="T25" fmla="*/ 433 h 770"/>
                      <a:gd name="T26" fmla="*/ 490 w 992"/>
                      <a:gd name="T27" fmla="*/ 399 h 770"/>
                      <a:gd name="T28" fmla="*/ 458 w 992"/>
                      <a:gd name="T29" fmla="*/ 339 h 770"/>
                      <a:gd name="T30" fmla="*/ 422 w 992"/>
                      <a:gd name="T31" fmla="*/ 229 h 770"/>
                      <a:gd name="T32" fmla="*/ 395 w 992"/>
                      <a:gd name="T33" fmla="*/ 152 h 770"/>
                      <a:gd name="T34" fmla="*/ 395 w 992"/>
                      <a:gd name="T35" fmla="*/ 62 h 770"/>
                      <a:gd name="T36" fmla="*/ 377 w 992"/>
                      <a:gd name="T37" fmla="*/ 47 h 770"/>
                      <a:gd name="T38" fmla="*/ 324 w 992"/>
                      <a:gd name="T39" fmla="*/ 42 h 770"/>
                      <a:gd name="T40" fmla="*/ 261 w 992"/>
                      <a:gd name="T41" fmla="*/ 67 h 770"/>
                      <a:gd name="T42" fmla="*/ 202 w 992"/>
                      <a:gd name="T43" fmla="*/ 108 h 770"/>
                      <a:gd name="T44" fmla="*/ 134 w 992"/>
                      <a:gd name="T45" fmla="*/ 131 h 770"/>
                      <a:gd name="T46" fmla="*/ 32 w 992"/>
                      <a:gd name="T47" fmla="*/ 131 h 770"/>
                      <a:gd name="T48" fmla="*/ 0 w 992"/>
                      <a:gd name="T49" fmla="*/ 117 h 770"/>
                      <a:gd name="T50" fmla="*/ 0 w 992"/>
                      <a:gd name="T51" fmla="*/ 95 h 770"/>
                      <a:gd name="T52" fmla="*/ 46 w 992"/>
                      <a:gd name="T53" fmla="*/ 74 h 770"/>
                      <a:gd name="T54" fmla="*/ 95 w 992"/>
                      <a:gd name="T55" fmla="*/ 81 h 770"/>
                      <a:gd name="T56" fmla="*/ 139 w 992"/>
                      <a:gd name="T57" fmla="*/ 76 h 770"/>
                      <a:gd name="T58" fmla="*/ 221 w 992"/>
                      <a:gd name="T59" fmla="*/ 47 h 770"/>
                      <a:gd name="T60" fmla="*/ 300 w 992"/>
                      <a:gd name="T61" fmla="*/ 14 h 770"/>
                      <a:gd name="T62" fmla="*/ 377 w 992"/>
                      <a:gd name="T63" fmla="*/ 5 h 770"/>
                      <a:gd name="T64" fmla="*/ 485 w 992"/>
                      <a:gd name="T65" fmla="*/ 0 h 770"/>
                      <a:gd name="T66" fmla="*/ 490 w 992"/>
                      <a:gd name="T67" fmla="*/ 25 h 770"/>
                      <a:gd name="T68" fmla="*/ 464 w 992"/>
                      <a:gd name="T69" fmla="*/ 53 h 770"/>
                      <a:gd name="T70" fmla="*/ 458 w 992"/>
                      <a:gd name="T71" fmla="*/ 125 h 770"/>
                      <a:gd name="T72" fmla="*/ 490 w 992"/>
                      <a:gd name="T73" fmla="*/ 219 h 770"/>
                      <a:gd name="T74" fmla="*/ 540 w 992"/>
                      <a:gd name="T75" fmla="*/ 311 h 770"/>
                      <a:gd name="T76" fmla="*/ 583 w 992"/>
                      <a:gd name="T77" fmla="*/ 366 h 770"/>
                      <a:gd name="T78" fmla="*/ 652 w 992"/>
                      <a:gd name="T79" fmla="*/ 392 h 770"/>
                      <a:gd name="T80" fmla="*/ 719 w 992"/>
                      <a:gd name="T81" fmla="*/ 392 h 770"/>
                      <a:gd name="T82" fmla="*/ 786 w 992"/>
                      <a:gd name="T83" fmla="*/ 366 h 770"/>
                      <a:gd name="T84" fmla="*/ 876 w 992"/>
                      <a:gd name="T85" fmla="*/ 308 h 770"/>
                      <a:gd name="T86" fmla="*/ 935 w 992"/>
                      <a:gd name="T87" fmla="*/ 226 h 770"/>
                      <a:gd name="T88" fmla="*/ 944 w 992"/>
                      <a:gd name="T89" fmla="*/ 192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8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302 w 699"/>
                      <a:gd name="T1" fmla="*/ 644 h 1216"/>
                      <a:gd name="T2" fmla="*/ 380 w 699"/>
                      <a:gd name="T3" fmla="*/ 725 h 1216"/>
                      <a:gd name="T4" fmla="*/ 411 w 699"/>
                      <a:gd name="T5" fmla="*/ 725 h 1216"/>
                      <a:gd name="T6" fmla="*/ 464 w 699"/>
                      <a:gd name="T7" fmla="*/ 757 h 1216"/>
                      <a:gd name="T8" fmla="*/ 474 w 699"/>
                      <a:gd name="T9" fmla="*/ 794 h 1216"/>
                      <a:gd name="T10" fmla="*/ 458 w 699"/>
                      <a:gd name="T11" fmla="*/ 842 h 1216"/>
                      <a:gd name="T12" fmla="*/ 416 w 699"/>
                      <a:gd name="T13" fmla="*/ 848 h 1216"/>
                      <a:gd name="T14" fmla="*/ 364 w 699"/>
                      <a:gd name="T15" fmla="*/ 810 h 1216"/>
                      <a:gd name="T16" fmla="*/ 260 w 699"/>
                      <a:gd name="T17" fmla="*/ 709 h 1216"/>
                      <a:gd name="T18" fmla="*/ 193 w 699"/>
                      <a:gd name="T19" fmla="*/ 612 h 1216"/>
                      <a:gd name="T20" fmla="*/ 161 w 699"/>
                      <a:gd name="T21" fmla="*/ 536 h 1216"/>
                      <a:gd name="T22" fmla="*/ 140 w 699"/>
                      <a:gd name="T23" fmla="*/ 408 h 1216"/>
                      <a:gd name="T24" fmla="*/ 140 w 699"/>
                      <a:gd name="T25" fmla="*/ 241 h 1216"/>
                      <a:gd name="T26" fmla="*/ 134 w 699"/>
                      <a:gd name="T27" fmla="*/ 199 h 1216"/>
                      <a:gd name="T28" fmla="*/ 104 w 699"/>
                      <a:gd name="T29" fmla="*/ 167 h 1216"/>
                      <a:gd name="T30" fmla="*/ 15 w 699"/>
                      <a:gd name="T31" fmla="*/ 172 h 1216"/>
                      <a:gd name="T32" fmla="*/ 0 w 699"/>
                      <a:gd name="T33" fmla="*/ 156 h 1216"/>
                      <a:gd name="T34" fmla="*/ 20 w 699"/>
                      <a:gd name="T35" fmla="*/ 145 h 1216"/>
                      <a:gd name="T36" fmla="*/ 83 w 699"/>
                      <a:gd name="T37" fmla="*/ 139 h 1216"/>
                      <a:gd name="T38" fmla="*/ 94 w 699"/>
                      <a:gd name="T39" fmla="*/ 129 h 1216"/>
                      <a:gd name="T40" fmla="*/ 4 w 699"/>
                      <a:gd name="T41" fmla="*/ 75 h 1216"/>
                      <a:gd name="T42" fmla="*/ 4 w 699"/>
                      <a:gd name="T43" fmla="*/ 54 h 1216"/>
                      <a:gd name="T44" fmla="*/ 20 w 699"/>
                      <a:gd name="T45" fmla="*/ 49 h 1216"/>
                      <a:gd name="T46" fmla="*/ 94 w 699"/>
                      <a:gd name="T47" fmla="*/ 91 h 1216"/>
                      <a:gd name="T48" fmla="*/ 109 w 699"/>
                      <a:gd name="T49" fmla="*/ 86 h 1216"/>
                      <a:gd name="T50" fmla="*/ 94 w 699"/>
                      <a:gd name="T51" fmla="*/ 6 h 1216"/>
                      <a:gd name="T52" fmla="*/ 104 w 699"/>
                      <a:gd name="T53" fmla="*/ 0 h 1216"/>
                      <a:gd name="T54" fmla="*/ 115 w 699"/>
                      <a:gd name="T55" fmla="*/ 6 h 1216"/>
                      <a:gd name="T56" fmla="*/ 134 w 699"/>
                      <a:gd name="T57" fmla="*/ 86 h 1216"/>
                      <a:gd name="T58" fmla="*/ 151 w 699"/>
                      <a:gd name="T59" fmla="*/ 91 h 1216"/>
                      <a:gd name="T60" fmla="*/ 193 w 699"/>
                      <a:gd name="T61" fmla="*/ 6 h 1216"/>
                      <a:gd name="T62" fmla="*/ 203 w 699"/>
                      <a:gd name="T63" fmla="*/ 6 h 1216"/>
                      <a:gd name="T64" fmla="*/ 203 w 699"/>
                      <a:gd name="T65" fmla="*/ 32 h 1216"/>
                      <a:gd name="T66" fmla="*/ 176 w 699"/>
                      <a:gd name="T67" fmla="*/ 102 h 1216"/>
                      <a:gd name="T68" fmla="*/ 176 w 699"/>
                      <a:gd name="T69" fmla="*/ 139 h 1216"/>
                      <a:gd name="T70" fmla="*/ 187 w 699"/>
                      <a:gd name="T71" fmla="*/ 188 h 1216"/>
                      <a:gd name="T72" fmla="*/ 182 w 699"/>
                      <a:gd name="T73" fmla="*/ 252 h 1216"/>
                      <a:gd name="T74" fmla="*/ 187 w 699"/>
                      <a:gd name="T75" fmla="*/ 370 h 1216"/>
                      <a:gd name="T76" fmla="*/ 197 w 699"/>
                      <a:gd name="T77" fmla="*/ 446 h 1216"/>
                      <a:gd name="T78" fmla="*/ 224 w 699"/>
                      <a:gd name="T79" fmla="*/ 531 h 1216"/>
                      <a:gd name="T80" fmla="*/ 260 w 699"/>
                      <a:gd name="T81" fmla="*/ 596 h 1216"/>
                      <a:gd name="T82" fmla="*/ 302 w 699"/>
                      <a:gd name="T83" fmla="*/ 644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9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0 w 915"/>
                      <a:gd name="T1" fmla="*/ 627 h 1139"/>
                      <a:gd name="T2" fmla="*/ 0 w 915"/>
                      <a:gd name="T3" fmla="*/ 660 h 1139"/>
                      <a:gd name="T4" fmla="*/ 10 w 915"/>
                      <a:gd name="T5" fmla="*/ 708 h 1139"/>
                      <a:gd name="T6" fmla="*/ 47 w 915"/>
                      <a:gd name="T7" fmla="*/ 708 h 1139"/>
                      <a:gd name="T8" fmla="*/ 157 w 915"/>
                      <a:gd name="T9" fmla="*/ 689 h 1139"/>
                      <a:gd name="T10" fmla="*/ 276 w 915"/>
                      <a:gd name="T11" fmla="*/ 650 h 1139"/>
                      <a:gd name="T12" fmla="*/ 375 w 915"/>
                      <a:gd name="T13" fmla="*/ 588 h 1139"/>
                      <a:gd name="T14" fmla="*/ 433 w 915"/>
                      <a:gd name="T15" fmla="*/ 507 h 1139"/>
                      <a:gd name="T16" fmla="*/ 484 w 915"/>
                      <a:gd name="T17" fmla="*/ 369 h 1139"/>
                      <a:gd name="T18" fmla="*/ 500 w 915"/>
                      <a:gd name="T19" fmla="*/ 239 h 1139"/>
                      <a:gd name="T20" fmla="*/ 500 w 915"/>
                      <a:gd name="T21" fmla="*/ 177 h 1139"/>
                      <a:gd name="T22" fmla="*/ 526 w 915"/>
                      <a:gd name="T23" fmla="*/ 139 h 1139"/>
                      <a:gd name="T24" fmla="*/ 573 w 915"/>
                      <a:gd name="T25" fmla="*/ 124 h 1139"/>
                      <a:gd name="T26" fmla="*/ 615 w 915"/>
                      <a:gd name="T27" fmla="*/ 124 h 1139"/>
                      <a:gd name="T28" fmla="*/ 620 w 915"/>
                      <a:gd name="T29" fmla="*/ 105 h 1139"/>
                      <a:gd name="T30" fmla="*/ 558 w 915"/>
                      <a:gd name="T31" fmla="*/ 110 h 1139"/>
                      <a:gd name="T32" fmla="*/ 547 w 915"/>
                      <a:gd name="T33" fmla="*/ 96 h 1139"/>
                      <a:gd name="T34" fmla="*/ 599 w 915"/>
                      <a:gd name="T35" fmla="*/ 44 h 1139"/>
                      <a:gd name="T36" fmla="*/ 588 w 915"/>
                      <a:gd name="T37" fmla="*/ 29 h 1139"/>
                      <a:gd name="T38" fmla="*/ 578 w 915"/>
                      <a:gd name="T39" fmla="*/ 39 h 1139"/>
                      <a:gd name="T40" fmla="*/ 537 w 915"/>
                      <a:gd name="T41" fmla="*/ 76 h 1139"/>
                      <a:gd name="T42" fmla="*/ 526 w 915"/>
                      <a:gd name="T43" fmla="*/ 76 h 1139"/>
                      <a:gd name="T44" fmla="*/ 526 w 915"/>
                      <a:gd name="T45" fmla="*/ 10 h 1139"/>
                      <a:gd name="T46" fmla="*/ 516 w 915"/>
                      <a:gd name="T47" fmla="*/ 0 h 1139"/>
                      <a:gd name="T48" fmla="*/ 500 w 915"/>
                      <a:gd name="T49" fmla="*/ 5 h 1139"/>
                      <a:gd name="T50" fmla="*/ 505 w 915"/>
                      <a:gd name="T51" fmla="*/ 76 h 1139"/>
                      <a:gd name="T52" fmla="*/ 495 w 915"/>
                      <a:gd name="T53" fmla="*/ 81 h 1139"/>
                      <a:gd name="T54" fmla="*/ 453 w 915"/>
                      <a:gd name="T55" fmla="*/ 44 h 1139"/>
                      <a:gd name="T56" fmla="*/ 422 w 915"/>
                      <a:gd name="T57" fmla="*/ 39 h 1139"/>
                      <a:gd name="T58" fmla="*/ 428 w 915"/>
                      <a:gd name="T59" fmla="*/ 58 h 1139"/>
                      <a:gd name="T60" fmla="*/ 474 w 915"/>
                      <a:gd name="T61" fmla="*/ 101 h 1139"/>
                      <a:gd name="T62" fmla="*/ 474 w 915"/>
                      <a:gd name="T63" fmla="*/ 124 h 1139"/>
                      <a:gd name="T64" fmla="*/ 458 w 915"/>
                      <a:gd name="T65" fmla="*/ 173 h 1139"/>
                      <a:gd name="T66" fmla="*/ 458 w 915"/>
                      <a:gd name="T67" fmla="*/ 215 h 1139"/>
                      <a:gd name="T68" fmla="*/ 458 w 915"/>
                      <a:gd name="T69" fmla="*/ 287 h 1139"/>
                      <a:gd name="T70" fmla="*/ 437 w 915"/>
                      <a:gd name="T71" fmla="*/ 378 h 1139"/>
                      <a:gd name="T72" fmla="*/ 417 w 915"/>
                      <a:gd name="T73" fmla="*/ 435 h 1139"/>
                      <a:gd name="T74" fmla="*/ 380 w 915"/>
                      <a:gd name="T75" fmla="*/ 507 h 1139"/>
                      <a:gd name="T76" fmla="*/ 338 w 915"/>
                      <a:gd name="T77" fmla="*/ 564 h 1139"/>
                      <a:gd name="T78" fmla="*/ 308 w 915"/>
                      <a:gd name="T79" fmla="*/ 593 h 1139"/>
                      <a:gd name="T80" fmla="*/ 224 w 915"/>
                      <a:gd name="T81" fmla="*/ 617 h 1139"/>
                      <a:gd name="T82" fmla="*/ 146 w 915"/>
                      <a:gd name="T83" fmla="*/ 627 h 1139"/>
                      <a:gd name="T84" fmla="*/ 67 w 915"/>
                      <a:gd name="T85" fmla="*/ 637 h 1139"/>
                      <a:gd name="T86" fmla="*/ 10 w 915"/>
                      <a:gd name="T87" fmla="*/ 627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2360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2353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2354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357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US" altLang="en-US" sz="24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358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355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6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319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1233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233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60 h 200"/>
                  <a:gd name="T2" fmla="*/ 145 w 672"/>
                  <a:gd name="T3" fmla="*/ 0 h 200"/>
                  <a:gd name="T4" fmla="*/ 129 w 672"/>
                  <a:gd name="T5" fmla="*/ 60 h 200"/>
                  <a:gd name="T6" fmla="*/ 225 w 672"/>
                  <a:gd name="T7" fmla="*/ 15 h 2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34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234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43 w 603"/>
                    <a:gd name="T1" fmla="*/ 30 h 570"/>
                    <a:gd name="T2" fmla="*/ 42 w 603"/>
                    <a:gd name="T3" fmla="*/ 18 h 570"/>
                    <a:gd name="T4" fmla="*/ 38 w 603"/>
                    <a:gd name="T5" fmla="*/ 8 h 570"/>
                    <a:gd name="T6" fmla="*/ 32 w 603"/>
                    <a:gd name="T7" fmla="*/ 2 h 570"/>
                    <a:gd name="T8" fmla="*/ 21 w 603"/>
                    <a:gd name="T9" fmla="*/ 0 h 570"/>
                    <a:gd name="T10" fmla="*/ 11 w 603"/>
                    <a:gd name="T11" fmla="*/ 2 h 570"/>
                    <a:gd name="T12" fmla="*/ 2 w 603"/>
                    <a:gd name="T13" fmla="*/ 13 h 570"/>
                    <a:gd name="T14" fmla="*/ 0 w 603"/>
                    <a:gd name="T15" fmla="*/ 25 h 570"/>
                    <a:gd name="T16" fmla="*/ 2 w 603"/>
                    <a:gd name="T17" fmla="*/ 38 h 570"/>
                    <a:gd name="T18" fmla="*/ 6 w 603"/>
                    <a:gd name="T19" fmla="*/ 46 h 570"/>
                    <a:gd name="T20" fmla="*/ 10 w 603"/>
                    <a:gd name="T21" fmla="*/ 55 h 570"/>
                    <a:gd name="T22" fmla="*/ 15 w 603"/>
                    <a:gd name="T23" fmla="*/ 60 h 570"/>
                    <a:gd name="T24" fmla="*/ 20 w 603"/>
                    <a:gd name="T25" fmla="*/ 63 h 570"/>
                    <a:gd name="T26" fmla="*/ 27 w 603"/>
                    <a:gd name="T27" fmla="*/ 61 h 570"/>
                    <a:gd name="T28" fmla="*/ 34 w 603"/>
                    <a:gd name="T29" fmla="*/ 55 h 570"/>
                    <a:gd name="T30" fmla="*/ 39 w 603"/>
                    <a:gd name="T31" fmla="*/ 47 h 570"/>
                    <a:gd name="T32" fmla="*/ 43 w 603"/>
                    <a:gd name="T33" fmla="*/ 40 h 570"/>
                    <a:gd name="T34" fmla="*/ 45 w 603"/>
                    <a:gd name="T35" fmla="*/ 36 h 570"/>
                    <a:gd name="T36" fmla="*/ 63 w 603"/>
                    <a:gd name="T37" fmla="*/ 30 h 570"/>
                    <a:gd name="T38" fmla="*/ 67 w 603"/>
                    <a:gd name="T39" fmla="*/ 28 h 570"/>
                    <a:gd name="T40" fmla="*/ 65 w 603"/>
                    <a:gd name="T41" fmla="*/ 24 h 570"/>
                    <a:gd name="T42" fmla="*/ 43 w 603"/>
                    <a:gd name="T43" fmla="*/ 3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3 w 622"/>
                    <a:gd name="T1" fmla="*/ 17 h 1018"/>
                    <a:gd name="T2" fmla="*/ 32 w 622"/>
                    <a:gd name="T3" fmla="*/ 8 h 1018"/>
                    <a:gd name="T4" fmla="*/ 46 w 622"/>
                    <a:gd name="T5" fmla="*/ 0 h 1018"/>
                    <a:gd name="T6" fmla="*/ 52 w 622"/>
                    <a:gd name="T7" fmla="*/ 0 h 1018"/>
                    <a:gd name="T8" fmla="*/ 64 w 622"/>
                    <a:gd name="T9" fmla="*/ 4 h 1018"/>
                    <a:gd name="T10" fmla="*/ 69 w 622"/>
                    <a:gd name="T11" fmla="*/ 9 h 1018"/>
                    <a:gd name="T12" fmla="*/ 69 w 622"/>
                    <a:gd name="T13" fmla="*/ 17 h 1018"/>
                    <a:gd name="T14" fmla="*/ 60 w 622"/>
                    <a:gd name="T15" fmla="*/ 32 h 1018"/>
                    <a:gd name="T16" fmla="*/ 51 w 622"/>
                    <a:gd name="T17" fmla="*/ 43 h 1018"/>
                    <a:gd name="T18" fmla="*/ 47 w 622"/>
                    <a:gd name="T19" fmla="*/ 53 h 1018"/>
                    <a:gd name="T20" fmla="*/ 44 w 622"/>
                    <a:gd name="T21" fmla="*/ 64 h 1018"/>
                    <a:gd name="T22" fmla="*/ 47 w 622"/>
                    <a:gd name="T23" fmla="*/ 75 h 1018"/>
                    <a:gd name="T24" fmla="*/ 50 w 622"/>
                    <a:gd name="T25" fmla="*/ 85 h 1018"/>
                    <a:gd name="T26" fmla="*/ 50 w 622"/>
                    <a:gd name="T27" fmla="*/ 97 h 1018"/>
                    <a:gd name="T28" fmla="*/ 46 w 622"/>
                    <a:gd name="T29" fmla="*/ 105 h 1018"/>
                    <a:gd name="T30" fmla="*/ 37 w 622"/>
                    <a:gd name="T31" fmla="*/ 109 h 1018"/>
                    <a:gd name="T32" fmla="*/ 27 w 622"/>
                    <a:gd name="T33" fmla="*/ 113 h 1018"/>
                    <a:gd name="T34" fmla="*/ 18 w 622"/>
                    <a:gd name="T35" fmla="*/ 113 h 1018"/>
                    <a:gd name="T36" fmla="*/ 11 w 622"/>
                    <a:gd name="T37" fmla="*/ 110 h 1018"/>
                    <a:gd name="T38" fmla="*/ 3 w 622"/>
                    <a:gd name="T39" fmla="*/ 97 h 1018"/>
                    <a:gd name="T40" fmla="*/ 0 w 622"/>
                    <a:gd name="T41" fmla="*/ 83 h 1018"/>
                    <a:gd name="T42" fmla="*/ 1 w 622"/>
                    <a:gd name="T43" fmla="*/ 65 h 1018"/>
                    <a:gd name="T44" fmla="*/ 7 w 622"/>
                    <a:gd name="T45" fmla="*/ 43 h 1018"/>
                    <a:gd name="T46" fmla="*/ 14 w 622"/>
                    <a:gd name="T47" fmla="*/ 29 h 1018"/>
                    <a:gd name="T48" fmla="*/ 23 w 622"/>
                    <a:gd name="T49" fmla="*/ 17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8 h 758"/>
                    <a:gd name="T2" fmla="*/ 7 w 784"/>
                    <a:gd name="T3" fmla="*/ 0 h 758"/>
                    <a:gd name="T4" fmla="*/ 18 w 784"/>
                    <a:gd name="T5" fmla="*/ 0 h 758"/>
                    <a:gd name="T6" fmla="*/ 38 w 784"/>
                    <a:gd name="T7" fmla="*/ 2 h 758"/>
                    <a:gd name="T8" fmla="*/ 62 w 784"/>
                    <a:gd name="T9" fmla="*/ 3 h 758"/>
                    <a:gd name="T10" fmla="*/ 71 w 784"/>
                    <a:gd name="T11" fmla="*/ 7 h 758"/>
                    <a:gd name="T12" fmla="*/ 75 w 784"/>
                    <a:gd name="T13" fmla="*/ 12 h 758"/>
                    <a:gd name="T14" fmla="*/ 75 w 784"/>
                    <a:gd name="T15" fmla="*/ 19 h 758"/>
                    <a:gd name="T16" fmla="*/ 73 w 784"/>
                    <a:gd name="T17" fmla="*/ 26 h 758"/>
                    <a:gd name="T18" fmla="*/ 66 w 784"/>
                    <a:gd name="T19" fmla="*/ 38 h 758"/>
                    <a:gd name="T20" fmla="*/ 56 w 784"/>
                    <a:gd name="T21" fmla="*/ 48 h 758"/>
                    <a:gd name="T22" fmla="*/ 49 w 784"/>
                    <a:gd name="T23" fmla="*/ 56 h 758"/>
                    <a:gd name="T24" fmla="*/ 46 w 784"/>
                    <a:gd name="T25" fmla="*/ 63 h 758"/>
                    <a:gd name="T26" fmla="*/ 44 w 784"/>
                    <a:gd name="T27" fmla="*/ 68 h 758"/>
                    <a:gd name="T28" fmla="*/ 44 w 784"/>
                    <a:gd name="T29" fmla="*/ 72 h 758"/>
                    <a:gd name="T30" fmla="*/ 45 w 784"/>
                    <a:gd name="T31" fmla="*/ 74 h 758"/>
                    <a:gd name="T32" fmla="*/ 54 w 784"/>
                    <a:gd name="T33" fmla="*/ 74 h 758"/>
                    <a:gd name="T34" fmla="*/ 67 w 784"/>
                    <a:gd name="T35" fmla="*/ 72 h 758"/>
                    <a:gd name="T36" fmla="*/ 75 w 784"/>
                    <a:gd name="T37" fmla="*/ 72 h 758"/>
                    <a:gd name="T38" fmla="*/ 84 w 784"/>
                    <a:gd name="T39" fmla="*/ 75 h 758"/>
                    <a:gd name="T40" fmla="*/ 87 w 784"/>
                    <a:gd name="T41" fmla="*/ 79 h 758"/>
                    <a:gd name="T42" fmla="*/ 84 w 784"/>
                    <a:gd name="T43" fmla="*/ 83 h 758"/>
                    <a:gd name="T44" fmla="*/ 81 w 784"/>
                    <a:gd name="T45" fmla="*/ 84 h 758"/>
                    <a:gd name="T46" fmla="*/ 75 w 784"/>
                    <a:gd name="T47" fmla="*/ 82 h 758"/>
                    <a:gd name="T48" fmla="*/ 66 w 784"/>
                    <a:gd name="T49" fmla="*/ 78 h 758"/>
                    <a:gd name="T50" fmla="*/ 58 w 784"/>
                    <a:gd name="T51" fmla="*/ 79 h 758"/>
                    <a:gd name="T52" fmla="*/ 44 w 784"/>
                    <a:gd name="T53" fmla="*/ 81 h 758"/>
                    <a:gd name="T54" fmla="*/ 40 w 784"/>
                    <a:gd name="T55" fmla="*/ 80 h 758"/>
                    <a:gd name="T56" fmla="*/ 37 w 784"/>
                    <a:gd name="T57" fmla="*/ 78 h 758"/>
                    <a:gd name="T58" fmla="*/ 37 w 784"/>
                    <a:gd name="T59" fmla="*/ 71 h 758"/>
                    <a:gd name="T60" fmla="*/ 37 w 784"/>
                    <a:gd name="T61" fmla="*/ 61 h 758"/>
                    <a:gd name="T62" fmla="*/ 43 w 784"/>
                    <a:gd name="T63" fmla="*/ 54 h 758"/>
                    <a:gd name="T64" fmla="*/ 52 w 784"/>
                    <a:gd name="T65" fmla="*/ 43 h 758"/>
                    <a:gd name="T66" fmla="*/ 60 w 784"/>
                    <a:gd name="T67" fmla="*/ 34 h 758"/>
                    <a:gd name="T68" fmla="*/ 65 w 784"/>
                    <a:gd name="T69" fmla="*/ 26 h 758"/>
                    <a:gd name="T70" fmla="*/ 68 w 784"/>
                    <a:gd name="T71" fmla="*/ 20 h 758"/>
                    <a:gd name="T72" fmla="*/ 66 w 784"/>
                    <a:gd name="T73" fmla="*/ 16 h 758"/>
                    <a:gd name="T74" fmla="*/ 63 w 784"/>
                    <a:gd name="T75" fmla="*/ 12 h 758"/>
                    <a:gd name="T76" fmla="*/ 58 w 784"/>
                    <a:gd name="T77" fmla="*/ 11 h 758"/>
                    <a:gd name="T78" fmla="*/ 52 w 784"/>
                    <a:gd name="T79" fmla="*/ 11 h 758"/>
                    <a:gd name="T80" fmla="*/ 40 w 784"/>
                    <a:gd name="T81" fmla="*/ 11 h 758"/>
                    <a:gd name="T82" fmla="*/ 21 w 784"/>
                    <a:gd name="T83" fmla="*/ 14 h 758"/>
                    <a:gd name="T84" fmla="*/ 8 w 784"/>
                    <a:gd name="T85" fmla="*/ 15 h 758"/>
                    <a:gd name="T86" fmla="*/ 2 w 784"/>
                    <a:gd name="T87" fmla="*/ 14 h 758"/>
                    <a:gd name="T88" fmla="*/ 0 w 784"/>
                    <a:gd name="T89" fmla="*/ 12 h 758"/>
                    <a:gd name="T90" fmla="*/ 0 w 784"/>
                    <a:gd name="T91" fmla="*/ 8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90 w 996"/>
                    <a:gd name="T1" fmla="*/ 34 h 722"/>
                    <a:gd name="T2" fmla="*/ 92 w 996"/>
                    <a:gd name="T3" fmla="*/ 23 h 722"/>
                    <a:gd name="T4" fmla="*/ 99 w 996"/>
                    <a:gd name="T5" fmla="*/ 19 h 722"/>
                    <a:gd name="T6" fmla="*/ 106 w 996"/>
                    <a:gd name="T7" fmla="*/ 18 h 722"/>
                    <a:gd name="T8" fmla="*/ 111 w 996"/>
                    <a:gd name="T9" fmla="*/ 23 h 722"/>
                    <a:gd name="T10" fmla="*/ 109 w 996"/>
                    <a:gd name="T11" fmla="*/ 32 h 722"/>
                    <a:gd name="T12" fmla="*/ 105 w 996"/>
                    <a:gd name="T13" fmla="*/ 45 h 722"/>
                    <a:gd name="T14" fmla="*/ 96 w 996"/>
                    <a:gd name="T15" fmla="*/ 59 h 722"/>
                    <a:gd name="T16" fmla="*/ 85 w 996"/>
                    <a:gd name="T17" fmla="*/ 71 h 722"/>
                    <a:gd name="T18" fmla="*/ 76 w 996"/>
                    <a:gd name="T19" fmla="*/ 78 h 722"/>
                    <a:gd name="T20" fmla="*/ 66 w 996"/>
                    <a:gd name="T21" fmla="*/ 81 h 722"/>
                    <a:gd name="T22" fmla="*/ 57 w 996"/>
                    <a:gd name="T23" fmla="*/ 80 h 722"/>
                    <a:gd name="T24" fmla="*/ 49 w 996"/>
                    <a:gd name="T25" fmla="*/ 76 h 722"/>
                    <a:gd name="T26" fmla="*/ 47 w 996"/>
                    <a:gd name="T27" fmla="*/ 70 h 722"/>
                    <a:gd name="T28" fmla="*/ 44 w 996"/>
                    <a:gd name="T29" fmla="*/ 60 h 722"/>
                    <a:gd name="T30" fmla="*/ 40 w 996"/>
                    <a:gd name="T31" fmla="*/ 40 h 722"/>
                    <a:gd name="T32" fmla="*/ 38 w 996"/>
                    <a:gd name="T33" fmla="*/ 27 h 722"/>
                    <a:gd name="T34" fmla="*/ 38 w 996"/>
                    <a:gd name="T35" fmla="*/ 11 h 722"/>
                    <a:gd name="T36" fmla="*/ 36 w 996"/>
                    <a:gd name="T37" fmla="*/ 8 h 722"/>
                    <a:gd name="T38" fmla="*/ 31 w 996"/>
                    <a:gd name="T39" fmla="*/ 7 h 722"/>
                    <a:gd name="T40" fmla="*/ 25 w 996"/>
                    <a:gd name="T41" fmla="*/ 12 h 722"/>
                    <a:gd name="T42" fmla="*/ 19 w 996"/>
                    <a:gd name="T43" fmla="*/ 19 h 722"/>
                    <a:gd name="T44" fmla="*/ 13 w 996"/>
                    <a:gd name="T45" fmla="*/ 23 h 722"/>
                    <a:gd name="T46" fmla="*/ 3 w 996"/>
                    <a:gd name="T47" fmla="*/ 23 h 722"/>
                    <a:gd name="T48" fmla="*/ 0 w 996"/>
                    <a:gd name="T49" fmla="*/ 21 h 722"/>
                    <a:gd name="T50" fmla="*/ 0 w 996"/>
                    <a:gd name="T51" fmla="*/ 17 h 722"/>
                    <a:gd name="T52" fmla="*/ 4 w 996"/>
                    <a:gd name="T53" fmla="*/ 13 h 722"/>
                    <a:gd name="T54" fmla="*/ 9 w 996"/>
                    <a:gd name="T55" fmla="*/ 14 h 722"/>
                    <a:gd name="T56" fmla="*/ 13 w 996"/>
                    <a:gd name="T57" fmla="*/ 13 h 722"/>
                    <a:gd name="T58" fmla="*/ 21 w 996"/>
                    <a:gd name="T59" fmla="*/ 8 h 722"/>
                    <a:gd name="T60" fmla="*/ 29 w 996"/>
                    <a:gd name="T61" fmla="*/ 2 h 722"/>
                    <a:gd name="T62" fmla="*/ 36 w 996"/>
                    <a:gd name="T63" fmla="*/ 1 h 722"/>
                    <a:gd name="T64" fmla="*/ 46 w 996"/>
                    <a:gd name="T65" fmla="*/ 0 h 722"/>
                    <a:gd name="T66" fmla="*/ 47 w 996"/>
                    <a:gd name="T67" fmla="*/ 4 h 722"/>
                    <a:gd name="T68" fmla="*/ 44 w 996"/>
                    <a:gd name="T69" fmla="*/ 9 h 722"/>
                    <a:gd name="T70" fmla="*/ 44 w 996"/>
                    <a:gd name="T71" fmla="*/ 22 h 722"/>
                    <a:gd name="T72" fmla="*/ 47 w 996"/>
                    <a:gd name="T73" fmla="*/ 38 h 722"/>
                    <a:gd name="T74" fmla="*/ 52 w 996"/>
                    <a:gd name="T75" fmla="*/ 55 h 722"/>
                    <a:gd name="T76" fmla="*/ 56 w 996"/>
                    <a:gd name="T77" fmla="*/ 64 h 722"/>
                    <a:gd name="T78" fmla="*/ 62 w 996"/>
                    <a:gd name="T79" fmla="*/ 69 h 722"/>
                    <a:gd name="T80" fmla="*/ 69 w 996"/>
                    <a:gd name="T81" fmla="*/ 69 h 722"/>
                    <a:gd name="T82" fmla="*/ 75 w 996"/>
                    <a:gd name="T83" fmla="*/ 64 h 722"/>
                    <a:gd name="T84" fmla="*/ 84 w 996"/>
                    <a:gd name="T85" fmla="*/ 54 h 722"/>
                    <a:gd name="T86" fmla="*/ 89 w 996"/>
                    <a:gd name="T87" fmla="*/ 40 h 722"/>
                    <a:gd name="T88" fmla="*/ 90 w 996"/>
                    <a:gd name="T89" fmla="*/ 34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50 w 703"/>
                    <a:gd name="T1" fmla="*/ 96 h 1140"/>
                    <a:gd name="T2" fmla="*/ 62 w 703"/>
                    <a:gd name="T3" fmla="*/ 109 h 1140"/>
                    <a:gd name="T4" fmla="*/ 68 w 703"/>
                    <a:gd name="T5" fmla="*/ 109 h 1140"/>
                    <a:gd name="T6" fmla="*/ 76 w 703"/>
                    <a:gd name="T7" fmla="*/ 113 h 1140"/>
                    <a:gd name="T8" fmla="*/ 78 w 703"/>
                    <a:gd name="T9" fmla="*/ 119 h 1140"/>
                    <a:gd name="T10" fmla="*/ 75 w 703"/>
                    <a:gd name="T11" fmla="*/ 126 h 1140"/>
                    <a:gd name="T12" fmla="*/ 68 w 703"/>
                    <a:gd name="T13" fmla="*/ 127 h 1140"/>
                    <a:gd name="T14" fmla="*/ 60 w 703"/>
                    <a:gd name="T15" fmla="*/ 121 h 1140"/>
                    <a:gd name="T16" fmla="*/ 43 w 703"/>
                    <a:gd name="T17" fmla="*/ 106 h 1140"/>
                    <a:gd name="T18" fmla="*/ 32 w 703"/>
                    <a:gd name="T19" fmla="*/ 92 h 1140"/>
                    <a:gd name="T20" fmla="*/ 27 w 703"/>
                    <a:gd name="T21" fmla="*/ 80 h 1140"/>
                    <a:gd name="T22" fmla="*/ 23 w 703"/>
                    <a:gd name="T23" fmla="*/ 61 h 1140"/>
                    <a:gd name="T24" fmla="*/ 23 w 703"/>
                    <a:gd name="T25" fmla="*/ 36 h 1140"/>
                    <a:gd name="T26" fmla="*/ 22 w 703"/>
                    <a:gd name="T27" fmla="*/ 30 h 1140"/>
                    <a:gd name="T28" fmla="*/ 17 w 703"/>
                    <a:gd name="T29" fmla="*/ 25 h 1140"/>
                    <a:gd name="T30" fmla="*/ 3 w 703"/>
                    <a:gd name="T31" fmla="*/ 26 h 1140"/>
                    <a:gd name="T32" fmla="*/ 0 w 703"/>
                    <a:gd name="T33" fmla="*/ 23 h 1140"/>
                    <a:gd name="T34" fmla="*/ 3 w 703"/>
                    <a:gd name="T35" fmla="*/ 22 h 1140"/>
                    <a:gd name="T36" fmla="*/ 14 w 703"/>
                    <a:gd name="T37" fmla="*/ 21 h 1140"/>
                    <a:gd name="T38" fmla="*/ 15 w 703"/>
                    <a:gd name="T39" fmla="*/ 19 h 1140"/>
                    <a:gd name="T40" fmla="*/ 1 w 703"/>
                    <a:gd name="T41" fmla="*/ 11 h 1140"/>
                    <a:gd name="T42" fmla="*/ 1 w 703"/>
                    <a:gd name="T43" fmla="*/ 8 h 1140"/>
                    <a:gd name="T44" fmla="*/ 3 w 703"/>
                    <a:gd name="T45" fmla="*/ 7 h 1140"/>
                    <a:gd name="T46" fmla="*/ 15 w 703"/>
                    <a:gd name="T47" fmla="*/ 14 h 1140"/>
                    <a:gd name="T48" fmla="*/ 18 w 703"/>
                    <a:gd name="T49" fmla="*/ 13 h 1140"/>
                    <a:gd name="T50" fmla="*/ 15 w 703"/>
                    <a:gd name="T51" fmla="*/ 1 h 1140"/>
                    <a:gd name="T52" fmla="*/ 17 w 703"/>
                    <a:gd name="T53" fmla="*/ 0 h 1140"/>
                    <a:gd name="T54" fmla="*/ 19 w 703"/>
                    <a:gd name="T55" fmla="*/ 1 h 1140"/>
                    <a:gd name="T56" fmla="*/ 22 w 703"/>
                    <a:gd name="T57" fmla="*/ 13 h 1140"/>
                    <a:gd name="T58" fmla="*/ 25 w 703"/>
                    <a:gd name="T59" fmla="*/ 14 h 1140"/>
                    <a:gd name="T60" fmla="*/ 32 w 703"/>
                    <a:gd name="T61" fmla="*/ 1 h 1140"/>
                    <a:gd name="T62" fmla="*/ 33 w 703"/>
                    <a:gd name="T63" fmla="*/ 1 h 1140"/>
                    <a:gd name="T64" fmla="*/ 33 w 703"/>
                    <a:gd name="T65" fmla="*/ 5 h 1140"/>
                    <a:gd name="T66" fmla="*/ 29 w 703"/>
                    <a:gd name="T67" fmla="*/ 15 h 1140"/>
                    <a:gd name="T68" fmla="*/ 29 w 703"/>
                    <a:gd name="T69" fmla="*/ 21 h 1140"/>
                    <a:gd name="T70" fmla="*/ 31 w 703"/>
                    <a:gd name="T71" fmla="*/ 28 h 1140"/>
                    <a:gd name="T72" fmla="*/ 30 w 703"/>
                    <a:gd name="T73" fmla="*/ 38 h 1140"/>
                    <a:gd name="T74" fmla="*/ 31 w 703"/>
                    <a:gd name="T75" fmla="*/ 55 h 1140"/>
                    <a:gd name="T76" fmla="*/ 33 w 703"/>
                    <a:gd name="T77" fmla="*/ 67 h 1140"/>
                    <a:gd name="T78" fmla="*/ 37 w 703"/>
                    <a:gd name="T79" fmla="*/ 80 h 1140"/>
                    <a:gd name="T80" fmla="*/ 43 w 703"/>
                    <a:gd name="T81" fmla="*/ 89 h 1140"/>
                    <a:gd name="T82" fmla="*/ 50 w 703"/>
                    <a:gd name="T83" fmla="*/ 96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2 w 919"/>
                    <a:gd name="T1" fmla="*/ 105 h 1067"/>
                    <a:gd name="T2" fmla="*/ 0 w 919"/>
                    <a:gd name="T3" fmla="*/ 111 h 1067"/>
                    <a:gd name="T4" fmla="*/ 2 w 919"/>
                    <a:gd name="T5" fmla="*/ 119 h 1067"/>
                    <a:gd name="T6" fmla="*/ 8 w 919"/>
                    <a:gd name="T7" fmla="*/ 119 h 1067"/>
                    <a:gd name="T8" fmla="*/ 26 w 919"/>
                    <a:gd name="T9" fmla="*/ 116 h 1067"/>
                    <a:gd name="T10" fmla="*/ 46 w 919"/>
                    <a:gd name="T11" fmla="*/ 109 h 1067"/>
                    <a:gd name="T12" fmla="*/ 62 w 919"/>
                    <a:gd name="T13" fmla="*/ 99 h 1067"/>
                    <a:gd name="T14" fmla="*/ 71 w 919"/>
                    <a:gd name="T15" fmla="*/ 85 h 1067"/>
                    <a:gd name="T16" fmla="*/ 80 w 919"/>
                    <a:gd name="T17" fmla="*/ 62 h 1067"/>
                    <a:gd name="T18" fmla="*/ 82 w 919"/>
                    <a:gd name="T19" fmla="*/ 40 h 1067"/>
                    <a:gd name="T20" fmla="*/ 82 w 919"/>
                    <a:gd name="T21" fmla="*/ 30 h 1067"/>
                    <a:gd name="T22" fmla="*/ 87 w 919"/>
                    <a:gd name="T23" fmla="*/ 23 h 1067"/>
                    <a:gd name="T24" fmla="*/ 94 w 919"/>
                    <a:gd name="T25" fmla="*/ 21 h 1067"/>
                    <a:gd name="T26" fmla="*/ 101 w 919"/>
                    <a:gd name="T27" fmla="*/ 21 h 1067"/>
                    <a:gd name="T28" fmla="*/ 102 w 919"/>
                    <a:gd name="T29" fmla="*/ 18 h 1067"/>
                    <a:gd name="T30" fmla="*/ 92 w 919"/>
                    <a:gd name="T31" fmla="*/ 18 h 1067"/>
                    <a:gd name="T32" fmla="*/ 90 w 919"/>
                    <a:gd name="T33" fmla="*/ 16 h 1067"/>
                    <a:gd name="T34" fmla="*/ 99 w 919"/>
                    <a:gd name="T35" fmla="*/ 7 h 1067"/>
                    <a:gd name="T36" fmla="*/ 97 w 919"/>
                    <a:gd name="T37" fmla="*/ 5 h 1067"/>
                    <a:gd name="T38" fmla="*/ 95 w 919"/>
                    <a:gd name="T39" fmla="*/ 6 h 1067"/>
                    <a:gd name="T40" fmla="*/ 88 w 919"/>
                    <a:gd name="T41" fmla="*/ 13 h 1067"/>
                    <a:gd name="T42" fmla="*/ 87 w 919"/>
                    <a:gd name="T43" fmla="*/ 13 h 1067"/>
                    <a:gd name="T44" fmla="*/ 87 w 919"/>
                    <a:gd name="T45" fmla="*/ 2 h 1067"/>
                    <a:gd name="T46" fmla="*/ 85 w 919"/>
                    <a:gd name="T47" fmla="*/ 0 h 1067"/>
                    <a:gd name="T48" fmla="*/ 82 w 919"/>
                    <a:gd name="T49" fmla="*/ 1 h 1067"/>
                    <a:gd name="T50" fmla="*/ 83 w 919"/>
                    <a:gd name="T51" fmla="*/ 13 h 1067"/>
                    <a:gd name="T52" fmla="*/ 81 w 919"/>
                    <a:gd name="T53" fmla="*/ 14 h 1067"/>
                    <a:gd name="T54" fmla="*/ 74 w 919"/>
                    <a:gd name="T55" fmla="*/ 7 h 1067"/>
                    <a:gd name="T56" fmla="*/ 69 w 919"/>
                    <a:gd name="T57" fmla="*/ 6 h 1067"/>
                    <a:gd name="T58" fmla="*/ 70 w 919"/>
                    <a:gd name="T59" fmla="*/ 10 h 1067"/>
                    <a:gd name="T60" fmla="*/ 78 w 919"/>
                    <a:gd name="T61" fmla="*/ 17 h 1067"/>
                    <a:gd name="T62" fmla="*/ 78 w 919"/>
                    <a:gd name="T63" fmla="*/ 21 h 1067"/>
                    <a:gd name="T64" fmla="*/ 75 w 919"/>
                    <a:gd name="T65" fmla="*/ 29 h 1067"/>
                    <a:gd name="T66" fmla="*/ 75 w 919"/>
                    <a:gd name="T67" fmla="*/ 36 h 1067"/>
                    <a:gd name="T68" fmla="*/ 75 w 919"/>
                    <a:gd name="T69" fmla="*/ 48 h 1067"/>
                    <a:gd name="T70" fmla="*/ 72 w 919"/>
                    <a:gd name="T71" fmla="*/ 64 h 1067"/>
                    <a:gd name="T72" fmla="*/ 69 w 919"/>
                    <a:gd name="T73" fmla="*/ 73 h 1067"/>
                    <a:gd name="T74" fmla="*/ 63 w 919"/>
                    <a:gd name="T75" fmla="*/ 85 h 1067"/>
                    <a:gd name="T76" fmla="*/ 56 w 919"/>
                    <a:gd name="T77" fmla="*/ 95 h 1067"/>
                    <a:gd name="T78" fmla="*/ 51 w 919"/>
                    <a:gd name="T79" fmla="*/ 100 h 1067"/>
                    <a:gd name="T80" fmla="*/ 37 w 919"/>
                    <a:gd name="T81" fmla="*/ 104 h 1067"/>
                    <a:gd name="T82" fmla="*/ 24 w 919"/>
                    <a:gd name="T83" fmla="*/ 105 h 1067"/>
                    <a:gd name="T84" fmla="*/ 11 w 919"/>
                    <a:gd name="T85" fmla="*/ 107 h 1067"/>
                    <a:gd name="T86" fmla="*/ 2 w 919"/>
                    <a:gd name="T87" fmla="*/ 105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34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34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4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34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4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233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233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33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US" altLang="en-US" sz="24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33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33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3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320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1233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4400" baseline="-8000">
                  <a:solidFill>
                    <a:schemeClr val="bg2"/>
                  </a:solidFill>
                </a:rPr>
                <a:t>Exit</a:t>
              </a:r>
              <a:endParaRPr lang="en-CA" altLang="en-US" sz="4400" baseline="-8000">
                <a:solidFill>
                  <a:schemeClr val="bg2"/>
                </a:solidFill>
              </a:endParaRPr>
            </a:p>
          </p:txBody>
        </p:sp>
        <p:sp>
          <p:nvSpPr>
            <p:cNvPr id="1233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321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12322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232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32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323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12324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232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32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325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Partial Correctness</a:t>
            </a:r>
            <a:endParaRPr lang="en-CA" altLang="en-US" smtClean="0"/>
          </a:p>
        </p:txBody>
      </p:sp>
      <p:sp>
        <p:nvSpPr>
          <p:cNvPr id="4741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5867400"/>
            <a:ext cx="8458200" cy="12192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 smtClean="0"/>
              <a:t>Proves that </a:t>
            </a:r>
            <a:r>
              <a:rPr lang="en-US" altLang="en-US" sz="2800" smtClean="0">
                <a:solidFill>
                  <a:schemeClr val="hlink"/>
                </a:solidFill>
              </a:rPr>
              <a:t>IF</a:t>
            </a:r>
            <a:r>
              <a:rPr lang="en-US" altLang="en-US" sz="2800" smtClean="0"/>
              <a:t> the program terminates then it works </a:t>
            </a:r>
            <a:br>
              <a:rPr lang="en-US" altLang="en-US" sz="2800" smtClean="0"/>
            </a:br>
            <a:r>
              <a:rPr lang="en-CA" altLang="en-US" sz="2800" smtClean="0">
                <a:solidFill>
                  <a:srgbClr val="33CC33"/>
                </a:solidFill>
              </a:rPr>
              <a:t>&lt;PreCond&gt;</a:t>
            </a:r>
            <a:r>
              <a:rPr lang="en-CA" altLang="en-US" sz="2800" smtClean="0"/>
              <a:t> </a:t>
            </a:r>
            <a:r>
              <a:rPr lang="en-US" altLang="en-US" sz="2800" smtClean="0"/>
              <a:t>&amp;</a:t>
            </a:r>
            <a:r>
              <a:rPr lang="en-CA" altLang="en-US" sz="2800" smtClean="0"/>
              <a:t> </a:t>
            </a:r>
            <a:r>
              <a:rPr lang="en-CA" altLang="en-US" sz="2800" smtClean="0">
                <a:solidFill>
                  <a:schemeClr val="accent2"/>
                </a:solidFill>
              </a:rPr>
              <a:t>&lt;</a:t>
            </a:r>
            <a:r>
              <a:rPr lang="en-US" altLang="en-US" sz="2800" smtClean="0">
                <a:solidFill>
                  <a:schemeClr val="accent2"/>
                </a:solidFill>
              </a:rPr>
              <a:t>code</a:t>
            </a:r>
            <a:r>
              <a:rPr lang="en-CA" altLang="en-US" sz="2800" smtClean="0">
                <a:solidFill>
                  <a:schemeClr val="accent2"/>
                </a:solidFill>
              </a:rPr>
              <a:t>&gt;</a:t>
            </a:r>
            <a:r>
              <a:rPr lang="en-CA" altLang="en-US" sz="2800" smtClean="0"/>
              <a:t> </a:t>
            </a:r>
            <a:r>
              <a:rPr lang="en-CA" altLang="en-US" sz="3600" smtClean="0">
                <a:latin typeface="Symbol" pitchFamily="18" charset="2"/>
              </a:rPr>
              <a:t>Þ </a:t>
            </a:r>
            <a:r>
              <a:rPr lang="en-CA" altLang="en-US" sz="2800" smtClean="0">
                <a:solidFill>
                  <a:srgbClr val="33CC33"/>
                </a:solidFill>
              </a:rPr>
              <a:t>&lt;PostCond&gt;</a:t>
            </a:r>
            <a:r>
              <a:rPr lang="en-CA" altLang="en-US" sz="2800" smtClean="0"/>
              <a:t> </a:t>
            </a:r>
          </a:p>
        </p:txBody>
      </p:sp>
      <p:sp>
        <p:nvSpPr>
          <p:cNvPr id="13316" name="Rectangle 4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CA" altLang="en-US" sz="4400">
              <a:solidFill>
                <a:schemeClr val="tx2"/>
              </a:solidFill>
            </a:endParaRPr>
          </a:p>
        </p:txBody>
      </p:sp>
      <p:grpSp>
        <p:nvGrpSpPr>
          <p:cNvPr id="474117" name="Group 5"/>
          <p:cNvGrpSpPr>
            <a:grpSpLocks/>
          </p:cNvGrpSpPr>
          <p:nvPr/>
        </p:nvGrpSpPr>
        <p:grpSpPr bwMode="auto">
          <a:xfrm>
            <a:off x="3175" y="628650"/>
            <a:ext cx="8343900" cy="1866900"/>
            <a:chOff x="2" y="396"/>
            <a:chExt cx="5256" cy="1176"/>
          </a:xfrm>
        </p:grpSpPr>
        <p:grpSp>
          <p:nvGrpSpPr>
            <p:cNvPr id="13361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13366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13374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157 w 2280"/>
                    <a:gd name="T1" fmla="*/ 6 h 1785"/>
                    <a:gd name="T2" fmla="*/ 258 w 2280"/>
                    <a:gd name="T3" fmla="*/ 65 h 1785"/>
                    <a:gd name="T4" fmla="*/ 460 w 2280"/>
                    <a:gd name="T5" fmla="*/ 55 h 1785"/>
                    <a:gd name="T6" fmla="*/ 379 w 2280"/>
                    <a:gd name="T7" fmla="*/ 239 h 1785"/>
                    <a:gd name="T8" fmla="*/ 367 w 2280"/>
                    <a:gd name="T9" fmla="*/ 280 h 1785"/>
                    <a:gd name="T10" fmla="*/ 361 w 2280"/>
                    <a:gd name="T11" fmla="*/ 315 h 1785"/>
                    <a:gd name="T12" fmla="*/ 328 w 2280"/>
                    <a:gd name="T13" fmla="*/ 330 h 1785"/>
                    <a:gd name="T14" fmla="*/ 268 w 2280"/>
                    <a:gd name="T15" fmla="*/ 331 h 1785"/>
                    <a:gd name="T16" fmla="*/ 35 w 2280"/>
                    <a:gd name="T17" fmla="*/ 351 h 1785"/>
                    <a:gd name="T18" fmla="*/ 56 w 2280"/>
                    <a:gd name="T19" fmla="*/ 157 h 1785"/>
                    <a:gd name="T20" fmla="*/ 89 w 2280"/>
                    <a:gd name="T21" fmla="*/ 27 h 1785"/>
                    <a:gd name="T22" fmla="*/ 157 w 2280"/>
                    <a:gd name="T23" fmla="*/ 6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5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pic>
              <p:nvPicPr>
                <p:cNvPr id="13376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13367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13368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263 w 600"/>
                    <a:gd name="T1" fmla="*/ 162 h 608"/>
                    <a:gd name="T2" fmla="*/ 252 w 600"/>
                    <a:gd name="T3" fmla="*/ 99 h 608"/>
                    <a:gd name="T4" fmla="*/ 231 w 600"/>
                    <a:gd name="T5" fmla="*/ 44 h 608"/>
                    <a:gd name="T6" fmla="*/ 192 w 600"/>
                    <a:gd name="T7" fmla="*/ 13 h 608"/>
                    <a:gd name="T8" fmla="*/ 125 w 600"/>
                    <a:gd name="T9" fmla="*/ 0 h 608"/>
                    <a:gd name="T10" fmla="*/ 68 w 600"/>
                    <a:gd name="T11" fmla="*/ 13 h 608"/>
                    <a:gd name="T12" fmla="*/ 13 w 600"/>
                    <a:gd name="T13" fmla="*/ 69 h 608"/>
                    <a:gd name="T14" fmla="*/ 0 w 600"/>
                    <a:gd name="T15" fmla="*/ 136 h 608"/>
                    <a:gd name="T16" fmla="*/ 13 w 600"/>
                    <a:gd name="T17" fmla="*/ 207 h 608"/>
                    <a:gd name="T18" fmla="*/ 34 w 600"/>
                    <a:gd name="T19" fmla="*/ 250 h 608"/>
                    <a:gd name="T20" fmla="*/ 60 w 600"/>
                    <a:gd name="T21" fmla="*/ 295 h 608"/>
                    <a:gd name="T22" fmla="*/ 88 w 600"/>
                    <a:gd name="T23" fmla="*/ 325 h 608"/>
                    <a:gd name="T24" fmla="*/ 120 w 600"/>
                    <a:gd name="T25" fmla="*/ 340 h 608"/>
                    <a:gd name="T26" fmla="*/ 164 w 600"/>
                    <a:gd name="T27" fmla="*/ 327 h 608"/>
                    <a:gd name="T28" fmla="*/ 208 w 600"/>
                    <a:gd name="T29" fmla="*/ 297 h 608"/>
                    <a:gd name="T30" fmla="*/ 236 w 600"/>
                    <a:gd name="T31" fmla="*/ 254 h 608"/>
                    <a:gd name="T32" fmla="*/ 263 w 600"/>
                    <a:gd name="T33" fmla="*/ 218 h 608"/>
                    <a:gd name="T34" fmla="*/ 271 w 600"/>
                    <a:gd name="T35" fmla="*/ 196 h 608"/>
                    <a:gd name="T36" fmla="*/ 382 w 600"/>
                    <a:gd name="T37" fmla="*/ 164 h 608"/>
                    <a:gd name="T38" fmla="*/ 406 w 600"/>
                    <a:gd name="T39" fmla="*/ 151 h 608"/>
                    <a:gd name="T40" fmla="*/ 392 w 600"/>
                    <a:gd name="T41" fmla="*/ 131 h 608"/>
                    <a:gd name="T42" fmla="*/ 263 w 600"/>
                    <a:gd name="T43" fmla="*/ 162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9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40 w 619"/>
                    <a:gd name="T1" fmla="*/ 112 h 1085"/>
                    <a:gd name="T2" fmla="*/ 192 w 619"/>
                    <a:gd name="T3" fmla="*/ 56 h 1085"/>
                    <a:gd name="T4" fmla="*/ 278 w 619"/>
                    <a:gd name="T5" fmla="*/ 2 h 1085"/>
                    <a:gd name="T6" fmla="*/ 317 w 619"/>
                    <a:gd name="T7" fmla="*/ 0 h 1085"/>
                    <a:gd name="T8" fmla="*/ 387 w 619"/>
                    <a:gd name="T9" fmla="*/ 24 h 1085"/>
                    <a:gd name="T10" fmla="*/ 418 w 619"/>
                    <a:gd name="T11" fmla="*/ 59 h 1085"/>
                    <a:gd name="T12" fmla="*/ 418 w 619"/>
                    <a:gd name="T13" fmla="*/ 112 h 1085"/>
                    <a:gd name="T14" fmla="*/ 366 w 619"/>
                    <a:gd name="T15" fmla="*/ 212 h 1085"/>
                    <a:gd name="T16" fmla="*/ 309 w 619"/>
                    <a:gd name="T17" fmla="*/ 290 h 1085"/>
                    <a:gd name="T18" fmla="*/ 285 w 619"/>
                    <a:gd name="T19" fmla="*/ 355 h 1085"/>
                    <a:gd name="T20" fmla="*/ 269 w 619"/>
                    <a:gd name="T21" fmla="*/ 430 h 1085"/>
                    <a:gd name="T22" fmla="*/ 285 w 619"/>
                    <a:gd name="T23" fmla="*/ 502 h 1085"/>
                    <a:gd name="T24" fmla="*/ 301 w 619"/>
                    <a:gd name="T25" fmla="*/ 573 h 1085"/>
                    <a:gd name="T26" fmla="*/ 301 w 619"/>
                    <a:gd name="T27" fmla="*/ 653 h 1085"/>
                    <a:gd name="T28" fmla="*/ 278 w 619"/>
                    <a:gd name="T29" fmla="*/ 702 h 1085"/>
                    <a:gd name="T30" fmla="*/ 226 w 619"/>
                    <a:gd name="T31" fmla="*/ 729 h 1085"/>
                    <a:gd name="T32" fmla="*/ 163 w 619"/>
                    <a:gd name="T33" fmla="*/ 758 h 1085"/>
                    <a:gd name="T34" fmla="*/ 106 w 619"/>
                    <a:gd name="T35" fmla="*/ 758 h 1085"/>
                    <a:gd name="T36" fmla="*/ 68 w 619"/>
                    <a:gd name="T37" fmla="*/ 736 h 1085"/>
                    <a:gd name="T38" fmla="*/ 16 w 619"/>
                    <a:gd name="T39" fmla="*/ 648 h 1085"/>
                    <a:gd name="T40" fmla="*/ 0 w 619"/>
                    <a:gd name="T41" fmla="*/ 557 h 1085"/>
                    <a:gd name="T42" fmla="*/ 5 w 619"/>
                    <a:gd name="T43" fmla="*/ 439 h 1085"/>
                    <a:gd name="T44" fmla="*/ 44 w 619"/>
                    <a:gd name="T45" fmla="*/ 290 h 1085"/>
                    <a:gd name="T46" fmla="*/ 83 w 619"/>
                    <a:gd name="T47" fmla="*/ 194 h 1085"/>
                    <a:gd name="T48" fmla="*/ 140 w 619"/>
                    <a:gd name="T49" fmla="*/ 112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0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49 h 808"/>
                    <a:gd name="T2" fmla="*/ 69 w 782"/>
                    <a:gd name="T3" fmla="*/ 0 h 808"/>
                    <a:gd name="T4" fmla="*/ 169 w 782"/>
                    <a:gd name="T5" fmla="*/ 0 h 808"/>
                    <a:gd name="T6" fmla="*/ 356 w 782"/>
                    <a:gd name="T7" fmla="*/ 12 h 808"/>
                    <a:gd name="T8" fmla="*/ 576 w 782"/>
                    <a:gd name="T9" fmla="*/ 19 h 808"/>
                    <a:gd name="T10" fmla="*/ 660 w 782"/>
                    <a:gd name="T11" fmla="*/ 42 h 808"/>
                    <a:gd name="T12" fmla="*/ 696 w 782"/>
                    <a:gd name="T13" fmla="*/ 71 h 808"/>
                    <a:gd name="T14" fmla="*/ 704 w 782"/>
                    <a:gd name="T15" fmla="*/ 117 h 808"/>
                    <a:gd name="T16" fmla="*/ 679 w 782"/>
                    <a:gd name="T17" fmla="*/ 164 h 808"/>
                    <a:gd name="T18" fmla="*/ 612 w 782"/>
                    <a:gd name="T19" fmla="*/ 236 h 808"/>
                    <a:gd name="T20" fmla="*/ 523 w 782"/>
                    <a:gd name="T21" fmla="*/ 296 h 808"/>
                    <a:gd name="T22" fmla="*/ 456 w 782"/>
                    <a:gd name="T23" fmla="*/ 350 h 808"/>
                    <a:gd name="T24" fmla="*/ 428 w 782"/>
                    <a:gd name="T25" fmla="*/ 393 h 808"/>
                    <a:gd name="T26" fmla="*/ 408 w 782"/>
                    <a:gd name="T27" fmla="*/ 423 h 808"/>
                    <a:gd name="T28" fmla="*/ 415 w 782"/>
                    <a:gd name="T29" fmla="*/ 446 h 808"/>
                    <a:gd name="T30" fmla="*/ 421 w 782"/>
                    <a:gd name="T31" fmla="*/ 460 h 808"/>
                    <a:gd name="T32" fmla="*/ 500 w 782"/>
                    <a:gd name="T33" fmla="*/ 460 h 808"/>
                    <a:gd name="T34" fmla="*/ 624 w 782"/>
                    <a:gd name="T35" fmla="*/ 448 h 808"/>
                    <a:gd name="T36" fmla="*/ 704 w 782"/>
                    <a:gd name="T37" fmla="*/ 448 h 808"/>
                    <a:gd name="T38" fmla="*/ 787 w 782"/>
                    <a:gd name="T39" fmla="*/ 468 h 808"/>
                    <a:gd name="T40" fmla="*/ 812 w 782"/>
                    <a:gd name="T41" fmla="*/ 493 h 808"/>
                    <a:gd name="T42" fmla="*/ 787 w 782"/>
                    <a:gd name="T43" fmla="*/ 515 h 808"/>
                    <a:gd name="T44" fmla="*/ 752 w 782"/>
                    <a:gd name="T45" fmla="*/ 523 h 808"/>
                    <a:gd name="T46" fmla="*/ 696 w 782"/>
                    <a:gd name="T47" fmla="*/ 513 h 808"/>
                    <a:gd name="T48" fmla="*/ 620 w 782"/>
                    <a:gd name="T49" fmla="*/ 485 h 808"/>
                    <a:gd name="T50" fmla="*/ 540 w 782"/>
                    <a:gd name="T51" fmla="*/ 490 h 808"/>
                    <a:gd name="T52" fmla="*/ 408 w 782"/>
                    <a:gd name="T53" fmla="*/ 505 h 808"/>
                    <a:gd name="T54" fmla="*/ 369 w 782"/>
                    <a:gd name="T55" fmla="*/ 500 h 808"/>
                    <a:gd name="T56" fmla="*/ 348 w 782"/>
                    <a:gd name="T57" fmla="*/ 483 h 808"/>
                    <a:gd name="T58" fmla="*/ 348 w 782"/>
                    <a:gd name="T59" fmla="*/ 441 h 808"/>
                    <a:gd name="T60" fmla="*/ 348 w 782"/>
                    <a:gd name="T61" fmla="*/ 381 h 808"/>
                    <a:gd name="T62" fmla="*/ 404 w 782"/>
                    <a:gd name="T63" fmla="*/ 335 h 808"/>
                    <a:gd name="T64" fmla="*/ 488 w 782"/>
                    <a:gd name="T65" fmla="*/ 268 h 808"/>
                    <a:gd name="T66" fmla="*/ 561 w 782"/>
                    <a:gd name="T67" fmla="*/ 209 h 808"/>
                    <a:gd name="T68" fmla="*/ 608 w 782"/>
                    <a:gd name="T69" fmla="*/ 164 h 808"/>
                    <a:gd name="T70" fmla="*/ 632 w 782"/>
                    <a:gd name="T71" fmla="*/ 124 h 808"/>
                    <a:gd name="T72" fmla="*/ 620 w 782"/>
                    <a:gd name="T73" fmla="*/ 102 h 808"/>
                    <a:gd name="T74" fmla="*/ 588 w 782"/>
                    <a:gd name="T75" fmla="*/ 74 h 808"/>
                    <a:gd name="T76" fmla="*/ 540 w 782"/>
                    <a:gd name="T77" fmla="*/ 67 h 808"/>
                    <a:gd name="T78" fmla="*/ 488 w 782"/>
                    <a:gd name="T79" fmla="*/ 67 h 808"/>
                    <a:gd name="T80" fmla="*/ 372 w 782"/>
                    <a:gd name="T81" fmla="*/ 67 h 808"/>
                    <a:gd name="T82" fmla="*/ 200 w 782"/>
                    <a:gd name="T83" fmla="*/ 87 h 808"/>
                    <a:gd name="T84" fmla="*/ 73 w 782"/>
                    <a:gd name="T85" fmla="*/ 95 h 808"/>
                    <a:gd name="T86" fmla="*/ 21 w 782"/>
                    <a:gd name="T87" fmla="*/ 87 h 808"/>
                    <a:gd name="T88" fmla="*/ 0 w 782"/>
                    <a:gd name="T89" fmla="*/ 74 h 808"/>
                    <a:gd name="T90" fmla="*/ 0 w 782"/>
                    <a:gd name="T91" fmla="*/ 49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1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944 w 992"/>
                    <a:gd name="T1" fmla="*/ 192 h 770"/>
                    <a:gd name="T2" fmla="*/ 962 w 992"/>
                    <a:gd name="T3" fmla="*/ 131 h 770"/>
                    <a:gd name="T4" fmla="*/ 1029 w 992"/>
                    <a:gd name="T5" fmla="*/ 108 h 770"/>
                    <a:gd name="T6" fmla="*/ 1110 w 992"/>
                    <a:gd name="T7" fmla="*/ 104 h 770"/>
                    <a:gd name="T8" fmla="*/ 1159 w 992"/>
                    <a:gd name="T9" fmla="*/ 131 h 770"/>
                    <a:gd name="T10" fmla="*/ 1137 w 992"/>
                    <a:gd name="T11" fmla="*/ 184 h 770"/>
                    <a:gd name="T12" fmla="*/ 1092 w 992"/>
                    <a:gd name="T13" fmla="*/ 256 h 770"/>
                    <a:gd name="T14" fmla="*/ 1001 w 992"/>
                    <a:gd name="T15" fmla="*/ 336 h 770"/>
                    <a:gd name="T16" fmla="*/ 889 w 992"/>
                    <a:gd name="T17" fmla="*/ 405 h 770"/>
                    <a:gd name="T18" fmla="*/ 796 w 992"/>
                    <a:gd name="T19" fmla="*/ 442 h 770"/>
                    <a:gd name="T20" fmla="*/ 692 w 992"/>
                    <a:gd name="T21" fmla="*/ 461 h 770"/>
                    <a:gd name="T22" fmla="*/ 592 w 992"/>
                    <a:gd name="T23" fmla="*/ 454 h 770"/>
                    <a:gd name="T24" fmla="*/ 516 w 992"/>
                    <a:gd name="T25" fmla="*/ 433 h 770"/>
                    <a:gd name="T26" fmla="*/ 490 w 992"/>
                    <a:gd name="T27" fmla="*/ 399 h 770"/>
                    <a:gd name="T28" fmla="*/ 458 w 992"/>
                    <a:gd name="T29" fmla="*/ 339 h 770"/>
                    <a:gd name="T30" fmla="*/ 422 w 992"/>
                    <a:gd name="T31" fmla="*/ 229 h 770"/>
                    <a:gd name="T32" fmla="*/ 395 w 992"/>
                    <a:gd name="T33" fmla="*/ 152 h 770"/>
                    <a:gd name="T34" fmla="*/ 395 w 992"/>
                    <a:gd name="T35" fmla="*/ 62 h 770"/>
                    <a:gd name="T36" fmla="*/ 377 w 992"/>
                    <a:gd name="T37" fmla="*/ 47 h 770"/>
                    <a:gd name="T38" fmla="*/ 324 w 992"/>
                    <a:gd name="T39" fmla="*/ 42 h 770"/>
                    <a:gd name="T40" fmla="*/ 261 w 992"/>
                    <a:gd name="T41" fmla="*/ 67 h 770"/>
                    <a:gd name="T42" fmla="*/ 202 w 992"/>
                    <a:gd name="T43" fmla="*/ 108 h 770"/>
                    <a:gd name="T44" fmla="*/ 134 w 992"/>
                    <a:gd name="T45" fmla="*/ 131 h 770"/>
                    <a:gd name="T46" fmla="*/ 32 w 992"/>
                    <a:gd name="T47" fmla="*/ 131 h 770"/>
                    <a:gd name="T48" fmla="*/ 0 w 992"/>
                    <a:gd name="T49" fmla="*/ 117 h 770"/>
                    <a:gd name="T50" fmla="*/ 0 w 992"/>
                    <a:gd name="T51" fmla="*/ 95 h 770"/>
                    <a:gd name="T52" fmla="*/ 46 w 992"/>
                    <a:gd name="T53" fmla="*/ 74 h 770"/>
                    <a:gd name="T54" fmla="*/ 95 w 992"/>
                    <a:gd name="T55" fmla="*/ 81 h 770"/>
                    <a:gd name="T56" fmla="*/ 139 w 992"/>
                    <a:gd name="T57" fmla="*/ 76 h 770"/>
                    <a:gd name="T58" fmla="*/ 221 w 992"/>
                    <a:gd name="T59" fmla="*/ 47 h 770"/>
                    <a:gd name="T60" fmla="*/ 300 w 992"/>
                    <a:gd name="T61" fmla="*/ 14 h 770"/>
                    <a:gd name="T62" fmla="*/ 377 w 992"/>
                    <a:gd name="T63" fmla="*/ 5 h 770"/>
                    <a:gd name="T64" fmla="*/ 485 w 992"/>
                    <a:gd name="T65" fmla="*/ 0 h 770"/>
                    <a:gd name="T66" fmla="*/ 490 w 992"/>
                    <a:gd name="T67" fmla="*/ 25 h 770"/>
                    <a:gd name="T68" fmla="*/ 464 w 992"/>
                    <a:gd name="T69" fmla="*/ 53 h 770"/>
                    <a:gd name="T70" fmla="*/ 458 w 992"/>
                    <a:gd name="T71" fmla="*/ 125 h 770"/>
                    <a:gd name="T72" fmla="*/ 490 w 992"/>
                    <a:gd name="T73" fmla="*/ 219 h 770"/>
                    <a:gd name="T74" fmla="*/ 540 w 992"/>
                    <a:gd name="T75" fmla="*/ 311 h 770"/>
                    <a:gd name="T76" fmla="*/ 583 w 992"/>
                    <a:gd name="T77" fmla="*/ 366 h 770"/>
                    <a:gd name="T78" fmla="*/ 652 w 992"/>
                    <a:gd name="T79" fmla="*/ 392 h 770"/>
                    <a:gd name="T80" fmla="*/ 719 w 992"/>
                    <a:gd name="T81" fmla="*/ 392 h 770"/>
                    <a:gd name="T82" fmla="*/ 786 w 992"/>
                    <a:gd name="T83" fmla="*/ 366 h 770"/>
                    <a:gd name="T84" fmla="*/ 876 w 992"/>
                    <a:gd name="T85" fmla="*/ 308 h 770"/>
                    <a:gd name="T86" fmla="*/ 935 w 992"/>
                    <a:gd name="T87" fmla="*/ 226 h 770"/>
                    <a:gd name="T88" fmla="*/ 944 w 992"/>
                    <a:gd name="T89" fmla="*/ 192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2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302 w 699"/>
                    <a:gd name="T1" fmla="*/ 644 h 1216"/>
                    <a:gd name="T2" fmla="*/ 380 w 699"/>
                    <a:gd name="T3" fmla="*/ 725 h 1216"/>
                    <a:gd name="T4" fmla="*/ 411 w 699"/>
                    <a:gd name="T5" fmla="*/ 725 h 1216"/>
                    <a:gd name="T6" fmla="*/ 464 w 699"/>
                    <a:gd name="T7" fmla="*/ 757 h 1216"/>
                    <a:gd name="T8" fmla="*/ 474 w 699"/>
                    <a:gd name="T9" fmla="*/ 794 h 1216"/>
                    <a:gd name="T10" fmla="*/ 458 w 699"/>
                    <a:gd name="T11" fmla="*/ 842 h 1216"/>
                    <a:gd name="T12" fmla="*/ 416 w 699"/>
                    <a:gd name="T13" fmla="*/ 848 h 1216"/>
                    <a:gd name="T14" fmla="*/ 364 w 699"/>
                    <a:gd name="T15" fmla="*/ 810 h 1216"/>
                    <a:gd name="T16" fmla="*/ 260 w 699"/>
                    <a:gd name="T17" fmla="*/ 709 h 1216"/>
                    <a:gd name="T18" fmla="*/ 193 w 699"/>
                    <a:gd name="T19" fmla="*/ 612 h 1216"/>
                    <a:gd name="T20" fmla="*/ 161 w 699"/>
                    <a:gd name="T21" fmla="*/ 536 h 1216"/>
                    <a:gd name="T22" fmla="*/ 140 w 699"/>
                    <a:gd name="T23" fmla="*/ 408 h 1216"/>
                    <a:gd name="T24" fmla="*/ 140 w 699"/>
                    <a:gd name="T25" fmla="*/ 241 h 1216"/>
                    <a:gd name="T26" fmla="*/ 134 w 699"/>
                    <a:gd name="T27" fmla="*/ 199 h 1216"/>
                    <a:gd name="T28" fmla="*/ 104 w 699"/>
                    <a:gd name="T29" fmla="*/ 167 h 1216"/>
                    <a:gd name="T30" fmla="*/ 15 w 699"/>
                    <a:gd name="T31" fmla="*/ 172 h 1216"/>
                    <a:gd name="T32" fmla="*/ 0 w 699"/>
                    <a:gd name="T33" fmla="*/ 156 h 1216"/>
                    <a:gd name="T34" fmla="*/ 20 w 699"/>
                    <a:gd name="T35" fmla="*/ 145 h 1216"/>
                    <a:gd name="T36" fmla="*/ 83 w 699"/>
                    <a:gd name="T37" fmla="*/ 139 h 1216"/>
                    <a:gd name="T38" fmla="*/ 94 w 699"/>
                    <a:gd name="T39" fmla="*/ 129 h 1216"/>
                    <a:gd name="T40" fmla="*/ 4 w 699"/>
                    <a:gd name="T41" fmla="*/ 75 h 1216"/>
                    <a:gd name="T42" fmla="*/ 4 w 699"/>
                    <a:gd name="T43" fmla="*/ 54 h 1216"/>
                    <a:gd name="T44" fmla="*/ 20 w 699"/>
                    <a:gd name="T45" fmla="*/ 49 h 1216"/>
                    <a:gd name="T46" fmla="*/ 94 w 699"/>
                    <a:gd name="T47" fmla="*/ 91 h 1216"/>
                    <a:gd name="T48" fmla="*/ 109 w 699"/>
                    <a:gd name="T49" fmla="*/ 86 h 1216"/>
                    <a:gd name="T50" fmla="*/ 94 w 699"/>
                    <a:gd name="T51" fmla="*/ 6 h 1216"/>
                    <a:gd name="T52" fmla="*/ 104 w 699"/>
                    <a:gd name="T53" fmla="*/ 0 h 1216"/>
                    <a:gd name="T54" fmla="*/ 115 w 699"/>
                    <a:gd name="T55" fmla="*/ 6 h 1216"/>
                    <a:gd name="T56" fmla="*/ 134 w 699"/>
                    <a:gd name="T57" fmla="*/ 86 h 1216"/>
                    <a:gd name="T58" fmla="*/ 151 w 699"/>
                    <a:gd name="T59" fmla="*/ 91 h 1216"/>
                    <a:gd name="T60" fmla="*/ 193 w 699"/>
                    <a:gd name="T61" fmla="*/ 6 h 1216"/>
                    <a:gd name="T62" fmla="*/ 203 w 699"/>
                    <a:gd name="T63" fmla="*/ 6 h 1216"/>
                    <a:gd name="T64" fmla="*/ 203 w 699"/>
                    <a:gd name="T65" fmla="*/ 32 h 1216"/>
                    <a:gd name="T66" fmla="*/ 176 w 699"/>
                    <a:gd name="T67" fmla="*/ 102 h 1216"/>
                    <a:gd name="T68" fmla="*/ 176 w 699"/>
                    <a:gd name="T69" fmla="*/ 139 h 1216"/>
                    <a:gd name="T70" fmla="*/ 187 w 699"/>
                    <a:gd name="T71" fmla="*/ 188 h 1216"/>
                    <a:gd name="T72" fmla="*/ 182 w 699"/>
                    <a:gd name="T73" fmla="*/ 252 h 1216"/>
                    <a:gd name="T74" fmla="*/ 187 w 699"/>
                    <a:gd name="T75" fmla="*/ 370 h 1216"/>
                    <a:gd name="T76" fmla="*/ 197 w 699"/>
                    <a:gd name="T77" fmla="*/ 446 h 1216"/>
                    <a:gd name="T78" fmla="*/ 224 w 699"/>
                    <a:gd name="T79" fmla="*/ 531 h 1216"/>
                    <a:gd name="T80" fmla="*/ 260 w 699"/>
                    <a:gd name="T81" fmla="*/ 596 h 1216"/>
                    <a:gd name="T82" fmla="*/ 302 w 699"/>
                    <a:gd name="T83" fmla="*/ 644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3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0 w 915"/>
                    <a:gd name="T1" fmla="*/ 627 h 1139"/>
                    <a:gd name="T2" fmla="*/ 0 w 915"/>
                    <a:gd name="T3" fmla="*/ 660 h 1139"/>
                    <a:gd name="T4" fmla="*/ 10 w 915"/>
                    <a:gd name="T5" fmla="*/ 708 h 1139"/>
                    <a:gd name="T6" fmla="*/ 47 w 915"/>
                    <a:gd name="T7" fmla="*/ 708 h 1139"/>
                    <a:gd name="T8" fmla="*/ 157 w 915"/>
                    <a:gd name="T9" fmla="*/ 689 h 1139"/>
                    <a:gd name="T10" fmla="*/ 276 w 915"/>
                    <a:gd name="T11" fmla="*/ 650 h 1139"/>
                    <a:gd name="T12" fmla="*/ 375 w 915"/>
                    <a:gd name="T13" fmla="*/ 588 h 1139"/>
                    <a:gd name="T14" fmla="*/ 433 w 915"/>
                    <a:gd name="T15" fmla="*/ 507 h 1139"/>
                    <a:gd name="T16" fmla="*/ 484 w 915"/>
                    <a:gd name="T17" fmla="*/ 369 h 1139"/>
                    <a:gd name="T18" fmla="*/ 500 w 915"/>
                    <a:gd name="T19" fmla="*/ 239 h 1139"/>
                    <a:gd name="T20" fmla="*/ 500 w 915"/>
                    <a:gd name="T21" fmla="*/ 177 h 1139"/>
                    <a:gd name="T22" fmla="*/ 526 w 915"/>
                    <a:gd name="T23" fmla="*/ 139 h 1139"/>
                    <a:gd name="T24" fmla="*/ 573 w 915"/>
                    <a:gd name="T25" fmla="*/ 124 h 1139"/>
                    <a:gd name="T26" fmla="*/ 615 w 915"/>
                    <a:gd name="T27" fmla="*/ 124 h 1139"/>
                    <a:gd name="T28" fmla="*/ 620 w 915"/>
                    <a:gd name="T29" fmla="*/ 105 h 1139"/>
                    <a:gd name="T30" fmla="*/ 558 w 915"/>
                    <a:gd name="T31" fmla="*/ 110 h 1139"/>
                    <a:gd name="T32" fmla="*/ 547 w 915"/>
                    <a:gd name="T33" fmla="*/ 96 h 1139"/>
                    <a:gd name="T34" fmla="*/ 599 w 915"/>
                    <a:gd name="T35" fmla="*/ 44 h 1139"/>
                    <a:gd name="T36" fmla="*/ 588 w 915"/>
                    <a:gd name="T37" fmla="*/ 29 h 1139"/>
                    <a:gd name="T38" fmla="*/ 578 w 915"/>
                    <a:gd name="T39" fmla="*/ 39 h 1139"/>
                    <a:gd name="T40" fmla="*/ 537 w 915"/>
                    <a:gd name="T41" fmla="*/ 76 h 1139"/>
                    <a:gd name="T42" fmla="*/ 526 w 915"/>
                    <a:gd name="T43" fmla="*/ 76 h 1139"/>
                    <a:gd name="T44" fmla="*/ 526 w 915"/>
                    <a:gd name="T45" fmla="*/ 10 h 1139"/>
                    <a:gd name="T46" fmla="*/ 516 w 915"/>
                    <a:gd name="T47" fmla="*/ 0 h 1139"/>
                    <a:gd name="T48" fmla="*/ 500 w 915"/>
                    <a:gd name="T49" fmla="*/ 5 h 1139"/>
                    <a:gd name="T50" fmla="*/ 505 w 915"/>
                    <a:gd name="T51" fmla="*/ 76 h 1139"/>
                    <a:gd name="T52" fmla="*/ 495 w 915"/>
                    <a:gd name="T53" fmla="*/ 81 h 1139"/>
                    <a:gd name="T54" fmla="*/ 453 w 915"/>
                    <a:gd name="T55" fmla="*/ 44 h 1139"/>
                    <a:gd name="T56" fmla="*/ 422 w 915"/>
                    <a:gd name="T57" fmla="*/ 39 h 1139"/>
                    <a:gd name="T58" fmla="*/ 428 w 915"/>
                    <a:gd name="T59" fmla="*/ 58 h 1139"/>
                    <a:gd name="T60" fmla="*/ 474 w 915"/>
                    <a:gd name="T61" fmla="*/ 101 h 1139"/>
                    <a:gd name="T62" fmla="*/ 474 w 915"/>
                    <a:gd name="T63" fmla="*/ 124 h 1139"/>
                    <a:gd name="T64" fmla="*/ 458 w 915"/>
                    <a:gd name="T65" fmla="*/ 173 h 1139"/>
                    <a:gd name="T66" fmla="*/ 458 w 915"/>
                    <a:gd name="T67" fmla="*/ 215 h 1139"/>
                    <a:gd name="T68" fmla="*/ 458 w 915"/>
                    <a:gd name="T69" fmla="*/ 287 h 1139"/>
                    <a:gd name="T70" fmla="*/ 437 w 915"/>
                    <a:gd name="T71" fmla="*/ 378 h 1139"/>
                    <a:gd name="T72" fmla="*/ 417 w 915"/>
                    <a:gd name="T73" fmla="*/ 435 h 1139"/>
                    <a:gd name="T74" fmla="*/ 380 w 915"/>
                    <a:gd name="T75" fmla="*/ 507 h 1139"/>
                    <a:gd name="T76" fmla="*/ 338 w 915"/>
                    <a:gd name="T77" fmla="*/ 564 h 1139"/>
                    <a:gd name="T78" fmla="*/ 308 w 915"/>
                    <a:gd name="T79" fmla="*/ 593 h 1139"/>
                    <a:gd name="T80" fmla="*/ 224 w 915"/>
                    <a:gd name="T81" fmla="*/ 617 h 1139"/>
                    <a:gd name="T82" fmla="*/ 146 w 915"/>
                    <a:gd name="T83" fmla="*/ 627 h 1139"/>
                    <a:gd name="T84" fmla="*/ 67 w 915"/>
                    <a:gd name="T85" fmla="*/ 637 h 1139"/>
                    <a:gd name="T86" fmla="*/ 10 w 915"/>
                    <a:gd name="T87" fmla="*/ 627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3362" name="Text Box 18"/>
            <p:cNvSpPr txBox="1">
              <a:spLocks noChangeArrowheads="1"/>
            </p:cNvSpPr>
            <p:nvPr/>
          </p:nvSpPr>
          <p:spPr bwMode="auto">
            <a:xfrm>
              <a:off x="1461" y="864"/>
              <a:ext cx="1102" cy="5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800">
                  <a:solidFill>
                    <a:srgbClr val="33CC33"/>
                  </a:solidFill>
                  <a:latin typeface="Technical" pitchFamily="66" charset="0"/>
                </a:rPr>
                <a:t>&lt;</a:t>
              </a:r>
              <a:r>
                <a:rPr lang="en-US" altLang="en-US" sz="2800">
                  <a:solidFill>
                    <a:srgbClr val="33CC33"/>
                  </a:solidFill>
                  <a:latin typeface="Technical" pitchFamily="66" charset="0"/>
                </a:rPr>
                <a:t>preCond</a:t>
              </a:r>
              <a:r>
                <a:rPr lang="en-CA" altLang="en-US" sz="2800">
                  <a:solidFill>
                    <a:srgbClr val="33CC33"/>
                  </a:solidFill>
                  <a:latin typeface="Technical" pitchFamily="66" charset="0"/>
                </a:rPr>
                <a:t>&gt;</a:t>
              </a:r>
              <a:endParaRPr lang="en-US" altLang="en-US" sz="2800">
                <a:solidFill>
                  <a:srgbClr val="33CC33"/>
                </a:solidFill>
                <a:latin typeface="Technical" pitchFamily="66" charset="0"/>
              </a:endParaRPr>
            </a:p>
            <a:p>
              <a:pPr eaLnBrk="1" hangingPunct="1"/>
              <a:r>
                <a:rPr lang="en-CA" altLang="en-US" sz="2800">
                  <a:solidFill>
                    <a:schemeClr val="accent2"/>
                  </a:solidFill>
                  <a:latin typeface="Technical" pitchFamily="66" charset="0"/>
                </a:rPr>
                <a:t>cod</a:t>
              </a:r>
              <a:r>
                <a:rPr lang="en-US" altLang="en-US" sz="2800">
                  <a:solidFill>
                    <a:schemeClr val="accent2"/>
                  </a:solidFill>
                  <a:latin typeface="Technical" pitchFamily="66" charset="0"/>
                </a:rPr>
                <a:t>eA</a:t>
              </a:r>
              <a:endParaRPr lang="en-CA" altLang="en-US" sz="2800" baseline="-25000">
                <a:solidFill>
                  <a:schemeClr val="accent2"/>
                </a:solidFill>
                <a:latin typeface="Technical" pitchFamily="66" charset="0"/>
              </a:endParaRPr>
            </a:p>
          </p:txBody>
        </p:sp>
        <p:sp>
          <p:nvSpPr>
            <p:cNvPr id="13363" name="Text Box 19"/>
            <p:cNvSpPr txBox="1">
              <a:spLocks noChangeArrowheads="1"/>
            </p:cNvSpPr>
            <p:nvPr/>
          </p:nvSpPr>
          <p:spPr bwMode="auto">
            <a:xfrm>
              <a:off x="3648" y="992"/>
              <a:ext cx="1610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800">
                  <a:solidFill>
                    <a:srgbClr val="33CC33"/>
                  </a:solidFill>
                  <a:latin typeface="Technical" pitchFamily="66" charset="0"/>
                </a:rPr>
                <a:t>&lt;loop-invariant&gt;</a:t>
              </a:r>
            </a:p>
          </p:txBody>
        </p:sp>
        <p:sp>
          <p:nvSpPr>
            <p:cNvPr id="13364" name="AutoShape 20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CA" altLang="en-US" sz="2400">
                <a:solidFill>
                  <a:schemeClr val="hlink"/>
                </a:solidFill>
                <a:latin typeface="Technical" pitchFamily="66" charset="0"/>
              </a:endParaRPr>
            </a:p>
          </p:txBody>
        </p:sp>
        <p:sp>
          <p:nvSpPr>
            <p:cNvPr id="13365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Establishing Loop Invariant</a:t>
              </a:r>
              <a:endParaRPr lang="en-CA" altLang="en-US"/>
            </a:p>
            <a:p>
              <a:pPr eaLnBrk="1" hangingPunct="1"/>
              <a:endParaRPr lang="en-CA" altLang="en-US" sz="2400"/>
            </a:p>
          </p:txBody>
        </p:sp>
      </p:grpSp>
      <p:grpSp>
        <p:nvGrpSpPr>
          <p:cNvPr id="474134" name="Group 22"/>
          <p:cNvGrpSpPr>
            <a:grpSpLocks/>
          </p:cNvGrpSpPr>
          <p:nvPr/>
        </p:nvGrpSpPr>
        <p:grpSpPr bwMode="auto">
          <a:xfrm>
            <a:off x="-15875" y="4114800"/>
            <a:ext cx="7770813" cy="1885950"/>
            <a:chOff x="-10" y="2592"/>
            <a:chExt cx="4895" cy="1188"/>
          </a:xfrm>
        </p:grpSpPr>
        <p:sp>
          <p:nvSpPr>
            <p:cNvPr id="13343" name="Text Box 23"/>
            <p:cNvSpPr txBox="1">
              <a:spLocks noChangeArrowheads="1"/>
            </p:cNvSpPr>
            <p:nvPr/>
          </p:nvSpPr>
          <p:spPr bwMode="auto">
            <a:xfrm>
              <a:off x="1461" y="2894"/>
              <a:ext cx="1610" cy="8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800">
                  <a:solidFill>
                    <a:srgbClr val="33CC33"/>
                  </a:solidFill>
                  <a:latin typeface="Technical" pitchFamily="66" charset="0"/>
                </a:rPr>
                <a:t>&lt;loop-invariant&gt;</a:t>
              </a:r>
            </a:p>
            <a:p>
              <a:pPr eaLnBrk="1" hangingPunct="1"/>
              <a:r>
                <a:rPr lang="en-CA" altLang="en-US" sz="2800">
                  <a:solidFill>
                    <a:schemeClr val="accent1"/>
                  </a:solidFill>
                  <a:latin typeface="Technical" pitchFamily="66" charset="0"/>
                </a:rPr>
                <a:t>&lt;exit Cond&gt;</a:t>
              </a:r>
              <a:endParaRPr lang="en-US" altLang="en-US" sz="2800">
                <a:solidFill>
                  <a:srgbClr val="33CC33"/>
                </a:solidFill>
                <a:latin typeface="Technical" pitchFamily="66" charset="0"/>
              </a:endParaRPr>
            </a:p>
            <a:p>
              <a:pPr eaLnBrk="1" hangingPunct="1"/>
              <a:r>
                <a:rPr lang="en-CA" altLang="en-US" sz="2800">
                  <a:solidFill>
                    <a:schemeClr val="accent2"/>
                  </a:solidFill>
                  <a:latin typeface="Technical" pitchFamily="66" charset="0"/>
                </a:rPr>
                <a:t>code</a:t>
              </a:r>
              <a:r>
                <a:rPr lang="en-US" altLang="en-US" sz="2800">
                  <a:solidFill>
                    <a:schemeClr val="accent2"/>
                  </a:solidFill>
                  <a:latin typeface="Technical" pitchFamily="66" charset="0"/>
                </a:rPr>
                <a:t>C</a:t>
              </a:r>
              <a:endParaRPr lang="en-CA" altLang="en-US" sz="2800">
                <a:solidFill>
                  <a:schemeClr val="accent2"/>
                </a:solidFill>
                <a:latin typeface="Technical" pitchFamily="66" charset="0"/>
              </a:endParaRPr>
            </a:p>
          </p:txBody>
        </p:sp>
        <p:sp>
          <p:nvSpPr>
            <p:cNvPr id="13344" name="Text Box 24"/>
            <p:cNvSpPr txBox="1">
              <a:spLocks noChangeArrowheads="1"/>
            </p:cNvSpPr>
            <p:nvPr/>
          </p:nvSpPr>
          <p:spPr bwMode="auto">
            <a:xfrm>
              <a:off x="3648" y="3146"/>
              <a:ext cx="1237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800">
                  <a:solidFill>
                    <a:srgbClr val="33CC33"/>
                  </a:solidFill>
                  <a:latin typeface="Technical" pitchFamily="66" charset="0"/>
                </a:rPr>
                <a:t>&lt;postCond&gt;</a:t>
              </a:r>
            </a:p>
            <a:p>
              <a:pPr eaLnBrk="1" hangingPunct="1"/>
              <a:endParaRPr lang="en-CA" altLang="en-US">
                <a:solidFill>
                  <a:srgbClr val="33CC33"/>
                </a:solidFill>
                <a:latin typeface="Technical" pitchFamily="66" charset="0"/>
              </a:endParaRPr>
            </a:p>
          </p:txBody>
        </p:sp>
        <p:sp>
          <p:nvSpPr>
            <p:cNvPr id="13345" name="AutoShape 25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CA" altLang="en-US" sz="2400">
                <a:solidFill>
                  <a:schemeClr val="hlink"/>
                </a:solidFill>
                <a:latin typeface="Technical" pitchFamily="66" charset="0"/>
              </a:endParaRPr>
            </a:p>
          </p:txBody>
        </p:sp>
        <p:sp>
          <p:nvSpPr>
            <p:cNvPr id="13346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173" cy="5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/>
                <a:t>Clean up loose ends</a:t>
              </a:r>
            </a:p>
            <a:p>
              <a:pPr eaLnBrk="1" hangingPunct="1"/>
              <a:endParaRPr lang="en-CA" altLang="en-US" sz="1600"/>
            </a:p>
          </p:txBody>
        </p:sp>
        <p:grpSp>
          <p:nvGrpSpPr>
            <p:cNvPr id="13347" name="Group 27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13348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128 w 2280"/>
                  <a:gd name="T1" fmla="*/ 5 h 1785"/>
                  <a:gd name="T2" fmla="*/ 209 w 2280"/>
                  <a:gd name="T3" fmla="*/ 53 h 1785"/>
                  <a:gd name="T4" fmla="*/ 374 w 2280"/>
                  <a:gd name="T5" fmla="*/ 44 h 1785"/>
                  <a:gd name="T6" fmla="*/ 308 w 2280"/>
                  <a:gd name="T7" fmla="*/ 194 h 1785"/>
                  <a:gd name="T8" fmla="*/ 298 w 2280"/>
                  <a:gd name="T9" fmla="*/ 227 h 1785"/>
                  <a:gd name="T10" fmla="*/ 294 w 2280"/>
                  <a:gd name="T11" fmla="*/ 256 h 1785"/>
                  <a:gd name="T12" fmla="*/ 267 w 2280"/>
                  <a:gd name="T13" fmla="*/ 268 h 1785"/>
                  <a:gd name="T14" fmla="*/ 218 w 2280"/>
                  <a:gd name="T15" fmla="*/ 269 h 1785"/>
                  <a:gd name="T16" fmla="*/ 29 w 2280"/>
                  <a:gd name="T17" fmla="*/ 285 h 1785"/>
                  <a:gd name="T18" fmla="*/ 45 w 2280"/>
                  <a:gd name="T19" fmla="*/ 128 h 1785"/>
                  <a:gd name="T20" fmla="*/ 73 w 2280"/>
                  <a:gd name="T21" fmla="*/ 22 h 1785"/>
                  <a:gd name="T22" fmla="*/ 128 w 2280"/>
                  <a:gd name="T23" fmla="*/ 5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349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13359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US" altLang="en-US" sz="24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3360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350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pic>
            <p:nvPicPr>
              <p:cNvPr id="13351" name="Picture 3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352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13353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263 w 600"/>
                    <a:gd name="T1" fmla="*/ 162 h 608"/>
                    <a:gd name="T2" fmla="*/ 252 w 600"/>
                    <a:gd name="T3" fmla="*/ 99 h 608"/>
                    <a:gd name="T4" fmla="*/ 231 w 600"/>
                    <a:gd name="T5" fmla="*/ 44 h 608"/>
                    <a:gd name="T6" fmla="*/ 192 w 600"/>
                    <a:gd name="T7" fmla="*/ 13 h 608"/>
                    <a:gd name="T8" fmla="*/ 125 w 600"/>
                    <a:gd name="T9" fmla="*/ 0 h 608"/>
                    <a:gd name="T10" fmla="*/ 68 w 600"/>
                    <a:gd name="T11" fmla="*/ 13 h 608"/>
                    <a:gd name="T12" fmla="*/ 13 w 600"/>
                    <a:gd name="T13" fmla="*/ 69 h 608"/>
                    <a:gd name="T14" fmla="*/ 0 w 600"/>
                    <a:gd name="T15" fmla="*/ 136 h 608"/>
                    <a:gd name="T16" fmla="*/ 13 w 600"/>
                    <a:gd name="T17" fmla="*/ 207 h 608"/>
                    <a:gd name="T18" fmla="*/ 34 w 600"/>
                    <a:gd name="T19" fmla="*/ 250 h 608"/>
                    <a:gd name="T20" fmla="*/ 60 w 600"/>
                    <a:gd name="T21" fmla="*/ 295 h 608"/>
                    <a:gd name="T22" fmla="*/ 88 w 600"/>
                    <a:gd name="T23" fmla="*/ 325 h 608"/>
                    <a:gd name="T24" fmla="*/ 120 w 600"/>
                    <a:gd name="T25" fmla="*/ 340 h 608"/>
                    <a:gd name="T26" fmla="*/ 164 w 600"/>
                    <a:gd name="T27" fmla="*/ 327 h 608"/>
                    <a:gd name="T28" fmla="*/ 208 w 600"/>
                    <a:gd name="T29" fmla="*/ 297 h 608"/>
                    <a:gd name="T30" fmla="*/ 236 w 600"/>
                    <a:gd name="T31" fmla="*/ 254 h 608"/>
                    <a:gd name="T32" fmla="*/ 263 w 600"/>
                    <a:gd name="T33" fmla="*/ 218 h 608"/>
                    <a:gd name="T34" fmla="*/ 271 w 600"/>
                    <a:gd name="T35" fmla="*/ 196 h 608"/>
                    <a:gd name="T36" fmla="*/ 382 w 600"/>
                    <a:gd name="T37" fmla="*/ 164 h 608"/>
                    <a:gd name="T38" fmla="*/ 406 w 600"/>
                    <a:gd name="T39" fmla="*/ 151 h 608"/>
                    <a:gd name="T40" fmla="*/ 392 w 600"/>
                    <a:gd name="T41" fmla="*/ 131 h 608"/>
                    <a:gd name="T42" fmla="*/ 263 w 600"/>
                    <a:gd name="T43" fmla="*/ 162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4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40 w 619"/>
                    <a:gd name="T1" fmla="*/ 112 h 1085"/>
                    <a:gd name="T2" fmla="*/ 192 w 619"/>
                    <a:gd name="T3" fmla="*/ 56 h 1085"/>
                    <a:gd name="T4" fmla="*/ 278 w 619"/>
                    <a:gd name="T5" fmla="*/ 2 h 1085"/>
                    <a:gd name="T6" fmla="*/ 317 w 619"/>
                    <a:gd name="T7" fmla="*/ 0 h 1085"/>
                    <a:gd name="T8" fmla="*/ 387 w 619"/>
                    <a:gd name="T9" fmla="*/ 24 h 1085"/>
                    <a:gd name="T10" fmla="*/ 418 w 619"/>
                    <a:gd name="T11" fmla="*/ 59 h 1085"/>
                    <a:gd name="T12" fmla="*/ 418 w 619"/>
                    <a:gd name="T13" fmla="*/ 112 h 1085"/>
                    <a:gd name="T14" fmla="*/ 366 w 619"/>
                    <a:gd name="T15" fmla="*/ 212 h 1085"/>
                    <a:gd name="T16" fmla="*/ 309 w 619"/>
                    <a:gd name="T17" fmla="*/ 290 h 1085"/>
                    <a:gd name="T18" fmla="*/ 285 w 619"/>
                    <a:gd name="T19" fmla="*/ 355 h 1085"/>
                    <a:gd name="T20" fmla="*/ 269 w 619"/>
                    <a:gd name="T21" fmla="*/ 430 h 1085"/>
                    <a:gd name="T22" fmla="*/ 285 w 619"/>
                    <a:gd name="T23" fmla="*/ 502 h 1085"/>
                    <a:gd name="T24" fmla="*/ 301 w 619"/>
                    <a:gd name="T25" fmla="*/ 573 h 1085"/>
                    <a:gd name="T26" fmla="*/ 301 w 619"/>
                    <a:gd name="T27" fmla="*/ 653 h 1085"/>
                    <a:gd name="T28" fmla="*/ 278 w 619"/>
                    <a:gd name="T29" fmla="*/ 702 h 1085"/>
                    <a:gd name="T30" fmla="*/ 226 w 619"/>
                    <a:gd name="T31" fmla="*/ 729 h 1085"/>
                    <a:gd name="T32" fmla="*/ 163 w 619"/>
                    <a:gd name="T33" fmla="*/ 758 h 1085"/>
                    <a:gd name="T34" fmla="*/ 106 w 619"/>
                    <a:gd name="T35" fmla="*/ 758 h 1085"/>
                    <a:gd name="T36" fmla="*/ 68 w 619"/>
                    <a:gd name="T37" fmla="*/ 736 h 1085"/>
                    <a:gd name="T38" fmla="*/ 16 w 619"/>
                    <a:gd name="T39" fmla="*/ 648 h 1085"/>
                    <a:gd name="T40" fmla="*/ 0 w 619"/>
                    <a:gd name="T41" fmla="*/ 557 h 1085"/>
                    <a:gd name="T42" fmla="*/ 5 w 619"/>
                    <a:gd name="T43" fmla="*/ 439 h 1085"/>
                    <a:gd name="T44" fmla="*/ 44 w 619"/>
                    <a:gd name="T45" fmla="*/ 290 h 1085"/>
                    <a:gd name="T46" fmla="*/ 83 w 619"/>
                    <a:gd name="T47" fmla="*/ 194 h 1085"/>
                    <a:gd name="T48" fmla="*/ 140 w 619"/>
                    <a:gd name="T49" fmla="*/ 112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5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49 h 808"/>
                    <a:gd name="T2" fmla="*/ 69 w 782"/>
                    <a:gd name="T3" fmla="*/ 0 h 808"/>
                    <a:gd name="T4" fmla="*/ 169 w 782"/>
                    <a:gd name="T5" fmla="*/ 0 h 808"/>
                    <a:gd name="T6" fmla="*/ 356 w 782"/>
                    <a:gd name="T7" fmla="*/ 12 h 808"/>
                    <a:gd name="T8" fmla="*/ 576 w 782"/>
                    <a:gd name="T9" fmla="*/ 19 h 808"/>
                    <a:gd name="T10" fmla="*/ 660 w 782"/>
                    <a:gd name="T11" fmla="*/ 42 h 808"/>
                    <a:gd name="T12" fmla="*/ 696 w 782"/>
                    <a:gd name="T13" fmla="*/ 71 h 808"/>
                    <a:gd name="T14" fmla="*/ 704 w 782"/>
                    <a:gd name="T15" fmla="*/ 117 h 808"/>
                    <a:gd name="T16" fmla="*/ 679 w 782"/>
                    <a:gd name="T17" fmla="*/ 164 h 808"/>
                    <a:gd name="T18" fmla="*/ 612 w 782"/>
                    <a:gd name="T19" fmla="*/ 236 h 808"/>
                    <a:gd name="T20" fmla="*/ 523 w 782"/>
                    <a:gd name="T21" fmla="*/ 296 h 808"/>
                    <a:gd name="T22" fmla="*/ 456 w 782"/>
                    <a:gd name="T23" fmla="*/ 350 h 808"/>
                    <a:gd name="T24" fmla="*/ 428 w 782"/>
                    <a:gd name="T25" fmla="*/ 393 h 808"/>
                    <a:gd name="T26" fmla="*/ 408 w 782"/>
                    <a:gd name="T27" fmla="*/ 423 h 808"/>
                    <a:gd name="T28" fmla="*/ 415 w 782"/>
                    <a:gd name="T29" fmla="*/ 446 h 808"/>
                    <a:gd name="T30" fmla="*/ 421 w 782"/>
                    <a:gd name="T31" fmla="*/ 460 h 808"/>
                    <a:gd name="T32" fmla="*/ 500 w 782"/>
                    <a:gd name="T33" fmla="*/ 460 h 808"/>
                    <a:gd name="T34" fmla="*/ 624 w 782"/>
                    <a:gd name="T35" fmla="*/ 448 h 808"/>
                    <a:gd name="T36" fmla="*/ 704 w 782"/>
                    <a:gd name="T37" fmla="*/ 448 h 808"/>
                    <a:gd name="T38" fmla="*/ 787 w 782"/>
                    <a:gd name="T39" fmla="*/ 468 h 808"/>
                    <a:gd name="T40" fmla="*/ 812 w 782"/>
                    <a:gd name="T41" fmla="*/ 493 h 808"/>
                    <a:gd name="T42" fmla="*/ 787 w 782"/>
                    <a:gd name="T43" fmla="*/ 515 h 808"/>
                    <a:gd name="T44" fmla="*/ 752 w 782"/>
                    <a:gd name="T45" fmla="*/ 523 h 808"/>
                    <a:gd name="T46" fmla="*/ 696 w 782"/>
                    <a:gd name="T47" fmla="*/ 513 h 808"/>
                    <a:gd name="T48" fmla="*/ 620 w 782"/>
                    <a:gd name="T49" fmla="*/ 485 h 808"/>
                    <a:gd name="T50" fmla="*/ 540 w 782"/>
                    <a:gd name="T51" fmla="*/ 490 h 808"/>
                    <a:gd name="T52" fmla="*/ 408 w 782"/>
                    <a:gd name="T53" fmla="*/ 505 h 808"/>
                    <a:gd name="T54" fmla="*/ 369 w 782"/>
                    <a:gd name="T55" fmla="*/ 500 h 808"/>
                    <a:gd name="T56" fmla="*/ 348 w 782"/>
                    <a:gd name="T57" fmla="*/ 483 h 808"/>
                    <a:gd name="T58" fmla="*/ 348 w 782"/>
                    <a:gd name="T59" fmla="*/ 441 h 808"/>
                    <a:gd name="T60" fmla="*/ 348 w 782"/>
                    <a:gd name="T61" fmla="*/ 381 h 808"/>
                    <a:gd name="T62" fmla="*/ 404 w 782"/>
                    <a:gd name="T63" fmla="*/ 335 h 808"/>
                    <a:gd name="T64" fmla="*/ 488 w 782"/>
                    <a:gd name="T65" fmla="*/ 268 h 808"/>
                    <a:gd name="T66" fmla="*/ 561 w 782"/>
                    <a:gd name="T67" fmla="*/ 209 h 808"/>
                    <a:gd name="T68" fmla="*/ 608 w 782"/>
                    <a:gd name="T69" fmla="*/ 164 h 808"/>
                    <a:gd name="T70" fmla="*/ 632 w 782"/>
                    <a:gd name="T71" fmla="*/ 124 h 808"/>
                    <a:gd name="T72" fmla="*/ 620 w 782"/>
                    <a:gd name="T73" fmla="*/ 102 h 808"/>
                    <a:gd name="T74" fmla="*/ 588 w 782"/>
                    <a:gd name="T75" fmla="*/ 74 h 808"/>
                    <a:gd name="T76" fmla="*/ 540 w 782"/>
                    <a:gd name="T77" fmla="*/ 67 h 808"/>
                    <a:gd name="T78" fmla="*/ 488 w 782"/>
                    <a:gd name="T79" fmla="*/ 67 h 808"/>
                    <a:gd name="T80" fmla="*/ 372 w 782"/>
                    <a:gd name="T81" fmla="*/ 67 h 808"/>
                    <a:gd name="T82" fmla="*/ 200 w 782"/>
                    <a:gd name="T83" fmla="*/ 87 h 808"/>
                    <a:gd name="T84" fmla="*/ 73 w 782"/>
                    <a:gd name="T85" fmla="*/ 95 h 808"/>
                    <a:gd name="T86" fmla="*/ 21 w 782"/>
                    <a:gd name="T87" fmla="*/ 87 h 808"/>
                    <a:gd name="T88" fmla="*/ 0 w 782"/>
                    <a:gd name="T89" fmla="*/ 74 h 808"/>
                    <a:gd name="T90" fmla="*/ 0 w 782"/>
                    <a:gd name="T91" fmla="*/ 49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6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944 w 992"/>
                    <a:gd name="T1" fmla="*/ 192 h 770"/>
                    <a:gd name="T2" fmla="*/ 962 w 992"/>
                    <a:gd name="T3" fmla="*/ 131 h 770"/>
                    <a:gd name="T4" fmla="*/ 1029 w 992"/>
                    <a:gd name="T5" fmla="*/ 108 h 770"/>
                    <a:gd name="T6" fmla="*/ 1110 w 992"/>
                    <a:gd name="T7" fmla="*/ 104 h 770"/>
                    <a:gd name="T8" fmla="*/ 1159 w 992"/>
                    <a:gd name="T9" fmla="*/ 131 h 770"/>
                    <a:gd name="T10" fmla="*/ 1137 w 992"/>
                    <a:gd name="T11" fmla="*/ 184 h 770"/>
                    <a:gd name="T12" fmla="*/ 1092 w 992"/>
                    <a:gd name="T13" fmla="*/ 256 h 770"/>
                    <a:gd name="T14" fmla="*/ 1001 w 992"/>
                    <a:gd name="T15" fmla="*/ 336 h 770"/>
                    <a:gd name="T16" fmla="*/ 889 w 992"/>
                    <a:gd name="T17" fmla="*/ 405 h 770"/>
                    <a:gd name="T18" fmla="*/ 796 w 992"/>
                    <a:gd name="T19" fmla="*/ 442 h 770"/>
                    <a:gd name="T20" fmla="*/ 692 w 992"/>
                    <a:gd name="T21" fmla="*/ 461 h 770"/>
                    <a:gd name="T22" fmla="*/ 592 w 992"/>
                    <a:gd name="T23" fmla="*/ 454 h 770"/>
                    <a:gd name="T24" fmla="*/ 516 w 992"/>
                    <a:gd name="T25" fmla="*/ 433 h 770"/>
                    <a:gd name="T26" fmla="*/ 490 w 992"/>
                    <a:gd name="T27" fmla="*/ 399 h 770"/>
                    <a:gd name="T28" fmla="*/ 458 w 992"/>
                    <a:gd name="T29" fmla="*/ 339 h 770"/>
                    <a:gd name="T30" fmla="*/ 422 w 992"/>
                    <a:gd name="T31" fmla="*/ 229 h 770"/>
                    <a:gd name="T32" fmla="*/ 395 w 992"/>
                    <a:gd name="T33" fmla="*/ 152 h 770"/>
                    <a:gd name="T34" fmla="*/ 395 w 992"/>
                    <a:gd name="T35" fmla="*/ 62 h 770"/>
                    <a:gd name="T36" fmla="*/ 377 w 992"/>
                    <a:gd name="T37" fmla="*/ 47 h 770"/>
                    <a:gd name="T38" fmla="*/ 324 w 992"/>
                    <a:gd name="T39" fmla="*/ 42 h 770"/>
                    <a:gd name="T40" fmla="*/ 261 w 992"/>
                    <a:gd name="T41" fmla="*/ 67 h 770"/>
                    <a:gd name="T42" fmla="*/ 202 w 992"/>
                    <a:gd name="T43" fmla="*/ 108 h 770"/>
                    <a:gd name="T44" fmla="*/ 134 w 992"/>
                    <a:gd name="T45" fmla="*/ 131 h 770"/>
                    <a:gd name="T46" fmla="*/ 32 w 992"/>
                    <a:gd name="T47" fmla="*/ 131 h 770"/>
                    <a:gd name="T48" fmla="*/ 0 w 992"/>
                    <a:gd name="T49" fmla="*/ 117 h 770"/>
                    <a:gd name="T50" fmla="*/ 0 w 992"/>
                    <a:gd name="T51" fmla="*/ 95 h 770"/>
                    <a:gd name="T52" fmla="*/ 46 w 992"/>
                    <a:gd name="T53" fmla="*/ 74 h 770"/>
                    <a:gd name="T54" fmla="*/ 95 w 992"/>
                    <a:gd name="T55" fmla="*/ 81 h 770"/>
                    <a:gd name="T56" fmla="*/ 139 w 992"/>
                    <a:gd name="T57" fmla="*/ 76 h 770"/>
                    <a:gd name="T58" fmla="*/ 221 w 992"/>
                    <a:gd name="T59" fmla="*/ 47 h 770"/>
                    <a:gd name="T60" fmla="*/ 300 w 992"/>
                    <a:gd name="T61" fmla="*/ 14 h 770"/>
                    <a:gd name="T62" fmla="*/ 377 w 992"/>
                    <a:gd name="T63" fmla="*/ 5 h 770"/>
                    <a:gd name="T64" fmla="*/ 485 w 992"/>
                    <a:gd name="T65" fmla="*/ 0 h 770"/>
                    <a:gd name="T66" fmla="*/ 490 w 992"/>
                    <a:gd name="T67" fmla="*/ 25 h 770"/>
                    <a:gd name="T68" fmla="*/ 464 w 992"/>
                    <a:gd name="T69" fmla="*/ 53 h 770"/>
                    <a:gd name="T70" fmla="*/ 458 w 992"/>
                    <a:gd name="T71" fmla="*/ 125 h 770"/>
                    <a:gd name="T72" fmla="*/ 490 w 992"/>
                    <a:gd name="T73" fmla="*/ 219 h 770"/>
                    <a:gd name="T74" fmla="*/ 540 w 992"/>
                    <a:gd name="T75" fmla="*/ 311 h 770"/>
                    <a:gd name="T76" fmla="*/ 583 w 992"/>
                    <a:gd name="T77" fmla="*/ 366 h 770"/>
                    <a:gd name="T78" fmla="*/ 652 w 992"/>
                    <a:gd name="T79" fmla="*/ 392 h 770"/>
                    <a:gd name="T80" fmla="*/ 719 w 992"/>
                    <a:gd name="T81" fmla="*/ 392 h 770"/>
                    <a:gd name="T82" fmla="*/ 786 w 992"/>
                    <a:gd name="T83" fmla="*/ 366 h 770"/>
                    <a:gd name="T84" fmla="*/ 876 w 992"/>
                    <a:gd name="T85" fmla="*/ 308 h 770"/>
                    <a:gd name="T86" fmla="*/ 935 w 992"/>
                    <a:gd name="T87" fmla="*/ 226 h 770"/>
                    <a:gd name="T88" fmla="*/ 944 w 992"/>
                    <a:gd name="T89" fmla="*/ 192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7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302 w 699"/>
                    <a:gd name="T1" fmla="*/ 644 h 1216"/>
                    <a:gd name="T2" fmla="*/ 380 w 699"/>
                    <a:gd name="T3" fmla="*/ 725 h 1216"/>
                    <a:gd name="T4" fmla="*/ 411 w 699"/>
                    <a:gd name="T5" fmla="*/ 725 h 1216"/>
                    <a:gd name="T6" fmla="*/ 464 w 699"/>
                    <a:gd name="T7" fmla="*/ 757 h 1216"/>
                    <a:gd name="T8" fmla="*/ 474 w 699"/>
                    <a:gd name="T9" fmla="*/ 794 h 1216"/>
                    <a:gd name="T10" fmla="*/ 458 w 699"/>
                    <a:gd name="T11" fmla="*/ 842 h 1216"/>
                    <a:gd name="T12" fmla="*/ 416 w 699"/>
                    <a:gd name="T13" fmla="*/ 848 h 1216"/>
                    <a:gd name="T14" fmla="*/ 364 w 699"/>
                    <a:gd name="T15" fmla="*/ 810 h 1216"/>
                    <a:gd name="T16" fmla="*/ 260 w 699"/>
                    <a:gd name="T17" fmla="*/ 709 h 1216"/>
                    <a:gd name="T18" fmla="*/ 193 w 699"/>
                    <a:gd name="T19" fmla="*/ 612 h 1216"/>
                    <a:gd name="T20" fmla="*/ 161 w 699"/>
                    <a:gd name="T21" fmla="*/ 536 h 1216"/>
                    <a:gd name="T22" fmla="*/ 140 w 699"/>
                    <a:gd name="T23" fmla="*/ 408 h 1216"/>
                    <a:gd name="T24" fmla="*/ 140 w 699"/>
                    <a:gd name="T25" fmla="*/ 241 h 1216"/>
                    <a:gd name="T26" fmla="*/ 134 w 699"/>
                    <a:gd name="T27" fmla="*/ 199 h 1216"/>
                    <a:gd name="T28" fmla="*/ 104 w 699"/>
                    <a:gd name="T29" fmla="*/ 167 h 1216"/>
                    <a:gd name="T30" fmla="*/ 15 w 699"/>
                    <a:gd name="T31" fmla="*/ 172 h 1216"/>
                    <a:gd name="T32" fmla="*/ 0 w 699"/>
                    <a:gd name="T33" fmla="*/ 156 h 1216"/>
                    <a:gd name="T34" fmla="*/ 20 w 699"/>
                    <a:gd name="T35" fmla="*/ 145 h 1216"/>
                    <a:gd name="T36" fmla="*/ 83 w 699"/>
                    <a:gd name="T37" fmla="*/ 139 h 1216"/>
                    <a:gd name="T38" fmla="*/ 94 w 699"/>
                    <a:gd name="T39" fmla="*/ 129 h 1216"/>
                    <a:gd name="T40" fmla="*/ 4 w 699"/>
                    <a:gd name="T41" fmla="*/ 75 h 1216"/>
                    <a:gd name="T42" fmla="*/ 4 w 699"/>
                    <a:gd name="T43" fmla="*/ 54 h 1216"/>
                    <a:gd name="T44" fmla="*/ 20 w 699"/>
                    <a:gd name="T45" fmla="*/ 49 h 1216"/>
                    <a:gd name="T46" fmla="*/ 94 w 699"/>
                    <a:gd name="T47" fmla="*/ 91 h 1216"/>
                    <a:gd name="T48" fmla="*/ 109 w 699"/>
                    <a:gd name="T49" fmla="*/ 86 h 1216"/>
                    <a:gd name="T50" fmla="*/ 94 w 699"/>
                    <a:gd name="T51" fmla="*/ 6 h 1216"/>
                    <a:gd name="T52" fmla="*/ 104 w 699"/>
                    <a:gd name="T53" fmla="*/ 0 h 1216"/>
                    <a:gd name="T54" fmla="*/ 115 w 699"/>
                    <a:gd name="T55" fmla="*/ 6 h 1216"/>
                    <a:gd name="T56" fmla="*/ 134 w 699"/>
                    <a:gd name="T57" fmla="*/ 86 h 1216"/>
                    <a:gd name="T58" fmla="*/ 151 w 699"/>
                    <a:gd name="T59" fmla="*/ 91 h 1216"/>
                    <a:gd name="T60" fmla="*/ 193 w 699"/>
                    <a:gd name="T61" fmla="*/ 6 h 1216"/>
                    <a:gd name="T62" fmla="*/ 203 w 699"/>
                    <a:gd name="T63" fmla="*/ 6 h 1216"/>
                    <a:gd name="T64" fmla="*/ 203 w 699"/>
                    <a:gd name="T65" fmla="*/ 32 h 1216"/>
                    <a:gd name="T66" fmla="*/ 176 w 699"/>
                    <a:gd name="T67" fmla="*/ 102 h 1216"/>
                    <a:gd name="T68" fmla="*/ 176 w 699"/>
                    <a:gd name="T69" fmla="*/ 139 h 1216"/>
                    <a:gd name="T70" fmla="*/ 187 w 699"/>
                    <a:gd name="T71" fmla="*/ 188 h 1216"/>
                    <a:gd name="T72" fmla="*/ 182 w 699"/>
                    <a:gd name="T73" fmla="*/ 252 h 1216"/>
                    <a:gd name="T74" fmla="*/ 187 w 699"/>
                    <a:gd name="T75" fmla="*/ 370 h 1216"/>
                    <a:gd name="T76" fmla="*/ 197 w 699"/>
                    <a:gd name="T77" fmla="*/ 446 h 1216"/>
                    <a:gd name="T78" fmla="*/ 224 w 699"/>
                    <a:gd name="T79" fmla="*/ 531 h 1216"/>
                    <a:gd name="T80" fmla="*/ 260 w 699"/>
                    <a:gd name="T81" fmla="*/ 596 h 1216"/>
                    <a:gd name="T82" fmla="*/ 302 w 699"/>
                    <a:gd name="T83" fmla="*/ 644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8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0 w 915"/>
                    <a:gd name="T1" fmla="*/ 627 h 1139"/>
                    <a:gd name="T2" fmla="*/ 0 w 915"/>
                    <a:gd name="T3" fmla="*/ 660 h 1139"/>
                    <a:gd name="T4" fmla="*/ 10 w 915"/>
                    <a:gd name="T5" fmla="*/ 708 h 1139"/>
                    <a:gd name="T6" fmla="*/ 47 w 915"/>
                    <a:gd name="T7" fmla="*/ 708 h 1139"/>
                    <a:gd name="T8" fmla="*/ 157 w 915"/>
                    <a:gd name="T9" fmla="*/ 689 h 1139"/>
                    <a:gd name="T10" fmla="*/ 276 w 915"/>
                    <a:gd name="T11" fmla="*/ 650 h 1139"/>
                    <a:gd name="T12" fmla="*/ 375 w 915"/>
                    <a:gd name="T13" fmla="*/ 588 h 1139"/>
                    <a:gd name="T14" fmla="*/ 433 w 915"/>
                    <a:gd name="T15" fmla="*/ 507 h 1139"/>
                    <a:gd name="T16" fmla="*/ 484 w 915"/>
                    <a:gd name="T17" fmla="*/ 369 h 1139"/>
                    <a:gd name="T18" fmla="*/ 500 w 915"/>
                    <a:gd name="T19" fmla="*/ 239 h 1139"/>
                    <a:gd name="T20" fmla="*/ 500 w 915"/>
                    <a:gd name="T21" fmla="*/ 177 h 1139"/>
                    <a:gd name="T22" fmla="*/ 526 w 915"/>
                    <a:gd name="T23" fmla="*/ 139 h 1139"/>
                    <a:gd name="T24" fmla="*/ 573 w 915"/>
                    <a:gd name="T25" fmla="*/ 124 h 1139"/>
                    <a:gd name="T26" fmla="*/ 615 w 915"/>
                    <a:gd name="T27" fmla="*/ 124 h 1139"/>
                    <a:gd name="T28" fmla="*/ 620 w 915"/>
                    <a:gd name="T29" fmla="*/ 105 h 1139"/>
                    <a:gd name="T30" fmla="*/ 558 w 915"/>
                    <a:gd name="T31" fmla="*/ 110 h 1139"/>
                    <a:gd name="T32" fmla="*/ 547 w 915"/>
                    <a:gd name="T33" fmla="*/ 96 h 1139"/>
                    <a:gd name="T34" fmla="*/ 599 w 915"/>
                    <a:gd name="T35" fmla="*/ 44 h 1139"/>
                    <a:gd name="T36" fmla="*/ 588 w 915"/>
                    <a:gd name="T37" fmla="*/ 29 h 1139"/>
                    <a:gd name="T38" fmla="*/ 578 w 915"/>
                    <a:gd name="T39" fmla="*/ 39 h 1139"/>
                    <a:gd name="T40" fmla="*/ 537 w 915"/>
                    <a:gd name="T41" fmla="*/ 76 h 1139"/>
                    <a:gd name="T42" fmla="*/ 526 w 915"/>
                    <a:gd name="T43" fmla="*/ 76 h 1139"/>
                    <a:gd name="T44" fmla="*/ 526 w 915"/>
                    <a:gd name="T45" fmla="*/ 10 h 1139"/>
                    <a:gd name="T46" fmla="*/ 516 w 915"/>
                    <a:gd name="T47" fmla="*/ 0 h 1139"/>
                    <a:gd name="T48" fmla="*/ 500 w 915"/>
                    <a:gd name="T49" fmla="*/ 5 h 1139"/>
                    <a:gd name="T50" fmla="*/ 505 w 915"/>
                    <a:gd name="T51" fmla="*/ 76 h 1139"/>
                    <a:gd name="T52" fmla="*/ 495 w 915"/>
                    <a:gd name="T53" fmla="*/ 81 h 1139"/>
                    <a:gd name="T54" fmla="*/ 453 w 915"/>
                    <a:gd name="T55" fmla="*/ 44 h 1139"/>
                    <a:gd name="T56" fmla="*/ 422 w 915"/>
                    <a:gd name="T57" fmla="*/ 39 h 1139"/>
                    <a:gd name="T58" fmla="*/ 428 w 915"/>
                    <a:gd name="T59" fmla="*/ 58 h 1139"/>
                    <a:gd name="T60" fmla="*/ 474 w 915"/>
                    <a:gd name="T61" fmla="*/ 101 h 1139"/>
                    <a:gd name="T62" fmla="*/ 474 w 915"/>
                    <a:gd name="T63" fmla="*/ 124 h 1139"/>
                    <a:gd name="T64" fmla="*/ 458 w 915"/>
                    <a:gd name="T65" fmla="*/ 173 h 1139"/>
                    <a:gd name="T66" fmla="*/ 458 w 915"/>
                    <a:gd name="T67" fmla="*/ 215 h 1139"/>
                    <a:gd name="T68" fmla="*/ 458 w 915"/>
                    <a:gd name="T69" fmla="*/ 287 h 1139"/>
                    <a:gd name="T70" fmla="*/ 437 w 915"/>
                    <a:gd name="T71" fmla="*/ 378 h 1139"/>
                    <a:gd name="T72" fmla="*/ 417 w 915"/>
                    <a:gd name="T73" fmla="*/ 435 h 1139"/>
                    <a:gd name="T74" fmla="*/ 380 w 915"/>
                    <a:gd name="T75" fmla="*/ 507 h 1139"/>
                    <a:gd name="T76" fmla="*/ 338 w 915"/>
                    <a:gd name="T77" fmla="*/ 564 h 1139"/>
                    <a:gd name="T78" fmla="*/ 308 w 915"/>
                    <a:gd name="T79" fmla="*/ 593 h 1139"/>
                    <a:gd name="T80" fmla="*/ 224 w 915"/>
                    <a:gd name="T81" fmla="*/ 617 h 1139"/>
                    <a:gd name="T82" fmla="*/ 146 w 915"/>
                    <a:gd name="T83" fmla="*/ 627 h 1139"/>
                    <a:gd name="T84" fmla="*/ 67 w 915"/>
                    <a:gd name="T85" fmla="*/ 637 h 1139"/>
                    <a:gd name="T86" fmla="*/ 10 w 915"/>
                    <a:gd name="T87" fmla="*/ 627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474153" name="Group 41"/>
          <p:cNvGrpSpPr>
            <a:grpSpLocks/>
          </p:cNvGrpSpPr>
          <p:nvPr/>
        </p:nvGrpSpPr>
        <p:grpSpPr bwMode="auto">
          <a:xfrm>
            <a:off x="-20638" y="2362200"/>
            <a:ext cx="8367713" cy="1905000"/>
            <a:chOff x="-13" y="1488"/>
            <a:chExt cx="5271" cy="1200"/>
          </a:xfrm>
        </p:grpSpPr>
        <p:sp>
          <p:nvSpPr>
            <p:cNvPr id="13320" name="Text Box 42"/>
            <p:cNvSpPr txBox="1">
              <a:spLocks noChangeArrowheads="1"/>
            </p:cNvSpPr>
            <p:nvPr/>
          </p:nvSpPr>
          <p:spPr bwMode="auto">
            <a:xfrm>
              <a:off x="1461" y="1802"/>
              <a:ext cx="1610" cy="8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800">
                  <a:solidFill>
                    <a:srgbClr val="33CC33"/>
                  </a:solidFill>
                  <a:latin typeface="Technical" pitchFamily="66" charset="0"/>
                </a:rPr>
                <a:t>&lt;loop-invariant&gt;</a:t>
              </a:r>
            </a:p>
            <a:p>
              <a:pPr eaLnBrk="1" hangingPunct="1"/>
              <a:r>
                <a:rPr lang="en-CA" altLang="en-US" sz="280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>
                  <a:solidFill>
                    <a:schemeClr val="accent1"/>
                  </a:solidFill>
                  <a:latin typeface="Technical" pitchFamily="66" charset="0"/>
                </a:rPr>
                <a:t>&lt;exit Cond&gt;</a:t>
              </a:r>
              <a:endParaRPr lang="en-US" altLang="en-US" sz="2800">
                <a:solidFill>
                  <a:srgbClr val="33CC33"/>
                </a:solidFill>
                <a:latin typeface="Technical" pitchFamily="66" charset="0"/>
              </a:endParaRPr>
            </a:p>
            <a:p>
              <a:pPr eaLnBrk="1" hangingPunct="1"/>
              <a:r>
                <a:rPr lang="en-CA" altLang="en-US" sz="2800">
                  <a:solidFill>
                    <a:schemeClr val="accent2"/>
                  </a:solidFill>
                  <a:latin typeface="Technical" pitchFamily="66" charset="0"/>
                </a:rPr>
                <a:t>codeB</a:t>
              </a:r>
            </a:p>
          </p:txBody>
        </p:sp>
        <p:sp>
          <p:nvSpPr>
            <p:cNvPr id="13321" name="Text Box 43"/>
            <p:cNvSpPr txBox="1">
              <a:spLocks noChangeArrowheads="1"/>
            </p:cNvSpPr>
            <p:nvPr/>
          </p:nvSpPr>
          <p:spPr bwMode="auto">
            <a:xfrm>
              <a:off x="3648" y="2054"/>
              <a:ext cx="1610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800">
                  <a:solidFill>
                    <a:srgbClr val="33CC33"/>
                  </a:solidFill>
                  <a:latin typeface="Technical" pitchFamily="66" charset="0"/>
                </a:rPr>
                <a:t>&lt;loop-invariant&gt;</a:t>
              </a:r>
            </a:p>
            <a:p>
              <a:pPr eaLnBrk="1" hangingPunct="1"/>
              <a:endParaRPr lang="en-CA" altLang="en-US">
                <a:solidFill>
                  <a:srgbClr val="33CC33"/>
                </a:solidFill>
                <a:latin typeface="Technical" pitchFamily="66" charset="0"/>
              </a:endParaRPr>
            </a:p>
          </p:txBody>
        </p:sp>
        <p:sp>
          <p:nvSpPr>
            <p:cNvPr id="13322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CA" altLang="en-US" sz="2400">
                <a:solidFill>
                  <a:schemeClr val="hlink"/>
                </a:solidFill>
                <a:latin typeface="Technical" pitchFamily="66" charset="0"/>
              </a:endParaRPr>
            </a:p>
          </p:txBody>
        </p:sp>
        <p:sp>
          <p:nvSpPr>
            <p:cNvPr id="13323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/>
                <a:t>Maintaining Loop Invariant</a:t>
              </a:r>
              <a:endParaRPr lang="en-CA" altLang="en-US"/>
            </a:p>
          </p:txBody>
        </p:sp>
        <p:grpSp>
          <p:nvGrpSpPr>
            <p:cNvPr id="13324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13325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3332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3334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0" t="0" r="r" b="b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5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3336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3337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263 w 600"/>
                        <a:gd name="T1" fmla="*/ 162 h 608"/>
                        <a:gd name="T2" fmla="*/ 252 w 600"/>
                        <a:gd name="T3" fmla="*/ 99 h 608"/>
                        <a:gd name="T4" fmla="*/ 231 w 600"/>
                        <a:gd name="T5" fmla="*/ 44 h 608"/>
                        <a:gd name="T6" fmla="*/ 192 w 600"/>
                        <a:gd name="T7" fmla="*/ 13 h 608"/>
                        <a:gd name="T8" fmla="*/ 125 w 600"/>
                        <a:gd name="T9" fmla="*/ 0 h 608"/>
                        <a:gd name="T10" fmla="*/ 68 w 600"/>
                        <a:gd name="T11" fmla="*/ 13 h 608"/>
                        <a:gd name="T12" fmla="*/ 13 w 600"/>
                        <a:gd name="T13" fmla="*/ 69 h 608"/>
                        <a:gd name="T14" fmla="*/ 0 w 600"/>
                        <a:gd name="T15" fmla="*/ 136 h 608"/>
                        <a:gd name="T16" fmla="*/ 13 w 600"/>
                        <a:gd name="T17" fmla="*/ 207 h 608"/>
                        <a:gd name="T18" fmla="*/ 34 w 600"/>
                        <a:gd name="T19" fmla="*/ 250 h 608"/>
                        <a:gd name="T20" fmla="*/ 60 w 600"/>
                        <a:gd name="T21" fmla="*/ 295 h 608"/>
                        <a:gd name="T22" fmla="*/ 88 w 600"/>
                        <a:gd name="T23" fmla="*/ 325 h 608"/>
                        <a:gd name="T24" fmla="*/ 120 w 600"/>
                        <a:gd name="T25" fmla="*/ 340 h 608"/>
                        <a:gd name="T26" fmla="*/ 164 w 600"/>
                        <a:gd name="T27" fmla="*/ 327 h 608"/>
                        <a:gd name="T28" fmla="*/ 208 w 600"/>
                        <a:gd name="T29" fmla="*/ 297 h 608"/>
                        <a:gd name="T30" fmla="*/ 236 w 600"/>
                        <a:gd name="T31" fmla="*/ 254 h 608"/>
                        <a:gd name="T32" fmla="*/ 263 w 600"/>
                        <a:gd name="T33" fmla="*/ 218 h 608"/>
                        <a:gd name="T34" fmla="*/ 271 w 600"/>
                        <a:gd name="T35" fmla="*/ 196 h 608"/>
                        <a:gd name="T36" fmla="*/ 382 w 600"/>
                        <a:gd name="T37" fmla="*/ 164 h 608"/>
                        <a:gd name="T38" fmla="*/ 406 w 600"/>
                        <a:gd name="T39" fmla="*/ 151 h 608"/>
                        <a:gd name="T40" fmla="*/ 392 w 600"/>
                        <a:gd name="T41" fmla="*/ 131 h 608"/>
                        <a:gd name="T42" fmla="*/ 263 w 600"/>
                        <a:gd name="T43" fmla="*/ 162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0" t="0" r="r" b="b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38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40 w 619"/>
                        <a:gd name="T1" fmla="*/ 112 h 1085"/>
                        <a:gd name="T2" fmla="*/ 192 w 619"/>
                        <a:gd name="T3" fmla="*/ 56 h 1085"/>
                        <a:gd name="T4" fmla="*/ 278 w 619"/>
                        <a:gd name="T5" fmla="*/ 2 h 1085"/>
                        <a:gd name="T6" fmla="*/ 317 w 619"/>
                        <a:gd name="T7" fmla="*/ 0 h 1085"/>
                        <a:gd name="T8" fmla="*/ 387 w 619"/>
                        <a:gd name="T9" fmla="*/ 24 h 1085"/>
                        <a:gd name="T10" fmla="*/ 418 w 619"/>
                        <a:gd name="T11" fmla="*/ 59 h 1085"/>
                        <a:gd name="T12" fmla="*/ 418 w 619"/>
                        <a:gd name="T13" fmla="*/ 112 h 1085"/>
                        <a:gd name="T14" fmla="*/ 366 w 619"/>
                        <a:gd name="T15" fmla="*/ 212 h 1085"/>
                        <a:gd name="T16" fmla="*/ 309 w 619"/>
                        <a:gd name="T17" fmla="*/ 290 h 1085"/>
                        <a:gd name="T18" fmla="*/ 285 w 619"/>
                        <a:gd name="T19" fmla="*/ 355 h 1085"/>
                        <a:gd name="T20" fmla="*/ 269 w 619"/>
                        <a:gd name="T21" fmla="*/ 430 h 1085"/>
                        <a:gd name="T22" fmla="*/ 285 w 619"/>
                        <a:gd name="T23" fmla="*/ 502 h 1085"/>
                        <a:gd name="T24" fmla="*/ 301 w 619"/>
                        <a:gd name="T25" fmla="*/ 573 h 1085"/>
                        <a:gd name="T26" fmla="*/ 301 w 619"/>
                        <a:gd name="T27" fmla="*/ 653 h 1085"/>
                        <a:gd name="T28" fmla="*/ 278 w 619"/>
                        <a:gd name="T29" fmla="*/ 702 h 1085"/>
                        <a:gd name="T30" fmla="*/ 226 w 619"/>
                        <a:gd name="T31" fmla="*/ 729 h 1085"/>
                        <a:gd name="T32" fmla="*/ 163 w 619"/>
                        <a:gd name="T33" fmla="*/ 758 h 1085"/>
                        <a:gd name="T34" fmla="*/ 106 w 619"/>
                        <a:gd name="T35" fmla="*/ 758 h 1085"/>
                        <a:gd name="T36" fmla="*/ 68 w 619"/>
                        <a:gd name="T37" fmla="*/ 736 h 1085"/>
                        <a:gd name="T38" fmla="*/ 16 w 619"/>
                        <a:gd name="T39" fmla="*/ 648 h 1085"/>
                        <a:gd name="T40" fmla="*/ 0 w 619"/>
                        <a:gd name="T41" fmla="*/ 557 h 1085"/>
                        <a:gd name="T42" fmla="*/ 5 w 619"/>
                        <a:gd name="T43" fmla="*/ 439 h 1085"/>
                        <a:gd name="T44" fmla="*/ 44 w 619"/>
                        <a:gd name="T45" fmla="*/ 290 h 1085"/>
                        <a:gd name="T46" fmla="*/ 83 w 619"/>
                        <a:gd name="T47" fmla="*/ 194 h 1085"/>
                        <a:gd name="T48" fmla="*/ 140 w 619"/>
                        <a:gd name="T49" fmla="*/ 112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39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49 h 808"/>
                        <a:gd name="T2" fmla="*/ 69 w 782"/>
                        <a:gd name="T3" fmla="*/ 0 h 808"/>
                        <a:gd name="T4" fmla="*/ 169 w 782"/>
                        <a:gd name="T5" fmla="*/ 0 h 808"/>
                        <a:gd name="T6" fmla="*/ 356 w 782"/>
                        <a:gd name="T7" fmla="*/ 12 h 808"/>
                        <a:gd name="T8" fmla="*/ 576 w 782"/>
                        <a:gd name="T9" fmla="*/ 19 h 808"/>
                        <a:gd name="T10" fmla="*/ 660 w 782"/>
                        <a:gd name="T11" fmla="*/ 42 h 808"/>
                        <a:gd name="T12" fmla="*/ 696 w 782"/>
                        <a:gd name="T13" fmla="*/ 71 h 808"/>
                        <a:gd name="T14" fmla="*/ 704 w 782"/>
                        <a:gd name="T15" fmla="*/ 117 h 808"/>
                        <a:gd name="T16" fmla="*/ 679 w 782"/>
                        <a:gd name="T17" fmla="*/ 164 h 808"/>
                        <a:gd name="T18" fmla="*/ 612 w 782"/>
                        <a:gd name="T19" fmla="*/ 236 h 808"/>
                        <a:gd name="T20" fmla="*/ 523 w 782"/>
                        <a:gd name="T21" fmla="*/ 296 h 808"/>
                        <a:gd name="T22" fmla="*/ 456 w 782"/>
                        <a:gd name="T23" fmla="*/ 350 h 808"/>
                        <a:gd name="T24" fmla="*/ 428 w 782"/>
                        <a:gd name="T25" fmla="*/ 393 h 808"/>
                        <a:gd name="T26" fmla="*/ 408 w 782"/>
                        <a:gd name="T27" fmla="*/ 423 h 808"/>
                        <a:gd name="T28" fmla="*/ 415 w 782"/>
                        <a:gd name="T29" fmla="*/ 446 h 808"/>
                        <a:gd name="T30" fmla="*/ 421 w 782"/>
                        <a:gd name="T31" fmla="*/ 460 h 808"/>
                        <a:gd name="T32" fmla="*/ 500 w 782"/>
                        <a:gd name="T33" fmla="*/ 460 h 808"/>
                        <a:gd name="T34" fmla="*/ 624 w 782"/>
                        <a:gd name="T35" fmla="*/ 448 h 808"/>
                        <a:gd name="T36" fmla="*/ 704 w 782"/>
                        <a:gd name="T37" fmla="*/ 448 h 808"/>
                        <a:gd name="T38" fmla="*/ 787 w 782"/>
                        <a:gd name="T39" fmla="*/ 468 h 808"/>
                        <a:gd name="T40" fmla="*/ 812 w 782"/>
                        <a:gd name="T41" fmla="*/ 493 h 808"/>
                        <a:gd name="T42" fmla="*/ 787 w 782"/>
                        <a:gd name="T43" fmla="*/ 515 h 808"/>
                        <a:gd name="T44" fmla="*/ 752 w 782"/>
                        <a:gd name="T45" fmla="*/ 523 h 808"/>
                        <a:gd name="T46" fmla="*/ 696 w 782"/>
                        <a:gd name="T47" fmla="*/ 513 h 808"/>
                        <a:gd name="T48" fmla="*/ 620 w 782"/>
                        <a:gd name="T49" fmla="*/ 485 h 808"/>
                        <a:gd name="T50" fmla="*/ 540 w 782"/>
                        <a:gd name="T51" fmla="*/ 490 h 808"/>
                        <a:gd name="T52" fmla="*/ 408 w 782"/>
                        <a:gd name="T53" fmla="*/ 505 h 808"/>
                        <a:gd name="T54" fmla="*/ 369 w 782"/>
                        <a:gd name="T55" fmla="*/ 500 h 808"/>
                        <a:gd name="T56" fmla="*/ 348 w 782"/>
                        <a:gd name="T57" fmla="*/ 483 h 808"/>
                        <a:gd name="T58" fmla="*/ 348 w 782"/>
                        <a:gd name="T59" fmla="*/ 441 h 808"/>
                        <a:gd name="T60" fmla="*/ 348 w 782"/>
                        <a:gd name="T61" fmla="*/ 381 h 808"/>
                        <a:gd name="T62" fmla="*/ 404 w 782"/>
                        <a:gd name="T63" fmla="*/ 335 h 808"/>
                        <a:gd name="T64" fmla="*/ 488 w 782"/>
                        <a:gd name="T65" fmla="*/ 268 h 808"/>
                        <a:gd name="T66" fmla="*/ 561 w 782"/>
                        <a:gd name="T67" fmla="*/ 209 h 808"/>
                        <a:gd name="T68" fmla="*/ 608 w 782"/>
                        <a:gd name="T69" fmla="*/ 164 h 808"/>
                        <a:gd name="T70" fmla="*/ 632 w 782"/>
                        <a:gd name="T71" fmla="*/ 124 h 808"/>
                        <a:gd name="T72" fmla="*/ 620 w 782"/>
                        <a:gd name="T73" fmla="*/ 102 h 808"/>
                        <a:gd name="T74" fmla="*/ 588 w 782"/>
                        <a:gd name="T75" fmla="*/ 74 h 808"/>
                        <a:gd name="T76" fmla="*/ 540 w 782"/>
                        <a:gd name="T77" fmla="*/ 67 h 808"/>
                        <a:gd name="T78" fmla="*/ 488 w 782"/>
                        <a:gd name="T79" fmla="*/ 67 h 808"/>
                        <a:gd name="T80" fmla="*/ 372 w 782"/>
                        <a:gd name="T81" fmla="*/ 67 h 808"/>
                        <a:gd name="T82" fmla="*/ 200 w 782"/>
                        <a:gd name="T83" fmla="*/ 87 h 808"/>
                        <a:gd name="T84" fmla="*/ 73 w 782"/>
                        <a:gd name="T85" fmla="*/ 95 h 808"/>
                        <a:gd name="T86" fmla="*/ 21 w 782"/>
                        <a:gd name="T87" fmla="*/ 87 h 808"/>
                        <a:gd name="T88" fmla="*/ 0 w 782"/>
                        <a:gd name="T89" fmla="*/ 74 h 808"/>
                        <a:gd name="T90" fmla="*/ 0 w 782"/>
                        <a:gd name="T91" fmla="*/ 49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0" t="0" r="r" b="b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40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944 w 992"/>
                        <a:gd name="T1" fmla="*/ 192 h 770"/>
                        <a:gd name="T2" fmla="*/ 962 w 992"/>
                        <a:gd name="T3" fmla="*/ 131 h 770"/>
                        <a:gd name="T4" fmla="*/ 1029 w 992"/>
                        <a:gd name="T5" fmla="*/ 108 h 770"/>
                        <a:gd name="T6" fmla="*/ 1110 w 992"/>
                        <a:gd name="T7" fmla="*/ 104 h 770"/>
                        <a:gd name="T8" fmla="*/ 1159 w 992"/>
                        <a:gd name="T9" fmla="*/ 131 h 770"/>
                        <a:gd name="T10" fmla="*/ 1137 w 992"/>
                        <a:gd name="T11" fmla="*/ 184 h 770"/>
                        <a:gd name="T12" fmla="*/ 1092 w 992"/>
                        <a:gd name="T13" fmla="*/ 256 h 770"/>
                        <a:gd name="T14" fmla="*/ 1001 w 992"/>
                        <a:gd name="T15" fmla="*/ 336 h 770"/>
                        <a:gd name="T16" fmla="*/ 889 w 992"/>
                        <a:gd name="T17" fmla="*/ 405 h 770"/>
                        <a:gd name="T18" fmla="*/ 796 w 992"/>
                        <a:gd name="T19" fmla="*/ 442 h 770"/>
                        <a:gd name="T20" fmla="*/ 692 w 992"/>
                        <a:gd name="T21" fmla="*/ 461 h 770"/>
                        <a:gd name="T22" fmla="*/ 592 w 992"/>
                        <a:gd name="T23" fmla="*/ 454 h 770"/>
                        <a:gd name="T24" fmla="*/ 516 w 992"/>
                        <a:gd name="T25" fmla="*/ 433 h 770"/>
                        <a:gd name="T26" fmla="*/ 490 w 992"/>
                        <a:gd name="T27" fmla="*/ 399 h 770"/>
                        <a:gd name="T28" fmla="*/ 458 w 992"/>
                        <a:gd name="T29" fmla="*/ 339 h 770"/>
                        <a:gd name="T30" fmla="*/ 422 w 992"/>
                        <a:gd name="T31" fmla="*/ 229 h 770"/>
                        <a:gd name="T32" fmla="*/ 395 w 992"/>
                        <a:gd name="T33" fmla="*/ 152 h 770"/>
                        <a:gd name="T34" fmla="*/ 395 w 992"/>
                        <a:gd name="T35" fmla="*/ 62 h 770"/>
                        <a:gd name="T36" fmla="*/ 377 w 992"/>
                        <a:gd name="T37" fmla="*/ 47 h 770"/>
                        <a:gd name="T38" fmla="*/ 324 w 992"/>
                        <a:gd name="T39" fmla="*/ 42 h 770"/>
                        <a:gd name="T40" fmla="*/ 261 w 992"/>
                        <a:gd name="T41" fmla="*/ 67 h 770"/>
                        <a:gd name="T42" fmla="*/ 202 w 992"/>
                        <a:gd name="T43" fmla="*/ 108 h 770"/>
                        <a:gd name="T44" fmla="*/ 134 w 992"/>
                        <a:gd name="T45" fmla="*/ 131 h 770"/>
                        <a:gd name="T46" fmla="*/ 32 w 992"/>
                        <a:gd name="T47" fmla="*/ 131 h 770"/>
                        <a:gd name="T48" fmla="*/ 0 w 992"/>
                        <a:gd name="T49" fmla="*/ 117 h 770"/>
                        <a:gd name="T50" fmla="*/ 0 w 992"/>
                        <a:gd name="T51" fmla="*/ 95 h 770"/>
                        <a:gd name="T52" fmla="*/ 46 w 992"/>
                        <a:gd name="T53" fmla="*/ 74 h 770"/>
                        <a:gd name="T54" fmla="*/ 95 w 992"/>
                        <a:gd name="T55" fmla="*/ 81 h 770"/>
                        <a:gd name="T56" fmla="*/ 139 w 992"/>
                        <a:gd name="T57" fmla="*/ 76 h 770"/>
                        <a:gd name="T58" fmla="*/ 221 w 992"/>
                        <a:gd name="T59" fmla="*/ 47 h 770"/>
                        <a:gd name="T60" fmla="*/ 300 w 992"/>
                        <a:gd name="T61" fmla="*/ 14 h 770"/>
                        <a:gd name="T62" fmla="*/ 377 w 992"/>
                        <a:gd name="T63" fmla="*/ 5 h 770"/>
                        <a:gd name="T64" fmla="*/ 485 w 992"/>
                        <a:gd name="T65" fmla="*/ 0 h 770"/>
                        <a:gd name="T66" fmla="*/ 490 w 992"/>
                        <a:gd name="T67" fmla="*/ 25 h 770"/>
                        <a:gd name="T68" fmla="*/ 464 w 992"/>
                        <a:gd name="T69" fmla="*/ 53 h 770"/>
                        <a:gd name="T70" fmla="*/ 458 w 992"/>
                        <a:gd name="T71" fmla="*/ 125 h 770"/>
                        <a:gd name="T72" fmla="*/ 490 w 992"/>
                        <a:gd name="T73" fmla="*/ 219 h 770"/>
                        <a:gd name="T74" fmla="*/ 540 w 992"/>
                        <a:gd name="T75" fmla="*/ 311 h 770"/>
                        <a:gd name="T76" fmla="*/ 583 w 992"/>
                        <a:gd name="T77" fmla="*/ 366 h 770"/>
                        <a:gd name="T78" fmla="*/ 652 w 992"/>
                        <a:gd name="T79" fmla="*/ 392 h 770"/>
                        <a:gd name="T80" fmla="*/ 719 w 992"/>
                        <a:gd name="T81" fmla="*/ 392 h 770"/>
                        <a:gd name="T82" fmla="*/ 786 w 992"/>
                        <a:gd name="T83" fmla="*/ 366 h 770"/>
                        <a:gd name="T84" fmla="*/ 876 w 992"/>
                        <a:gd name="T85" fmla="*/ 308 h 770"/>
                        <a:gd name="T86" fmla="*/ 935 w 992"/>
                        <a:gd name="T87" fmla="*/ 226 h 770"/>
                        <a:gd name="T88" fmla="*/ 944 w 992"/>
                        <a:gd name="T89" fmla="*/ 192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0" t="0" r="r" b="b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41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302 w 699"/>
                        <a:gd name="T1" fmla="*/ 644 h 1216"/>
                        <a:gd name="T2" fmla="*/ 380 w 699"/>
                        <a:gd name="T3" fmla="*/ 725 h 1216"/>
                        <a:gd name="T4" fmla="*/ 411 w 699"/>
                        <a:gd name="T5" fmla="*/ 725 h 1216"/>
                        <a:gd name="T6" fmla="*/ 464 w 699"/>
                        <a:gd name="T7" fmla="*/ 757 h 1216"/>
                        <a:gd name="T8" fmla="*/ 474 w 699"/>
                        <a:gd name="T9" fmla="*/ 794 h 1216"/>
                        <a:gd name="T10" fmla="*/ 458 w 699"/>
                        <a:gd name="T11" fmla="*/ 842 h 1216"/>
                        <a:gd name="T12" fmla="*/ 416 w 699"/>
                        <a:gd name="T13" fmla="*/ 848 h 1216"/>
                        <a:gd name="T14" fmla="*/ 364 w 699"/>
                        <a:gd name="T15" fmla="*/ 810 h 1216"/>
                        <a:gd name="T16" fmla="*/ 260 w 699"/>
                        <a:gd name="T17" fmla="*/ 709 h 1216"/>
                        <a:gd name="T18" fmla="*/ 193 w 699"/>
                        <a:gd name="T19" fmla="*/ 612 h 1216"/>
                        <a:gd name="T20" fmla="*/ 161 w 699"/>
                        <a:gd name="T21" fmla="*/ 536 h 1216"/>
                        <a:gd name="T22" fmla="*/ 140 w 699"/>
                        <a:gd name="T23" fmla="*/ 408 h 1216"/>
                        <a:gd name="T24" fmla="*/ 140 w 699"/>
                        <a:gd name="T25" fmla="*/ 241 h 1216"/>
                        <a:gd name="T26" fmla="*/ 134 w 699"/>
                        <a:gd name="T27" fmla="*/ 199 h 1216"/>
                        <a:gd name="T28" fmla="*/ 104 w 699"/>
                        <a:gd name="T29" fmla="*/ 167 h 1216"/>
                        <a:gd name="T30" fmla="*/ 15 w 699"/>
                        <a:gd name="T31" fmla="*/ 172 h 1216"/>
                        <a:gd name="T32" fmla="*/ 0 w 699"/>
                        <a:gd name="T33" fmla="*/ 156 h 1216"/>
                        <a:gd name="T34" fmla="*/ 20 w 699"/>
                        <a:gd name="T35" fmla="*/ 145 h 1216"/>
                        <a:gd name="T36" fmla="*/ 83 w 699"/>
                        <a:gd name="T37" fmla="*/ 139 h 1216"/>
                        <a:gd name="T38" fmla="*/ 94 w 699"/>
                        <a:gd name="T39" fmla="*/ 129 h 1216"/>
                        <a:gd name="T40" fmla="*/ 4 w 699"/>
                        <a:gd name="T41" fmla="*/ 75 h 1216"/>
                        <a:gd name="T42" fmla="*/ 4 w 699"/>
                        <a:gd name="T43" fmla="*/ 54 h 1216"/>
                        <a:gd name="T44" fmla="*/ 20 w 699"/>
                        <a:gd name="T45" fmla="*/ 49 h 1216"/>
                        <a:gd name="T46" fmla="*/ 94 w 699"/>
                        <a:gd name="T47" fmla="*/ 91 h 1216"/>
                        <a:gd name="T48" fmla="*/ 109 w 699"/>
                        <a:gd name="T49" fmla="*/ 86 h 1216"/>
                        <a:gd name="T50" fmla="*/ 94 w 699"/>
                        <a:gd name="T51" fmla="*/ 6 h 1216"/>
                        <a:gd name="T52" fmla="*/ 104 w 699"/>
                        <a:gd name="T53" fmla="*/ 0 h 1216"/>
                        <a:gd name="T54" fmla="*/ 115 w 699"/>
                        <a:gd name="T55" fmla="*/ 6 h 1216"/>
                        <a:gd name="T56" fmla="*/ 134 w 699"/>
                        <a:gd name="T57" fmla="*/ 86 h 1216"/>
                        <a:gd name="T58" fmla="*/ 151 w 699"/>
                        <a:gd name="T59" fmla="*/ 91 h 1216"/>
                        <a:gd name="T60" fmla="*/ 193 w 699"/>
                        <a:gd name="T61" fmla="*/ 6 h 1216"/>
                        <a:gd name="T62" fmla="*/ 203 w 699"/>
                        <a:gd name="T63" fmla="*/ 6 h 1216"/>
                        <a:gd name="T64" fmla="*/ 203 w 699"/>
                        <a:gd name="T65" fmla="*/ 32 h 1216"/>
                        <a:gd name="T66" fmla="*/ 176 w 699"/>
                        <a:gd name="T67" fmla="*/ 102 h 1216"/>
                        <a:gd name="T68" fmla="*/ 176 w 699"/>
                        <a:gd name="T69" fmla="*/ 139 h 1216"/>
                        <a:gd name="T70" fmla="*/ 187 w 699"/>
                        <a:gd name="T71" fmla="*/ 188 h 1216"/>
                        <a:gd name="T72" fmla="*/ 182 w 699"/>
                        <a:gd name="T73" fmla="*/ 252 h 1216"/>
                        <a:gd name="T74" fmla="*/ 187 w 699"/>
                        <a:gd name="T75" fmla="*/ 370 h 1216"/>
                        <a:gd name="T76" fmla="*/ 197 w 699"/>
                        <a:gd name="T77" fmla="*/ 446 h 1216"/>
                        <a:gd name="T78" fmla="*/ 224 w 699"/>
                        <a:gd name="T79" fmla="*/ 531 h 1216"/>
                        <a:gd name="T80" fmla="*/ 260 w 699"/>
                        <a:gd name="T81" fmla="*/ 596 h 1216"/>
                        <a:gd name="T82" fmla="*/ 302 w 699"/>
                        <a:gd name="T83" fmla="*/ 644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0" t="0" r="r" b="b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42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0 w 915"/>
                        <a:gd name="T1" fmla="*/ 627 h 1139"/>
                        <a:gd name="T2" fmla="*/ 0 w 915"/>
                        <a:gd name="T3" fmla="*/ 660 h 1139"/>
                        <a:gd name="T4" fmla="*/ 10 w 915"/>
                        <a:gd name="T5" fmla="*/ 708 h 1139"/>
                        <a:gd name="T6" fmla="*/ 47 w 915"/>
                        <a:gd name="T7" fmla="*/ 708 h 1139"/>
                        <a:gd name="T8" fmla="*/ 157 w 915"/>
                        <a:gd name="T9" fmla="*/ 689 h 1139"/>
                        <a:gd name="T10" fmla="*/ 276 w 915"/>
                        <a:gd name="T11" fmla="*/ 650 h 1139"/>
                        <a:gd name="T12" fmla="*/ 375 w 915"/>
                        <a:gd name="T13" fmla="*/ 588 h 1139"/>
                        <a:gd name="T14" fmla="*/ 433 w 915"/>
                        <a:gd name="T15" fmla="*/ 507 h 1139"/>
                        <a:gd name="T16" fmla="*/ 484 w 915"/>
                        <a:gd name="T17" fmla="*/ 369 h 1139"/>
                        <a:gd name="T18" fmla="*/ 500 w 915"/>
                        <a:gd name="T19" fmla="*/ 239 h 1139"/>
                        <a:gd name="T20" fmla="*/ 500 w 915"/>
                        <a:gd name="T21" fmla="*/ 177 h 1139"/>
                        <a:gd name="T22" fmla="*/ 526 w 915"/>
                        <a:gd name="T23" fmla="*/ 139 h 1139"/>
                        <a:gd name="T24" fmla="*/ 573 w 915"/>
                        <a:gd name="T25" fmla="*/ 124 h 1139"/>
                        <a:gd name="T26" fmla="*/ 615 w 915"/>
                        <a:gd name="T27" fmla="*/ 124 h 1139"/>
                        <a:gd name="T28" fmla="*/ 620 w 915"/>
                        <a:gd name="T29" fmla="*/ 105 h 1139"/>
                        <a:gd name="T30" fmla="*/ 558 w 915"/>
                        <a:gd name="T31" fmla="*/ 110 h 1139"/>
                        <a:gd name="T32" fmla="*/ 547 w 915"/>
                        <a:gd name="T33" fmla="*/ 96 h 1139"/>
                        <a:gd name="T34" fmla="*/ 599 w 915"/>
                        <a:gd name="T35" fmla="*/ 44 h 1139"/>
                        <a:gd name="T36" fmla="*/ 588 w 915"/>
                        <a:gd name="T37" fmla="*/ 29 h 1139"/>
                        <a:gd name="T38" fmla="*/ 578 w 915"/>
                        <a:gd name="T39" fmla="*/ 39 h 1139"/>
                        <a:gd name="T40" fmla="*/ 537 w 915"/>
                        <a:gd name="T41" fmla="*/ 76 h 1139"/>
                        <a:gd name="T42" fmla="*/ 526 w 915"/>
                        <a:gd name="T43" fmla="*/ 76 h 1139"/>
                        <a:gd name="T44" fmla="*/ 526 w 915"/>
                        <a:gd name="T45" fmla="*/ 10 h 1139"/>
                        <a:gd name="T46" fmla="*/ 516 w 915"/>
                        <a:gd name="T47" fmla="*/ 0 h 1139"/>
                        <a:gd name="T48" fmla="*/ 500 w 915"/>
                        <a:gd name="T49" fmla="*/ 5 h 1139"/>
                        <a:gd name="T50" fmla="*/ 505 w 915"/>
                        <a:gd name="T51" fmla="*/ 76 h 1139"/>
                        <a:gd name="T52" fmla="*/ 495 w 915"/>
                        <a:gd name="T53" fmla="*/ 81 h 1139"/>
                        <a:gd name="T54" fmla="*/ 453 w 915"/>
                        <a:gd name="T55" fmla="*/ 44 h 1139"/>
                        <a:gd name="T56" fmla="*/ 422 w 915"/>
                        <a:gd name="T57" fmla="*/ 39 h 1139"/>
                        <a:gd name="T58" fmla="*/ 428 w 915"/>
                        <a:gd name="T59" fmla="*/ 58 h 1139"/>
                        <a:gd name="T60" fmla="*/ 474 w 915"/>
                        <a:gd name="T61" fmla="*/ 101 h 1139"/>
                        <a:gd name="T62" fmla="*/ 474 w 915"/>
                        <a:gd name="T63" fmla="*/ 124 h 1139"/>
                        <a:gd name="T64" fmla="*/ 458 w 915"/>
                        <a:gd name="T65" fmla="*/ 173 h 1139"/>
                        <a:gd name="T66" fmla="*/ 458 w 915"/>
                        <a:gd name="T67" fmla="*/ 215 h 1139"/>
                        <a:gd name="T68" fmla="*/ 458 w 915"/>
                        <a:gd name="T69" fmla="*/ 287 h 1139"/>
                        <a:gd name="T70" fmla="*/ 437 w 915"/>
                        <a:gd name="T71" fmla="*/ 378 h 1139"/>
                        <a:gd name="T72" fmla="*/ 417 w 915"/>
                        <a:gd name="T73" fmla="*/ 435 h 1139"/>
                        <a:gd name="T74" fmla="*/ 380 w 915"/>
                        <a:gd name="T75" fmla="*/ 507 h 1139"/>
                        <a:gd name="T76" fmla="*/ 338 w 915"/>
                        <a:gd name="T77" fmla="*/ 564 h 1139"/>
                        <a:gd name="T78" fmla="*/ 308 w 915"/>
                        <a:gd name="T79" fmla="*/ 593 h 1139"/>
                        <a:gd name="T80" fmla="*/ 224 w 915"/>
                        <a:gd name="T81" fmla="*/ 617 h 1139"/>
                        <a:gd name="T82" fmla="*/ 146 w 915"/>
                        <a:gd name="T83" fmla="*/ 627 h 1139"/>
                        <a:gd name="T84" fmla="*/ 67 w 915"/>
                        <a:gd name="T85" fmla="*/ 637 h 1139"/>
                        <a:gd name="T86" fmla="*/ 10 w 915"/>
                        <a:gd name="T87" fmla="*/ 627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0" t="0" r="r" b="b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3333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13326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3327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3330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en-US" altLang="en-US" sz="240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3331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328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9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4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4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4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4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4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4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4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4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115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37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2800"/>
              <a:t> Precondition:  The input is an integer </a:t>
            </a:r>
            <a:r>
              <a:rPr lang="en-US" altLang="en-US" sz="2800">
                <a:solidFill>
                  <a:schemeClr val="accent1"/>
                </a:solidFill>
              </a:rPr>
              <a:t>I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Char char="•"/>
            </a:pPr>
            <a:r>
              <a:rPr lang="en-US" altLang="en-US" sz="2800"/>
              <a:t> Postcondition: The output is  </a:t>
            </a:r>
            <a:r>
              <a:rPr lang="en-US" altLang="en-US" sz="2800">
                <a:solidFill>
                  <a:schemeClr val="accent1"/>
                </a:solidFill>
              </a:rPr>
              <a:t>S = 1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+ 2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+ 3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… + I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buFontTx/>
              <a:buChar char="•"/>
            </a:pPr>
            <a:r>
              <a:rPr lang="en-US" altLang="en-US" sz="2800" baseline="30000"/>
              <a:t> </a:t>
            </a:r>
            <a:r>
              <a:rPr lang="en-US" altLang="en-US" sz="2800"/>
              <a:t>Loop Invariant: </a:t>
            </a:r>
            <a:r>
              <a:rPr lang="en-US" altLang="en-US" sz="2800">
                <a:solidFill>
                  <a:schemeClr val="accent1"/>
                </a:solidFill>
              </a:rPr>
              <a:t>s = 1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+ 2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+ 3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… + i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    (1 ≤ i ≤ I)</a:t>
            </a:r>
          </a:p>
        </p:txBody>
      </p:sp>
      <p:sp>
        <p:nvSpPr>
          <p:cNvPr id="38" name="Rectangle 42"/>
          <p:cNvSpPr>
            <a:spLocks noChangeArrowheads="1"/>
          </p:cNvSpPr>
          <p:nvPr/>
        </p:nvSpPr>
        <p:spPr bwMode="auto">
          <a:xfrm>
            <a:off x="2362200" y="2057400"/>
            <a:ext cx="35290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Picture, not an action</a:t>
            </a:r>
          </a:p>
        </p:txBody>
      </p:sp>
      <p:grpSp>
        <p:nvGrpSpPr>
          <p:cNvPr id="39" name="Group 41"/>
          <p:cNvGrpSpPr>
            <a:grpSpLocks/>
          </p:cNvGrpSpPr>
          <p:nvPr/>
        </p:nvGrpSpPr>
        <p:grpSpPr bwMode="auto">
          <a:xfrm>
            <a:off x="152400" y="2808288"/>
            <a:ext cx="8753475" cy="1916112"/>
            <a:chOff x="-13" y="1488"/>
            <a:chExt cx="5514" cy="1207"/>
          </a:xfrm>
        </p:grpSpPr>
        <p:sp>
          <p:nvSpPr>
            <p:cNvPr id="14343" name="Text Box 42"/>
            <p:cNvSpPr txBox="1">
              <a:spLocks noChangeArrowheads="1"/>
            </p:cNvSpPr>
            <p:nvPr/>
          </p:nvSpPr>
          <p:spPr bwMode="auto">
            <a:xfrm>
              <a:off x="1461" y="1803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80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>
                  <a:solidFill>
                    <a:srgbClr val="33CC33"/>
                  </a:solidFill>
                </a:rPr>
                <a:t>&gt;</a:t>
              </a:r>
            </a:p>
            <a:p>
              <a:pPr eaLnBrk="1" hangingPunct="1"/>
              <a:r>
                <a:rPr lang="en-CA" altLang="en-US" sz="280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>
                  <a:solidFill>
                    <a:schemeClr val="accent1"/>
                  </a:solidFill>
                </a:rPr>
                <a:t>&lt;exit Cond&gt;</a:t>
              </a:r>
              <a:endParaRPr lang="en-US" altLang="en-US" sz="2800">
                <a:solidFill>
                  <a:srgbClr val="33CC33"/>
                </a:solidFill>
              </a:endParaRPr>
            </a:p>
            <a:p>
              <a:pPr eaLnBrk="1" hangingPunct="1"/>
              <a:r>
                <a:rPr lang="en-CA" altLang="en-US" sz="280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14344" name="Text Box 43"/>
            <p:cNvSpPr txBox="1">
              <a:spLocks noChangeArrowheads="1"/>
            </p:cNvSpPr>
            <p:nvPr/>
          </p:nvSpPr>
          <p:spPr bwMode="auto">
            <a:xfrm>
              <a:off x="3648" y="2055"/>
              <a:ext cx="1853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80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>
                  <a:solidFill>
                    <a:srgbClr val="33CC33"/>
                  </a:solidFill>
                </a:rPr>
                <a:t>&gt;</a:t>
              </a:r>
            </a:p>
            <a:p>
              <a:pPr eaLnBrk="1" hangingPunct="1"/>
              <a:endParaRPr lang="en-CA" altLang="en-US">
                <a:solidFill>
                  <a:srgbClr val="33CC33"/>
                </a:solidFill>
              </a:endParaRPr>
            </a:p>
          </p:txBody>
        </p:sp>
        <p:sp>
          <p:nvSpPr>
            <p:cNvPr id="14345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 sz="2400">
                <a:solidFill>
                  <a:schemeClr val="hlink"/>
                </a:solidFill>
              </a:endParaRPr>
            </a:p>
          </p:txBody>
        </p:sp>
        <p:sp>
          <p:nvSpPr>
            <p:cNvPr id="14346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/>
                <a:t>Maintaining Loop Invariant</a:t>
              </a:r>
              <a:endParaRPr lang="en-CA" altLang="en-US"/>
            </a:p>
          </p:txBody>
        </p:sp>
        <p:grpSp>
          <p:nvGrpSpPr>
            <p:cNvPr id="14347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14348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4355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4357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8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4359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4360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3 w 600"/>
                        <a:gd name="T1" fmla="*/ 1 h 608"/>
                        <a:gd name="T2" fmla="*/ 3 w 600"/>
                        <a:gd name="T3" fmla="*/ 1 h 608"/>
                        <a:gd name="T4" fmla="*/ 3 w 600"/>
                        <a:gd name="T5" fmla="*/ 1 h 608"/>
                        <a:gd name="T6" fmla="*/ 3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2 w 600"/>
                        <a:gd name="T27" fmla="*/ 1 h 608"/>
                        <a:gd name="T28" fmla="*/ 3 w 600"/>
                        <a:gd name="T29" fmla="*/ 1 h 608"/>
                        <a:gd name="T30" fmla="*/ 3 w 600"/>
                        <a:gd name="T31" fmla="*/ 1 h 608"/>
                        <a:gd name="T32" fmla="*/ 3 w 600"/>
                        <a:gd name="T33" fmla="*/ 1 h 608"/>
                        <a:gd name="T34" fmla="*/ 3 w 600"/>
                        <a:gd name="T35" fmla="*/ 1 h 608"/>
                        <a:gd name="T36" fmla="*/ 5 w 600"/>
                        <a:gd name="T37" fmla="*/ 1 h 608"/>
                        <a:gd name="T38" fmla="*/ 5 w 600"/>
                        <a:gd name="T39" fmla="*/ 1 h 608"/>
                        <a:gd name="T40" fmla="*/ 5 w 600"/>
                        <a:gd name="T41" fmla="*/ 1 h 608"/>
                        <a:gd name="T42" fmla="*/ 3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61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2 w 619"/>
                        <a:gd name="T1" fmla="*/ 2 h 1085"/>
                        <a:gd name="T2" fmla="*/ 2 w 619"/>
                        <a:gd name="T3" fmla="*/ 1 h 1085"/>
                        <a:gd name="T4" fmla="*/ 3 w 619"/>
                        <a:gd name="T5" fmla="*/ 1 h 1085"/>
                        <a:gd name="T6" fmla="*/ 4 w 619"/>
                        <a:gd name="T7" fmla="*/ 0 h 1085"/>
                        <a:gd name="T8" fmla="*/ 5 w 619"/>
                        <a:gd name="T9" fmla="*/ 1 h 1085"/>
                        <a:gd name="T10" fmla="*/ 5 w 619"/>
                        <a:gd name="T11" fmla="*/ 1 h 1085"/>
                        <a:gd name="T12" fmla="*/ 5 w 619"/>
                        <a:gd name="T13" fmla="*/ 2 h 1085"/>
                        <a:gd name="T14" fmla="*/ 5 w 619"/>
                        <a:gd name="T15" fmla="*/ 4 h 1085"/>
                        <a:gd name="T16" fmla="*/ 4 w 619"/>
                        <a:gd name="T17" fmla="*/ 6 h 1085"/>
                        <a:gd name="T18" fmla="*/ 3 w 619"/>
                        <a:gd name="T19" fmla="*/ 7 h 1085"/>
                        <a:gd name="T20" fmla="*/ 3 w 619"/>
                        <a:gd name="T21" fmla="*/ 8 h 1085"/>
                        <a:gd name="T22" fmla="*/ 3 w 619"/>
                        <a:gd name="T23" fmla="*/ 10 h 1085"/>
                        <a:gd name="T24" fmla="*/ 4 w 619"/>
                        <a:gd name="T25" fmla="*/ 10 h 1085"/>
                        <a:gd name="T26" fmla="*/ 4 w 619"/>
                        <a:gd name="T27" fmla="*/ 13 h 1085"/>
                        <a:gd name="T28" fmla="*/ 3 w 619"/>
                        <a:gd name="T29" fmla="*/ 14 h 1085"/>
                        <a:gd name="T30" fmla="*/ 3 w 619"/>
                        <a:gd name="T31" fmla="*/ 14 h 1085"/>
                        <a:gd name="T32" fmla="*/ 2 w 619"/>
                        <a:gd name="T33" fmla="*/ 15 h 1085"/>
                        <a:gd name="T34" fmla="*/ 1 w 619"/>
                        <a:gd name="T35" fmla="*/ 15 h 1085"/>
                        <a:gd name="T36" fmla="*/ 1 w 619"/>
                        <a:gd name="T37" fmla="*/ 14 h 1085"/>
                        <a:gd name="T38" fmla="*/ 1 w 619"/>
                        <a:gd name="T39" fmla="*/ 12 h 1085"/>
                        <a:gd name="T40" fmla="*/ 0 w 619"/>
                        <a:gd name="T41" fmla="*/ 10 h 1085"/>
                        <a:gd name="T42" fmla="*/ 1 w 619"/>
                        <a:gd name="T43" fmla="*/ 8 h 1085"/>
                        <a:gd name="T44" fmla="*/ 1 w 619"/>
                        <a:gd name="T45" fmla="*/ 6 h 1085"/>
                        <a:gd name="T46" fmla="*/ 1 w 619"/>
                        <a:gd name="T47" fmla="*/ 3 h 1085"/>
                        <a:gd name="T48" fmla="*/ 2 w 619"/>
                        <a:gd name="T49" fmla="*/ 2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62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05 w 782"/>
                        <a:gd name="T3" fmla="*/ 0 h 808"/>
                        <a:gd name="T4" fmla="*/ 255 w 782"/>
                        <a:gd name="T5" fmla="*/ 0 h 808"/>
                        <a:gd name="T6" fmla="*/ 538 w 782"/>
                        <a:gd name="T7" fmla="*/ 1 h 808"/>
                        <a:gd name="T8" fmla="*/ 873 w 782"/>
                        <a:gd name="T9" fmla="*/ 1 h 808"/>
                        <a:gd name="T10" fmla="*/ 996 w 782"/>
                        <a:gd name="T11" fmla="*/ 1 h 808"/>
                        <a:gd name="T12" fmla="*/ 1053 w 782"/>
                        <a:gd name="T13" fmla="*/ 1 h 808"/>
                        <a:gd name="T14" fmla="*/ 1064 w 782"/>
                        <a:gd name="T15" fmla="*/ 1 h 808"/>
                        <a:gd name="T16" fmla="*/ 1027 w 782"/>
                        <a:gd name="T17" fmla="*/ 1 h 808"/>
                        <a:gd name="T18" fmla="*/ 923 w 782"/>
                        <a:gd name="T19" fmla="*/ 2 h 808"/>
                        <a:gd name="T20" fmla="*/ 790 w 782"/>
                        <a:gd name="T21" fmla="*/ 3 h 808"/>
                        <a:gd name="T22" fmla="*/ 691 w 782"/>
                        <a:gd name="T23" fmla="*/ 3 h 808"/>
                        <a:gd name="T24" fmla="*/ 647 w 782"/>
                        <a:gd name="T25" fmla="*/ 3 h 808"/>
                        <a:gd name="T26" fmla="*/ 618 w 782"/>
                        <a:gd name="T27" fmla="*/ 3 h 808"/>
                        <a:gd name="T28" fmla="*/ 629 w 782"/>
                        <a:gd name="T29" fmla="*/ 4 h 808"/>
                        <a:gd name="T30" fmla="*/ 637 w 782"/>
                        <a:gd name="T31" fmla="*/ 4 h 808"/>
                        <a:gd name="T32" fmla="*/ 756 w 782"/>
                        <a:gd name="T33" fmla="*/ 4 h 808"/>
                        <a:gd name="T34" fmla="*/ 945 w 782"/>
                        <a:gd name="T35" fmla="*/ 4 h 808"/>
                        <a:gd name="T36" fmla="*/ 1064 w 782"/>
                        <a:gd name="T37" fmla="*/ 4 h 808"/>
                        <a:gd name="T38" fmla="*/ 1190 w 782"/>
                        <a:gd name="T39" fmla="*/ 4 h 808"/>
                        <a:gd name="T40" fmla="*/ 1229 w 782"/>
                        <a:gd name="T41" fmla="*/ 4 h 808"/>
                        <a:gd name="T42" fmla="*/ 1190 w 782"/>
                        <a:gd name="T43" fmla="*/ 4 h 808"/>
                        <a:gd name="T44" fmla="*/ 1139 w 782"/>
                        <a:gd name="T45" fmla="*/ 4 h 808"/>
                        <a:gd name="T46" fmla="*/ 1053 w 782"/>
                        <a:gd name="T47" fmla="*/ 4 h 808"/>
                        <a:gd name="T48" fmla="*/ 940 w 782"/>
                        <a:gd name="T49" fmla="*/ 4 h 808"/>
                        <a:gd name="T50" fmla="*/ 817 w 782"/>
                        <a:gd name="T51" fmla="*/ 4 h 808"/>
                        <a:gd name="T52" fmla="*/ 618 w 782"/>
                        <a:gd name="T53" fmla="*/ 4 h 808"/>
                        <a:gd name="T54" fmla="*/ 558 w 782"/>
                        <a:gd name="T55" fmla="*/ 4 h 808"/>
                        <a:gd name="T56" fmla="*/ 525 w 782"/>
                        <a:gd name="T57" fmla="*/ 4 h 808"/>
                        <a:gd name="T58" fmla="*/ 525 w 782"/>
                        <a:gd name="T59" fmla="*/ 4 h 808"/>
                        <a:gd name="T60" fmla="*/ 525 w 782"/>
                        <a:gd name="T61" fmla="*/ 3 h 808"/>
                        <a:gd name="T62" fmla="*/ 611 w 782"/>
                        <a:gd name="T63" fmla="*/ 3 h 808"/>
                        <a:gd name="T64" fmla="*/ 737 w 782"/>
                        <a:gd name="T65" fmla="*/ 2 h 808"/>
                        <a:gd name="T66" fmla="*/ 848 w 782"/>
                        <a:gd name="T67" fmla="*/ 2 h 808"/>
                        <a:gd name="T68" fmla="*/ 918 w 782"/>
                        <a:gd name="T69" fmla="*/ 1 h 808"/>
                        <a:gd name="T70" fmla="*/ 954 w 782"/>
                        <a:gd name="T71" fmla="*/ 1 h 808"/>
                        <a:gd name="T72" fmla="*/ 940 w 782"/>
                        <a:gd name="T73" fmla="*/ 1 h 808"/>
                        <a:gd name="T74" fmla="*/ 888 w 782"/>
                        <a:gd name="T75" fmla="*/ 1 h 808"/>
                        <a:gd name="T76" fmla="*/ 817 w 782"/>
                        <a:gd name="T77" fmla="*/ 1 h 808"/>
                        <a:gd name="T78" fmla="*/ 737 w 782"/>
                        <a:gd name="T79" fmla="*/ 1 h 808"/>
                        <a:gd name="T80" fmla="*/ 563 w 782"/>
                        <a:gd name="T81" fmla="*/ 1 h 808"/>
                        <a:gd name="T82" fmla="*/ 303 w 782"/>
                        <a:gd name="T83" fmla="*/ 1 h 808"/>
                        <a:gd name="T84" fmla="*/ 110 w 782"/>
                        <a:gd name="T85" fmla="*/ 1 h 808"/>
                        <a:gd name="T86" fmla="*/ 32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63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5228 w 992"/>
                        <a:gd name="T1" fmla="*/ 1 h 770"/>
                        <a:gd name="T2" fmla="*/ 5326 w 992"/>
                        <a:gd name="T3" fmla="*/ 1 h 770"/>
                        <a:gd name="T4" fmla="*/ 5693 w 992"/>
                        <a:gd name="T5" fmla="*/ 1 h 770"/>
                        <a:gd name="T6" fmla="*/ 6146 w 992"/>
                        <a:gd name="T7" fmla="*/ 1 h 770"/>
                        <a:gd name="T8" fmla="*/ 6415 w 992"/>
                        <a:gd name="T9" fmla="*/ 1 h 770"/>
                        <a:gd name="T10" fmla="*/ 6297 w 992"/>
                        <a:gd name="T11" fmla="*/ 1 h 770"/>
                        <a:gd name="T12" fmla="*/ 6047 w 992"/>
                        <a:gd name="T13" fmla="*/ 1 h 770"/>
                        <a:gd name="T14" fmla="*/ 5545 w 992"/>
                        <a:gd name="T15" fmla="*/ 1 h 770"/>
                        <a:gd name="T16" fmla="*/ 4925 w 992"/>
                        <a:gd name="T17" fmla="*/ 1 h 770"/>
                        <a:gd name="T18" fmla="*/ 4409 w 992"/>
                        <a:gd name="T19" fmla="*/ 1 h 770"/>
                        <a:gd name="T20" fmla="*/ 3830 w 992"/>
                        <a:gd name="T21" fmla="*/ 2 h 770"/>
                        <a:gd name="T22" fmla="*/ 3278 w 992"/>
                        <a:gd name="T23" fmla="*/ 2 h 770"/>
                        <a:gd name="T24" fmla="*/ 2860 w 992"/>
                        <a:gd name="T25" fmla="*/ 1 h 770"/>
                        <a:gd name="T26" fmla="*/ 2706 w 992"/>
                        <a:gd name="T27" fmla="*/ 1 h 770"/>
                        <a:gd name="T28" fmla="*/ 2536 w 992"/>
                        <a:gd name="T29" fmla="*/ 1 h 770"/>
                        <a:gd name="T30" fmla="*/ 2337 w 992"/>
                        <a:gd name="T31" fmla="*/ 1 h 770"/>
                        <a:gd name="T32" fmla="*/ 2188 w 992"/>
                        <a:gd name="T33" fmla="*/ 1 h 770"/>
                        <a:gd name="T34" fmla="*/ 2188 w 992"/>
                        <a:gd name="T35" fmla="*/ 1 h 770"/>
                        <a:gd name="T36" fmla="*/ 2084 w 992"/>
                        <a:gd name="T37" fmla="*/ 1 h 770"/>
                        <a:gd name="T38" fmla="*/ 1798 w 992"/>
                        <a:gd name="T39" fmla="*/ 1 h 770"/>
                        <a:gd name="T40" fmla="*/ 1446 w 992"/>
                        <a:gd name="T41" fmla="*/ 1 h 770"/>
                        <a:gd name="T42" fmla="*/ 1117 w 992"/>
                        <a:gd name="T43" fmla="*/ 1 h 770"/>
                        <a:gd name="T44" fmla="*/ 741 w 992"/>
                        <a:gd name="T45" fmla="*/ 1 h 770"/>
                        <a:gd name="T46" fmla="*/ 171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255 w 992"/>
                        <a:gd name="T53" fmla="*/ 1 h 770"/>
                        <a:gd name="T54" fmla="*/ 529 w 992"/>
                        <a:gd name="T55" fmla="*/ 1 h 770"/>
                        <a:gd name="T56" fmla="*/ 765 w 992"/>
                        <a:gd name="T57" fmla="*/ 1 h 770"/>
                        <a:gd name="T58" fmla="*/ 1221 w 992"/>
                        <a:gd name="T59" fmla="*/ 1 h 770"/>
                        <a:gd name="T60" fmla="*/ 1664 w 992"/>
                        <a:gd name="T61" fmla="*/ 1 h 770"/>
                        <a:gd name="T62" fmla="*/ 2084 w 992"/>
                        <a:gd name="T63" fmla="*/ 1 h 770"/>
                        <a:gd name="T64" fmla="*/ 2685 w 992"/>
                        <a:gd name="T65" fmla="*/ 0 h 770"/>
                        <a:gd name="T66" fmla="*/ 2706 w 992"/>
                        <a:gd name="T67" fmla="*/ 1 h 770"/>
                        <a:gd name="T68" fmla="*/ 2570 w 992"/>
                        <a:gd name="T69" fmla="*/ 1 h 770"/>
                        <a:gd name="T70" fmla="*/ 2536 w 992"/>
                        <a:gd name="T71" fmla="*/ 1 h 770"/>
                        <a:gd name="T72" fmla="*/ 2706 w 992"/>
                        <a:gd name="T73" fmla="*/ 1 h 770"/>
                        <a:gd name="T74" fmla="*/ 2989 w 992"/>
                        <a:gd name="T75" fmla="*/ 1 h 770"/>
                        <a:gd name="T76" fmla="*/ 3230 w 992"/>
                        <a:gd name="T77" fmla="*/ 1 h 770"/>
                        <a:gd name="T78" fmla="*/ 3610 w 992"/>
                        <a:gd name="T79" fmla="*/ 1 h 770"/>
                        <a:gd name="T80" fmla="*/ 3978 w 992"/>
                        <a:gd name="T81" fmla="*/ 1 h 770"/>
                        <a:gd name="T82" fmla="*/ 4354 w 992"/>
                        <a:gd name="T83" fmla="*/ 1 h 770"/>
                        <a:gd name="T84" fmla="*/ 4849 w 992"/>
                        <a:gd name="T85" fmla="*/ 1 h 770"/>
                        <a:gd name="T86" fmla="*/ 5176 w 992"/>
                        <a:gd name="T87" fmla="*/ 1 h 770"/>
                        <a:gd name="T88" fmla="*/ 5228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64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4 w 699"/>
                        <a:gd name="T1" fmla="*/ 12 h 1216"/>
                        <a:gd name="T2" fmla="*/ 5 w 699"/>
                        <a:gd name="T3" fmla="*/ 14 h 1216"/>
                        <a:gd name="T4" fmla="*/ 5 w 699"/>
                        <a:gd name="T5" fmla="*/ 14 h 1216"/>
                        <a:gd name="T6" fmla="*/ 6 w 699"/>
                        <a:gd name="T7" fmla="*/ 15 h 1216"/>
                        <a:gd name="T8" fmla="*/ 6 w 699"/>
                        <a:gd name="T9" fmla="*/ 15 h 1216"/>
                        <a:gd name="T10" fmla="*/ 6 w 699"/>
                        <a:gd name="T11" fmla="*/ 16 h 1216"/>
                        <a:gd name="T12" fmla="*/ 6 w 699"/>
                        <a:gd name="T13" fmla="*/ 16 h 1216"/>
                        <a:gd name="T14" fmla="*/ 5 w 699"/>
                        <a:gd name="T15" fmla="*/ 15 h 1216"/>
                        <a:gd name="T16" fmla="*/ 3 w 699"/>
                        <a:gd name="T17" fmla="*/ 13 h 1216"/>
                        <a:gd name="T18" fmla="*/ 3 w 699"/>
                        <a:gd name="T19" fmla="*/ 12 h 1216"/>
                        <a:gd name="T20" fmla="*/ 2 w 699"/>
                        <a:gd name="T21" fmla="*/ 10 h 1216"/>
                        <a:gd name="T22" fmla="*/ 2 w 699"/>
                        <a:gd name="T23" fmla="*/ 8 h 1216"/>
                        <a:gd name="T24" fmla="*/ 2 w 699"/>
                        <a:gd name="T25" fmla="*/ 5 h 1216"/>
                        <a:gd name="T26" fmla="*/ 2 w 699"/>
                        <a:gd name="T27" fmla="*/ 4 h 1216"/>
                        <a:gd name="T28" fmla="*/ 1 w 699"/>
                        <a:gd name="T29" fmla="*/ 3 h 1216"/>
                        <a:gd name="T30" fmla="*/ 1 w 699"/>
                        <a:gd name="T31" fmla="*/ 3 h 1216"/>
                        <a:gd name="T32" fmla="*/ 0 w 699"/>
                        <a:gd name="T33" fmla="*/ 3 h 1216"/>
                        <a:gd name="T34" fmla="*/ 1 w 699"/>
                        <a:gd name="T35" fmla="*/ 3 h 1216"/>
                        <a:gd name="T36" fmla="*/ 1 w 699"/>
                        <a:gd name="T37" fmla="*/ 3 h 1216"/>
                        <a:gd name="T38" fmla="*/ 1 w 699"/>
                        <a:gd name="T39" fmla="*/ 2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2 w 699"/>
                        <a:gd name="T57" fmla="*/ 1 h 1216"/>
                        <a:gd name="T58" fmla="*/ 2 w 699"/>
                        <a:gd name="T59" fmla="*/ 1 h 1216"/>
                        <a:gd name="T60" fmla="*/ 3 w 699"/>
                        <a:gd name="T61" fmla="*/ 1 h 1216"/>
                        <a:gd name="T62" fmla="*/ 3 w 699"/>
                        <a:gd name="T63" fmla="*/ 1 h 1216"/>
                        <a:gd name="T64" fmla="*/ 3 w 699"/>
                        <a:gd name="T65" fmla="*/ 1 h 1216"/>
                        <a:gd name="T66" fmla="*/ 2 w 699"/>
                        <a:gd name="T67" fmla="*/ 2 h 1216"/>
                        <a:gd name="T68" fmla="*/ 2 w 699"/>
                        <a:gd name="T69" fmla="*/ 3 h 1216"/>
                        <a:gd name="T70" fmla="*/ 2 w 699"/>
                        <a:gd name="T71" fmla="*/ 3 h 1216"/>
                        <a:gd name="T72" fmla="*/ 2 w 699"/>
                        <a:gd name="T73" fmla="*/ 5 h 1216"/>
                        <a:gd name="T74" fmla="*/ 2 w 699"/>
                        <a:gd name="T75" fmla="*/ 7 h 1216"/>
                        <a:gd name="T76" fmla="*/ 3 w 699"/>
                        <a:gd name="T77" fmla="*/ 8 h 1216"/>
                        <a:gd name="T78" fmla="*/ 3 w 699"/>
                        <a:gd name="T79" fmla="*/ 10 h 1216"/>
                        <a:gd name="T80" fmla="*/ 3 w 699"/>
                        <a:gd name="T81" fmla="*/ 11 h 1216"/>
                        <a:gd name="T82" fmla="*/ 4 w 699"/>
                        <a:gd name="T83" fmla="*/ 12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65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4 h 1139"/>
                        <a:gd name="T2" fmla="*/ 0 w 915"/>
                        <a:gd name="T3" fmla="*/ 4 h 1139"/>
                        <a:gd name="T4" fmla="*/ 1 w 915"/>
                        <a:gd name="T5" fmla="*/ 4 h 1139"/>
                        <a:gd name="T6" fmla="*/ 1 w 915"/>
                        <a:gd name="T7" fmla="*/ 4 h 1139"/>
                        <a:gd name="T8" fmla="*/ 2 w 915"/>
                        <a:gd name="T9" fmla="*/ 4 h 1139"/>
                        <a:gd name="T10" fmla="*/ 3 w 915"/>
                        <a:gd name="T11" fmla="*/ 4 h 1139"/>
                        <a:gd name="T12" fmla="*/ 5 w 915"/>
                        <a:gd name="T13" fmla="*/ 3 h 1139"/>
                        <a:gd name="T14" fmla="*/ 6 w 915"/>
                        <a:gd name="T15" fmla="*/ 2 h 1139"/>
                        <a:gd name="T16" fmla="*/ 7 w 915"/>
                        <a:gd name="T17" fmla="*/ 2 h 1139"/>
                        <a:gd name="T18" fmla="*/ 7 w 915"/>
                        <a:gd name="T19" fmla="*/ 1 h 1139"/>
                        <a:gd name="T20" fmla="*/ 7 w 915"/>
                        <a:gd name="T21" fmla="*/ 1 h 1139"/>
                        <a:gd name="T22" fmla="*/ 7 w 915"/>
                        <a:gd name="T23" fmla="*/ 1 h 1139"/>
                        <a:gd name="T24" fmla="*/ 8 w 915"/>
                        <a:gd name="T25" fmla="*/ 1 h 1139"/>
                        <a:gd name="T26" fmla="*/ 9 w 915"/>
                        <a:gd name="T27" fmla="*/ 1 h 1139"/>
                        <a:gd name="T28" fmla="*/ 9 w 915"/>
                        <a:gd name="T29" fmla="*/ 1 h 1139"/>
                        <a:gd name="T30" fmla="*/ 8 w 915"/>
                        <a:gd name="T31" fmla="*/ 1 h 1139"/>
                        <a:gd name="T32" fmla="*/ 7 w 915"/>
                        <a:gd name="T33" fmla="*/ 1 h 1139"/>
                        <a:gd name="T34" fmla="*/ 8 w 915"/>
                        <a:gd name="T35" fmla="*/ 1 h 1139"/>
                        <a:gd name="T36" fmla="*/ 8 w 915"/>
                        <a:gd name="T37" fmla="*/ 1 h 1139"/>
                        <a:gd name="T38" fmla="*/ 8 w 915"/>
                        <a:gd name="T39" fmla="*/ 1 h 1139"/>
                        <a:gd name="T40" fmla="*/ 7 w 915"/>
                        <a:gd name="T41" fmla="*/ 1 h 1139"/>
                        <a:gd name="T42" fmla="*/ 7 w 915"/>
                        <a:gd name="T43" fmla="*/ 1 h 1139"/>
                        <a:gd name="T44" fmla="*/ 7 w 915"/>
                        <a:gd name="T45" fmla="*/ 1 h 1139"/>
                        <a:gd name="T46" fmla="*/ 7 w 915"/>
                        <a:gd name="T47" fmla="*/ 0 h 1139"/>
                        <a:gd name="T48" fmla="*/ 7 w 915"/>
                        <a:gd name="T49" fmla="*/ 1 h 1139"/>
                        <a:gd name="T50" fmla="*/ 7 w 915"/>
                        <a:gd name="T51" fmla="*/ 1 h 1139"/>
                        <a:gd name="T52" fmla="*/ 7 w 915"/>
                        <a:gd name="T53" fmla="*/ 1 h 1139"/>
                        <a:gd name="T54" fmla="*/ 6 w 915"/>
                        <a:gd name="T55" fmla="*/ 1 h 1139"/>
                        <a:gd name="T56" fmla="*/ 6 w 915"/>
                        <a:gd name="T57" fmla="*/ 1 h 1139"/>
                        <a:gd name="T58" fmla="*/ 6 w 915"/>
                        <a:gd name="T59" fmla="*/ 1 h 1139"/>
                        <a:gd name="T60" fmla="*/ 6 w 915"/>
                        <a:gd name="T61" fmla="*/ 1 h 1139"/>
                        <a:gd name="T62" fmla="*/ 6 w 915"/>
                        <a:gd name="T63" fmla="*/ 1 h 1139"/>
                        <a:gd name="T64" fmla="*/ 6 w 915"/>
                        <a:gd name="T65" fmla="*/ 1 h 1139"/>
                        <a:gd name="T66" fmla="*/ 6 w 915"/>
                        <a:gd name="T67" fmla="*/ 1 h 1139"/>
                        <a:gd name="T68" fmla="*/ 6 w 915"/>
                        <a:gd name="T69" fmla="*/ 1 h 1139"/>
                        <a:gd name="T70" fmla="*/ 6 w 915"/>
                        <a:gd name="T71" fmla="*/ 2 h 1139"/>
                        <a:gd name="T72" fmla="*/ 6 w 915"/>
                        <a:gd name="T73" fmla="*/ 2 h 1139"/>
                        <a:gd name="T74" fmla="*/ 5 w 915"/>
                        <a:gd name="T75" fmla="*/ 2 h 1139"/>
                        <a:gd name="T76" fmla="*/ 5 w 915"/>
                        <a:gd name="T77" fmla="*/ 3 h 1139"/>
                        <a:gd name="T78" fmla="*/ 4 w 915"/>
                        <a:gd name="T79" fmla="*/ 3 h 1139"/>
                        <a:gd name="T80" fmla="*/ 3 w 915"/>
                        <a:gd name="T81" fmla="*/ 4 h 1139"/>
                        <a:gd name="T82" fmla="*/ 2 w 915"/>
                        <a:gd name="T83" fmla="*/ 4 h 1139"/>
                        <a:gd name="T84" fmla="*/ 1 w 915"/>
                        <a:gd name="T85" fmla="*/ 4 h 1139"/>
                        <a:gd name="T86" fmla="*/ 1 w 915"/>
                        <a:gd name="T87" fmla="*/ 4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4356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14349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4350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4353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240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4354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351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2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4" name="Rectangle 3"/>
          <p:cNvSpPr txBox="1">
            <a:spLocks noChangeArrowheads="1"/>
          </p:cNvSpPr>
          <p:nvPr/>
        </p:nvSpPr>
        <p:spPr bwMode="auto">
          <a:xfrm>
            <a:off x="384175" y="5029200"/>
            <a:ext cx="83058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indent="-3429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/>
              <a:t>Let  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t</a:t>
            </a:r>
            <a:r>
              <a:rPr lang="en-US" altLang="en-US" i="1">
                <a:solidFill>
                  <a:schemeClr val="accent1"/>
                </a:solidFill>
              </a:rPr>
              <a:t> </a:t>
            </a:r>
            <a:r>
              <a:rPr lang="en-US" altLang="en-US"/>
              <a:t> and </a:t>
            </a:r>
            <a:r>
              <a:rPr lang="en-US" altLang="en-US" i="1">
                <a:solidFill>
                  <a:schemeClr val="accent1"/>
                </a:solidFill>
              </a:rPr>
              <a:t>s</a:t>
            </a:r>
            <a:r>
              <a:rPr lang="en-US" altLang="en-US" i="1" baseline="-25000">
                <a:solidFill>
                  <a:schemeClr val="accent1"/>
                </a:solidFill>
              </a:rPr>
              <a:t>t</a:t>
            </a:r>
            <a:r>
              <a:rPr lang="en-US" altLang="en-US"/>
              <a:t> be the </a:t>
            </a:r>
            <a:r>
              <a:rPr lang="en-CA" altLang="en-US"/>
              <a:t>values of </a:t>
            </a:r>
            <a:r>
              <a:rPr lang="en-CA" altLang="en-US" i="1">
                <a:solidFill>
                  <a:schemeClr val="accent1"/>
                </a:solidFill>
              </a:rPr>
              <a:t>i</a:t>
            </a:r>
            <a:r>
              <a:rPr lang="en-CA" altLang="en-US"/>
              <a:t> and </a:t>
            </a:r>
            <a:r>
              <a:rPr lang="en-CA" altLang="en-US" i="1">
                <a:solidFill>
                  <a:schemeClr val="accent1"/>
                </a:solidFill>
              </a:rPr>
              <a:t>s</a:t>
            </a:r>
            <a:r>
              <a:rPr lang="en-CA" altLang="en-US"/>
              <a:t> at the beginning of the iteration and </a:t>
            </a:r>
            <a:r>
              <a:rPr lang="en-US" altLang="en-US"/>
              <a:t>let  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t+1</a:t>
            </a:r>
            <a:r>
              <a:rPr lang="en-US" altLang="en-US" i="1">
                <a:solidFill>
                  <a:schemeClr val="accent1"/>
                </a:solidFill>
              </a:rPr>
              <a:t> </a:t>
            </a:r>
            <a:r>
              <a:rPr lang="en-US" altLang="en-US"/>
              <a:t> and </a:t>
            </a:r>
            <a:r>
              <a:rPr lang="en-US" altLang="en-US" i="1">
                <a:solidFill>
                  <a:schemeClr val="accent1"/>
                </a:solidFill>
              </a:rPr>
              <a:t>s</a:t>
            </a:r>
            <a:r>
              <a:rPr lang="en-US" altLang="en-US" i="1" baseline="-25000">
                <a:solidFill>
                  <a:schemeClr val="accent1"/>
                </a:solidFill>
              </a:rPr>
              <a:t>t+1</a:t>
            </a:r>
            <a:r>
              <a:rPr lang="en-US" altLang="en-US"/>
              <a:t> be their after going around again.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6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15429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5430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31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363" name="Line 16"/>
          <p:cNvSpPr>
            <a:spLocks noChangeShapeType="1"/>
          </p:cNvSpPr>
          <p:nvPr/>
        </p:nvSpPr>
        <p:spPr bwMode="auto">
          <a:xfrm>
            <a:off x="1506538" y="49530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5364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623888" y="4262438"/>
            <a:ext cx="4278312" cy="1066800"/>
            <a:chOff x="623888" y="4262438"/>
            <a:chExt cx="4278312" cy="1066800"/>
          </a:xfrm>
        </p:grpSpPr>
        <p:grpSp>
          <p:nvGrpSpPr>
            <p:cNvPr id="15407" name="Group 204"/>
            <p:cNvGrpSpPr>
              <a:grpSpLocks/>
            </p:cNvGrpSpPr>
            <p:nvPr/>
          </p:nvGrpSpPr>
          <p:grpSpPr bwMode="auto">
            <a:xfrm>
              <a:off x="623888" y="4262438"/>
              <a:ext cx="1114425" cy="1066800"/>
              <a:chOff x="528" y="3264"/>
              <a:chExt cx="907" cy="907"/>
            </a:xfrm>
          </p:grpSpPr>
          <p:grpSp>
            <p:nvGrpSpPr>
              <p:cNvPr id="15409" name="Group 205"/>
              <p:cNvGrpSpPr>
                <a:grpSpLocks/>
              </p:cNvGrpSpPr>
              <p:nvPr/>
            </p:nvGrpSpPr>
            <p:grpSpPr bwMode="auto">
              <a:xfrm>
                <a:off x="528" y="3264"/>
                <a:ext cx="907" cy="907"/>
                <a:chOff x="3120" y="1872"/>
                <a:chExt cx="907" cy="907"/>
              </a:xfrm>
            </p:grpSpPr>
            <p:sp>
              <p:nvSpPr>
                <p:cNvPr id="15416" name="Freeform 206"/>
                <p:cNvSpPr>
                  <a:spLocks noChangeAspect="1"/>
                </p:cNvSpPr>
                <p:nvPr/>
              </p:nvSpPr>
              <p:spPr bwMode="auto">
                <a:xfrm>
                  <a:off x="3453" y="2386"/>
                  <a:ext cx="225" cy="63"/>
                </a:xfrm>
                <a:custGeom>
                  <a:avLst/>
                  <a:gdLst>
                    <a:gd name="T0" fmla="*/ 0 w 672"/>
                    <a:gd name="T1" fmla="*/ 0 h 200"/>
                    <a:gd name="T2" fmla="*/ 0 w 672"/>
                    <a:gd name="T3" fmla="*/ 0 h 200"/>
                    <a:gd name="T4" fmla="*/ 0 w 672"/>
                    <a:gd name="T5" fmla="*/ 0 h 200"/>
                    <a:gd name="T6" fmla="*/ 0 w 672"/>
                    <a:gd name="T7" fmla="*/ 0 h 2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72"/>
                    <a:gd name="T13" fmla="*/ 0 h 200"/>
                    <a:gd name="T14" fmla="*/ 672 w 672"/>
                    <a:gd name="T15" fmla="*/ 200 h 2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72" h="200">
                      <a:moveTo>
                        <a:pt x="0" y="192"/>
                      </a:moveTo>
                      <a:cubicBezTo>
                        <a:pt x="184" y="96"/>
                        <a:pt x="368" y="0"/>
                        <a:pt x="432" y="0"/>
                      </a:cubicBezTo>
                      <a:cubicBezTo>
                        <a:pt x="496" y="0"/>
                        <a:pt x="344" y="184"/>
                        <a:pt x="384" y="192"/>
                      </a:cubicBezTo>
                      <a:cubicBezTo>
                        <a:pt x="424" y="200"/>
                        <a:pt x="548" y="124"/>
                        <a:pt x="672" y="48"/>
                      </a:cubicBezTo>
                    </a:path>
                  </a:pathLst>
                </a:custGeom>
                <a:noFill/>
                <a:ln w="254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5417" name="Group 207"/>
                <p:cNvGrpSpPr>
                  <a:grpSpLocks/>
                </p:cNvGrpSpPr>
                <p:nvPr/>
              </p:nvGrpSpPr>
              <p:grpSpPr bwMode="auto">
                <a:xfrm>
                  <a:off x="3469" y="2146"/>
                  <a:ext cx="249" cy="285"/>
                  <a:chOff x="3469" y="2146"/>
                  <a:chExt cx="249" cy="285"/>
                </a:xfrm>
              </p:grpSpPr>
              <p:sp>
                <p:nvSpPr>
                  <p:cNvPr id="15423" name="Freeform 208"/>
                  <p:cNvSpPr>
                    <a:spLocks/>
                  </p:cNvSpPr>
                  <p:nvPr/>
                </p:nvSpPr>
                <p:spPr bwMode="auto">
                  <a:xfrm>
                    <a:off x="3590" y="2187"/>
                    <a:ext cx="67" cy="63"/>
                  </a:xfrm>
                  <a:custGeom>
                    <a:avLst/>
                    <a:gdLst>
                      <a:gd name="T0" fmla="*/ 0 w 603"/>
                      <a:gd name="T1" fmla="*/ 0 h 570"/>
                      <a:gd name="T2" fmla="*/ 0 w 603"/>
                      <a:gd name="T3" fmla="*/ 0 h 570"/>
                      <a:gd name="T4" fmla="*/ 0 w 603"/>
                      <a:gd name="T5" fmla="*/ 0 h 570"/>
                      <a:gd name="T6" fmla="*/ 0 w 603"/>
                      <a:gd name="T7" fmla="*/ 0 h 570"/>
                      <a:gd name="T8" fmla="*/ 0 w 603"/>
                      <a:gd name="T9" fmla="*/ 0 h 570"/>
                      <a:gd name="T10" fmla="*/ 0 w 603"/>
                      <a:gd name="T11" fmla="*/ 0 h 570"/>
                      <a:gd name="T12" fmla="*/ 0 w 603"/>
                      <a:gd name="T13" fmla="*/ 0 h 570"/>
                      <a:gd name="T14" fmla="*/ 0 w 603"/>
                      <a:gd name="T15" fmla="*/ 0 h 570"/>
                      <a:gd name="T16" fmla="*/ 0 w 603"/>
                      <a:gd name="T17" fmla="*/ 0 h 570"/>
                      <a:gd name="T18" fmla="*/ 0 w 603"/>
                      <a:gd name="T19" fmla="*/ 0 h 570"/>
                      <a:gd name="T20" fmla="*/ 0 w 603"/>
                      <a:gd name="T21" fmla="*/ 0 h 570"/>
                      <a:gd name="T22" fmla="*/ 0 w 603"/>
                      <a:gd name="T23" fmla="*/ 0 h 570"/>
                      <a:gd name="T24" fmla="*/ 0 w 603"/>
                      <a:gd name="T25" fmla="*/ 0 h 570"/>
                      <a:gd name="T26" fmla="*/ 0 w 603"/>
                      <a:gd name="T27" fmla="*/ 0 h 570"/>
                      <a:gd name="T28" fmla="*/ 0 w 603"/>
                      <a:gd name="T29" fmla="*/ 0 h 570"/>
                      <a:gd name="T30" fmla="*/ 0 w 603"/>
                      <a:gd name="T31" fmla="*/ 0 h 570"/>
                      <a:gd name="T32" fmla="*/ 0 w 603"/>
                      <a:gd name="T33" fmla="*/ 0 h 570"/>
                      <a:gd name="T34" fmla="*/ 0 w 603"/>
                      <a:gd name="T35" fmla="*/ 0 h 570"/>
                      <a:gd name="T36" fmla="*/ 0 w 603"/>
                      <a:gd name="T37" fmla="*/ 0 h 570"/>
                      <a:gd name="T38" fmla="*/ 0 w 603"/>
                      <a:gd name="T39" fmla="*/ 0 h 570"/>
                      <a:gd name="T40" fmla="*/ 0 w 603"/>
                      <a:gd name="T41" fmla="*/ 0 h 570"/>
                      <a:gd name="T42" fmla="*/ 0 w 603"/>
                      <a:gd name="T43" fmla="*/ 0 h 570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3"/>
                      <a:gd name="T67" fmla="*/ 0 h 570"/>
                      <a:gd name="T68" fmla="*/ 603 w 603"/>
                      <a:gd name="T69" fmla="*/ 570 h 570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3" h="570">
                        <a:moveTo>
                          <a:pt x="390" y="270"/>
                        </a:moveTo>
                        <a:lnTo>
                          <a:pt x="374" y="166"/>
                        </a:lnTo>
                        <a:lnTo>
                          <a:pt x="343" y="72"/>
                        </a:lnTo>
                        <a:lnTo>
                          <a:pt x="286" y="22"/>
                        </a:lnTo>
                        <a:lnTo>
                          <a:pt x="186" y="0"/>
                        </a:lnTo>
                        <a:lnTo>
                          <a:pt x="100" y="22"/>
                        </a:lnTo>
                        <a:lnTo>
                          <a:pt x="19" y="115"/>
                        </a:lnTo>
                        <a:lnTo>
                          <a:pt x="0" y="227"/>
                        </a:lnTo>
                        <a:lnTo>
                          <a:pt x="19" y="346"/>
                        </a:lnTo>
                        <a:lnTo>
                          <a:pt x="50" y="419"/>
                        </a:lnTo>
                        <a:lnTo>
                          <a:pt x="89" y="494"/>
                        </a:lnTo>
                        <a:lnTo>
                          <a:pt x="131" y="545"/>
                        </a:lnTo>
                        <a:lnTo>
                          <a:pt x="178" y="570"/>
                        </a:lnTo>
                        <a:lnTo>
                          <a:pt x="243" y="548"/>
                        </a:lnTo>
                        <a:lnTo>
                          <a:pt x="309" y="497"/>
                        </a:lnTo>
                        <a:lnTo>
                          <a:pt x="351" y="426"/>
                        </a:lnTo>
                        <a:lnTo>
                          <a:pt x="390" y="365"/>
                        </a:lnTo>
                        <a:lnTo>
                          <a:pt x="402" y="328"/>
                        </a:lnTo>
                        <a:lnTo>
                          <a:pt x="567" y="275"/>
                        </a:lnTo>
                        <a:lnTo>
                          <a:pt x="603" y="253"/>
                        </a:lnTo>
                        <a:lnTo>
                          <a:pt x="583" y="220"/>
                        </a:lnTo>
                        <a:lnTo>
                          <a:pt x="390" y="27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4" name="Freeform 209"/>
                  <p:cNvSpPr>
                    <a:spLocks/>
                  </p:cNvSpPr>
                  <p:nvPr/>
                </p:nvSpPr>
                <p:spPr bwMode="auto">
                  <a:xfrm>
                    <a:off x="3557" y="2255"/>
                    <a:ext cx="69" cy="113"/>
                  </a:xfrm>
                  <a:custGeom>
                    <a:avLst/>
                    <a:gdLst>
                      <a:gd name="T0" fmla="*/ 0 w 622"/>
                      <a:gd name="T1" fmla="*/ 0 h 1018"/>
                      <a:gd name="T2" fmla="*/ 0 w 622"/>
                      <a:gd name="T3" fmla="*/ 0 h 1018"/>
                      <a:gd name="T4" fmla="*/ 0 w 622"/>
                      <a:gd name="T5" fmla="*/ 0 h 1018"/>
                      <a:gd name="T6" fmla="*/ 0 w 622"/>
                      <a:gd name="T7" fmla="*/ 0 h 1018"/>
                      <a:gd name="T8" fmla="*/ 0 w 622"/>
                      <a:gd name="T9" fmla="*/ 0 h 1018"/>
                      <a:gd name="T10" fmla="*/ 0 w 622"/>
                      <a:gd name="T11" fmla="*/ 0 h 1018"/>
                      <a:gd name="T12" fmla="*/ 0 w 622"/>
                      <a:gd name="T13" fmla="*/ 0 h 1018"/>
                      <a:gd name="T14" fmla="*/ 0 w 622"/>
                      <a:gd name="T15" fmla="*/ 0 h 1018"/>
                      <a:gd name="T16" fmla="*/ 0 w 622"/>
                      <a:gd name="T17" fmla="*/ 0 h 1018"/>
                      <a:gd name="T18" fmla="*/ 0 w 622"/>
                      <a:gd name="T19" fmla="*/ 0 h 1018"/>
                      <a:gd name="T20" fmla="*/ 0 w 622"/>
                      <a:gd name="T21" fmla="*/ 0 h 1018"/>
                      <a:gd name="T22" fmla="*/ 0 w 622"/>
                      <a:gd name="T23" fmla="*/ 0 h 1018"/>
                      <a:gd name="T24" fmla="*/ 0 w 622"/>
                      <a:gd name="T25" fmla="*/ 0 h 1018"/>
                      <a:gd name="T26" fmla="*/ 0 w 622"/>
                      <a:gd name="T27" fmla="*/ 0 h 1018"/>
                      <a:gd name="T28" fmla="*/ 0 w 622"/>
                      <a:gd name="T29" fmla="*/ 0 h 1018"/>
                      <a:gd name="T30" fmla="*/ 0 w 622"/>
                      <a:gd name="T31" fmla="*/ 0 h 1018"/>
                      <a:gd name="T32" fmla="*/ 0 w 622"/>
                      <a:gd name="T33" fmla="*/ 0 h 1018"/>
                      <a:gd name="T34" fmla="*/ 0 w 622"/>
                      <a:gd name="T35" fmla="*/ 0 h 1018"/>
                      <a:gd name="T36" fmla="*/ 0 w 622"/>
                      <a:gd name="T37" fmla="*/ 0 h 1018"/>
                      <a:gd name="T38" fmla="*/ 0 w 622"/>
                      <a:gd name="T39" fmla="*/ 0 h 1018"/>
                      <a:gd name="T40" fmla="*/ 0 w 622"/>
                      <a:gd name="T41" fmla="*/ 0 h 1018"/>
                      <a:gd name="T42" fmla="*/ 0 w 622"/>
                      <a:gd name="T43" fmla="*/ 0 h 1018"/>
                      <a:gd name="T44" fmla="*/ 0 w 622"/>
                      <a:gd name="T45" fmla="*/ 0 h 1018"/>
                      <a:gd name="T46" fmla="*/ 0 w 622"/>
                      <a:gd name="T47" fmla="*/ 0 h 1018"/>
                      <a:gd name="T48" fmla="*/ 0 w 622"/>
                      <a:gd name="T49" fmla="*/ 0 h 101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22"/>
                      <a:gd name="T76" fmla="*/ 0 h 1018"/>
                      <a:gd name="T77" fmla="*/ 622 w 622"/>
                      <a:gd name="T78" fmla="*/ 1018 h 1018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22" h="1018">
                        <a:moveTo>
                          <a:pt x="209" y="152"/>
                        </a:moveTo>
                        <a:lnTo>
                          <a:pt x="285" y="76"/>
                        </a:lnTo>
                        <a:lnTo>
                          <a:pt x="413" y="4"/>
                        </a:lnTo>
                        <a:lnTo>
                          <a:pt x="471" y="0"/>
                        </a:lnTo>
                        <a:lnTo>
                          <a:pt x="575" y="33"/>
                        </a:lnTo>
                        <a:lnTo>
                          <a:pt x="622" y="80"/>
                        </a:lnTo>
                        <a:lnTo>
                          <a:pt x="622" y="152"/>
                        </a:lnTo>
                        <a:lnTo>
                          <a:pt x="544" y="285"/>
                        </a:lnTo>
                        <a:lnTo>
                          <a:pt x="460" y="390"/>
                        </a:lnTo>
                        <a:lnTo>
                          <a:pt x="424" y="477"/>
                        </a:lnTo>
                        <a:lnTo>
                          <a:pt x="401" y="578"/>
                        </a:lnTo>
                        <a:lnTo>
                          <a:pt x="424" y="675"/>
                        </a:lnTo>
                        <a:lnTo>
                          <a:pt x="447" y="769"/>
                        </a:lnTo>
                        <a:lnTo>
                          <a:pt x="447" y="877"/>
                        </a:lnTo>
                        <a:lnTo>
                          <a:pt x="413" y="942"/>
                        </a:lnTo>
                        <a:lnTo>
                          <a:pt x="335" y="979"/>
                        </a:lnTo>
                        <a:lnTo>
                          <a:pt x="243" y="1018"/>
                        </a:lnTo>
                        <a:lnTo>
                          <a:pt x="158" y="1018"/>
                        </a:lnTo>
                        <a:lnTo>
                          <a:pt x="100" y="989"/>
                        </a:lnTo>
                        <a:lnTo>
                          <a:pt x="24" y="870"/>
                        </a:lnTo>
                        <a:lnTo>
                          <a:pt x="0" y="748"/>
                        </a:lnTo>
                        <a:lnTo>
                          <a:pt x="8" y="589"/>
                        </a:lnTo>
                        <a:lnTo>
                          <a:pt x="66" y="390"/>
                        </a:lnTo>
                        <a:lnTo>
                          <a:pt x="123" y="261"/>
                        </a:lnTo>
                        <a:lnTo>
                          <a:pt x="209" y="15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5" name="Freeform 210"/>
                  <p:cNvSpPr>
                    <a:spLocks/>
                  </p:cNvSpPr>
                  <p:nvPr/>
                </p:nvSpPr>
                <p:spPr bwMode="auto">
                  <a:xfrm>
                    <a:off x="3562" y="2347"/>
                    <a:ext cx="87" cy="84"/>
                  </a:xfrm>
                  <a:custGeom>
                    <a:avLst/>
                    <a:gdLst>
                      <a:gd name="T0" fmla="*/ 0 w 784"/>
                      <a:gd name="T1" fmla="*/ 0 h 758"/>
                      <a:gd name="T2" fmla="*/ 0 w 784"/>
                      <a:gd name="T3" fmla="*/ 0 h 758"/>
                      <a:gd name="T4" fmla="*/ 0 w 784"/>
                      <a:gd name="T5" fmla="*/ 0 h 758"/>
                      <a:gd name="T6" fmla="*/ 0 w 784"/>
                      <a:gd name="T7" fmla="*/ 0 h 758"/>
                      <a:gd name="T8" fmla="*/ 0 w 784"/>
                      <a:gd name="T9" fmla="*/ 0 h 758"/>
                      <a:gd name="T10" fmla="*/ 0 w 784"/>
                      <a:gd name="T11" fmla="*/ 0 h 758"/>
                      <a:gd name="T12" fmla="*/ 0 w 784"/>
                      <a:gd name="T13" fmla="*/ 0 h 758"/>
                      <a:gd name="T14" fmla="*/ 0 w 784"/>
                      <a:gd name="T15" fmla="*/ 0 h 758"/>
                      <a:gd name="T16" fmla="*/ 0 w 784"/>
                      <a:gd name="T17" fmla="*/ 0 h 758"/>
                      <a:gd name="T18" fmla="*/ 0 w 784"/>
                      <a:gd name="T19" fmla="*/ 0 h 758"/>
                      <a:gd name="T20" fmla="*/ 0 w 784"/>
                      <a:gd name="T21" fmla="*/ 0 h 758"/>
                      <a:gd name="T22" fmla="*/ 0 w 784"/>
                      <a:gd name="T23" fmla="*/ 0 h 758"/>
                      <a:gd name="T24" fmla="*/ 0 w 784"/>
                      <a:gd name="T25" fmla="*/ 0 h 758"/>
                      <a:gd name="T26" fmla="*/ 0 w 784"/>
                      <a:gd name="T27" fmla="*/ 0 h 758"/>
                      <a:gd name="T28" fmla="*/ 0 w 784"/>
                      <a:gd name="T29" fmla="*/ 0 h 758"/>
                      <a:gd name="T30" fmla="*/ 0 w 784"/>
                      <a:gd name="T31" fmla="*/ 0 h 758"/>
                      <a:gd name="T32" fmla="*/ 0 w 784"/>
                      <a:gd name="T33" fmla="*/ 0 h 758"/>
                      <a:gd name="T34" fmla="*/ 0 w 784"/>
                      <a:gd name="T35" fmla="*/ 0 h 758"/>
                      <a:gd name="T36" fmla="*/ 0 w 784"/>
                      <a:gd name="T37" fmla="*/ 0 h 758"/>
                      <a:gd name="T38" fmla="*/ 0 w 784"/>
                      <a:gd name="T39" fmla="*/ 0 h 758"/>
                      <a:gd name="T40" fmla="*/ 0 w 784"/>
                      <a:gd name="T41" fmla="*/ 0 h 758"/>
                      <a:gd name="T42" fmla="*/ 0 w 784"/>
                      <a:gd name="T43" fmla="*/ 0 h 758"/>
                      <a:gd name="T44" fmla="*/ 0 w 784"/>
                      <a:gd name="T45" fmla="*/ 0 h 758"/>
                      <a:gd name="T46" fmla="*/ 0 w 784"/>
                      <a:gd name="T47" fmla="*/ 0 h 758"/>
                      <a:gd name="T48" fmla="*/ 0 w 784"/>
                      <a:gd name="T49" fmla="*/ 0 h 758"/>
                      <a:gd name="T50" fmla="*/ 0 w 784"/>
                      <a:gd name="T51" fmla="*/ 0 h 758"/>
                      <a:gd name="T52" fmla="*/ 0 w 784"/>
                      <a:gd name="T53" fmla="*/ 0 h 758"/>
                      <a:gd name="T54" fmla="*/ 0 w 784"/>
                      <a:gd name="T55" fmla="*/ 0 h 758"/>
                      <a:gd name="T56" fmla="*/ 0 w 784"/>
                      <a:gd name="T57" fmla="*/ 0 h 758"/>
                      <a:gd name="T58" fmla="*/ 0 w 784"/>
                      <a:gd name="T59" fmla="*/ 0 h 758"/>
                      <a:gd name="T60" fmla="*/ 0 w 784"/>
                      <a:gd name="T61" fmla="*/ 0 h 758"/>
                      <a:gd name="T62" fmla="*/ 0 w 784"/>
                      <a:gd name="T63" fmla="*/ 0 h 758"/>
                      <a:gd name="T64" fmla="*/ 0 w 784"/>
                      <a:gd name="T65" fmla="*/ 0 h 758"/>
                      <a:gd name="T66" fmla="*/ 0 w 784"/>
                      <a:gd name="T67" fmla="*/ 0 h 758"/>
                      <a:gd name="T68" fmla="*/ 0 w 784"/>
                      <a:gd name="T69" fmla="*/ 0 h 758"/>
                      <a:gd name="T70" fmla="*/ 0 w 784"/>
                      <a:gd name="T71" fmla="*/ 0 h 758"/>
                      <a:gd name="T72" fmla="*/ 0 w 784"/>
                      <a:gd name="T73" fmla="*/ 0 h 758"/>
                      <a:gd name="T74" fmla="*/ 0 w 784"/>
                      <a:gd name="T75" fmla="*/ 0 h 758"/>
                      <a:gd name="T76" fmla="*/ 0 w 784"/>
                      <a:gd name="T77" fmla="*/ 0 h 758"/>
                      <a:gd name="T78" fmla="*/ 0 w 784"/>
                      <a:gd name="T79" fmla="*/ 0 h 758"/>
                      <a:gd name="T80" fmla="*/ 0 w 784"/>
                      <a:gd name="T81" fmla="*/ 0 h 758"/>
                      <a:gd name="T82" fmla="*/ 0 w 784"/>
                      <a:gd name="T83" fmla="*/ 0 h 758"/>
                      <a:gd name="T84" fmla="*/ 0 w 784"/>
                      <a:gd name="T85" fmla="*/ 0 h 758"/>
                      <a:gd name="T86" fmla="*/ 0 w 784"/>
                      <a:gd name="T87" fmla="*/ 0 h 758"/>
                      <a:gd name="T88" fmla="*/ 0 w 784"/>
                      <a:gd name="T89" fmla="*/ 0 h 758"/>
                      <a:gd name="T90" fmla="*/ 0 w 784"/>
                      <a:gd name="T91" fmla="*/ 0 h 75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4"/>
                      <a:gd name="T139" fmla="*/ 0 h 758"/>
                      <a:gd name="T140" fmla="*/ 784 w 784"/>
                      <a:gd name="T141" fmla="*/ 758 h 75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4" h="758">
                        <a:moveTo>
                          <a:pt x="0" y="72"/>
                        </a:moveTo>
                        <a:lnTo>
                          <a:pt x="65" y="0"/>
                        </a:lnTo>
                        <a:lnTo>
                          <a:pt x="163" y="0"/>
                        </a:lnTo>
                        <a:lnTo>
                          <a:pt x="344" y="18"/>
                        </a:lnTo>
                        <a:lnTo>
                          <a:pt x="557" y="28"/>
                        </a:lnTo>
                        <a:lnTo>
                          <a:pt x="638" y="62"/>
                        </a:lnTo>
                        <a:lnTo>
                          <a:pt x="672" y="104"/>
                        </a:lnTo>
                        <a:lnTo>
                          <a:pt x="680" y="169"/>
                        </a:lnTo>
                        <a:lnTo>
                          <a:pt x="656" y="238"/>
                        </a:lnTo>
                        <a:lnTo>
                          <a:pt x="591" y="342"/>
                        </a:lnTo>
                        <a:lnTo>
                          <a:pt x="506" y="429"/>
                        </a:lnTo>
                        <a:lnTo>
                          <a:pt x="440" y="508"/>
                        </a:lnTo>
                        <a:lnTo>
                          <a:pt x="414" y="569"/>
                        </a:lnTo>
                        <a:lnTo>
                          <a:pt x="394" y="613"/>
                        </a:lnTo>
                        <a:lnTo>
                          <a:pt x="401" y="646"/>
                        </a:lnTo>
                        <a:lnTo>
                          <a:pt x="406" y="667"/>
                        </a:lnTo>
                        <a:lnTo>
                          <a:pt x="483" y="667"/>
                        </a:lnTo>
                        <a:lnTo>
                          <a:pt x="603" y="649"/>
                        </a:lnTo>
                        <a:lnTo>
                          <a:pt x="680" y="649"/>
                        </a:lnTo>
                        <a:lnTo>
                          <a:pt x="761" y="678"/>
                        </a:lnTo>
                        <a:lnTo>
                          <a:pt x="784" y="714"/>
                        </a:lnTo>
                        <a:lnTo>
                          <a:pt x="761" y="747"/>
                        </a:lnTo>
                        <a:lnTo>
                          <a:pt x="726" y="758"/>
                        </a:lnTo>
                        <a:lnTo>
                          <a:pt x="672" y="743"/>
                        </a:lnTo>
                        <a:lnTo>
                          <a:pt x="599" y="703"/>
                        </a:lnTo>
                        <a:lnTo>
                          <a:pt x="521" y="710"/>
                        </a:lnTo>
                        <a:lnTo>
                          <a:pt x="394" y="732"/>
                        </a:lnTo>
                        <a:lnTo>
                          <a:pt x="356" y="725"/>
                        </a:lnTo>
                        <a:lnTo>
                          <a:pt x="336" y="700"/>
                        </a:lnTo>
                        <a:lnTo>
                          <a:pt x="336" y="639"/>
                        </a:lnTo>
                        <a:lnTo>
                          <a:pt x="336" y="552"/>
                        </a:lnTo>
                        <a:lnTo>
                          <a:pt x="390" y="486"/>
                        </a:lnTo>
                        <a:lnTo>
                          <a:pt x="471" y="389"/>
                        </a:lnTo>
                        <a:lnTo>
                          <a:pt x="541" y="303"/>
                        </a:lnTo>
                        <a:lnTo>
                          <a:pt x="588" y="238"/>
                        </a:lnTo>
                        <a:lnTo>
                          <a:pt x="611" y="181"/>
                        </a:lnTo>
                        <a:lnTo>
                          <a:pt x="599" y="148"/>
                        </a:lnTo>
                        <a:lnTo>
                          <a:pt x="568" y="108"/>
                        </a:lnTo>
                        <a:lnTo>
                          <a:pt x="521" y="97"/>
                        </a:lnTo>
                        <a:lnTo>
                          <a:pt x="471" y="97"/>
                        </a:lnTo>
                        <a:lnTo>
                          <a:pt x="359" y="97"/>
                        </a:lnTo>
                        <a:lnTo>
                          <a:pt x="193" y="126"/>
                        </a:lnTo>
                        <a:lnTo>
                          <a:pt x="70" y="137"/>
                        </a:lnTo>
                        <a:lnTo>
                          <a:pt x="20" y="126"/>
                        </a:lnTo>
                        <a:lnTo>
                          <a:pt x="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6" name="Freeform 211"/>
                  <p:cNvSpPr>
                    <a:spLocks/>
                  </p:cNvSpPr>
                  <p:nvPr/>
                </p:nvSpPr>
                <p:spPr bwMode="auto">
                  <a:xfrm>
                    <a:off x="3469" y="2327"/>
                    <a:ext cx="111" cy="81"/>
                  </a:xfrm>
                  <a:custGeom>
                    <a:avLst/>
                    <a:gdLst>
                      <a:gd name="T0" fmla="*/ 0 w 996"/>
                      <a:gd name="T1" fmla="*/ 0 h 722"/>
                      <a:gd name="T2" fmla="*/ 0 w 996"/>
                      <a:gd name="T3" fmla="*/ 0 h 722"/>
                      <a:gd name="T4" fmla="*/ 0 w 996"/>
                      <a:gd name="T5" fmla="*/ 0 h 722"/>
                      <a:gd name="T6" fmla="*/ 0 w 996"/>
                      <a:gd name="T7" fmla="*/ 0 h 722"/>
                      <a:gd name="T8" fmla="*/ 0 w 996"/>
                      <a:gd name="T9" fmla="*/ 0 h 722"/>
                      <a:gd name="T10" fmla="*/ 0 w 996"/>
                      <a:gd name="T11" fmla="*/ 0 h 722"/>
                      <a:gd name="T12" fmla="*/ 0 w 996"/>
                      <a:gd name="T13" fmla="*/ 0 h 722"/>
                      <a:gd name="T14" fmla="*/ 0 w 996"/>
                      <a:gd name="T15" fmla="*/ 0 h 722"/>
                      <a:gd name="T16" fmla="*/ 0 w 996"/>
                      <a:gd name="T17" fmla="*/ 0 h 722"/>
                      <a:gd name="T18" fmla="*/ 0 w 996"/>
                      <a:gd name="T19" fmla="*/ 0 h 722"/>
                      <a:gd name="T20" fmla="*/ 0 w 996"/>
                      <a:gd name="T21" fmla="*/ 0 h 722"/>
                      <a:gd name="T22" fmla="*/ 0 w 996"/>
                      <a:gd name="T23" fmla="*/ 0 h 722"/>
                      <a:gd name="T24" fmla="*/ 0 w 996"/>
                      <a:gd name="T25" fmla="*/ 0 h 722"/>
                      <a:gd name="T26" fmla="*/ 0 w 996"/>
                      <a:gd name="T27" fmla="*/ 0 h 722"/>
                      <a:gd name="T28" fmla="*/ 0 w 996"/>
                      <a:gd name="T29" fmla="*/ 0 h 722"/>
                      <a:gd name="T30" fmla="*/ 0 w 996"/>
                      <a:gd name="T31" fmla="*/ 0 h 722"/>
                      <a:gd name="T32" fmla="*/ 0 w 996"/>
                      <a:gd name="T33" fmla="*/ 0 h 722"/>
                      <a:gd name="T34" fmla="*/ 0 w 996"/>
                      <a:gd name="T35" fmla="*/ 0 h 722"/>
                      <a:gd name="T36" fmla="*/ 0 w 996"/>
                      <a:gd name="T37" fmla="*/ 0 h 722"/>
                      <a:gd name="T38" fmla="*/ 0 w 996"/>
                      <a:gd name="T39" fmla="*/ 0 h 722"/>
                      <a:gd name="T40" fmla="*/ 0 w 996"/>
                      <a:gd name="T41" fmla="*/ 0 h 722"/>
                      <a:gd name="T42" fmla="*/ 0 w 996"/>
                      <a:gd name="T43" fmla="*/ 0 h 722"/>
                      <a:gd name="T44" fmla="*/ 0 w 996"/>
                      <a:gd name="T45" fmla="*/ 0 h 722"/>
                      <a:gd name="T46" fmla="*/ 0 w 996"/>
                      <a:gd name="T47" fmla="*/ 0 h 722"/>
                      <a:gd name="T48" fmla="*/ 0 w 996"/>
                      <a:gd name="T49" fmla="*/ 0 h 722"/>
                      <a:gd name="T50" fmla="*/ 0 w 996"/>
                      <a:gd name="T51" fmla="*/ 0 h 722"/>
                      <a:gd name="T52" fmla="*/ 0 w 996"/>
                      <a:gd name="T53" fmla="*/ 0 h 722"/>
                      <a:gd name="T54" fmla="*/ 0 w 996"/>
                      <a:gd name="T55" fmla="*/ 0 h 722"/>
                      <a:gd name="T56" fmla="*/ 0 w 996"/>
                      <a:gd name="T57" fmla="*/ 0 h 722"/>
                      <a:gd name="T58" fmla="*/ 0 w 996"/>
                      <a:gd name="T59" fmla="*/ 0 h 722"/>
                      <a:gd name="T60" fmla="*/ 0 w 996"/>
                      <a:gd name="T61" fmla="*/ 0 h 722"/>
                      <a:gd name="T62" fmla="*/ 0 w 996"/>
                      <a:gd name="T63" fmla="*/ 0 h 722"/>
                      <a:gd name="T64" fmla="*/ 0 w 996"/>
                      <a:gd name="T65" fmla="*/ 0 h 722"/>
                      <a:gd name="T66" fmla="*/ 0 w 996"/>
                      <a:gd name="T67" fmla="*/ 0 h 722"/>
                      <a:gd name="T68" fmla="*/ 0 w 996"/>
                      <a:gd name="T69" fmla="*/ 0 h 722"/>
                      <a:gd name="T70" fmla="*/ 0 w 996"/>
                      <a:gd name="T71" fmla="*/ 0 h 722"/>
                      <a:gd name="T72" fmla="*/ 0 w 996"/>
                      <a:gd name="T73" fmla="*/ 0 h 722"/>
                      <a:gd name="T74" fmla="*/ 0 w 996"/>
                      <a:gd name="T75" fmla="*/ 0 h 722"/>
                      <a:gd name="T76" fmla="*/ 0 w 996"/>
                      <a:gd name="T77" fmla="*/ 0 h 722"/>
                      <a:gd name="T78" fmla="*/ 0 w 996"/>
                      <a:gd name="T79" fmla="*/ 0 h 722"/>
                      <a:gd name="T80" fmla="*/ 0 w 996"/>
                      <a:gd name="T81" fmla="*/ 0 h 722"/>
                      <a:gd name="T82" fmla="*/ 0 w 996"/>
                      <a:gd name="T83" fmla="*/ 0 h 722"/>
                      <a:gd name="T84" fmla="*/ 0 w 996"/>
                      <a:gd name="T85" fmla="*/ 0 h 722"/>
                      <a:gd name="T86" fmla="*/ 0 w 996"/>
                      <a:gd name="T87" fmla="*/ 0 h 722"/>
                      <a:gd name="T88" fmla="*/ 0 w 996"/>
                      <a:gd name="T89" fmla="*/ 0 h 722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6"/>
                      <a:gd name="T136" fmla="*/ 0 h 722"/>
                      <a:gd name="T137" fmla="*/ 996 w 996"/>
                      <a:gd name="T138" fmla="*/ 722 h 722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6" h="722">
                        <a:moveTo>
                          <a:pt x="811" y="300"/>
                        </a:moveTo>
                        <a:lnTo>
                          <a:pt x="827" y="206"/>
                        </a:lnTo>
                        <a:lnTo>
                          <a:pt x="884" y="170"/>
                        </a:lnTo>
                        <a:lnTo>
                          <a:pt x="954" y="163"/>
                        </a:lnTo>
                        <a:lnTo>
                          <a:pt x="996" y="206"/>
                        </a:lnTo>
                        <a:lnTo>
                          <a:pt x="977" y="288"/>
                        </a:lnTo>
                        <a:lnTo>
                          <a:pt x="939" y="400"/>
                        </a:lnTo>
                        <a:lnTo>
                          <a:pt x="861" y="527"/>
                        </a:lnTo>
                        <a:lnTo>
                          <a:pt x="764" y="635"/>
                        </a:lnTo>
                        <a:lnTo>
                          <a:pt x="683" y="693"/>
                        </a:lnTo>
                        <a:lnTo>
                          <a:pt x="595" y="722"/>
                        </a:lnTo>
                        <a:lnTo>
                          <a:pt x="509" y="711"/>
                        </a:lnTo>
                        <a:lnTo>
                          <a:pt x="444" y="678"/>
                        </a:lnTo>
                        <a:lnTo>
                          <a:pt x="420" y="624"/>
                        </a:lnTo>
                        <a:lnTo>
                          <a:pt x="394" y="531"/>
                        </a:lnTo>
                        <a:lnTo>
                          <a:pt x="363" y="358"/>
                        </a:lnTo>
                        <a:lnTo>
                          <a:pt x="339" y="239"/>
                        </a:lnTo>
                        <a:lnTo>
                          <a:pt x="339" y="98"/>
                        </a:lnTo>
                        <a:lnTo>
                          <a:pt x="324" y="73"/>
                        </a:lnTo>
                        <a:lnTo>
                          <a:pt x="278" y="66"/>
                        </a:lnTo>
                        <a:lnTo>
                          <a:pt x="224" y="105"/>
                        </a:lnTo>
                        <a:lnTo>
                          <a:pt x="174" y="170"/>
                        </a:lnTo>
                        <a:lnTo>
                          <a:pt x="115" y="206"/>
                        </a:lnTo>
                        <a:lnTo>
                          <a:pt x="27" y="206"/>
                        </a:lnTo>
                        <a:lnTo>
                          <a:pt x="0" y="184"/>
                        </a:lnTo>
                        <a:lnTo>
                          <a:pt x="0" y="149"/>
                        </a:lnTo>
                        <a:lnTo>
                          <a:pt x="39" y="115"/>
                        </a:lnTo>
                        <a:lnTo>
                          <a:pt x="81" y="127"/>
                        </a:lnTo>
                        <a:lnTo>
                          <a:pt x="120" y="119"/>
                        </a:lnTo>
                        <a:lnTo>
                          <a:pt x="190" y="73"/>
                        </a:lnTo>
                        <a:lnTo>
                          <a:pt x="258" y="22"/>
                        </a:lnTo>
                        <a:lnTo>
                          <a:pt x="324" y="8"/>
                        </a:lnTo>
                        <a:lnTo>
                          <a:pt x="417" y="0"/>
                        </a:lnTo>
                        <a:lnTo>
                          <a:pt x="420" y="40"/>
                        </a:lnTo>
                        <a:lnTo>
                          <a:pt x="398" y="83"/>
                        </a:lnTo>
                        <a:lnTo>
                          <a:pt x="394" y="195"/>
                        </a:lnTo>
                        <a:lnTo>
                          <a:pt x="420" y="343"/>
                        </a:lnTo>
                        <a:lnTo>
                          <a:pt x="464" y="487"/>
                        </a:lnTo>
                        <a:lnTo>
                          <a:pt x="501" y="573"/>
                        </a:lnTo>
                        <a:lnTo>
                          <a:pt x="560" y="614"/>
                        </a:lnTo>
                        <a:lnTo>
                          <a:pt x="618" y="614"/>
                        </a:lnTo>
                        <a:lnTo>
                          <a:pt x="676" y="573"/>
                        </a:lnTo>
                        <a:lnTo>
                          <a:pt x="753" y="483"/>
                        </a:lnTo>
                        <a:lnTo>
                          <a:pt x="803" y="354"/>
                        </a:lnTo>
                        <a:lnTo>
                          <a:pt x="811" y="30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7" name="Freeform 212"/>
                  <p:cNvSpPr>
                    <a:spLocks/>
                  </p:cNvSpPr>
                  <p:nvPr/>
                </p:nvSpPr>
                <p:spPr bwMode="auto">
                  <a:xfrm>
                    <a:off x="3521" y="2146"/>
                    <a:ext cx="78" cy="127"/>
                  </a:xfrm>
                  <a:custGeom>
                    <a:avLst/>
                    <a:gdLst>
                      <a:gd name="T0" fmla="*/ 0 w 703"/>
                      <a:gd name="T1" fmla="*/ 0 h 1140"/>
                      <a:gd name="T2" fmla="*/ 0 w 703"/>
                      <a:gd name="T3" fmla="*/ 0 h 1140"/>
                      <a:gd name="T4" fmla="*/ 0 w 703"/>
                      <a:gd name="T5" fmla="*/ 0 h 1140"/>
                      <a:gd name="T6" fmla="*/ 0 w 703"/>
                      <a:gd name="T7" fmla="*/ 0 h 1140"/>
                      <a:gd name="T8" fmla="*/ 0 w 703"/>
                      <a:gd name="T9" fmla="*/ 0 h 1140"/>
                      <a:gd name="T10" fmla="*/ 0 w 703"/>
                      <a:gd name="T11" fmla="*/ 0 h 1140"/>
                      <a:gd name="T12" fmla="*/ 0 w 703"/>
                      <a:gd name="T13" fmla="*/ 0 h 1140"/>
                      <a:gd name="T14" fmla="*/ 0 w 703"/>
                      <a:gd name="T15" fmla="*/ 0 h 1140"/>
                      <a:gd name="T16" fmla="*/ 0 w 703"/>
                      <a:gd name="T17" fmla="*/ 0 h 1140"/>
                      <a:gd name="T18" fmla="*/ 0 w 703"/>
                      <a:gd name="T19" fmla="*/ 0 h 1140"/>
                      <a:gd name="T20" fmla="*/ 0 w 703"/>
                      <a:gd name="T21" fmla="*/ 0 h 1140"/>
                      <a:gd name="T22" fmla="*/ 0 w 703"/>
                      <a:gd name="T23" fmla="*/ 0 h 1140"/>
                      <a:gd name="T24" fmla="*/ 0 w 703"/>
                      <a:gd name="T25" fmla="*/ 0 h 1140"/>
                      <a:gd name="T26" fmla="*/ 0 w 703"/>
                      <a:gd name="T27" fmla="*/ 0 h 1140"/>
                      <a:gd name="T28" fmla="*/ 0 w 703"/>
                      <a:gd name="T29" fmla="*/ 0 h 1140"/>
                      <a:gd name="T30" fmla="*/ 0 w 703"/>
                      <a:gd name="T31" fmla="*/ 0 h 1140"/>
                      <a:gd name="T32" fmla="*/ 0 w 703"/>
                      <a:gd name="T33" fmla="*/ 0 h 1140"/>
                      <a:gd name="T34" fmla="*/ 0 w 703"/>
                      <a:gd name="T35" fmla="*/ 0 h 1140"/>
                      <a:gd name="T36" fmla="*/ 0 w 703"/>
                      <a:gd name="T37" fmla="*/ 0 h 1140"/>
                      <a:gd name="T38" fmla="*/ 0 w 703"/>
                      <a:gd name="T39" fmla="*/ 0 h 1140"/>
                      <a:gd name="T40" fmla="*/ 0 w 703"/>
                      <a:gd name="T41" fmla="*/ 0 h 1140"/>
                      <a:gd name="T42" fmla="*/ 0 w 703"/>
                      <a:gd name="T43" fmla="*/ 0 h 1140"/>
                      <a:gd name="T44" fmla="*/ 0 w 703"/>
                      <a:gd name="T45" fmla="*/ 0 h 1140"/>
                      <a:gd name="T46" fmla="*/ 0 w 703"/>
                      <a:gd name="T47" fmla="*/ 0 h 1140"/>
                      <a:gd name="T48" fmla="*/ 0 w 703"/>
                      <a:gd name="T49" fmla="*/ 0 h 1140"/>
                      <a:gd name="T50" fmla="*/ 0 w 703"/>
                      <a:gd name="T51" fmla="*/ 0 h 1140"/>
                      <a:gd name="T52" fmla="*/ 0 w 703"/>
                      <a:gd name="T53" fmla="*/ 0 h 1140"/>
                      <a:gd name="T54" fmla="*/ 0 w 703"/>
                      <a:gd name="T55" fmla="*/ 0 h 1140"/>
                      <a:gd name="T56" fmla="*/ 0 w 703"/>
                      <a:gd name="T57" fmla="*/ 0 h 1140"/>
                      <a:gd name="T58" fmla="*/ 0 w 703"/>
                      <a:gd name="T59" fmla="*/ 0 h 1140"/>
                      <a:gd name="T60" fmla="*/ 0 w 703"/>
                      <a:gd name="T61" fmla="*/ 0 h 1140"/>
                      <a:gd name="T62" fmla="*/ 0 w 703"/>
                      <a:gd name="T63" fmla="*/ 0 h 1140"/>
                      <a:gd name="T64" fmla="*/ 0 w 703"/>
                      <a:gd name="T65" fmla="*/ 0 h 1140"/>
                      <a:gd name="T66" fmla="*/ 0 w 703"/>
                      <a:gd name="T67" fmla="*/ 0 h 1140"/>
                      <a:gd name="T68" fmla="*/ 0 w 703"/>
                      <a:gd name="T69" fmla="*/ 0 h 1140"/>
                      <a:gd name="T70" fmla="*/ 0 w 703"/>
                      <a:gd name="T71" fmla="*/ 0 h 1140"/>
                      <a:gd name="T72" fmla="*/ 0 w 703"/>
                      <a:gd name="T73" fmla="*/ 0 h 1140"/>
                      <a:gd name="T74" fmla="*/ 0 w 703"/>
                      <a:gd name="T75" fmla="*/ 0 h 1140"/>
                      <a:gd name="T76" fmla="*/ 0 w 703"/>
                      <a:gd name="T77" fmla="*/ 0 h 1140"/>
                      <a:gd name="T78" fmla="*/ 0 w 703"/>
                      <a:gd name="T79" fmla="*/ 0 h 1140"/>
                      <a:gd name="T80" fmla="*/ 0 w 703"/>
                      <a:gd name="T81" fmla="*/ 0 h 1140"/>
                      <a:gd name="T82" fmla="*/ 0 w 703"/>
                      <a:gd name="T83" fmla="*/ 0 h 1140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703"/>
                      <a:gd name="T127" fmla="*/ 0 h 1140"/>
                      <a:gd name="T128" fmla="*/ 703 w 703"/>
                      <a:gd name="T129" fmla="*/ 1140 h 1140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703" h="1140">
                        <a:moveTo>
                          <a:pt x="448" y="865"/>
                        </a:moveTo>
                        <a:lnTo>
                          <a:pt x="563" y="974"/>
                        </a:lnTo>
                        <a:lnTo>
                          <a:pt x="610" y="974"/>
                        </a:lnTo>
                        <a:lnTo>
                          <a:pt x="687" y="1018"/>
                        </a:lnTo>
                        <a:lnTo>
                          <a:pt x="703" y="1067"/>
                        </a:lnTo>
                        <a:lnTo>
                          <a:pt x="679" y="1133"/>
                        </a:lnTo>
                        <a:lnTo>
                          <a:pt x="617" y="1140"/>
                        </a:lnTo>
                        <a:lnTo>
                          <a:pt x="540" y="1089"/>
                        </a:lnTo>
                        <a:lnTo>
                          <a:pt x="385" y="952"/>
                        </a:lnTo>
                        <a:lnTo>
                          <a:pt x="286" y="823"/>
                        </a:lnTo>
                        <a:lnTo>
                          <a:pt x="239" y="721"/>
                        </a:lnTo>
                        <a:lnTo>
                          <a:pt x="208" y="548"/>
                        </a:lnTo>
                        <a:lnTo>
                          <a:pt x="208" y="324"/>
                        </a:lnTo>
                        <a:lnTo>
                          <a:pt x="200" y="267"/>
                        </a:lnTo>
                        <a:lnTo>
                          <a:pt x="155" y="224"/>
                        </a:lnTo>
                        <a:lnTo>
                          <a:pt x="23" y="231"/>
                        </a:lnTo>
                        <a:lnTo>
                          <a:pt x="0" y="209"/>
                        </a:lnTo>
                        <a:lnTo>
                          <a:pt x="30" y="195"/>
                        </a:lnTo>
                        <a:lnTo>
                          <a:pt x="124" y="188"/>
                        </a:lnTo>
                        <a:lnTo>
                          <a:pt x="139" y="173"/>
                        </a:lnTo>
                        <a:lnTo>
                          <a:pt x="7" y="101"/>
                        </a:lnTo>
                        <a:lnTo>
                          <a:pt x="7" y="73"/>
                        </a:lnTo>
                        <a:lnTo>
                          <a:pt x="30" y="65"/>
                        </a:lnTo>
                        <a:lnTo>
                          <a:pt x="139" y="122"/>
                        </a:lnTo>
                        <a:lnTo>
                          <a:pt x="162" y="115"/>
                        </a:lnTo>
                        <a:lnTo>
                          <a:pt x="139" y="7"/>
                        </a:lnTo>
                        <a:lnTo>
                          <a:pt x="155" y="0"/>
                        </a:lnTo>
                        <a:lnTo>
                          <a:pt x="170" y="7"/>
                        </a:lnTo>
                        <a:lnTo>
                          <a:pt x="200" y="115"/>
                        </a:lnTo>
                        <a:lnTo>
                          <a:pt x="223" y="122"/>
                        </a:lnTo>
                        <a:lnTo>
                          <a:pt x="286" y="7"/>
                        </a:lnTo>
                        <a:lnTo>
                          <a:pt x="301" y="7"/>
                        </a:lnTo>
                        <a:lnTo>
                          <a:pt x="301" y="44"/>
                        </a:lnTo>
                        <a:lnTo>
                          <a:pt x="262" y="137"/>
                        </a:lnTo>
                        <a:lnTo>
                          <a:pt x="262" y="188"/>
                        </a:lnTo>
                        <a:lnTo>
                          <a:pt x="278" y="253"/>
                        </a:lnTo>
                        <a:lnTo>
                          <a:pt x="270" y="339"/>
                        </a:lnTo>
                        <a:lnTo>
                          <a:pt x="278" y="497"/>
                        </a:lnTo>
                        <a:lnTo>
                          <a:pt x="293" y="599"/>
                        </a:lnTo>
                        <a:lnTo>
                          <a:pt x="332" y="714"/>
                        </a:lnTo>
                        <a:lnTo>
                          <a:pt x="385" y="801"/>
                        </a:lnTo>
                        <a:lnTo>
                          <a:pt x="448" y="8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8" name="Freeform 213"/>
                  <p:cNvSpPr>
                    <a:spLocks/>
                  </p:cNvSpPr>
                  <p:nvPr/>
                </p:nvSpPr>
                <p:spPr bwMode="auto">
                  <a:xfrm>
                    <a:off x="3616" y="2157"/>
                    <a:ext cx="102" cy="119"/>
                  </a:xfrm>
                  <a:custGeom>
                    <a:avLst/>
                    <a:gdLst>
                      <a:gd name="T0" fmla="*/ 0 w 919"/>
                      <a:gd name="T1" fmla="*/ 0 h 1067"/>
                      <a:gd name="T2" fmla="*/ 0 w 919"/>
                      <a:gd name="T3" fmla="*/ 0 h 1067"/>
                      <a:gd name="T4" fmla="*/ 0 w 919"/>
                      <a:gd name="T5" fmla="*/ 0 h 1067"/>
                      <a:gd name="T6" fmla="*/ 0 w 919"/>
                      <a:gd name="T7" fmla="*/ 0 h 1067"/>
                      <a:gd name="T8" fmla="*/ 0 w 919"/>
                      <a:gd name="T9" fmla="*/ 0 h 1067"/>
                      <a:gd name="T10" fmla="*/ 0 w 919"/>
                      <a:gd name="T11" fmla="*/ 0 h 1067"/>
                      <a:gd name="T12" fmla="*/ 0 w 919"/>
                      <a:gd name="T13" fmla="*/ 0 h 1067"/>
                      <a:gd name="T14" fmla="*/ 0 w 919"/>
                      <a:gd name="T15" fmla="*/ 0 h 1067"/>
                      <a:gd name="T16" fmla="*/ 0 w 919"/>
                      <a:gd name="T17" fmla="*/ 0 h 1067"/>
                      <a:gd name="T18" fmla="*/ 0 w 919"/>
                      <a:gd name="T19" fmla="*/ 0 h 1067"/>
                      <a:gd name="T20" fmla="*/ 0 w 919"/>
                      <a:gd name="T21" fmla="*/ 0 h 1067"/>
                      <a:gd name="T22" fmla="*/ 0 w 919"/>
                      <a:gd name="T23" fmla="*/ 0 h 1067"/>
                      <a:gd name="T24" fmla="*/ 0 w 919"/>
                      <a:gd name="T25" fmla="*/ 0 h 1067"/>
                      <a:gd name="T26" fmla="*/ 0 w 919"/>
                      <a:gd name="T27" fmla="*/ 0 h 1067"/>
                      <a:gd name="T28" fmla="*/ 0 w 919"/>
                      <a:gd name="T29" fmla="*/ 0 h 1067"/>
                      <a:gd name="T30" fmla="*/ 0 w 919"/>
                      <a:gd name="T31" fmla="*/ 0 h 1067"/>
                      <a:gd name="T32" fmla="*/ 0 w 919"/>
                      <a:gd name="T33" fmla="*/ 0 h 1067"/>
                      <a:gd name="T34" fmla="*/ 0 w 919"/>
                      <a:gd name="T35" fmla="*/ 0 h 1067"/>
                      <a:gd name="T36" fmla="*/ 0 w 919"/>
                      <a:gd name="T37" fmla="*/ 0 h 1067"/>
                      <a:gd name="T38" fmla="*/ 0 w 919"/>
                      <a:gd name="T39" fmla="*/ 0 h 1067"/>
                      <a:gd name="T40" fmla="*/ 0 w 919"/>
                      <a:gd name="T41" fmla="*/ 0 h 1067"/>
                      <a:gd name="T42" fmla="*/ 0 w 919"/>
                      <a:gd name="T43" fmla="*/ 0 h 1067"/>
                      <a:gd name="T44" fmla="*/ 0 w 919"/>
                      <a:gd name="T45" fmla="*/ 0 h 1067"/>
                      <a:gd name="T46" fmla="*/ 0 w 919"/>
                      <a:gd name="T47" fmla="*/ 0 h 1067"/>
                      <a:gd name="T48" fmla="*/ 0 w 919"/>
                      <a:gd name="T49" fmla="*/ 0 h 1067"/>
                      <a:gd name="T50" fmla="*/ 0 w 919"/>
                      <a:gd name="T51" fmla="*/ 0 h 1067"/>
                      <a:gd name="T52" fmla="*/ 0 w 919"/>
                      <a:gd name="T53" fmla="*/ 0 h 1067"/>
                      <a:gd name="T54" fmla="*/ 0 w 919"/>
                      <a:gd name="T55" fmla="*/ 0 h 1067"/>
                      <a:gd name="T56" fmla="*/ 0 w 919"/>
                      <a:gd name="T57" fmla="*/ 0 h 1067"/>
                      <a:gd name="T58" fmla="*/ 0 w 919"/>
                      <a:gd name="T59" fmla="*/ 0 h 1067"/>
                      <a:gd name="T60" fmla="*/ 0 w 919"/>
                      <a:gd name="T61" fmla="*/ 0 h 1067"/>
                      <a:gd name="T62" fmla="*/ 0 w 919"/>
                      <a:gd name="T63" fmla="*/ 0 h 1067"/>
                      <a:gd name="T64" fmla="*/ 0 w 919"/>
                      <a:gd name="T65" fmla="*/ 0 h 1067"/>
                      <a:gd name="T66" fmla="*/ 0 w 919"/>
                      <a:gd name="T67" fmla="*/ 0 h 1067"/>
                      <a:gd name="T68" fmla="*/ 0 w 919"/>
                      <a:gd name="T69" fmla="*/ 0 h 1067"/>
                      <a:gd name="T70" fmla="*/ 0 w 919"/>
                      <a:gd name="T71" fmla="*/ 0 h 1067"/>
                      <a:gd name="T72" fmla="*/ 0 w 919"/>
                      <a:gd name="T73" fmla="*/ 0 h 1067"/>
                      <a:gd name="T74" fmla="*/ 0 w 919"/>
                      <a:gd name="T75" fmla="*/ 0 h 1067"/>
                      <a:gd name="T76" fmla="*/ 0 w 919"/>
                      <a:gd name="T77" fmla="*/ 0 h 1067"/>
                      <a:gd name="T78" fmla="*/ 0 w 919"/>
                      <a:gd name="T79" fmla="*/ 0 h 1067"/>
                      <a:gd name="T80" fmla="*/ 0 w 919"/>
                      <a:gd name="T81" fmla="*/ 0 h 1067"/>
                      <a:gd name="T82" fmla="*/ 0 w 919"/>
                      <a:gd name="T83" fmla="*/ 0 h 1067"/>
                      <a:gd name="T84" fmla="*/ 0 w 919"/>
                      <a:gd name="T85" fmla="*/ 0 h 1067"/>
                      <a:gd name="T86" fmla="*/ 0 w 919"/>
                      <a:gd name="T87" fmla="*/ 0 h 106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9"/>
                      <a:gd name="T133" fmla="*/ 0 h 1067"/>
                      <a:gd name="T134" fmla="*/ 919 w 919"/>
                      <a:gd name="T135" fmla="*/ 1067 h 106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9" h="1067">
                        <a:moveTo>
                          <a:pt x="16" y="945"/>
                        </a:moveTo>
                        <a:lnTo>
                          <a:pt x="0" y="994"/>
                        </a:lnTo>
                        <a:lnTo>
                          <a:pt x="16" y="1067"/>
                        </a:lnTo>
                        <a:lnTo>
                          <a:pt x="70" y="1067"/>
                        </a:lnTo>
                        <a:lnTo>
                          <a:pt x="232" y="1038"/>
                        </a:lnTo>
                        <a:lnTo>
                          <a:pt x="410" y="980"/>
                        </a:lnTo>
                        <a:lnTo>
                          <a:pt x="556" y="887"/>
                        </a:lnTo>
                        <a:lnTo>
                          <a:pt x="642" y="764"/>
                        </a:lnTo>
                        <a:lnTo>
                          <a:pt x="718" y="555"/>
                        </a:lnTo>
                        <a:lnTo>
                          <a:pt x="741" y="360"/>
                        </a:lnTo>
                        <a:lnTo>
                          <a:pt x="741" y="267"/>
                        </a:lnTo>
                        <a:lnTo>
                          <a:pt x="780" y="209"/>
                        </a:lnTo>
                        <a:lnTo>
                          <a:pt x="849" y="187"/>
                        </a:lnTo>
                        <a:lnTo>
                          <a:pt x="911" y="187"/>
                        </a:lnTo>
                        <a:lnTo>
                          <a:pt x="919" y="158"/>
                        </a:lnTo>
                        <a:lnTo>
                          <a:pt x="827" y="165"/>
                        </a:lnTo>
                        <a:lnTo>
                          <a:pt x="811" y="144"/>
                        </a:lnTo>
                        <a:lnTo>
                          <a:pt x="888" y="65"/>
                        </a:lnTo>
                        <a:lnTo>
                          <a:pt x="872" y="43"/>
                        </a:lnTo>
                        <a:lnTo>
                          <a:pt x="857" y="58"/>
                        </a:lnTo>
                        <a:lnTo>
                          <a:pt x="796" y="115"/>
                        </a:lnTo>
                        <a:lnTo>
                          <a:pt x="780" y="115"/>
                        </a:lnTo>
                        <a:lnTo>
                          <a:pt x="780" y="14"/>
                        </a:lnTo>
                        <a:lnTo>
                          <a:pt x="765" y="0"/>
                        </a:lnTo>
                        <a:lnTo>
                          <a:pt x="741" y="7"/>
                        </a:lnTo>
                        <a:lnTo>
                          <a:pt x="749" y="115"/>
                        </a:lnTo>
                        <a:lnTo>
                          <a:pt x="734" y="122"/>
                        </a:lnTo>
                        <a:lnTo>
                          <a:pt x="671" y="65"/>
                        </a:lnTo>
                        <a:lnTo>
                          <a:pt x="626" y="58"/>
                        </a:lnTo>
                        <a:lnTo>
                          <a:pt x="634" y="87"/>
                        </a:lnTo>
                        <a:lnTo>
                          <a:pt x="703" y="151"/>
                        </a:lnTo>
                        <a:lnTo>
                          <a:pt x="703" y="187"/>
                        </a:lnTo>
                        <a:lnTo>
                          <a:pt x="679" y="260"/>
                        </a:lnTo>
                        <a:lnTo>
                          <a:pt x="679" y="324"/>
                        </a:lnTo>
                        <a:lnTo>
                          <a:pt x="679" y="433"/>
                        </a:lnTo>
                        <a:lnTo>
                          <a:pt x="648" y="570"/>
                        </a:lnTo>
                        <a:lnTo>
                          <a:pt x="618" y="656"/>
                        </a:lnTo>
                        <a:lnTo>
                          <a:pt x="564" y="764"/>
                        </a:lnTo>
                        <a:lnTo>
                          <a:pt x="502" y="850"/>
                        </a:lnTo>
                        <a:lnTo>
                          <a:pt x="456" y="894"/>
                        </a:lnTo>
                        <a:lnTo>
                          <a:pt x="332" y="930"/>
                        </a:lnTo>
                        <a:lnTo>
                          <a:pt x="217" y="945"/>
                        </a:lnTo>
                        <a:lnTo>
                          <a:pt x="100" y="959"/>
                        </a:lnTo>
                        <a:lnTo>
                          <a:pt x="16" y="9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418" name="AutoShape 214"/>
                <p:cNvSpPr>
                  <a:spLocks noChangeAspect="1" noChangeArrowheads="1"/>
                </p:cNvSpPr>
                <p:nvPr/>
              </p:nvSpPr>
              <p:spPr bwMode="auto">
                <a:xfrm>
                  <a:off x="3197" y="2206"/>
                  <a:ext cx="256" cy="180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400" baseline="-8000">
                      <a:solidFill>
                        <a:schemeClr val="bg2"/>
                      </a:solidFill>
                    </a:rPr>
                    <a:t>79 km</a:t>
                  </a:r>
                  <a:endParaRPr lang="en-CA" altLang="en-US" sz="14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5419" name="Line 215"/>
                <p:cNvSpPr>
                  <a:spLocks noChangeAspect="1" noChangeShapeType="1"/>
                </p:cNvSpPr>
                <p:nvPr/>
              </p:nvSpPr>
              <p:spPr bwMode="auto">
                <a:xfrm>
                  <a:off x="3325" y="2371"/>
                  <a:ext cx="0" cy="45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20" name="AutoShape 216"/>
                <p:cNvSpPr>
                  <a:spLocks noChangeAspect="1" noChangeArrowheads="1"/>
                </p:cNvSpPr>
                <p:nvPr/>
              </p:nvSpPr>
              <p:spPr bwMode="auto">
                <a:xfrm>
                  <a:off x="3694" y="2206"/>
                  <a:ext cx="256" cy="180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400" baseline="-8000">
                      <a:solidFill>
                        <a:schemeClr val="bg2"/>
                      </a:solidFill>
                    </a:rPr>
                    <a:t>75 km</a:t>
                  </a:r>
                  <a:endParaRPr lang="en-CA" altLang="en-US" sz="14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5421" name="Line 217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371"/>
                  <a:ext cx="0" cy="45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422" name="Oval 218"/>
                <p:cNvSpPr>
                  <a:spLocks noChangeAspect="1" noChangeArrowheads="1"/>
                </p:cNvSpPr>
                <p:nvPr/>
              </p:nvSpPr>
              <p:spPr bwMode="auto">
                <a:xfrm>
                  <a:off x="3120" y="187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15410" name="Group 219"/>
              <p:cNvGrpSpPr>
                <a:grpSpLocks/>
              </p:cNvGrpSpPr>
              <p:nvPr/>
            </p:nvGrpSpPr>
            <p:grpSpPr bwMode="auto">
              <a:xfrm>
                <a:off x="624" y="3312"/>
                <a:ext cx="432" cy="240"/>
                <a:chOff x="-1152" y="3504"/>
                <a:chExt cx="432" cy="240"/>
              </a:xfrm>
            </p:grpSpPr>
            <p:grpSp>
              <p:nvGrpSpPr>
                <p:cNvPr id="15411" name="Group 22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5414" name="AutoShape 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140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140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5415" name="Line 2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412" name="Line 223"/>
                <p:cNvSpPr>
                  <a:spLocks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3" name="Line 224"/>
                <p:cNvSpPr>
                  <a:spLocks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5408" name="Rectangle 13"/>
            <p:cNvSpPr>
              <a:spLocks noChangeArrowheads="1"/>
            </p:cNvSpPr>
            <p:nvPr/>
          </p:nvSpPr>
          <p:spPr bwMode="auto">
            <a:xfrm>
              <a:off x="1828800" y="4505980"/>
              <a:ext cx="30734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Char char="•"/>
              </a:pPr>
              <a:r>
                <a:rPr lang="en-US" altLang="en-US" sz="2800"/>
                <a:t>Make progress</a:t>
              </a:r>
            </a:p>
          </p:txBody>
        </p:sp>
      </p:grpSp>
      <p:grpSp>
        <p:nvGrpSpPr>
          <p:cNvPr id="37" name="Group 3"/>
          <p:cNvGrpSpPr>
            <a:grpSpLocks/>
          </p:cNvGrpSpPr>
          <p:nvPr/>
        </p:nvGrpSpPr>
        <p:grpSpPr bwMode="auto">
          <a:xfrm>
            <a:off x="1754188" y="1981200"/>
            <a:ext cx="1181100" cy="1447800"/>
            <a:chOff x="2400" y="2064"/>
            <a:chExt cx="744" cy="912"/>
          </a:xfrm>
        </p:grpSpPr>
        <p:sp>
          <p:nvSpPr>
            <p:cNvPr id="15401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5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6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5367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" name="Rectangle 59"/>
          <p:cNvSpPr>
            <a:spLocks noChangeArrowheads="1"/>
          </p:cNvSpPr>
          <p:nvPr/>
        </p:nvSpPr>
        <p:spPr bwMode="auto">
          <a:xfrm>
            <a:off x="6684963" y="4519613"/>
            <a:ext cx="2098675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 baseline="-25000">
                <a:solidFill>
                  <a:schemeClr val="accent1"/>
                </a:solidFill>
              </a:rPr>
              <a:t>t+1</a:t>
            </a:r>
            <a:r>
              <a:rPr lang="en-US" altLang="en-US">
                <a:solidFill>
                  <a:schemeClr val="accent1"/>
                </a:solidFill>
              </a:rPr>
              <a:t> = i</a:t>
            </a:r>
            <a:r>
              <a:rPr lang="en-US" altLang="en-US" baseline="-25000">
                <a:solidFill>
                  <a:schemeClr val="accent1"/>
                </a:solidFill>
              </a:rPr>
              <a:t>t</a:t>
            </a:r>
            <a:r>
              <a:rPr lang="en-US" altLang="en-US" baseline="30000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</a:rPr>
              <a:t> + 1 </a:t>
            </a:r>
            <a:endParaRPr lang="en-CA" altLang="en-US"/>
          </a:p>
        </p:txBody>
      </p:sp>
      <p:sp>
        <p:nvSpPr>
          <p:cNvPr id="42" name="Rectangle 2"/>
          <p:cNvSpPr>
            <a:spLocks noChangeArrowheads="1"/>
          </p:cNvSpPr>
          <p:nvPr/>
        </p:nvSpPr>
        <p:spPr bwMode="auto">
          <a:xfrm>
            <a:off x="6608763" y="5848350"/>
            <a:ext cx="25654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s</a:t>
            </a:r>
            <a:r>
              <a:rPr lang="en-US" altLang="en-US" baseline="-25000">
                <a:solidFill>
                  <a:schemeClr val="accent1"/>
                </a:solidFill>
              </a:rPr>
              <a:t>t+1</a:t>
            </a:r>
            <a:r>
              <a:rPr lang="en-US" altLang="en-US">
                <a:solidFill>
                  <a:schemeClr val="accent1"/>
                </a:solidFill>
              </a:rPr>
              <a:t> = s</a:t>
            </a:r>
            <a:r>
              <a:rPr lang="en-US" altLang="en-US" baseline="-25000">
                <a:solidFill>
                  <a:schemeClr val="accent1"/>
                </a:solidFill>
              </a:rPr>
              <a:t>t </a:t>
            </a:r>
            <a:r>
              <a:rPr lang="en-US" altLang="en-US">
                <a:solidFill>
                  <a:schemeClr val="accent1"/>
                </a:solidFill>
              </a:rPr>
              <a:t> + i</a:t>
            </a:r>
            <a:r>
              <a:rPr lang="en-US" altLang="en-US" baseline="-25000">
                <a:solidFill>
                  <a:schemeClr val="accent1"/>
                </a:solidFill>
              </a:rPr>
              <a:t>t+1</a:t>
            </a:r>
            <a:r>
              <a:rPr lang="en-US" altLang="en-US" baseline="30000">
                <a:solidFill>
                  <a:schemeClr val="accent1"/>
                </a:solidFill>
              </a:rPr>
              <a:t>2 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15370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The Sum Problem</a:t>
            </a:r>
          </a:p>
        </p:txBody>
      </p:sp>
      <p:grpSp>
        <p:nvGrpSpPr>
          <p:cNvPr id="49" name="Group 48"/>
          <p:cNvGrpSpPr>
            <a:grpSpLocks/>
          </p:cNvGrpSpPr>
          <p:nvPr/>
        </p:nvGrpSpPr>
        <p:grpSpPr bwMode="auto">
          <a:xfrm>
            <a:off x="533400" y="5535613"/>
            <a:ext cx="6148388" cy="1169987"/>
            <a:chOff x="6506369" y="2920555"/>
            <a:chExt cx="6149484" cy="1169987"/>
          </a:xfrm>
        </p:grpSpPr>
        <p:sp>
          <p:nvSpPr>
            <p:cNvPr id="15381" name="Text Box 45"/>
            <p:cNvSpPr txBox="1">
              <a:spLocks noChangeArrowheads="1"/>
            </p:cNvSpPr>
            <p:nvPr/>
          </p:nvSpPr>
          <p:spPr bwMode="auto">
            <a:xfrm>
              <a:off x="7822125" y="3213783"/>
              <a:ext cx="4833728" cy="5850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/>
                <a:t>Maintain the loop invariant:</a:t>
              </a:r>
            </a:p>
          </p:txBody>
        </p:sp>
        <p:grpSp>
          <p:nvGrpSpPr>
            <p:cNvPr id="15382" name="Group 46"/>
            <p:cNvGrpSpPr>
              <a:grpSpLocks noChangeAspect="1"/>
            </p:cNvGrpSpPr>
            <p:nvPr/>
          </p:nvGrpSpPr>
          <p:grpSpPr bwMode="auto">
            <a:xfrm>
              <a:off x="6506369" y="2920555"/>
              <a:ext cx="1169988" cy="1169987"/>
              <a:chOff x="4320" y="2016"/>
              <a:chExt cx="912" cy="912"/>
            </a:xfrm>
          </p:grpSpPr>
          <p:grpSp>
            <p:nvGrpSpPr>
              <p:cNvPr id="15383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5390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2" y="1212"/>
                  <a:chExt cx="3146" cy="3111"/>
                </a:xfrm>
              </p:grpSpPr>
              <p:sp>
                <p:nvSpPr>
                  <p:cNvPr id="15392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2" y="2538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93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394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5395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3 w 600"/>
                        <a:gd name="T1" fmla="*/ 1 h 608"/>
                        <a:gd name="T2" fmla="*/ 3 w 600"/>
                        <a:gd name="T3" fmla="*/ 1 h 608"/>
                        <a:gd name="T4" fmla="*/ 3 w 600"/>
                        <a:gd name="T5" fmla="*/ 1 h 608"/>
                        <a:gd name="T6" fmla="*/ 3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2 w 600"/>
                        <a:gd name="T27" fmla="*/ 1 h 608"/>
                        <a:gd name="T28" fmla="*/ 3 w 600"/>
                        <a:gd name="T29" fmla="*/ 1 h 608"/>
                        <a:gd name="T30" fmla="*/ 3 w 600"/>
                        <a:gd name="T31" fmla="*/ 1 h 608"/>
                        <a:gd name="T32" fmla="*/ 3 w 600"/>
                        <a:gd name="T33" fmla="*/ 1 h 608"/>
                        <a:gd name="T34" fmla="*/ 3 w 600"/>
                        <a:gd name="T35" fmla="*/ 1 h 608"/>
                        <a:gd name="T36" fmla="*/ 5 w 600"/>
                        <a:gd name="T37" fmla="*/ 1 h 608"/>
                        <a:gd name="T38" fmla="*/ 5 w 600"/>
                        <a:gd name="T39" fmla="*/ 1 h 608"/>
                        <a:gd name="T40" fmla="*/ 5 w 600"/>
                        <a:gd name="T41" fmla="*/ 1 h 608"/>
                        <a:gd name="T42" fmla="*/ 3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396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2 w 619"/>
                        <a:gd name="T1" fmla="*/ 2 h 1085"/>
                        <a:gd name="T2" fmla="*/ 2 w 619"/>
                        <a:gd name="T3" fmla="*/ 1 h 1085"/>
                        <a:gd name="T4" fmla="*/ 3 w 619"/>
                        <a:gd name="T5" fmla="*/ 1 h 1085"/>
                        <a:gd name="T6" fmla="*/ 4 w 619"/>
                        <a:gd name="T7" fmla="*/ 0 h 1085"/>
                        <a:gd name="T8" fmla="*/ 5 w 619"/>
                        <a:gd name="T9" fmla="*/ 1 h 1085"/>
                        <a:gd name="T10" fmla="*/ 5 w 619"/>
                        <a:gd name="T11" fmla="*/ 1 h 1085"/>
                        <a:gd name="T12" fmla="*/ 5 w 619"/>
                        <a:gd name="T13" fmla="*/ 2 h 1085"/>
                        <a:gd name="T14" fmla="*/ 5 w 619"/>
                        <a:gd name="T15" fmla="*/ 4 h 1085"/>
                        <a:gd name="T16" fmla="*/ 4 w 619"/>
                        <a:gd name="T17" fmla="*/ 6 h 1085"/>
                        <a:gd name="T18" fmla="*/ 3 w 619"/>
                        <a:gd name="T19" fmla="*/ 7 h 1085"/>
                        <a:gd name="T20" fmla="*/ 3 w 619"/>
                        <a:gd name="T21" fmla="*/ 8 h 1085"/>
                        <a:gd name="T22" fmla="*/ 3 w 619"/>
                        <a:gd name="T23" fmla="*/ 10 h 1085"/>
                        <a:gd name="T24" fmla="*/ 4 w 619"/>
                        <a:gd name="T25" fmla="*/ 10 h 1085"/>
                        <a:gd name="T26" fmla="*/ 4 w 619"/>
                        <a:gd name="T27" fmla="*/ 13 h 1085"/>
                        <a:gd name="T28" fmla="*/ 3 w 619"/>
                        <a:gd name="T29" fmla="*/ 14 h 1085"/>
                        <a:gd name="T30" fmla="*/ 3 w 619"/>
                        <a:gd name="T31" fmla="*/ 14 h 1085"/>
                        <a:gd name="T32" fmla="*/ 2 w 619"/>
                        <a:gd name="T33" fmla="*/ 15 h 1085"/>
                        <a:gd name="T34" fmla="*/ 1 w 619"/>
                        <a:gd name="T35" fmla="*/ 15 h 1085"/>
                        <a:gd name="T36" fmla="*/ 1 w 619"/>
                        <a:gd name="T37" fmla="*/ 14 h 1085"/>
                        <a:gd name="T38" fmla="*/ 1 w 619"/>
                        <a:gd name="T39" fmla="*/ 12 h 1085"/>
                        <a:gd name="T40" fmla="*/ 0 w 619"/>
                        <a:gd name="T41" fmla="*/ 10 h 1085"/>
                        <a:gd name="T42" fmla="*/ 1 w 619"/>
                        <a:gd name="T43" fmla="*/ 8 h 1085"/>
                        <a:gd name="T44" fmla="*/ 1 w 619"/>
                        <a:gd name="T45" fmla="*/ 6 h 1085"/>
                        <a:gd name="T46" fmla="*/ 1 w 619"/>
                        <a:gd name="T47" fmla="*/ 3 h 1085"/>
                        <a:gd name="T48" fmla="*/ 2 w 619"/>
                        <a:gd name="T49" fmla="*/ 2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397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05 w 782"/>
                        <a:gd name="T3" fmla="*/ 0 h 808"/>
                        <a:gd name="T4" fmla="*/ 255 w 782"/>
                        <a:gd name="T5" fmla="*/ 0 h 808"/>
                        <a:gd name="T6" fmla="*/ 538 w 782"/>
                        <a:gd name="T7" fmla="*/ 1 h 808"/>
                        <a:gd name="T8" fmla="*/ 873 w 782"/>
                        <a:gd name="T9" fmla="*/ 1 h 808"/>
                        <a:gd name="T10" fmla="*/ 996 w 782"/>
                        <a:gd name="T11" fmla="*/ 1 h 808"/>
                        <a:gd name="T12" fmla="*/ 1053 w 782"/>
                        <a:gd name="T13" fmla="*/ 1 h 808"/>
                        <a:gd name="T14" fmla="*/ 1064 w 782"/>
                        <a:gd name="T15" fmla="*/ 1 h 808"/>
                        <a:gd name="T16" fmla="*/ 1027 w 782"/>
                        <a:gd name="T17" fmla="*/ 1 h 808"/>
                        <a:gd name="T18" fmla="*/ 923 w 782"/>
                        <a:gd name="T19" fmla="*/ 2 h 808"/>
                        <a:gd name="T20" fmla="*/ 790 w 782"/>
                        <a:gd name="T21" fmla="*/ 3 h 808"/>
                        <a:gd name="T22" fmla="*/ 691 w 782"/>
                        <a:gd name="T23" fmla="*/ 3 h 808"/>
                        <a:gd name="T24" fmla="*/ 647 w 782"/>
                        <a:gd name="T25" fmla="*/ 3 h 808"/>
                        <a:gd name="T26" fmla="*/ 618 w 782"/>
                        <a:gd name="T27" fmla="*/ 3 h 808"/>
                        <a:gd name="T28" fmla="*/ 629 w 782"/>
                        <a:gd name="T29" fmla="*/ 4 h 808"/>
                        <a:gd name="T30" fmla="*/ 637 w 782"/>
                        <a:gd name="T31" fmla="*/ 4 h 808"/>
                        <a:gd name="T32" fmla="*/ 756 w 782"/>
                        <a:gd name="T33" fmla="*/ 4 h 808"/>
                        <a:gd name="T34" fmla="*/ 945 w 782"/>
                        <a:gd name="T35" fmla="*/ 4 h 808"/>
                        <a:gd name="T36" fmla="*/ 1064 w 782"/>
                        <a:gd name="T37" fmla="*/ 4 h 808"/>
                        <a:gd name="T38" fmla="*/ 1190 w 782"/>
                        <a:gd name="T39" fmla="*/ 4 h 808"/>
                        <a:gd name="T40" fmla="*/ 1229 w 782"/>
                        <a:gd name="T41" fmla="*/ 4 h 808"/>
                        <a:gd name="T42" fmla="*/ 1190 w 782"/>
                        <a:gd name="T43" fmla="*/ 4 h 808"/>
                        <a:gd name="T44" fmla="*/ 1139 w 782"/>
                        <a:gd name="T45" fmla="*/ 4 h 808"/>
                        <a:gd name="T46" fmla="*/ 1053 w 782"/>
                        <a:gd name="T47" fmla="*/ 4 h 808"/>
                        <a:gd name="T48" fmla="*/ 940 w 782"/>
                        <a:gd name="T49" fmla="*/ 4 h 808"/>
                        <a:gd name="T50" fmla="*/ 817 w 782"/>
                        <a:gd name="T51" fmla="*/ 4 h 808"/>
                        <a:gd name="T52" fmla="*/ 618 w 782"/>
                        <a:gd name="T53" fmla="*/ 4 h 808"/>
                        <a:gd name="T54" fmla="*/ 558 w 782"/>
                        <a:gd name="T55" fmla="*/ 4 h 808"/>
                        <a:gd name="T56" fmla="*/ 525 w 782"/>
                        <a:gd name="T57" fmla="*/ 4 h 808"/>
                        <a:gd name="T58" fmla="*/ 525 w 782"/>
                        <a:gd name="T59" fmla="*/ 4 h 808"/>
                        <a:gd name="T60" fmla="*/ 525 w 782"/>
                        <a:gd name="T61" fmla="*/ 3 h 808"/>
                        <a:gd name="T62" fmla="*/ 611 w 782"/>
                        <a:gd name="T63" fmla="*/ 3 h 808"/>
                        <a:gd name="T64" fmla="*/ 737 w 782"/>
                        <a:gd name="T65" fmla="*/ 2 h 808"/>
                        <a:gd name="T66" fmla="*/ 848 w 782"/>
                        <a:gd name="T67" fmla="*/ 2 h 808"/>
                        <a:gd name="T68" fmla="*/ 918 w 782"/>
                        <a:gd name="T69" fmla="*/ 1 h 808"/>
                        <a:gd name="T70" fmla="*/ 954 w 782"/>
                        <a:gd name="T71" fmla="*/ 1 h 808"/>
                        <a:gd name="T72" fmla="*/ 940 w 782"/>
                        <a:gd name="T73" fmla="*/ 1 h 808"/>
                        <a:gd name="T74" fmla="*/ 888 w 782"/>
                        <a:gd name="T75" fmla="*/ 1 h 808"/>
                        <a:gd name="T76" fmla="*/ 817 w 782"/>
                        <a:gd name="T77" fmla="*/ 1 h 808"/>
                        <a:gd name="T78" fmla="*/ 737 w 782"/>
                        <a:gd name="T79" fmla="*/ 1 h 808"/>
                        <a:gd name="T80" fmla="*/ 563 w 782"/>
                        <a:gd name="T81" fmla="*/ 1 h 808"/>
                        <a:gd name="T82" fmla="*/ 303 w 782"/>
                        <a:gd name="T83" fmla="*/ 1 h 808"/>
                        <a:gd name="T84" fmla="*/ 110 w 782"/>
                        <a:gd name="T85" fmla="*/ 1 h 808"/>
                        <a:gd name="T86" fmla="*/ 32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398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5228 w 992"/>
                        <a:gd name="T1" fmla="*/ 1 h 770"/>
                        <a:gd name="T2" fmla="*/ 5326 w 992"/>
                        <a:gd name="T3" fmla="*/ 1 h 770"/>
                        <a:gd name="T4" fmla="*/ 5693 w 992"/>
                        <a:gd name="T5" fmla="*/ 1 h 770"/>
                        <a:gd name="T6" fmla="*/ 6146 w 992"/>
                        <a:gd name="T7" fmla="*/ 1 h 770"/>
                        <a:gd name="T8" fmla="*/ 6415 w 992"/>
                        <a:gd name="T9" fmla="*/ 1 h 770"/>
                        <a:gd name="T10" fmla="*/ 6297 w 992"/>
                        <a:gd name="T11" fmla="*/ 1 h 770"/>
                        <a:gd name="T12" fmla="*/ 6047 w 992"/>
                        <a:gd name="T13" fmla="*/ 1 h 770"/>
                        <a:gd name="T14" fmla="*/ 5545 w 992"/>
                        <a:gd name="T15" fmla="*/ 1 h 770"/>
                        <a:gd name="T16" fmla="*/ 4925 w 992"/>
                        <a:gd name="T17" fmla="*/ 1 h 770"/>
                        <a:gd name="T18" fmla="*/ 4409 w 992"/>
                        <a:gd name="T19" fmla="*/ 1 h 770"/>
                        <a:gd name="T20" fmla="*/ 3830 w 992"/>
                        <a:gd name="T21" fmla="*/ 2 h 770"/>
                        <a:gd name="T22" fmla="*/ 3278 w 992"/>
                        <a:gd name="T23" fmla="*/ 2 h 770"/>
                        <a:gd name="T24" fmla="*/ 2860 w 992"/>
                        <a:gd name="T25" fmla="*/ 1 h 770"/>
                        <a:gd name="T26" fmla="*/ 2706 w 992"/>
                        <a:gd name="T27" fmla="*/ 1 h 770"/>
                        <a:gd name="T28" fmla="*/ 2536 w 992"/>
                        <a:gd name="T29" fmla="*/ 1 h 770"/>
                        <a:gd name="T30" fmla="*/ 2337 w 992"/>
                        <a:gd name="T31" fmla="*/ 1 h 770"/>
                        <a:gd name="T32" fmla="*/ 2188 w 992"/>
                        <a:gd name="T33" fmla="*/ 1 h 770"/>
                        <a:gd name="T34" fmla="*/ 2188 w 992"/>
                        <a:gd name="T35" fmla="*/ 1 h 770"/>
                        <a:gd name="T36" fmla="*/ 2084 w 992"/>
                        <a:gd name="T37" fmla="*/ 1 h 770"/>
                        <a:gd name="T38" fmla="*/ 1798 w 992"/>
                        <a:gd name="T39" fmla="*/ 1 h 770"/>
                        <a:gd name="T40" fmla="*/ 1446 w 992"/>
                        <a:gd name="T41" fmla="*/ 1 h 770"/>
                        <a:gd name="T42" fmla="*/ 1117 w 992"/>
                        <a:gd name="T43" fmla="*/ 1 h 770"/>
                        <a:gd name="T44" fmla="*/ 741 w 992"/>
                        <a:gd name="T45" fmla="*/ 1 h 770"/>
                        <a:gd name="T46" fmla="*/ 171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255 w 992"/>
                        <a:gd name="T53" fmla="*/ 1 h 770"/>
                        <a:gd name="T54" fmla="*/ 529 w 992"/>
                        <a:gd name="T55" fmla="*/ 1 h 770"/>
                        <a:gd name="T56" fmla="*/ 765 w 992"/>
                        <a:gd name="T57" fmla="*/ 1 h 770"/>
                        <a:gd name="T58" fmla="*/ 1221 w 992"/>
                        <a:gd name="T59" fmla="*/ 1 h 770"/>
                        <a:gd name="T60" fmla="*/ 1664 w 992"/>
                        <a:gd name="T61" fmla="*/ 1 h 770"/>
                        <a:gd name="T62" fmla="*/ 2084 w 992"/>
                        <a:gd name="T63" fmla="*/ 1 h 770"/>
                        <a:gd name="T64" fmla="*/ 2685 w 992"/>
                        <a:gd name="T65" fmla="*/ 0 h 770"/>
                        <a:gd name="T66" fmla="*/ 2706 w 992"/>
                        <a:gd name="T67" fmla="*/ 1 h 770"/>
                        <a:gd name="T68" fmla="*/ 2570 w 992"/>
                        <a:gd name="T69" fmla="*/ 1 h 770"/>
                        <a:gd name="T70" fmla="*/ 2536 w 992"/>
                        <a:gd name="T71" fmla="*/ 1 h 770"/>
                        <a:gd name="T72" fmla="*/ 2706 w 992"/>
                        <a:gd name="T73" fmla="*/ 1 h 770"/>
                        <a:gd name="T74" fmla="*/ 2989 w 992"/>
                        <a:gd name="T75" fmla="*/ 1 h 770"/>
                        <a:gd name="T76" fmla="*/ 3230 w 992"/>
                        <a:gd name="T77" fmla="*/ 1 h 770"/>
                        <a:gd name="T78" fmla="*/ 3610 w 992"/>
                        <a:gd name="T79" fmla="*/ 1 h 770"/>
                        <a:gd name="T80" fmla="*/ 3978 w 992"/>
                        <a:gd name="T81" fmla="*/ 1 h 770"/>
                        <a:gd name="T82" fmla="*/ 4354 w 992"/>
                        <a:gd name="T83" fmla="*/ 1 h 770"/>
                        <a:gd name="T84" fmla="*/ 4849 w 992"/>
                        <a:gd name="T85" fmla="*/ 1 h 770"/>
                        <a:gd name="T86" fmla="*/ 5176 w 992"/>
                        <a:gd name="T87" fmla="*/ 1 h 770"/>
                        <a:gd name="T88" fmla="*/ 5228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399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4 w 699"/>
                        <a:gd name="T1" fmla="*/ 12 h 1216"/>
                        <a:gd name="T2" fmla="*/ 5 w 699"/>
                        <a:gd name="T3" fmla="*/ 14 h 1216"/>
                        <a:gd name="T4" fmla="*/ 5 w 699"/>
                        <a:gd name="T5" fmla="*/ 14 h 1216"/>
                        <a:gd name="T6" fmla="*/ 6 w 699"/>
                        <a:gd name="T7" fmla="*/ 15 h 1216"/>
                        <a:gd name="T8" fmla="*/ 6 w 699"/>
                        <a:gd name="T9" fmla="*/ 15 h 1216"/>
                        <a:gd name="T10" fmla="*/ 6 w 699"/>
                        <a:gd name="T11" fmla="*/ 16 h 1216"/>
                        <a:gd name="T12" fmla="*/ 6 w 699"/>
                        <a:gd name="T13" fmla="*/ 16 h 1216"/>
                        <a:gd name="T14" fmla="*/ 5 w 699"/>
                        <a:gd name="T15" fmla="*/ 15 h 1216"/>
                        <a:gd name="T16" fmla="*/ 3 w 699"/>
                        <a:gd name="T17" fmla="*/ 13 h 1216"/>
                        <a:gd name="T18" fmla="*/ 3 w 699"/>
                        <a:gd name="T19" fmla="*/ 12 h 1216"/>
                        <a:gd name="T20" fmla="*/ 2 w 699"/>
                        <a:gd name="T21" fmla="*/ 10 h 1216"/>
                        <a:gd name="T22" fmla="*/ 2 w 699"/>
                        <a:gd name="T23" fmla="*/ 8 h 1216"/>
                        <a:gd name="T24" fmla="*/ 2 w 699"/>
                        <a:gd name="T25" fmla="*/ 5 h 1216"/>
                        <a:gd name="T26" fmla="*/ 2 w 699"/>
                        <a:gd name="T27" fmla="*/ 4 h 1216"/>
                        <a:gd name="T28" fmla="*/ 1 w 699"/>
                        <a:gd name="T29" fmla="*/ 3 h 1216"/>
                        <a:gd name="T30" fmla="*/ 1 w 699"/>
                        <a:gd name="T31" fmla="*/ 3 h 1216"/>
                        <a:gd name="T32" fmla="*/ 0 w 699"/>
                        <a:gd name="T33" fmla="*/ 3 h 1216"/>
                        <a:gd name="T34" fmla="*/ 1 w 699"/>
                        <a:gd name="T35" fmla="*/ 3 h 1216"/>
                        <a:gd name="T36" fmla="*/ 1 w 699"/>
                        <a:gd name="T37" fmla="*/ 3 h 1216"/>
                        <a:gd name="T38" fmla="*/ 1 w 699"/>
                        <a:gd name="T39" fmla="*/ 2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2 w 699"/>
                        <a:gd name="T57" fmla="*/ 1 h 1216"/>
                        <a:gd name="T58" fmla="*/ 2 w 699"/>
                        <a:gd name="T59" fmla="*/ 1 h 1216"/>
                        <a:gd name="T60" fmla="*/ 3 w 699"/>
                        <a:gd name="T61" fmla="*/ 1 h 1216"/>
                        <a:gd name="T62" fmla="*/ 3 w 699"/>
                        <a:gd name="T63" fmla="*/ 1 h 1216"/>
                        <a:gd name="T64" fmla="*/ 3 w 699"/>
                        <a:gd name="T65" fmla="*/ 1 h 1216"/>
                        <a:gd name="T66" fmla="*/ 2 w 699"/>
                        <a:gd name="T67" fmla="*/ 2 h 1216"/>
                        <a:gd name="T68" fmla="*/ 2 w 699"/>
                        <a:gd name="T69" fmla="*/ 3 h 1216"/>
                        <a:gd name="T70" fmla="*/ 2 w 699"/>
                        <a:gd name="T71" fmla="*/ 3 h 1216"/>
                        <a:gd name="T72" fmla="*/ 2 w 699"/>
                        <a:gd name="T73" fmla="*/ 5 h 1216"/>
                        <a:gd name="T74" fmla="*/ 2 w 699"/>
                        <a:gd name="T75" fmla="*/ 7 h 1216"/>
                        <a:gd name="T76" fmla="*/ 3 w 699"/>
                        <a:gd name="T77" fmla="*/ 8 h 1216"/>
                        <a:gd name="T78" fmla="*/ 3 w 699"/>
                        <a:gd name="T79" fmla="*/ 10 h 1216"/>
                        <a:gd name="T80" fmla="*/ 3 w 699"/>
                        <a:gd name="T81" fmla="*/ 11 h 1216"/>
                        <a:gd name="T82" fmla="*/ 4 w 699"/>
                        <a:gd name="T83" fmla="*/ 12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400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4 h 1139"/>
                        <a:gd name="T2" fmla="*/ 0 w 915"/>
                        <a:gd name="T3" fmla="*/ 4 h 1139"/>
                        <a:gd name="T4" fmla="*/ 1 w 915"/>
                        <a:gd name="T5" fmla="*/ 4 h 1139"/>
                        <a:gd name="T6" fmla="*/ 1 w 915"/>
                        <a:gd name="T7" fmla="*/ 4 h 1139"/>
                        <a:gd name="T8" fmla="*/ 2 w 915"/>
                        <a:gd name="T9" fmla="*/ 4 h 1139"/>
                        <a:gd name="T10" fmla="*/ 3 w 915"/>
                        <a:gd name="T11" fmla="*/ 4 h 1139"/>
                        <a:gd name="T12" fmla="*/ 5 w 915"/>
                        <a:gd name="T13" fmla="*/ 3 h 1139"/>
                        <a:gd name="T14" fmla="*/ 6 w 915"/>
                        <a:gd name="T15" fmla="*/ 2 h 1139"/>
                        <a:gd name="T16" fmla="*/ 7 w 915"/>
                        <a:gd name="T17" fmla="*/ 2 h 1139"/>
                        <a:gd name="T18" fmla="*/ 7 w 915"/>
                        <a:gd name="T19" fmla="*/ 1 h 1139"/>
                        <a:gd name="T20" fmla="*/ 7 w 915"/>
                        <a:gd name="T21" fmla="*/ 1 h 1139"/>
                        <a:gd name="T22" fmla="*/ 7 w 915"/>
                        <a:gd name="T23" fmla="*/ 1 h 1139"/>
                        <a:gd name="T24" fmla="*/ 8 w 915"/>
                        <a:gd name="T25" fmla="*/ 1 h 1139"/>
                        <a:gd name="T26" fmla="*/ 9 w 915"/>
                        <a:gd name="T27" fmla="*/ 1 h 1139"/>
                        <a:gd name="T28" fmla="*/ 9 w 915"/>
                        <a:gd name="T29" fmla="*/ 1 h 1139"/>
                        <a:gd name="T30" fmla="*/ 8 w 915"/>
                        <a:gd name="T31" fmla="*/ 1 h 1139"/>
                        <a:gd name="T32" fmla="*/ 7 w 915"/>
                        <a:gd name="T33" fmla="*/ 1 h 1139"/>
                        <a:gd name="T34" fmla="*/ 8 w 915"/>
                        <a:gd name="T35" fmla="*/ 1 h 1139"/>
                        <a:gd name="T36" fmla="*/ 8 w 915"/>
                        <a:gd name="T37" fmla="*/ 1 h 1139"/>
                        <a:gd name="T38" fmla="*/ 8 w 915"/>
                        <a:gd name="T39" fmla="*/ 1 h 1139"/>
                        <a:gd name="T40" fmla="*/ 7 w 915"/>
                        <a:gd name="T41" fmla="*/ 1 h 1139"/>
                        <a:gd name="T42" fmla="*/ 7 w 915"/>
                        <a:gd name="T43" fmla="*/ 1 h 1139"/>
                        <a:gd name="T44" fmla="*/ 7 w 915"/>
                        <a:gd name="T45" fmla="*/ 1 h 1139"/>
                        <a:gd name="T46" fmla="*/ 7 w 915"/>
                        <a:gd name="T47" fmla="*/ 0 h 1139"/>
                        <a:gd name="T48" fmla="*/ 7 w 915"/>
                        <a:gd name="T49" fmla="*/ 1 h 1139"/>
                        <a:gd name="T50" fmla="*/ 7 w 915"/>
                        <a:gd name="T51" fmla="*/ 1 h 1139"/>
                        <a:gd name="T52" fmla="*/ 7 w 915"/>
                        <a:gd name="T53" fmla="*/ 1 h 1139"/>
                        <a:gd name="T54" fmla="*/ 6 w 915"/>
                        <a:gd name="T55" fmla="*/ 1 h 1139"/>
                        <a:gd name="T56" fmla="*/ 6 w 915"/>
                        <a:gd name="T57" fmla="*/ 1 h 1139"/>
                        <a:gd name="T58" fmla="*/ 6 w 915"/>
                        <a:gd name="T59" fmla="*/ 1 h 1139"/>
                        <a:gd name="T60" fmla="*/ 6 w 915"/>
                        <a:gd name="T61" fmla="*/ 1 h 1139"/>
                        <a:gd name="T62" fmla="*/ 6 w 915"/>
                        <a:gd name="T63" fmla="*/ 1 h 1139"/>
                        <a:gd name="T64" fmla="*/ 6 w 915"/>
                        <a:gd name="T65" fmla="*/ 1 h 1139"/>
                        <a:gd name="T66" fmla="*/ 6 w 915"/>
                        <a:gd name="T67" fmla="*/ 1 h 1139"/>
                        <a:gd name="T68" fmla="*/ 6 w 915"/>
                        <a:gd name="T69" fmla="*/ 1 h 1139"/>
                        <a:gd name="T70" fmla="*/ 6 w 915"/>
                        <a:gd name="T71" fmla="*/ 2 h 1139"/>
                        <a:gd name="T72" fmla="*/ 6 w 915"/>
                        <a:gd name="T73" fmla="*/ 2 h 1139"/>
                        <a:gd name="T74" fmla="*/ 5 w 915"/>
                        <a:gd name="T75" fmla="*/ 2 h 1139"/>
                        <a:gd name="T76" fmla="*/ 5 w 915"/>
                        <a:gd name="T77" fmla="*/ 3 h 1139"/>
                        <a:gd name="T78" fmla="*/ 4 w 915"/>
                        <a:gd name="T79" fmla="*/ 3 h 1139"/>
                        <a:gd name="T80" fmla="*/ 3 w 915"/>
                        <a:gd name="T81" fmla="*/ 4 h 1139"/>
                        <a:gd name="T82" fmla="*/ 2 w 915"/>
                        <a:gd name="T83" fmla="*/ 4 h 1139"/>
                        <a:gd name="T84" fmla="*/ 1 w 915"/>
                        <a:gd name="T85" fmla="*/ 4 h 1139"/>
                        <a:gd name="T86" fmla="*/ 1 w 915"/>
                        <a:gd name="T87" fmla="*/ 4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5391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15384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5385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5388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240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5389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386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7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cxnSp>
        <p:nvCxnSpPr>
          <p:cNvPr id="15372" name="Straight Connector 70"/>
          <p:cNvCxnSpPr>
            <a:cxnSpLocks noChangeShapeType="1"/>
          </p:cNvCxnSpPr>
          <p:nvPr/>
        </p:nvCxnSpPr>
        <p:spPr bwMode="auto">
          <a:xfrm>
            <a:off x="4651375" y="2312988"/>
            <a:ext cx="293688" cy="730250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2" name="Group 3"/>
          <p:cNvGrpSpPr>
            <a:grpSpLocks/>
          </p:cNvGrpSpPr>
          <p:nvPr/>
        </p:nvGrpSpPr>
        <p:grpSpPr bwMode="auto">
          <a:xfrm>
            <a:off x="3952875" y="1100138"/>
            <a:ext cx="1181100" cy="1447800"/>
            <a:chOff x="2400" y="2064"/>
            <a:chExt cx="744" cy="912"/>
          </a:xfrm>
        </p:grpSpPr>
        <p:sp>
          <p:nvSpPr>
            <p:cNvPr id="15375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6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7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8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9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74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2800"/>
              <a:t> Precondition:  The input is an integer </a:t>
            </a:r>
            <a:r>
              <a:rPr lang="en-US" altLang="en-US" sz="2800">
                <a:solidFill>
                  <a:schemeClr val="accent1"/>
                </a:solidFill>
              </a:rPr>
              <a:t>I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Char char="•"/>
            </a:pPr>
            <a:r>
              <a:rPr lang="en-US" altLang="en-US" sz="2800"/>
              <a:t> Postcondition: The output is  </a:t>
            </a:r>
            <a:r>
              <a:rPr lang="en-US" altLang="en-US" sz="2800">
                <a:solidFill>
                  <a:schemeClr val="accent1"/>
                </a:solidFill>
              </a:rPr>
              <a:t>S = 1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+ 2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+ 3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… + I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buFontTx/>
              <a:buChar char="•"/>
            </a:pPr>
            <a:r>
              <a:rPr lang="en-US" altLang="en-US" sz="2800" baseline="30000"/>
              <a:t> </a:t>
            </a:r>
            <a:r>
              <a:rPr lang="en-US" altLang="en-US" sz="2800"/>
              <a:t>Loop Invariant: </a:t>
            </a:r>
            <a:r>
              <a:rPr lang="en-US" altLang="en-US" sz="2800">
                <a:solidFill>
                  <a:schemeClr val="accent1"/>
                </a:solidFill>
              </a:rPr>
              <a:t>s = 1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+ 2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+ 3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+ … + i</a:t>
            </a:r>
            <a:r>
              <a:rPr lang="en-US" altLang="en-US" sz="2800" baseline="30000">
                <a:solidFill>
                  <a:schemeClr val="accent1"/>
                </a:solidFill>
              </a:rPr>
              <a:t>2</a:t>
            </a:r>
            <a:r>
              <a:rPr lang="en-US" altLang="en-US" sz="2800">
                <a:solidFill>
                  <a:schemeClr val="accent1"/>
                </a:solidFill>
              </a:rPr>
              <a:t>     (1 ≤ i ≤ I)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4.44033E-7 L 0.24358 -0.12766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70" y="-63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3.9593E-6 L 0.02691 0.1135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7" y="5666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No Assumptions: </a:t>
            </a:r>
            <a:endParaRPr lang="en-US" altLang="en-US" smtClean="0"/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981200"/>
            <a:ext cx="91440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 smtClean="0">
                <a:solidFill>
                  <a:schemeClr val="accent2"/>
                </a:solidFill>
              </a:rPr>
              <a:t>Suppose a Martian jumped </a:t>
            </a:r>
            <a:endParaRPr lang="en-US" altLang="en-US" smtClean="0">
              <a:solidFill>
                <a:schemeClr val="accent2"/>
              </a:solidFill>
            </a:endParaRPr>
          </a:p>
          <a:p>
            <a:pPr algn="ctr" eaLnBrk="1" hangingPunct="1">
              <a:buFontTx/>
              <a:buNone/>
            </a:pPr>
            <a:r>
              <a:rPr lang="en-CA" altLang="en-US" smtClean="0">
                <a:solidFill>
                  <a:schemeClr val="accent2"/>
                </a:solidFill>
              </a:rPr>
              <a:t>into the top of the loop</a:t>
            </a:r>
            <a:r>
              <a:rPr lang="en-CA" altLang="en-US" smtClean="0"/>
              <a:t>. </a:t>
            </a:r>
            <a:endParaRPr lang="en-US" altLang="en-US" smtClean="0"/>
          </a:p>
          <a:p>
            <a:pPr algn="ctr" eaLnBrk="1" hangingPunct="1">
              <a:buFontTx/>
              <a:buNone/>
            </a:pPr>
            <a:r>
              <a:rPr lang="en-CA" altLang="en-US" smtClean="0"/>
              <a:t>All you would know is that </a:t>
            </a:r>
            <a:r>
              <a:rPr lang="en-CA" altLang="en-US" smtClean="0">
                <a:solidFill>
                  <a:srgbClr val="66FF33"/>
                </a:solidFill>
              </a:rPr>
              <a:t>&lt;loop-invariant&gt;</a:t>
            </a:r>
            <a:r>
              <a:rPr lang="en-CA" altLang="en-US" smtClean="0"/>
              <a:t> was true.</a:t>
            </a:r>
            <a:r>
              <a:rPr lang="en-US" altLang="en-US" smtClean="0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It alone</a:t>
            </a:r>
            <a:r>
              <a:rPr lang="en-CA" altLang="en-US" smtClean="0"/>
              <a:t> must provide enough information </a:t>
            </a:r>
            <a:endParaRPr lang="en-US" altLang="en-US" smtClean="0"/>
          </a:p>
          <a:p>
            <a:pPr algn="ctr" eaLnBrk="1" hangingPunct="1">
              <a:buFontTx/>
              <a:buNone/>
            </a:pPr>
            <a:r>
              <a:rPr lang="en-CA" altLang="en-US" smtClean="0"/>
              <a:t>so that, after going around the loop, you can establish that the loop invariant is again true. </a:t>
            </a:r>
            <a:endParaRPr lang="en-US" altLang="en-US" smtClean="0"/>
          </a:p>
        </p:txBody>
      </p:sp>
      <p:pic>
        <p:nvPicPr>
          <p:cNvPr id="1638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381000"/>
            <a:ext cx="1639888" cy="2473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Typical Types of Loop Invariants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066800"/>
            <a:ext cx="77724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Fairy God Mother</a:t>
            </a:r>
          </a:p>
          <a:p>
            <a:pPr lvl="1" eaLnBrk="1" hangingPunct="1"/>
            <a:r>
              <a:rPr lang="en-US" altLang="en-US" smtClean="0"/>
              <a:t>I have arrived from Mars, some amount of progress has been made already and my Fairy God Mother has set the state of the computation to be just what I want so that I feel as comfortable as I could be given the amount of progress that has been made.</a:t>
            </a:r>
          </a:p>
          <a:p>
            <a:pPr eaLnBrk="1" hangingPunct="1"/>
            <a:r>
              <a:rPr lang="en-US" altLang="en-US" smtClean="0"/>
              <a:t>More of the input</a:t>
            </a:r>
          </a:p>
          <a:p>
            <a:pPr eaLnBrk="1" hangingPunct="1"/>
            <a:r>
              <a:rPr lang="en-US" altLang="en-US" smtClean="0"/>
              <a:t>More of the output</a:t>
            </a:r>
          </a:p>
          <a:p>
            <a:pPr eaLnBrk="1" hangingPunct="1"/>
            <a:r>
              <a:rPr lang="en-US" altLang="en-US" smtClean="0"/>
              <a:t>Narrowed the search space</a:t>
            </a:r>
          </a:p>
          <a:p>
            <a:pPr eaLnBrk="1" hangingPunct="1"/>
            <a:r>
              <a:rPr lang="en-US" altLang="en-US" smtClean="0"/>
              <a:t>GCD Like</a:t>
            </a:r>
          </a:p>
          <a:p>
            <a:pPr eaLnBrk="1" hangingPunct="1"/>
            <a:endParaRPr lang="en-US" altLang="en-US" smtClean="0"/>
          </a:p>
        </p:txBody>
      </p:sp>
      <p:sp>
        <p:nvSpPr>
          <p:cNvPr id="17412" name="Line 4"/>
          <p:cNvSpPr>
            <a:spLocks noChangeShapeType="1"/>
          </p:cNvSpPr>
          <p:nvPr/>
        </p:nvSpPr>
        <p:spPr bwMode="auto">
          <a:xfrm>
            <a:off x="381000" y="1371600"/>
            <a:ext cx="609600" cy="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7413" name="Picture 6" descr="http://www.cen.ulaval.ca/pingualuit/CraterLakeRF2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5157788"/>
            <a:ext cx="7620000" cy="503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6" descr="http://www.cen.ulaval.ca/pingualuit/CraterLakeRF2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45" t="26462" r="9944" b="10146"/>
          <a:stretch>
            <a:fillRect/>
          </a:stretch>
        </p:blipFill>
        <p:spPr bwMode="auto">
          <a:xfrm>
            <a:off x="198438" y="1689100"/>
            <a:ext cx="8834437" cy="494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5" name="Picture 13" descr="C:\Users\home\Documents\swimming-clip-art-4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875730">
            <a:off x="4551363" y="3630613"/>
            <a:ext cx="754062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Fairy God Mother</a:t>
            </a:r>
            <a:br>
              <a:rPr lang="en-US" altLang="en-US" smtClean="0"/>
            </a:br>
            <a:r>
              <a:rPr lang="en-US" altLang="en-US" smtClean="0"/>
              <a:t>Loop Invariants</a:t>
            </a:r>
          </a:p>
        </p:txBody>
      </p:sp>
      <p:cxnSp>
        <p:nvCxnSpPr>
          <p:cNvPr id="8" name="Straight Arrow Connector 7"/>
          <p:cNvCxnSpPr>
            <a:cxnSpLocks noChangeShapeType="1"/>
          </p:cNvCxnSpPr>
          <p:nvPr/>
        </p:nvCxnSpPr>
        <p:spPr bwMode="auto">
          <a:xfrm flipH="1">
            <a:off x="1371600" y="3962400"/>
            <a:ext cx="2743200" cy="533400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8438" name="Picture 2" descr="http://bestclipartblog.com/clipart-pics/swimming-clip-art-4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6735763"/>
            <a:ext cx="11839575" cy="499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9" name="Picture 4" descr="http://bestclipartblog.com/clipart-pics/swimming-clip-art-4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6583363"/>
            <a:ext cx="11839575" cy="499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0" name="Picture 6" descr="http://bestclipartblog.com/clipart-pics/swimming-clip-art-4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6430963"/>
            <a:ext cx="11839575" cy="499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1" name="Picture 8" descr="http://bestclipartblog.com/clipart-pics/swimming-clip-art-4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525" y="-6278563"/>
            <a:ext cx="11839575" cy="499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2" name="Picture 10" descr="http://bestclipartblog.com/clipart-pics/swimming-clip-art-4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925" y="-6126163"/>
            <a:ext cx="11839575" cy="499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3" name="Picture 12" descr="http://bestclipartblog.com/clipart-pics/swimming-clip-art-4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9325" y="-5973763"/>
            <a:ext cx="11839575" cy="499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5550" name="Picture 14" descr="C:\Users\home\Documents\images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233613"/>
            <a:ext cx="838200" cy="101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3124200" y="2057400"/>
            <a:ext cx="4114800" cy="2133600"/>
            <a:chOff x="3124200" y="2057400"/>
            <a:chExt cx="4114800" cy="2133600"/>
          </a:xfrm>
        </p:grpSpPr>
        <p:sp>
          <p:nvSpPr>
            <p:cNvPr id="18551" name="Oval 2"/>
            <p:cNvSpPr>
              <a:spLocks noChangeArrowheads="1"/>
            </p:cNvSpPr>
            <p:nvPr/>
          </p:nvSpPr>
          <p:spPr bwMode="auto">
            <a:xfrm>
              <a:off x="3124200" y="3733800"/>
              <a:ext cx="1981200" cy="457200"/>
            </a:xfrm>
            <a:prstGeom prst="ellipse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 i="1"/>
            </a:p>
          </p:txBody>
        </p:sp>
        <p:cxnSp>
          <p:nvCxnSpPr>
            <p:cNvPr id="18552" name="Straight Arrow Connector 4"/>
            <p:cNvCxnSpPr>
              <a:cxnSpLocks noChangeShapeType="1"/>
              <a:endCxn id="18551" idx="7"/>
            </p:cNvCxnSpPr>
            <p:nvPr/>
          </p:nvCxnSpPr>
          <p:spPr bwMode="auto">
            <a:xfrm flipV="1">
              <a:off x="4114800" y="3800755"/>
              <a:ext cx="700460" cy="161645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553" name="Rounded Rectangular Callout 8"/>
            <p:cNvSpPr>
              <a:spLocks noChangeArrowheads="1"/>
            </p:cNvSpPr>
            <p:nvPr/>
          </p:nvSpPr>
          <p:spPr bwMode="auto">
            <a:xfrm>
              <a:off x="3733800" y="2057400"/>
              <a:ext cx="3505200" cy="685800"/>
            </a:xfrm>
            <a:prstGeom prst="wedgeRoundRectCallout">
              <a:avLst>
                <a:gd name="adj1" fmla="val -16648"/>
                <a:gd name="adj2" fmla="val 149741"/>
                <a:gd name="adj3" fmla="val 16667"/>
              </a:avLst>
            </a:prstGeom>
            <a:noFill/>
            <a:ln w="254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400"/>
                <a:t>My progress is the distance </a:t>
              </a:r>
              <a:br>
                <a:rPr lang="en-US" altLang="en-US" sz="2400"/>
              </a:br>
              <a:r>
                <a:rPr lang="en-US" altLang="en-US" sz="2400"/>
                <a:t>swum from the center. </a:t>
              </a:r>
            </a:p>
          </p:txBody>
        </p:sp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5943600" y="2819400"/>
            <a:ext cx="2674938" cy="2405063"/>
            <a:chOff x="5943600" y="2819400"/>
            <a:chExt cx="2674865" cy="2405403"/>
          </a:xfrm>
        </p:grpSpPr>
        <p:grpSp>
          <p:nvGrpSpPr>
            <p:cNvPr id="18448" name="Group 40"/>
            <p:cNvGrpSpPr>
              <a:grpSpLocks/>
            </p:cNvGrpSpPr>
            <p:nvPr/>
          </p:nvGrpSpPr>
          <p:grpSpPr bwMode="auto">
            <a:xfrm flipH="1">
              <a:off x="7509596" y="3786528"/>
              <a:ext cx="804069" cy="1438275"/>
              <a:chOff x="3915" y="446"/>
              <a:chExt cx="678" cy="1433"/>
            </a:xfrm>
          </p:grpSpPr>
          <p:sp>
            <p:nvSpPr>
              <p:cNvPr id="18450" name="Rectangle 41"/>
              <p:cNvSpPr>
                <a:spLocks noChangeArrowheads="1"/>
              </p:cNvSpPr>
              <p:nvPr/>
            </p:nvSpPr>
            <p:spPr bwMode="auto">
              <a:xfrm>
                <a:off x="3951" y="544"/>
                <a:ext cx="532" cy="114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451" name="Freeform 42"/>
              <p:cNvSpPr>
                <a:spLocks/>
              </p:cNvSpPr>
              <p:nvPr/>
            </p:nvSpPr>
            <p:spPr bwMode="auto">
              <a:xfrm>
                <a:off x="3959" y="556"/>
                <a:ext cx="516" cy="448"/>
              </a:xfrm>
              <a:custGeom>
                <a:avLst/>
                <a:gdLst>
                  <a:gd name="T0" fmla="*/ 512 w 2580"/>
                  <a:gd name="T1" fmla="*/ 0 h 2240"/>
                  <a:gd name="T2" fmla="*/ 516 w 2580"/>
                  <a:gd name="T3" fmla="*/ 357 h 2240"/>
                  <a:gd name="T4" fmla="*/ 491 w 2580"/>
                  <a:gd name="T5" fmla="*/ 355 h 2240"/>
                  <a:gd name="T6" fmla="*/ 466 w 2580"/>
                  <a:gd name="T7" fmla="*/ 362 h 2240"/>
                  <a:gd name="T8" fmla="*/ 440 w 2580"/>
                  <a:gd name="T9" fmla="*/ 373 h 2240"/>
                  <a:gd name="T10" fmla="*/ 415 w 2580"/>
                  <a:gd name="T11" fmla="*/ 387 h 2240"/>
                  <a:gd name="T12" fmla="*/ 389 w 2580"/>
                  <a:gd name="T13" fmla="*/ 398 h 2240"/>
                  <a:gd name="T14" fmla="*/ 364 w 2580"/>
                  <a:gd name="T15" fmla="*/ 404 h 2240"/>
                  <a:gd name="T16" fmla="*/ 340 w 2580"/>
                  <a:gd name="T17" fmla="*/ 401 h 2240"/>
                  <a:gd name="T18" fmla="*/ 317 w 2580"/>
                  <a:gd name="T19" fmla="*/ 386 h 2240"/>
                  <a:gd name="T20" fmla="*/ 295 w 2580"/>
                  <a:gd name="T21" fmla="*/ 399 h 2240"/>
                  <a:gd name="T22" fmla="*/ 274 w 2580"/>
                  <a:gd name="T23" fmla="*/ 411 h 2240"/>
                  <a:gd name="T24" fmla="*/ 252 w 2580"/>
                  <a:gd name="T25" fmla="*/ 419 h 2240"/>
                  <a:gd name="T26" fmla="*/ 230 w 2580"/>
                  <a:gd name="T27" fmla="*/ 427 h 2240"/>
                  <a:gd name="T28" fmla="*/ 208 w 2580"/>
                  <a:gd name="T29" fmla="*/ 432 h 2240"/>
                  <a:gd name="T30" fmla="*/ 185 w 2580"/>
                  <a:gd name="T31" fmla="*/ 438 h 2240"/>
                  <a:gd name="T32" fmla="*/ 163 w 2580"/>
                  <a:gd name="T33" fmla="*/ 442 h 2240"/>
                  <a:gd name="T34" fmla="*/ 140 w 2580"/>
                  <a:gd name="T35" fmla="*/ 448 h 2240"/>
                  <a:gd name="T36" fmla="*/ 122 w 2580"/>
                  <a:gd name="T37" fmla="*/ 430 h 2240"/>
                  <a:gd name="T38" fmla="*/ 101 w 2580"/>
                  <a:gd name="T39" fmla="*/ 418 h 2240"/>
                  <a:gd name="T40" fmla="*/ 79 w 2580"/>
                  <a:gd name="T41" fmla="*/ 410 h 2240"/>
                  <a:gd name="T42" fmla="*/ 58 w 2580"/>
                  <a:gd name="T43" fmla="*/ 405 h 2240"/>
                  <a:gd name="T44" fmla="*/ 38 w 2580"/>
                  <a:gd name="T45" fmla="*/ 403 h 2240"/>
                  <a:gd name="T46" fmla="*/ 21 w 2580"/>
                  <a:gd name="T47" fmla="*/ 402 h 2240"/>
                  <a:gd name="T48" fmla="*/ 8 w 2580"/>
                  <a:gd name="T49" fmla="*/ 403 h 2240"/>
                  <a:gd name="T50" fmla="*/ 1 w 2580"/>
                  <a:gd name="T51" fmla="*/ 404 h 2240"/>
                  <a:gd name="T52" fmla="*/ 2 w 2580"/>
                  <a:gd name="T53" fmla="*/ 359 h 2240"/>
                  <a:gd name="T54" fmla="*/ 2 w 2580"/>
                  <a:gd name="T55" fmla="*/ 311 h 2240"/>
                  <a:gd name="T56" fmla="*/ 1 w 2580"/>
                  <a:gd name="T57" fmla="*/ 260 h 2240"/>
                  <a:gd name="T58" fmla="*/ 1 w 2580"/>
                  <a:gd name="T59" fmla="*/ 208 h 2240"/>
                  <a:gd name="T60" fmla="*/ 0 w 2580"/>
                  <a:gd name="T61" fmla="*/ 155 h 2240"/>
                  <a:gd name="T62" fmla="*/ 0 w 2580"/>
                  <a:gd name="T63" fmla="*/ 103 h 2240"/>
                  <a:gd name="T64" fmla="*/ 0 w 2580"/>
                  <a:gd name="T65" fmla="*/ 50 h 2240"/>
                  <a:gd name="T66" fmla="*/ 1 w 2580"/>
                  <a:gd name="T67" fmla="*/ 0 h 2240"/>
                  <a:gd name="T68" fmla="*/ 512 w 2580"/>
                  <a:gd name="T69" fmla="*/ 0 h 22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80" h="2240">
                    <a:moveTo>
                      <a:pt x="2559" y="0"/>
                    </a:moveTo>
                    <a:lnTo>
                      <a:pt x="2580" y="1783"/>
                    </a:lnTo>
                    <a:lnTo>
                      <a:pt x="2456" y="1774"/>
                    </a:lnTo>
                    <a:lnTo>
                      <a:pt x="2330" y="1808"/>
                    </a:lnTo>
                    <a:lnTo>
                      <a:pt x="2201" y="1867"/>
                    </a:lnTo>
                    <a:lnTo>
                      <a:pt x="2073" y="1933"/>
                    </a:lnTo>
                    <a:lnTo>
                      <a:pt x="1945" y="1989"/>
                    </a:lnTo>
                    <a:lnTo>
                      <a:pt x="1820" y="2018"/>
                    </a:lnTo>
                    <a:lnTo>
                      <a:pt x="1699" y="2003"/>
                    </a:lnTo>
                    <a:lnTo>
                      <a:pt x="1584" y="1928"/>
                    </a:lnTo>
                    <a:lnTo>
                      <a:pt x="1477" y="1997"/>
                    </a:lnTo>
                    <a:lnTo>
                      <a:pt x="1369" y="2053"/>
                    </a:lnTo>
                    <a:lnTo>
                      <a:pt x="1260" y="2097"/>
                    </a:lnTo>
                    <a:lnTo>
                      <a:pt x="1150" y="2133"/>
                    </a:lnTo>
                    <a:lnTo>
                      <a:pt x="1038" y="2162"/>
                    </a:lnTo>
                    <a:lnTo>
                      <a:pt x="927" y="2188"/>
                    </a:lnTo>
                    <a:lnTo>
                      <a:pt x="814" y="2212"/>
                    </a:lnTo>
                    <a:lnTo>
                      <a:pt x="702" y="2240"/>
                    </a:lnTo>
                    <a:lnTo>
                      <a:pt x="608" y="2151"/>
                    </a:lnTo>
                    <a:lnTo>
                      <a:pt x="504" y="2089"/>
                    </a:lnTo>
                    <a:lnTo>
                      <a:pt x="395" y="2049"/>
                    </a:lnTo>
                    <a:lnTo>
                      <a:pt x="289" y="2025"/>
                    </a:lnTo>
                    <a:lnTo>
                      <a:pt x="189" y="2014"/>
                    </a:lnTo>
                    <a:lnTo>
                      <a:pt x="106" y="2012"/>
                    </a:lnTo>
                    <a:lnTo>
                      <a:pt x="42" y="2016"/>
                    </a:lnTo>
                    <a:lnTo>
                      <a:pt x="7" y="2022"/>
                    </a:lnTo>
                    <a:lnTo>
                      <a:pt x="9" y="1794"/>
                    </a:lnTo>
                    <a:lnTo>
                      <a:pt x="9" y="1553"/>
                    </a:lnTo>
                    <a:lnTo>
                      <a:pt x="6" y="1300"/>
                    </a:lnTo>
                    <a:lnTo>
                      <a:pt x="4" y="1041"/>
                    </a:lnTo>
                    <a:lnTo>
                      <a:pt x="1" y="777"/>
                    </a:lnTo>
                    <a:lnTo>
                      <a:pt x="0" y="513"/>
                    </a:lnTo>
                    <a:lnTo>
                      <a:pt x="1" y="252"/>
                    </a:lnTo>
                    <a:lnTo>
                      <a:pt x="7" y="0"/>
                    </a:lnTo>
                    <a:lnTo>
                      <a:pt x="2559" y="0"/>
                    </a:lnTo>
                    <a:close/>
                  </a:path>
                </a:pathLst>
              </a:custGeom>
              <a:solidFill>
                <a:srgbClr val="3F7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" name="Freeform 43"/>
              <p:cNvSpPr>
                <a:spLocks/>
              </p:cNvSpPr>
              <p:nvPr/>
            </p:nvSpPr>
            <p:spPr bwMode="auto">
              <a:xfrm>
                <a:off x="4110" y="929"/>
                <a:ext cx="363" cy="136"/>
              </a:xfrm>
              <a:custGeom>
                <a:avLst/>
                <a:gdLst>
                  <a:gd name="T0" fmla="*/ 363 w 1815"/>
                  <a:gd name="T1" fmla="*/ 136 h 676"/>
                  <a:gd name="T2" fmla="*/ 337 w 1815"/>
                  <a:gd name="T3" fmla="*/ 136 h 676"/>
                  <a:gd name="T4" fmla="*/ 310 w 1815"/>
                  <a:gd name="T5" fmla="*/ 132 h 676"/>
                  <a:gd name="T6" fmla="*/ 282 w 1815"/>
                  <a:gd name="T7" fmla="*/ 124 h 676"/>
                  <a:gd name="T8" fmla="*/ 255 w 1815"/>
                  <a:gd name="T9" fmla="*/ 115 h 676"/>
                  <a:gd name="T10" fmla="*/ 227 w 1815"/>
                  <a:gd name="T11" fmla="*/ 106 h 676"/>
                  <a:gd name="T12" fmla="*/ 199 w 1815"/>
                  <a:gd name="T13" fmla="*/ 99 h 676"/>
                  <a:gd name="T14" fmla="*/ 172 w 1815"/>
                  <a:gd name="T15" fmla="*/ 96 h 676"/>
                  <a:gd name="T16" fmla="*/ 145 w 1815"/>
                  <a:gd name="T17" fmla="*/ 98 h 676"/>
                  <a:gd name="T18" fmla="*/ 85 w 1815"/>
                  <a:gd name="T19" fmla="*/ 125 h 676"/>
                  <a:gd name="T20" fmla="*/ 0 w 1815"/>
                  <a:gd name="T21" fmla="*/ 86 h 676"/>
                  <a:gd name="T22" fmla="*/ 17 w 1815"/>
                  <a:gd name="T23" fmla="*/ 81 h 676"/>
                  <a:gd name="T24" fmla="*/ 37 w 1815"/>
                  <a:gd name="T25" fmla="*/ 76 h 676"/>
                  <a:gd name="T26" fmla="*/ 58 w 1815"/>
                  <a:gd name="T27" fmla="*/ 72 h 676"/>
                  <a:gd name="T28" fmla="*/ 80 w 1815"/>
                  <a:gd name="T29" fmla="*/ 67 h 676"/>
                  <a:gd name="T30" fmla="*/ 102 w 1815"/>
                  <a:gd name="T31" fmla="*/ 61 h 676"/>
                  <a:gd name="T32" fmla="*/ 122 w 1815"/>
                  <a:gd name="T33" fmla="*/ 53 h 676"/>
                  <a:gd name="T34" fmla="*/ 141 w 1815"/>
                  <a:gd name="T35" fmla="*/ 43 h 676"/>
                  <a:gd name="T36" fmla="*/ 158 w 1815"/>
                  <a:gd name="T37" fmla="*/ 31 h 676"/>
                  <a:gd name="T38" fmla="*/ 176 w 1815"/>
                  <a:gd name="T39" fmla="*/ 39 h 676"/>
                  <a:gd name="T40" fmla="*/ 195 w 1815"/>
                  <a:gd name="T41" fmla="*/ 43 h 676"/>
                  <a:gd name="T42" fmla="*/ 215 w 1815"/>
                  <a:gd name="T43" fmla="*/ 43 h 676"/>
                  <a:gd name="T44" fmla="*/ 235 w 1815"/>
                  <a:gd name="T45" fmla="*/ 40 h 676"/>
                  <a:gd name="T46" fmla="*/ 254 w 1815"/>
                  <a:gd name="T47" fmla="*/ 33 h 676"/>
                  <a:gd name="T48" fmla="*/ 274 w 1815"/>
                  <a:gd name="T49" fmla="*/ 25 h 676"/>
                  <a:gd name="T50" fmla="*/ 292 w 1815"/>
                  <a:gd name="T51" fmla="*/ 13 h 676"/>
                  <a:gd name="T52" fmla="*/ 309 w 1815"/>
                  <a:gd name="T53" fmla="*/ 0 h 676"/>
                  <a:gd name="T54" fmla="*/ 363 w 1815"/>
                  <a:gd name="T55" fmla="*/ 0 h 676"/>
                  <a:gd name="T56" fmla="*/ 363 w 1815"/>
                  <a:gd name="T57" fmla="*/ 136 h 67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815" h="676">
                    <a:moveTo>
                      <a:pt x="1815" y="674"/>
                    </a:moveTo>
                    <a:lnTo>
                      <a:pt x="1684" y="676"/>
                    </a:lnTo>
                    <a:lnTo>
                      <a:pt x="1550" y="656"/>
                    </a:lnTo>
                    <a:lnTo>
                      <a:pt x="1412" y="618"/>
                    </a:lnTo>
                    <a:lnTo>
                      <a:pt x="1274" y="572"/>
                    </a:lnTo>
                    <a:lnTo>
                      <a:pt x="1134" y="527"/>
                    </a:lnTo>
                    <a:lnTo>
                      <a:pt x="996" y="492"/>
                    </a:lnTo>
                    <a:lnTo>
                      <a:pt x="859" y="475"/>
                    </a:lnTo>
                    <a:lnTo>
                      <a:pt x="726" y="488"/>
                    </a:lnTo>
                    <a:lnTo>
                      <a:pt x="425" y="622"/>
                    </a:lnTo>
                    <a:lnTo>
                      <a:pt x="0" y="426"/>
                    </a:lnTo>
                    <a:lnTo>
                      <a:pt x="87" y="402"/>
                    </a:lnTo>
                    <a:lnTo>
                      <a:pt x="187" y="380"/>
                    </a:lnTo>
                    <a:lnTo>
                      <a:pt x="292" y="358"/>
                    </a:lnTo>
                    <a:lnTo>
                      <a:pt x="402" y="333"/>
                    </a:lnTo>
                    <a:lnTo>
                      <a:pt x="509" y="301"/>
                    </a:lnTo>
                    <a:lnTo>
                      <a:pt x="612" y="263"/>
                    </a:lnTo>
                    <a:lnTo>
                      <a:pt x="706" y="214"/>
                    </a:lnTo>
                    <a:lnTo>
                      <a:pt x="788" y="156"/>
                    </a:lnTo>
                    <a:lnTo>
                      <a:pt x="879" y="194"/>
                    </a:lnTo>
                    <a:lnTo>
                      <a:pt x="976" y="213"/>
                    </a:lnTo>
                    <a:lnTo>
                      <a:pt x="1074" y="213"/>
                    </a:lnTo>
                    <a:lnTo>
                      <a:pt x="1175" y="197"/>
                    </a:lnTo>
                    <a:lnTo>
                      <a:pt x="1272" y="166"/>
                    </a:lnTo>
                    <a:lnTo>
                      <a:pt x="1368" y="122"/>
                    </a:lnTo>
                    <a:lnTo>
                      <a:pt x="1459" y="65"/>
                    </a:lnTo>
                    <a:lnTo>
                      <a:pt x="1545" y="0"/>
                    </a:lnTo>
                    <a:lnTo>
                      <a:pt x="1815" y="0"/>
                    </a:lnTo>
                    <a:lnTo>
                      <a:pt x="1815" y="674"/>
                    </a:lnTo>
                    <a:close/>
                  </a:path>
                </a:pathLst>
              </a:custGeom>
              <a:solidFill>
                <a:srgbClr val="00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" name="Freeform 44"/>
              <p:cNvSpPr>
                <a:spLocks/>
              </p:cNvSpPr>
              <p:nvPr/>
            </p:nvSpPr>
            <p:spPr bwMode="auto">
              <a:xfrm>
                <a:off x="3961" y="973"/>
                <a:ext cx="224" cy="137"/>
              </a:xfrm>
              <a:custGeom>
                <a:avLst/>
                <a:gdLst>
                  <a:gd name="T0" fmla="*/ 224 w 1120"/>
                  <a:gd name="T1" fmla="*/ 91 h 684"/>
                  <a:gd name="T2" fmla="*/ 206 w 1120"/>
                  <a:gd name="T3" fmla="*/ 109 h 684"/>
                  <a:gd name="T4" fmla="*/ 189 w 1120"/>
                  <a:gd name="T5" fmla="*/ 120 h 684"/>
                  <a:gd name="T6" fmla="*/ 173 w 1120"/>
                  <a:gd name="T7" fmla="*/ 125 h 684"/>
                  <a:gd name="T8" fmla="*/ 157 w 1120"/>
                  <a:gd name="T9" fmla="*/ 125 h 684"/>
                  <a:gd name="T10" fmla="*/ 142 w 1120"/>
                  <a:gd name="T11" fmla="*/ 120 h 684"/>
                  <a:gd name="T12" fmla="*/ 128 w 1120"/>
                  <a:gd name="T13" fmla="*/ 112 h 684"/>
                  <a:gd name="T14" fmla="*/ 115 w 1120"/>
                  <a:gd name="T15" fmla="*/ 101 h 684"/>
                  <a:gd name="T16" fmla="*/ 104 w 1120"/>
                  <a:gd name="T17" fmla="*/ 87 h 684"/>
                  <a:gd name="T18" fmla="*/ 91 w 1120"/>
                  <a:gd name="T19" fmla="*/ 93 h 684"/>
                  <a:gd name="T20" fmla="*/ 78 w 1120"/>
                  <a:gd name="T21" fmla="*/ 98 h 684"/>
                  <a:gd name="T22" fmla="*/ 65 w 1120"/>
                  <a:gd name="T23" fmla="*/ 104 h 684"/>
                  <a:gd name="T24" fmla="*/ 52 w 1120"/>
                  <a:gd name="T25" fmla="*/ 110 h 684"/>
                  <a:gd name="T26" fmla="*/ 39 w 1120"/>
                  <a:gd name="T27" fmla="*/ 116 h 684"/>
                  <a:gd name="T28" fmla="*/ 25 w 1120"/>
                  <a:gd name="T29" fmla="*/ 123 h 684"/>
                  <a:gd name="T30" fmla="*/ 13 w 1120"/>
                  <a:gd name="T31" fmla="*/ 130 h 684"/>
                  <a:gd name="T32" fmla="*/ 0 w 1120"/>
                  <a:gd name="T33" fmla="*/ 137 h 684"/>
                  <a:gd name="T34" fmla="*/ 0 w 1120"/>
                  <a:gd name="T35" fmla="*/ 0 h 684"/>
                  <a:gd name="T36" fmla="*/ 13 w 1120"/>
                  <a:gd name="T37" fmla="*/ 2 h 684"/>
                  <a:gd name="T38" fmla="*/ 28 w 1120"/>
                  <a:gd name="T39" fmla="*/ 3 h 684"/>
                  <a:gd name="T40" fmla="*/ 42 w 1120"/>
                  <a:gd name="T41" fmla="*/ 2 h 684"/>
                  <a:gd name="T42" fmla="*/ 57 w 1120"/>
                  <a:gd name="T43" fmla="*/ 2 h 684"/>
                  <a:gd name="T44" fmla="*/ 71 w 1120"/>
                  <a:gd name="T45" fmla="*/ 2 h 684"/>
                  <a:gd name="T46" fmla="*/ 85 w 1120"/>
                  <a:gd name="T47" fmla="*/ 4 h 684"/>
                  <a:gd name="T48" fmla="*/ 98 w 1120"/>
                  <a:gd name="T49" fmla="*/ 8 h 684"/>
                  <a:gd name="T50" fmla="*/ 110 w 1120"/>
                  <a:gd name="T51" fmla="*/ 16 h 684"/>
                  <a:gd name="T52" fmla="*/ 122 w 1120"/>
                  <a:gd name="T53" fmla="*/ 31 h 684"/>
                  <a:gd name="T54" fmla="*/ 135 w 1120"/>
                  <a:gd name="T55" fmla="*/ 43 h 684"/>
                  <a:gd name="T56" fmla="*/ 149 w 1120"/>
                  <a:gd name="T57" fmla="*/ 54 h 684"/>
                  <a:gd name="T58" fmla="*/ 165 w 1120"/>
                  <a:gd name="T59" fmla="*/ 63 h 684"/>
                  <a:gd name="T60" fmla="*/ 180 w 1120"/>
                  <a:gd name="T61" fmla="*/ 71 h 684"/>
                  <a:gd name="T62" fmla="*/ 195 w 1120"/>
                  <a:gd name="T63" fmla="*/ 78 h 684"/>
                  <a:gd name="T64" fmla="*/ 210 w 1120"/>
                  <a:gd name="T65" fmla="*/ 85 h 684"/>
                  <a:gd name="T66" fmla="*/ 224 w 1120"/>
                  <a:gd name="T67" fmla="*/ 91 h 68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120" h="684">
                    <a:moveTo>
                      <a:pt x="1120" y="456"/>
                    </a:moveTo>
                    <a:lnTo>
                      <a:pt x="1031" y="543"/>
                    </a:lnTo>
                    <a:lnTo>
                      <a:pt x="945" y="598"/>
                    </a:lnTo>
                    <a:lnTo>
                      <a:pt x="863" y="623"/>
                    </a:lnTo>
                    <a:lnTo>
                      <a:pt x="785" y="624"/>
                    </a:lnTo>
                    <a:lnTo>
                      <a:pt x="709" y="601"/>
                    </a:lnTo>
                    <a:lnTo>
                      <a:pt x="640" y="560"/>
                    </a:lnTo>
                    <a:lnTo>
                      <a:pt x="576" y="502"/>
                    </a:lnTo>
                    <a:lnTo>
                      <a:pt x="519" y="435"/>
                    </a:lnTo>
                    <a:lnTo>
                      <a:pt x="455" y="462"/>
                    </a:lnTo>
                    <a:lnTo>
                      <a:pt x="390" y="491"/>
                    </a:lnTo>
                    <a:lnTo>
                      <a:pt x="325" y="520"/>
                    </a:lnTo>
                    <a:lnTo>
                      <a:pt x="259" y="551"/>
                    </a:lnTo>
                    <a:lnTo>
                      <a:pt x="193" y="581"/>
                    </a:lnTo>
                    <a:lnTo>
                      <a:pt x="127" y="615"/>
                    </a:lnTo>
                    <a:lnTo>
                      <a:pt x="63" y="648"/>
                    </a:lnTo>
                    <a:lnTo>
                      <a:pt x="0" y="684"/>
                    </a:lnTo>
                    <a:lnTo>
                      <a:pt x="0" y="0"/>
                    </a:lnTo>
                    <a:lnTo>
                      <a:pt x="67" y="12"/>
                    </a:lnTo>
                    <a:lnTo>
                      <a:pt x="138" y="14"/>
                    </a:lnTo>
                    <a:lnTo>
                      <a:pt x="210" y="12"/>
                    </a:lnTo>
                    <a:lnTo>
                      <a:pt x="283" y="10"/>
                    </a:lnTo>
                    <a:lnTo>
                      <a:pt x="353" y="9"/>
                    </a:lnTo>
                    <a:lnTo>
                      <a:pt x="423" y="19"/>
                    </a:lnTo>
                    <a:lnTo>
                      <a:pt x="489" y="41"/>
                    </a:lnTo>
                    <a:lnTo>
                      <a:pt x="551" y="82"/>
                    </a:lnTo>
                    <a:lnTo>
                      <a:pt x="608" y="153"/>
                    </a:lnTo>
                    <a:lnTo>
                      <a:pt x="675" y="215"/>
                    </a:lnTo>
                    <a:lnTo>
                      <a:pt x="747" y="269"/>
                    </a:lnTo>
                    <a:lnTo>
                      <a:pt x="823" y="315"/>
                    </a:lnTo>
                    <a:lnTo>
                      <a:pt x="900" y="354"/>
                    </a:lnTo>
                    <a:lnTo>
                      <a:pt x="977" y="391"/>
                    </a:lnTo>
                    <a:lnTo>
                      <a:pt x="1050" y="423"/>
                    </a:lnTo>
                    <a:lnTo>
                      <a:pt x="1120" y="456"/>
                    </a:lnTo>
                    <a:close/>
                  </a:path>
                </a:pathLst>
              </a:custGeom>
              <a:solidFill>
                <a:srgbClr val="00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" name="Freeform 45"/>
              <p:cNvSpPr>
                <a:spLocks/>
              </p:cNvSpPr>
              <p:nvPr/>
            </p:nvSpPr>
            <p:spPr bwMode="auto">
              <a:xfrm>
                <a:off x="4133" y="1034"/>
                <a:ext cx="340" cy="109"/>
              </a:xfrm>
              <a:custGeom>
                <a:avLst/>
                <a:gdLst>
                  <a:gd name="T0" fmla="*/ 340 w 1700"/>
                  <a:gd name="T1" fmla="*/ 43 h 544"/>
                  <a:gd name="T2" fmla="*/ 338 w 1700"/>
                  <a:gd name="T3" fmla="*/ 91 h 544"/>
                  <a:gd name="T4" fmla="*/ 322 w 1700"/>
                  <a:gd name="T5" fmla="*/ 86 h 544"/>
                  <a:gd name="T6" fmla="*/ 305 w 1700"/>
                  <a:gd name="T7" fmla="*/ 82 h 544"/>
                  <a:gd name="T8" fmla="*/ 286 w 1700"/>
                  <a:gd name="T9" fmla="*/ 79 h 544"/>
                  <a:gd name="T10" fmla="*/ 266 w 1700"/>
                  <a:gd name="T11" fmla="*/ 78 h 544"/>
                  <a:gd name="T12" fmla="*/ 245 w 1700"/>
                  <a:gd name="T13" fmla="*/ 77 h 544"/>
                  <a:gd name="T14" fmla="*/ 226 w 1700"/>
                  <a:gd name="T15" fmla="*/ 76 h 544"/>
                  <a:gd name="T16" fmla="*/ 207 w 1700"/>
                  <a:gd name="T17" fmla="*/ 76 h 544"/>
                  <a:gd name="T18" fmla="*/ 191 w 1700"/>
                  <a:gd name="T19" fmla="*/ 76 h 544"/>
                  <a:gd name="T20" fmla="*/ 172 w 1700"/>
                  <a:gd name="T21" fmla="*/ 69 h 544"/>
                  <a:gd name="T22" fmla="*/ 155 w 1700"/>
                  <a:gd name="T23" fmla="*/ 67 h 544"/>
                  <a:gd name="T24" fmla="*/ 138 w 1700"/>
                  <a:gd name="T25" fmla="*/ 67 h 544"/>
                  <a:gd name="T26" fmla="*/ 122 w 1700"/>
                  <a:gd name="T27" fmla="*/ 72 h 544"/>
                  <a:gd name="T28" fmla="*/ 106 w 1700"/>
                  <a:gd name="T29" fmla="*/ 78 h 544"/>
                  <a:gd name="T30" fmla="*/ 90 w 1700"/>
                  <a:gd name="T31" fmla="*/ 87 h 544"/>
                  <a:gd name="T32" fmla="*/ 74 w 1700"/>
                  <a:gd name="T33" fmla="*/ 97 h 544"/>
                  <a:gd name="T34" fmla="*/ 58 w 1700"/>
                  <a:gd name="T35" fmla="*/ 109 h 544"/>
                  <a:gd name="T36" fmla="*/ 0 w 1700"/>
                  <a:gd name="T37" fmla="*/ 78 h 544"/>
                  <a:gd name="T38" fmla="*/ 24 w 1700"/>
                  <a:gd name="T39" fmla="*/ 62 h 544"/>
                  <a:gd name="T40" fmla="*/ 49 w 1700"/>
                  <a:gd name="T41" fmla="*/ 45 h 544"/>
                  <a:gd name="T42" fmla="*/ 74 w 1700"/>
                  <a:gd name="T43" fmla="*/ 28 h 544"/>
                  <a:gd name="T44" fmla="*/ 100 w 1700"/>
                  <a:gd name="T45" fmla="*/ 13 h 544"/>
                  <a:gd name="T46" fmla="*/ 127 w 1700"/>
                  <a:gd name="T47" fmla="*/ 3 h 544"/>
                  <a:gd name="T48" fmla="*/ 157 w 1700"/>
                  <a:gd name="T49" fmla="*/ 0 h 544"/>
                  <a:gd name="T50" fmla="*/ 188 w 1700"/>
                  <a:gd name="T51" fmla="*/ 5 h 544"/>
                  <a:gd name="T52" fmla="*/ 222 w 1700"/>
                  <a:gd name="T53" fmla="*/ 22 h 544"/>
                  <a:gd name="T54" fmla="*/ 238 w 1700"/>
                  <a:gd name="T55" fmla="*/ 26 h 544"/>
                  <a:gd name="T56" fmla="*/ 256 w 1700"/>
                  <a:gd name="T57" fmla="*/ 30 h 544"/>
                  <a:gd name="T58" fmla="*/ 276 w 1700"/>
                  <a:gd name="T59" fmla="*/ 32 h 544"/>
                  <a:gd name="T60" fmla="*/ 295 w 1700"/>
                  <a:gd name="T61" fmla="*/ 35 h 544"/>
                  <a:gd name="T62" fmla="*/ 312 w 1700"/>
                  <a:gd name="T63" fmla="*/ 37 h 544"/>
                  <a:gd name="T64" fmla="*/ 326 w 1700"/>
                  <a:gd name="T65" fmla="*/ 39 h 544"/>
                  <a:gd name="T66" fmla="*/ 336 w 1700"/>
                  <a:gd name="T67" fmla="*/ 41 h 544"/>
                  <a:gd name="T68" fmla="*/ 340 w 1700"/>
                  <a:gd name="T69" fmla="*/ 43 h 5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00" h="544">
                    <a:moveTo>
                      <a:pt x="1700" y="213"/>
                    </a:moveTo>
                    <a:lnTo>
                      <a:pt x="1690" y="452"/>
                    </a:lnTo>
                    <a:lnTo>
                      <a:pt x="1612" y="427"/>
                    </a:lnTo>
                    <a:lnTo>
                      <a:pt x="1524" y="410"/>
                    </a:lnTo>
                    <a:lnTo>
                      <a:pt x="1428" y="396"/>
                    </a:lnTo>
                    <a:lnTo>
                      <a:pt x="1329" y="388"/>
                    </a:lnTo>
                    <a:lnTo>
                      <a:pt x="1227" y="383"/>
                    </a:lnTo>
                    <a:lnTo>
                      <a:pt x="1129" y="380"/>
                    </a:lnTo>
                    <a:lnTo>
                      <a:pt x="1036" y="379"/>
                    </a:lnTo>
                    <a:lnTo>
                      <a:pt x="953" y="379"/>
                    </a:lnTo>
                    <a:lnTo>
                      <a:pt x="862" y="345"/>
                    </a:lnTo>
                    <a:lnTo>
                      <a:pt x="775" y="333"/>
                    </a:lnTo>
                    <a:lnTo>
                      <a:pt x="690" y="336"/>
                    </a:lnTo>
                    <a:lnTo>
                      <a:pt x="610" y="357"/>
                    </a:lnTo>
                    <a:lnTo>
                      <a:pt x="529" y="388"/>
                    </a:lnTo>
                    <a:lnTo>
                      <a:pt x="449" y="432"/>
                    </a:lnTo>
                    <a:lnTo>
                      <a:pt x="370" y="484"/>
                    </a:lnTo>
                    <a:lnTo>
                      <a:pt x="290" y="544"/>
                    </a:lnTo>
                    <a:lnTo>
                      <a:pt x="0" y="389"/>
                    </a:lnTo>
                    <a:lnTo>
                      <a:pt x="119" y="310"/>
                    </a:lnTo>
                    <a:lnTo>
                      <a:pt x="243" y="225"/>
                    </a:lnTo>
                    <a:lnTo>
                      <a:pt x="368" y="139"/>
                    </a:lnTo>
                    <a:lnTo>
                      <a:pt x="499" y="66"/>
                    </a:lnTo>
                    <a:lnTo>
                      <a:pt x="636" y="16"/>
                    </a:lnTo>
                    <a:lnTo>
                      <a:pt x="784" y="0"/>
                    </a:lnTo>
                    <a:lnTo>
                      <a:pt x="940" y="27"/>
                    </a:lnTo>
                    <a:lnTo>
                      <a:pt x="1109" y="109"/>
                    </a:lnTo>
                    <a:lnTo>
                      <a:pt x="1190" y="130"/>
                    </a:lnTo>
                    <a:lnTo>
                      <a:pt x="1282" y="148"/>
                    </a:lnTo>
                    <a:lnTo>
                      <a:pt x="1380" y="162"/>
                    </a:lnTo>
                    <a:lnTo>
                      <a:pt x="1474" y="176"/>
                    </a:lnTo>
                    <a:lnTo>
                      <a:pt x="1559" y="186"/>
                    </a:lnTo>
                    <a:lnTo>
                      <a:pt x="1630" y="196"/>
                    </a:lnTo>
                    <a:lnTo>
                      <a:pt x="1679" y="204"/>
                    </a:lnTo>
                    <a:lnTo>
                      <a:pt x="1700" y="213"/>
                    </a:lnTo>
                    <a:close/>
                  </a:path>
                </a:pathLst>
              </a:custGeom>
              <a:solidFill>
                <a:srgbClr val="00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" name="Freeform 46"/>
              <p:cNvSpPr>
                <a:spLocks/>
              </p:cNvSpPr>
              <p:nvPr/>
            </p:nvSpPr>
            <p:spPr bwMode="auto">
              <a:xfrm>
                <a:off x="3959" y="1075"/>
                <a:ext cx="516" cy="606"/>
              </a:xfrm>
              <a:custGeom>
                <a:avLst/>
                <a:gdLst>
                  <a:gd name="T0" fmla="*/ 234 w 2583"/>
                  <a:gd name="T1" fmla="*/ 83 h 3030"/>
                  <a:gd name="T2" fmla="*/ 244 w 2583"/>
                  <a:gd name="T3" fmla="*/ 71 h 3030"/>
                  <a:gd name="T4" fmla="*/ 255 w 2583"/>
                  <a:gd name="T5" fmla="*/ 62 h 3030"/>
                  <a:gd name="T6" fmla="*/ 266 w 2583"/>
                  <a:gd name="T7" fmla="*/ 55 h 3030"/>
                  <a:gd name="T8" fmla="*/ 278 w 2583"/>
                  <a:gd name="T9" fmla="*/ 50 h 3030"/>
                  <a:gd name="T10" fmla="*/ 289 w 2583"/>
                  <a:gd name="T11" fmla="*/ 46 h 3030"/>
                  <a:gd name="T12" fmla="*/ 302 w 2583"/>
                  <a:gd name="T13" fmla="*/ 44 h 3030"/>
                  <a:gd name="T14" fmla="*/ 313 w 2583"/>
                  <a:gd name="T15" fmla="*/ 41 h 3030"/>
                  <a:gd name="T16" fmla="*/ 325 w 2583"/>
                  <a:gd name="T17" fmla="*/ 39 h 3030"/>
                  <a:gd name="T18" fmla="*/ 347 w 2583"/>
                  <a:gd name="T19" fmla="*/ 46 h 3030"/>
                  <a:gd name="T20" fmla="*/ 371 w 2583"/>
                  <a:gd name="T21" fmla="*/ 49 h 3030"/>
                  <a:gd name="T22" fmla="*/ 396 w 2583"/>
                  <a:gd name="T23" fmla="*/ 48 h 3030"/>
                  <a:gd name="T24" fmla="*/ 421 w 2583"/>
                  <a:gd name="T25" fmla="*/ 47 h 3030"/>
                  <a:gd name="T26" fmla="*/ 446 w 2583"/>
                  <a:gd name="T27" fmla="*/ 46 h 3030"/>
                  <a:gd name="T28" fmla="*/ 471 w 2583"/>
                  <a:gd name="T29" fmla="*/ 47 h 3030"/>
                  <a:gd name="T30" fmla="*/ 494 w 2583"/>
                  <a:gd name="T31" fmla="*/ 51 h 3030"/>
                  <a:gd name="T32" fmla="*/ 516 w 2583"/>
                  <a:gd name="T33" fmla="*/ 60 h 3030"/>
                  <a:gd name="T34" fmla="*/ 514 w 2583"/>
                  <a:gd name="T35" fmla="*/ 83 h 3030"/>
                  <a:gd name="T36" fmla="*/ 513 w 2583"/>
                  <a:gd name="T37" fmla="*/ 132 h 3030"/>
                  <a:gd name="T38" fmla="*/ 513 w 2583"/>
                  <a:gd name="T39" fmla="*/ 200 h 3030"/>
                  <a:gd name="T40" fmla="*/ 513 w 2583"/>
                  <a:gd name="T41" fmla="*/ 281 h 3030"/>
                  <a:gd name="T42" fmla="*/ 513 w 2583"/>
                  <a:gd name="T43" fmla="*/ 367 h 3030"/>
                  <a:gd name="T44" fmla="*/ 514 w 2583"/>
                  <a:gd name="T45" fmla="*/ 454 h 3030"/>
                  <a:gd name="T46" fmla="*/ 514 w 2583"/>
                  <a:gd name="T47" fmla="*/ 534 h 3030"/>
                  <a:gd name="T48" fmla="*/ 514 w 2583"/>
                  <a:gd name="T49" fmla="*/ 601 h 3030"/>
                  <a:gd name="T50" fmla="*/ 461 w 2583"/>
                  <a:gd name="T51" fmla="*/ 602 h 3030"/>
                  <a:gd name="T52" fmla="*/ 391 w 2583"/>
                  <a:gd name="T53" fmla="*/ 604 h 3030"/>
                  <a:gd name="T54" fmla="*/ 310 w 2583"/>
                  <a:gd name="T55" fmla="*/ 605 h 3030"/>
                  <a:gd name="T56" fmla="*/ 227 w 2583"/>
                  <a:gd name="T57" fmla="*/ 606 h 3030"/>
                  <a:gd name="T58" fmla="*/ 147 w 2583"/>
                  <a:gd name="T59" fmla="*/ 606 h 3030"/>
                  <a:gd name="T60" fmla="*/ 78 w 2583"/>
                  <a:gd name="T61" fmla="*/ 606 h 3030"/>
                  <a:gd name="T62" fmla="*/ 26 w 2583"/>
                  <a:gd name="T63" fmla="*/ 606 h 3030"/>
                  <a:gd name="T64" fmla="*/ 0 w 2583"/>
                  <a:gd name="T65" fmla="*/ 605 h 3030"/>
                  <a:gd name="T66" fmla="*/ 0 w 2583"/>
                  <a:gd name="T67" fmla="*/ 538 h 3030"/>
                  <a:gd name="T68" fmla="*/ 1 w 2583"/>
                  <a:gd name="T69" fmla="*/ 470 h 3030"/>
                  <a:gd name="T70" fmla="*/ 0 w 2583"/>
                  <a:gd name="T71" fmla="*/ 399 h 3030"/>
                  <a:gd name="T72" fmla="*/ 0 w 2583"/>
                  <a:gd name="T73" fmla="*/ 329 h 3030"/>
                  <a:gd name="T74" fmla="*/ 0 w 2583"/>
                  <a:gd name="T75" fmla="*/ 258 h 3030"/>
                  <a:gd name="T76" fmla="*/ 0 w 2583"/>
                  <a:gd name="T77" fmla="*/ 188 h 3030"/>
                  <a:gd name="T78" fmla="*/ 1 w 2583"/>
                  <a:gd name="T79" fmla="*/ 120 h 3030"/>
                  <a:gd name="T80" fmla="*/ 2 w 2583"/>
                  <a:gd name="T81" fmla="*/ 54 h 3030"/>
                  <a:gd name="T82" fmla="*/ 13 w 2583"/>
                  <a:gd name="T83" fmla="*/ 42 h 3030"/>
                  <a:gd name="T84" fmla="*/ 25 w 2583"/>
                  <a:gd name="T85" fmla="*/ 33 h 3030"/>
                  <a:gd name="T86" fmla="*/ 38 w 2583"/>
                  <a:gd name="T87" fmla="*/ 26 h 3030"/>
                  <a:gd name="T88" fmla="*/ 52 w 2583"/>
                  <a:gd name="T89" fmla="*/ 21 h 3030"/>
                  <a:gd name="T90" fmla="*/ 66 w 2583"/>
                  <a:gd name="T91" fmla="*/ 17 h 3030"/>
                  <a:gd name="T92" fmla="*/ 80 w 2583"/>
                  <a:gd name="T93" fmla="*/ 12 h 3030"/>
                  <a:gd name="T94" fmla="*/ 93 w 2583"/>
                  <a:gd name="T95" fmla="*/ 7 h 3030"/>
                  <a:gd name="T96" fmla="*/ 106 w 2583"/>
                  <a:gd name="T97" fmla="*/ 0 h 3030"/>
                  <a:gd name="T98" fmla="*/ 120 w 2583"/>
                  <a:gd name="T99" fmla="*/ 16 h 3030"/>
                  <a:gd name="T100" fmla="*/ 135 w 2583"/>
                  <a:gd name="T101" fmla="*/ 28 h 3030"/>
                  <a:gd name="T102" fmla="*/ 152 w 2583"/>
                  <a:gd name="T103" fmla="*/ 38 h 3030"/>
                  <a:gd name="T104" fmla="*/ 168 w 2583"/>
                  <a:gd name="T105" fmla="*/ 47 h 3030"/>
                  <a:gd name="T106" fmla="*/ 185 w 2583"/>
                  <a:gd name="T107" fmla="*/ 54 h 3030"/>
                  <a:gd name="T108" fmla="*/ 202 w 2583"/>
                  <a:gd name="T109" fmla="*/ 62 h 3030"/>
                  <a:gd name="T110" fmla="*/ 218 w 2583"/>
                  <a:gd name="T111" fmla="*/ 72 h 3030"/>
                  <a:gd name="T112" fmla="*/ 234 w 2583"/>
                  <a:gd name="T113" fmla="*/ 83 h 303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83" h="3030">
                    <a:moveTo>
                      <a:pt x="1172" y="415"/>
                    </a:moveTo>
                    <a:lnTo>
                      <a:pt x="1223" y="355"/>
                    </a:lnTo>
                    <a:lnTo>
                      <a:pt x="1277" y="310"/>
                    </a:lnTo>
                    <a:lnTo>
                      <a:pt x="1334" y="275"/>
                    </a:lnTo>
                    <a:lnTo>
                      <a:pt x="1391" y="251"/>
                    </a:lnTo>
                    <a:lnTo>
                      <a:pt x="1449" y="232"/>
                    </a:lnTo>
                    <a:lnTo>
                      <a:pt x="1510" y="218"/>
                    </a:lnTo>
                    <a:lnTo>
                      <a:pt x="1569" y="207"/>
                    </a:lnTo>
                    <a:lnTo>
                      <a:pt x="1629" y="197"/>
                    </a:lnTo>
                    <a:lnTo>
                      <a:pt x="1738" y="229"/>
                    </a:lnTo>
                    <a:lnTo>
                      <a:pt x="1857" y="243"/>
                    </a:lnTo>
                    <a:lnTo>
                      <a:pt x="1981" y="242"/>
                    </a:lnTo>
                    <a:lnTo>
                      <a:pt x="2109" y="236"/>
                    </a:lnTo>
                    <a:lnTo>
                      <a:pt x="2235" y="231"/>
                    </a:lnTo>
                    <a:lnTo>
                      <a:pt x="2358" y="235"/>
                    </a:lnTo>
                    <a:lnTo>
                      <a:pt x="2474" y="255"/>
                    </a:lnTo>
                    <a:lnTo>
                      <a:pt x="2583" y="301"/>
                    </a:lnTo>
                    <a:lnTo>
                      <a:pt x="2572" y="417"/>
                    </a:lnTo>
                    <a:lnTo>
                      <a:pt x="2569" y="661"/>
                    </a:lnTo>
                    <a:lnTo>
                      <a:pt x="2567" y="1001"/>
                    </a:lnTo>
                    <a:lnTo>
                      <a:pt x="2569" y="1404"/>
                    </a:lnTo>
                    <a:lnTo>
                      <a:pt x="2570" y="1837"/>
                    </a:lnTo>
                    <a:lnTo>
                      <a:pt x="2572" y="2271"/>
                    </a:lnTo>
                    <a:lnTo>
                      <a:pt x="2574" y="2671"/>
                    </a:lnTo>
                    <a:lnTo>
                      <a:pt x="2572" y="3006"/>
                    </a:lnTo>
                    <a:lnTo>
                      <a:pt x="2307" y="3012"/>
                    </a:lnTo>
                    <a:lnTo>
                      <a:pt x="1955" y="3019"/>
                    </a:lnTo>
                    <a:lnTo>
                      <a:pt x="1552" y="3023"/>
                    </a:lnTo>
                    <a:lnTo>
                      <a:pt x="1134" y="3028"/>
                    </a:lnTo>
                    <a:lnTo>
                      <a:pt x="734" y="3029"/>
                    </a:lnTo>
                    <a:lnTo>
                      <a:pt x="389" y="3030"/>
                    </a:lnTo>
                    <a:lnTo>
                      <a:pt x="131" y="3029"/>
                    </a:lnTo>
                    <a:lnTo>
                      <a:pt x="0" y="3027"/>
                    </a:lnTo>
                    <a:lnTo>
                      <a:pt x="1" y="2692"/>
                    </a:lnTo>
                    <a:lnTo>
                      <a:pt x="3" y="2349"/>
                    </a:lnTo>
                    <a:lnTo>
                      <a:pt x="1" y="1997"/>
                    </a:lnTo>
                    <a:lnTo>
                      <a:pt x="1" y="1644"/>
                    </a:lnTo>
                    <a:lnTo>
                      <a:pt x="0" y="1289"/>
                    </a:lnTo>
                    <a:lnTo>
                      <a:pt x="1" y="940"/>
                    </a:lnTo>
                    <a:lnTo>
                      <a:pt x="4" y="598"/>
                    </a:lnTo>
                    <a:lnTo>
                      <a:pt x="10" y="269"/>
                    </a:lnTo>
                    <a:lnTo>
                      <a:pt x="65" y="210"/>
                    </a:lnTo>
                    <a:lnTo>
                      <a:pt x="126" y="166"/>
                    </a:lnTo>
                    <a:lnTo>
                      <a:pt x="192" y="132"/>
                    </a:lnTo>
                    <a:lnTo>
                      <a:pt x="262" y="106"/>
                    </a:lnTo>
                    <a:lnTo>
                      <a:pt x="331" y="83"/>
                    </a:lnTo>
                    <a:lnTo>
                      <a:pt x="400" y="60"/>
                    </a:lnTo>
                    <a:lnTo>
                      <a:pt x="467" y="33"/>
                    </a:lnTo>
                    <a:lnTo>
                      <a:pt x="529" y="0"/>
                    </a:lnTo>
                    <a:lnTo>
                      <a:pt x="600" y="78"/>
                    </a:lnTo>
                    <a:lnTo>
                      <a:pt x="678" y="141"/>
                    </a:lnTo>
                    <a:lnTo>
                      <a:pt x="759" y="191"/>
                    </a:lnTo>
                    <a:lnTo>
                      <a:pt x="842" y="234"/>
                    </a:lnTo>
                    <a:lnTo>
                      <a:pt x="926" y="272"/>
                    </a:lnTo>
                    <a:lnTo>
                      <a:pt x="1009" y="312"/>
                    </a:lnTo>
                    <a:lnTo>
                      <a:pt x="1092" y="358"/>
                    </a:lnTo>
                    <a:lnTo>
                      <a:pt x="1172" y="415"/>
                    </a:lnTo>
                    <a:close/>
                  </a:path>
                </a:pathLst>
              </a:custGeom>
              <a:solidFill>
                <a:srgbClr val="33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" name="Freeform 47"/>
              <p:cNvSpPr>
                <a:spLocks/>
              </p:cNvSpPr>
              <p:nvPr/>
            </p:nvSpPr>
            <p:spPr bwMode="auto">
              <a:xfrm>
                <a:off x="4519" y="446"/>
                <a:ext cx="29" cy="46"/>
              </a:xfrm>
              <a:custGeom>
                <a:avLst/>
                <a:gdLst>
                  <a:gd name="T0" fmla="*/ 29 w 144"/>
                  <a:gd name="T1" fmla="*/ 0 h 228"/>
                  <a:gd name="T2" fmla="*/ 6 w 144"/>
                  <a:gd name="T3" fmla="*/ 46 h 228"/>
                  <a:gd name="T4" fmla="*/ 0 w 144"/>
                  <a:gd name="T5" fmla="*/ 46 h 228"/>
                  <a:gd name="T6" fmla="*/ 0 w 144"/>
                  <a:gd name="T7" fmla="*/ 44 h 228"/>
                  <a:gd name="T8" fmla="*/ 25 w 144"/>
                  <a:gd name="T9" fmla="*/ 0 h 228"/>
                  <a:gd name="T10" fmla="*/ 26 w 144"/>
                  <a:gd name="T11" fmla="*/ 0 h 228"/>
                  <a:gd name="T12" fmla="*/ 28 w 144"/>
                  <a:gd name="T13" fmla="*/ 0 h 228"/>
                  <a:gd name="T14" fmla="*/ 29 w 144"/>
                  <a:gd name="T15" fmla="*/ 0 h 228"/>
                  <a:gd name="T16" fmla="*/ 29 w 144"/>
                  <a:gd name="T17" fmla="*/ 0 h 2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228">
                    <a:moveTo>
                      <a:pt x="144" y="0"/>
                    </a:moveTo>
                    <a:lnTo>
                      <a:pt x="30" y="228"/>
                    </a:lnTo>
                    <a:lnTo>
                      <a:pt x="0" y="228"/>
                    </a:lnTo>
                    <a:lnTo>
                      <a:pt x="0" y="218"/>
                    </a:lnTo>
                    <a:lnTo>
                      <a:pt x="124" y="0"/>
                    </a:lnTo>
                    <a:lnTo>
                      <a:pt x="131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" name="Freeform 48"/>
              <p:cNvSpPr>
                <a:spLocks/>
              </p:cNvSpPr>
              <p:nvPr/>
            </p:nvSpPr>
            <p:spPr bwMode="auto">
              <a:xfrm>
                <a:off x="4502" y="451"/>
                <a:ext cx="10" cy="28"/>
              </a:xfrm>
              <a:custGeom>
                <a:avLst/>
                <a:gdLst>
                  <a:gd name="T0" fmla="*/ 10 w 52"/>
                  <a:gd name="T1" fmla="*/ 2 h 144"/>
                  <a:gd name="T2" fmla="*/ 6 w 52"/>
                  <a:gd name="T3" fmla="*/ 28 h 144"/>
                  <a:gd name="T4" fmla="*/ 0 w 52"/>
                  <a:gd name="T5" fmla="*/ 26 h 144"/>
                  <a:gd name="T6" fmla="*/ 8 w 52"/>
                  <a:gd name="T7" fmla="*/ 0 h 144"/>
                  <a:gd name="T8" fmla="*/ 9 w 52"/>
                  <a:gd name="T9" fmla="*/ 0 h 144"/>
                  <a:gd name="T10" fmla="*/ 10 w 52"/>
                  <a:gd name="T11" fmla="*/ 0 h 144"/>
                  <a:gd name="T12" fmla="*/ 10 w 52"/>
                  <a:gd name="T13" fmla="*/ 1 h 144"/>
                  <a:gd name="T14" fmla="*/ 10 w 52"/>
                  <a:gd name="T15" fmla="*/ 2 h 1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44">
                    <a:moveTo>
                      <a:pt x="52" y="10"/>
                    </a:moveTo>
                    <a:lnTo>
                      <a:pt x="32" y="144"/>
                    </a:lnTo>
                    <a:lnTo>
                      <a:pt x="0" y="134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1"/>
                    </a:lnTo>
                    <a:lnTo>
                      <a:pt x="51" y="3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" name="Freeform 49"/>
              <p:cNvSpPr>
                <a:spLocks/>
              </p:cNvSpPr>
              <p:nvPr/>
            </p:nvSpPr>
            <p:spPr bwMode="auto">
              <a:xfrm>
                <a:off x="4452" y="453"/>
                <a:ext cx="17" cy="37"/>
              </a:xfrm>
              <a:custGeom>
                <a:avLst/>
                <a:gdLst>
                  <a:gd name="T0" fmla="*/ 2 w 83"/>
                  <a:gd name="T1" fmla="*/ 1 h 182"/>
                  <a:gd name="T2" fmla="*/ 4 w 83"/>
                  <a:gd name="T3" fmla="*/ 5 h 182"/>
                  <a:gd name="T4" fmla="*/ 7 w 83"/>
                  <a:gd name="T5" fmla="*/ 9 h 182"/>
                  <a:gd name="T6" fmla="*/ 8 w 83"/>
                  <a:gd name="T7" fmla="*/ 14 h 182"/>
                  <a:gd name="T8" fmla="*/ 10 w 83"/>
                  <a:gd name="T9" fmla="*/ 18 h 182"/>
                  <a:gd name="T10" fmla="*/ 12 w 83"/>
                  <a:gd name="T11" fmla="*/ 23 h 182"/>
                  <a:gd name="T12" fmla="*/ 14 w 83"/>
                  <a:gd name="T13" fmla="*/ 27 h 182"/>
                  <a:gd name="T14" fmla="*/ 15 w 83"/>
                  <a:gd name="T15" fmla="*/ 32 h 182"/>
                  <a:gd name="T16" fmla="*/ 17 w 83"/>
                  <a:gd name="T17" fmla="*/ 37 h 182"/>
                  <a:gd name="T18" fmla="*/ 15 w 83"/>
                  <a:gd name="T19" fmla="*/ 37 h 182"/>
                  <a:gd name="T20" fmla="*/ 12 w 83"/>
                  <a:gd name="T21" fmla="*/ 33 h 182"/>
                  <a:gd name="T22" fmla="*/ 10 w 83"/>
                  <a:gd name="T23" fmla="*/ 29 h 182"/>
                  <a:gd name="T24" fmla="*/ 7 w 83"/>
                  <a:gd name="T25" fmla="*/ 25 h 182"/>
                  <a:gd name="T26" fmla="*/ 6 w 83"/>
                  <a:gd name="T27" fmla="*/ 21 h 182"/>
                  <a:gd name="T28" fmla="*/ 4 w 83"/>
                  <a:gd name="T29" fmla="*/ 16 h 182"/>
                  <a:gd name="T30" fmla="*/ 3 w 83"/>
                  <a:gd name="T31" fmla="*/ 11 h 182"/>
                  <a:gd name="T32" fmla="*/ 1 w 83"/>
                  <a:gd name="T33" fmla="*/ 6 h 182"/>
                  <a:gd name="T34" fmla="*/ 0 w 83"/>
                  <a:gd name="T35" fmla="*/ 1 h 182"/>
                  <a:gd name="T36" fmla="*/ 0 w 83"/>
                  <a:gd name="T37" fmla="*/ 1 h 182"/>
                  <a:gd name="T38" fmla="*/ 1 w 83"/>
                  <a:gd name="T39" fmla="*/ 0 h 182"/>
                  <a:gd name="T40" fmla="*/ 2 w 83"/>
                  <a:gd name="T41" fmla="*/ 0 h 182"/>
                  <a:gd name="T42" fmla="*/ 2 w 83"/>
                  <a:gd name="T43" fmla="*/ 1 h 18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3" h="182">
                    <a:moveTo>
                      <a:pt x="11" y="6"/>
                    </a:moveTo>
                    <a:lnTo>
                      <a:pt x="21" y="25"/>
                    </a:lnTo>
                    <a:lnTo>
                      <a:pt x="32" y="46"/>
                    </a:lnTo>
                    <a:lnTo>
                      <a:pt x="41" y="67"/>
                    </a:lnTo>
                    <a:lnTo>
                      <a:pt x="50" y="90"/>
                    </a:lnTo>
                    <a:lnTo>
                      <a:pt x="58" y="112"/>
                    </a:lnTo>
                    <a:lnTo>
                      <a:pt x="67" y="135"/>
                    </a:lnTo>
                    <a:lnTo>
                      <a:pt x="75" y="158"/>
                    </a:lnTo>
                    <a:lnTo>
                      <a:pt x="83" y="182"/>
                    </a:lnTo>
                    <a:lnTo>
                      <a:pt x="73" y="182"/>
                    </a:lnTo>
                    <a:lnTo>
                      <a:pt x="58" y="164"/>
                    </a:lnTo>
                    <a:lnTo>
                      <a:pt x="47" y="145"/>
                    </a:lnTo>
                    <a:lnTo>
                      <a:pt x="36" y="123"/>
                    </a:lnTo>
                    <a:lnTo>
                      <a:pt x="29" y="101"/>
                    </a:lnTo>
                    <a:lnTo>
                      <a:pt x="21" y="77"/>
                    </a:lnTo>
                    <a:lnTo>
                      <a:pt x="14" y="53"/>
                    </a:lnTo>
                    <a:lnTo>
                      <a:pt x="7" y="2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" name="Freeform 50"/>
              <p:cNvSpPr>
                <a:spLocks/>
              </p:cNvSpPr>
              <p:nvPr/>
            </p:nvSpPr>
            <p:spPr bwMode="auto">
              <a:xfrm>
                <a:off x="4477" y="459"/>
                <a:ext cx="9" cy="16"/>
              </a:xfrm>
              <a:custGeom>
                <a:avLst/>
                <a:gdLst>
                  <a:gd name="T0" fmla="*/ 9 w 42"/>
                  <a:gd name="T1" fmla="*/ 14 h 84"/>
                  <a:gd name="T2" fmla="*/ 7 w 42"/>
                  <a:gd name="T3" fmla="*/ 14 h 84"/>
                  <a:gd name="T4" fmla="*/ 6 w 42"/>
                  <a:gd name="T5" fmla="*/ 15 h 84"/>
                  <a:gd name="T6" fmla="*/ 4 w 42"/>
                  <a:gd name="T7" fmla="*/ 16 h 84"/>
                  <a:gd name="T8" fmla="*/ 2 w 42"/>
                  <a:gd name="T9" fmla="*/ 16 h 84"/>
                  <a:gd name="T10" fmla="*/ 2 w 42"/>
                  <a:gd name="T11" fmla="*/ 14 h 84"/>
                  <a:gd name="T12" fmla="*/ 2 w 42"/>
                  <a:gd name="T13" fmla="*/ 11 h 84"/>
                  <a:gd name="T14" fmla="*/ 1 w 42"/>
                  <a:gd name="T15" fmla="*/ 9 h 84"/>
                  <a:gd name="T16" fmla="*/ 0 w 42"/>
                  <a:gd name="T17" fmla="*/ 6 h 84"/>
                  <a:gd name="T18" fmla="*/ 0 w 42"/>
                  <a:gd name="T19" fmla="*/ 4 h 84"/>
                  <a:gd name="T20" fmla="*/ 0 w 42"/>
                  <a:gd name="T21" fmla="*/ 2 h 84"/>
                  <a:gd name="T22" fmla="*/ 1 w 42"/>
                  <a:gd name="T23" fmla="*/ 1 h 84"/>
                  <a:gd name="T24" fmla="*/ 2 w 42"/>
                  <a:gd name="T25" fmla="*/ 0 h 84"/>
                  <a:gd name="T26" fmla="*/ 3 w 42"/>
                  <a:gd name="T27" fmla="*/ 1 h 84"/>
                  <a:gd name="T28" fmla="*/ 5 w 42"/>
                  <a:gd name="T29" fmla="*/ 2 h 84"/>
                  <a:gd name="T30" fmla="*/ 5 w 42"/>
                  <a:gd name="T31" fmla="*/ 4 h 84"/>
                  <a:gd name="T32" fmla="*/ 6 w 42"/>
                  <a:gd name="T33" fmla="*/ 6 h 84"/>
                  <a:gd name="T34" fmla="*/ 7 w 42"/>
                  <a:gd name="T35" fmla="*/ 8 h 84"/>
                  <a:gd name="T36" fmla="*/ 8 w 42"/>
                  <a:gd name="T37" fmla="*/ 10 h 84"/>
                  <a:gd name="T38" fmla="*/ 8 w 42"/>
                  <a:gd name="T39" fmla="*/ 12 h 84"/>
                  <a:gd name="T40" fmla="*/ 9 w 42"/>
                  <a:gd name="T41" fmla="*/ 14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" h="84">
                    <a:moveTo>
                      <a:pt x="42" y="74"/>
                    </a:moveTo>
                    <a:lnTo>
                      <a:pt x="34" y="75"/>
                    </a:lnTo>
                    <a:lnTo>
                      <a:pt x="26" y="78"/>
                    </a:lnTo>
                    <a:lnTo>
                      <a:pt x="18" y="82"/>
                    </a:lnTo>
                    <a:lnTo>
                      <a:pt x="10" y="84"/>
                    </a:lnTo>
                    <a:lnTo>
                      <a:pt x="8" y="71"/>
                    </a:lnTo>
                    <a:lnTo>
                      <a:pt x="7" y="59"/>
                    </a:lnTo>
                    <a:lnTo>
                      <a:pt x="3" y="46"/>
                    </a:lnTo>
                    <a:lnTo>
                      <a:pt x="2" y="34"/>
                    </a:lnTo>
                    <a:lnTo>
                      <a:pt x="0" y="22"/>
                    </a:lnTo>
                    <a:lnTo>
                      <a:pt x="1" y="13"/>
                    </a:lnTo>
                    <a:lnTo>
                      <a:pt x="3" y="5"/>
                    </a:lnTo>
                    <a:lnTo>
                      <a:pt x="10" y="0"/>
                    </a:lnTo>
                    <a:lnTo>
                      <a:pt x="16" y="5"/>
                    </a:lnTo>
                    <a:lnTo>
                      <a:pt x="21" y="13"/>
                    </a:lnTo>
                    <a:lnTo>
                      <a:pt x="25" y="22"/>
                    </a:lnTo>
                    <a:lnTo>
                      <a:pt x="29" y="33"/>
                    </a:lnTo>
                    <a:lnTo>
                      <a:pt x="31" y="43"/>
                    </a:lnTo>
                    <a:lnTo>
                      <a:pt x="35" y="53"/>
                    </a:lnTo>
                    <a:lnTo>
                      <a:pt x="37" y="64"/>
                    </a:lnTo>
                    <a:lnTo>
                      <a:pt x="4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" name="Freeform 51"/>
              <p:cNvSpPr>
                <a:spLocks/>
              </p:cNvSpPr>
              <p:nvPr/>
            </p:nvSpPr>
            <p:spPr bwMode="auto">
              <a:xfrm>
                <a:off x="4542" y="485"/>
                <a:ext cx="20" cy="16"/>
              </a:xfrm>
              <a:custGeom>
                <a:avLst/>
                <a:gdLst>
                  <a:gd name="T0" fmla="*/ 20 w 103"/>
                  <a:gd name="T1" fmla="*/ 0 h 76"/>
                  <a:gd name="T2" fmla="*/ 18 w 103"/>
                  <a:gd name="T3" fmla="*/ 2 h 76"/>
                  <a:gd name="T4" fmla="*/ 17 w 103"/>
                  <a:gd name="T5" fmla="*/ 4 h 76"/>
                  <a:gd name="T6" fmla="*/ 15 w 103"/>
                  <a:gd name="T7" fmla="*/ 6 h 76"/>
                  <a:gd name="T8" fmla="*/ 14 w 103"/>
                  <a:gd name="T9" fmla="*/ 8 h 76"/>
                  <a:gd name="T10" fmla="*/ 12 w 103"/>
                  <a:gd name="T11" fmla="*/ 10 h 76"/>
                  <a:gd name="T12" fmla="*/ 11 w 103"/>
                  <a:gd name="T13" fmla="*/ 12 h 76"/>
                  <a:gd name="T14" fmla="*/ 9 w 103"/>
                  <a:gd name="T15" fmla="*/ 14 h 76"/>
                  <a:gd name="T16" fmla="*/ 8 w 103"/>
                  <a:gd name="T17" fmla="*/ 16 h 76"/>
                  <a:gd name="T18" fmla="*/ 6 w 103"/>
                  <a:gd name="T19" fmla="*/ 16 h 76"/>
                  <a:gd name="T20" fmla="*/ 5 w 103"/>
                  <a:gd name="T21" fmla="*/ 16 h 76"/>
                  <a:gd name="T22" fmla="*/ 4 w 103"/>
                  <a:gd name="T23" fmla="*/ 16 h 76"/>
                  <a:gd name="T24" fmla="*/ 3 w 103"/>
                  <a:gd name="T25" fmla="*/ 15 h 76"/>
                  <a:gd name="T26" fmla="*/ 1 w 103"/>
                  <a:gd name="T27" fmla="*/ 14 h 76"/>
                  <a:gd name="T28" fmla="*/ 0 w 103"/>
                  <a:gd name="T29" fmla="*/ 13 h 76"/>
                  <a:gd name="T30" fmla="*/ 2 w 103"/>
                  <a:gd name="T31" fmla="*/ 11 h 76"/>
                  <a:gd name="T32" fmla="*/ 4 w 103"/>
                  <a:gd name="T33" fmla="*/ 9 h 76"/>
                  <a:gd name="T34" fmla="*/ 7 w 103"/>
                  <a:gd name="T35" fmla="*/ 7 h 76"/>
                  <a:gd name="T36" fmla="*/ 9 w 103"/>
                  <a:gd name="T37" fmla="*/ 4 h 76"/>
                  <a:gd name="T38" fmla="*/ 12 w 103"/>
                  <a:gd name="T39" fmla="*/ 2 h 76"/>
                  <a:gd name="T40" fmla="*/ 14 w 103"/>
                  <a:gd name="T41" fmla="*/ 1 h 76"/>
                  <a:gd name="T42" fmla="*/ 17 w 103"/>
                  <a:gd name="T43" fmla="*/ 0 h 76"/>
                  <a:gd name="T44" fmla="*/ 20 w 103"/>
                  <a:gd name="T45" fmla="*/ 0 h 7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3" h="76">
                    <a:moveTo>
                      <a:pt x="103" y="2"/>
                    </a:moveTo>
                    <a:lnTo>
                      <a:pt x="95" y="9"/>
                    </a:lnTo>
                    <a:lnTo>
                      <a:pt x="87" y="18"/>
                    </a:lnTo>
                    <a:lnTo>
                      <a:pt x="79" y="28"/>
                    </a:lnTo>
                    <a:lnTo>
                      <a:pt x="71" y="38"/>
                    </a:lnTo>
                    <a:lnTo>
                      <a:pt x="63" y="47"/>
                    </a:lnTo>
                    <a:lnTo>
                      <a:pt x="55" y="56"/>
                    </a:lnTo>
                    <a:lnTo>
                      <a:pt x="47" y="65"/>
                    </a:lnTo>
                    <a:lnTo>
                      <a:pt x="41" y="74"/>
                    </a:lnTo>
                    <a:lnTo>
                      <a:pt x="33" y="75"/>
                    </a:lnTo>
                    <a:lnTo>
                      <a:pt x="26" y="76"/>
                    </a:lnTo>
                    <a:lnTo>
                      <a:pt x="20" y="74"/>
                    </a:lnTo>
                    <a:lnTo>
                      <a:pt x="16" y="72"/>
                    </a:lnTo>
                    <a:lnTo>
                      <a:pt x="7" y="66"/>
                    </a:lnTo>
                    <a:lnTo>
                      <a:pt x="0" y="64"/>
                    </a:lnTo>
                    <a:lnTo>
                      <a:pt x="10" y="54"/>
                    </a:lnTo>
                    <a:lnTo>
                      <a:pt x="23" y="43"/>
                    </a:lnTo>
                    <a:lnTo>
                      <a:pt x="34" y="31"/>
                    </a:lnTo>
                    <a:lnTo>
                      <a:pt x="47" y="21"/>
                    </a:lnTo>
                    <a:lnTo>
                      <a:pt x="60" y="10"/>
                    </a:lnTo>
                    <a:lnTo>
                      <a:pt x="73" y="3"/>
                    </a:lnTo>
                    <a:lnTo>
                      <a:pt x="87" y="0"/>
                    </a:lnTo>
                    <a:lnTo>
                      <a:pt x="10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" name="Freeform 52"/>
              <p:cNvSpPr>
                <a:spLocks/>
              </p:cNvSpPr>
              <p:nvPr/>
            </p:nvSpPr>
            <p:spPr bwMode="auto">
              <a:xfrm>
                <a:off x="4429" y="487"/>
                <a:ext cx="115" cy="115"/>
              </a:xfrm>
              <a:custGeom>
                <a:avLst/>
                <a:gdLst>
                  <a:gd name="T0" fmla="*/ 75 w 571"/>
                  <a:gd name="T1" fmla="*/ 36 h 573"/>
                  <a:gd name="T2" fmla="*/ 85 w 571"/>
                  <a:gd name="T3" fmla="*/ 37 h 573"/>
                  <a:gd name="T4" fmla="*/ 94 w 571"/>
                  <a:gd name="T5" fmla="*/ 37 h 573"/>
                  <a:gd name="T6" fmla="*/ 104 w 571"/>
                  <a:gd name="T7" fmla="*/ 38 h 573"/>
                  <a:gd name="T8" fmla="*/ 115 w 571"/>
                  <a:gd name="T9" fmla="*/ 38 h 573"/>
                  <a:gd name="T10" fmla="*/ 113 w 571"/>
                  <a:gd name="T11" fmla="*/ 42 h 573"/>
                  <a:gd name="T12" fmla="*/ 113 w 571"/>
                  <a:gd name="T13" fmla="*/ 46 h 573"/>
                  <a:gd name="T14" fmla="*/ 95 w 571"/>
                  <a:gd name="T15" fmla="*/ 72 h 573"/>
                  <a:gd name="T16" fmla="*/ 96 w 571"/>
                  <a:gd name="T17" fmla="*/ 82 h 573"/>
                  <a:gd name="T18" fmla="*/ 98 w 571"/>
                  <a:gd name="T19" fmla="*/ 93 h 573"/>
                  <a:gd name="T20" fmla="*/ 99 w 571"/>
                  <a:gd name="T21" fmla="*/ 103 h 573"/>
                  <a:gd name="T22" fmla="*/ 100 w 571"/>
                  <a:gd name="T23" fmla="*/ 109 h 573"/>
                  <a:gd name="T24" fmla="*/ 99 w 571"/>
                  <a:gd name="T25" fmla="*/ 111 h 573"/>
                  <a:gd name="T26" fmla="*/ 96 w 571"/>
                  <a:gd name="T27" fmla="*/ 111 h 573"/>
                  <a:gd name="T28" fmla="*/ 92 w 571"/>
                  <a:gd name="T29" fmla="*/ 107 h 573"/>
                  <a:gd name="T30" fmla="*/ 88 w 571"/>
                  <a:gd name="T31" fmla="*/ 103 h 573"/>
                  <a:gd name="T32" fmla="*/ 84 w 571"/>
                  <a:gd name="T33" fmla="*/ 99 h 573"/>
                  <a:gd name="T34" fmla="*/ 67 w 571"/>
                  <a:gd name="T35" fmla="*/ 86 h 573"/>
                  <a:gd name="T36" fmla="*/ 58 w 571"/>
                  <a:gd name="T37" fmla="*/ 90 h 573"/>
                  <a:gd name="T38" fmla="*/ 50 w 571"/>
                  <a:gd name="T39" fmla="*/ 97 h 573"/>
                  <a:gd name="T40" fmla="*/ 42 w 571"/>
                  <a:gd name="T41" fmla="*/ 104 h 573"/>
                  <a:gd name="T42" fmla="*/ 33 w 571"/>
                  <a:gd name="T43" fmla="*/ 109 h 573"/>
                  <a:gd name="T44" fmla="*/ 34 w 571"/>
                  <a:gd name="T45" fmla="*/ 111 h 573"/>
                  <a:gd name="T46" fmla="*/ 33 w 571"/>
                  <a:gd name="T47" fmla="*/ 113 h 573"/>
                  <a:gd name="T48" fmla="*/ 30 w 571"/>
                  <a:gd name="T49" fmla="*/ 114 h 573"/>
                  <a:gd name="T50" fmla="*/ 27 w 571"/>
                  <a:gd name="T51" fmla="*/ 115 h 573"/>
                  <a:gd name="T52" fmla="*/ 25 w 571"/>
                  <a:gd name="T53" fmla="*/ 110 h 573"/>
                  <a:gd name="T54" fmla="*/ 28 w 571"/>
                  <a:gd name="T55" fmla="*/ 101 h 573"/>
                  <a:gd name="T56" fmla="*/ 31 w 571"/>
                  <a:gd name="T57" fmla="*/ 93 h 573"/>
                  <a:gd name="T58" fmla="*/ 34 w 571"/>
                  <a:gd name="T59" fmla="*/ 84 h 573"/>
                  <a:gd name="T60" fmla="*/ 31 w 571"/>
                  <a:gd name="T61" fmla="*/ 76 h 573"/>
                  <a:gd name="T62" fmla="*/ 24 w 571"/>
                  <a:gd name="T63" fmla="*/ 69 h 573"/>
                  <a:gd name="T64" fmla="*/ 17 w 571"/>
                  <a:gd name="T65" fmla="*/ 63 h 573"/>
                  <a:gd name="T66" fmla="*/ 10 w 571"/>
                  <a:gd name="T67" fmla="*/ 58 h 573"/>
                  <a:gd name="T68" fmla="*/ 6 w 571"/>
                  <a:gd name="T69" fmla="*/ 55 h 573"/>
                  <a:gd name="T70" fmla="*/ 4 w 571"/>
                  <a:gd name="T71" fmla="*/ 52 h 573"/>
                  <a:gd name="T72" fmla="*/ 2 w 571"/>
                  <a:gd name="T73" fmla="*/ 50 h 573"/>
                  <a:gd name="T74" fmla="*/ 0 w 571"/>
                  <a:gd name="T75" fmla="*/ 47 h 573"/>
                  <a:gd name="T76" fmla="*/ 2 w 571"/>
                  <a:gd name="T77" fmla="*/ 44 h 573"/>
                  <a:gd name="T78" fmla="*/ 11 w 571"/>
                  <a:gd name="T79" fmla="*/ 43 h 573"/>
                  <a:gd name="T80" fmla="*/ 21 w 571"/>
                  <a:gd name="T81" fmla="*/ 42 h 573"/>
                  <a:gd name="T82" fmla="*/ 30 w 571"/>
                  <a:gd name="T83" fmla="*/ 39 h 573"/>
                  <a:gd name="T84" fmla="*/ 40 w 571"/>
                  <a:gd name="T85" fmla="*/ 38 h 573"/>
                  <a:gd name="T86" fmla="*/ 42 w 571"/>
                  <a:gd name="T87" fmla="*/ 30 h 573"/>
                  <a:gd name="T88" fmla="*/ 46 w 571"/>
                  <a:gd name="T89" fmla="*/ 23 h 573"/>
                  <a:gd name="T90" fmla="*/ 50 w 571"/>
                  <a:gd name="T91" fmla="*/ 16 h 573"/>
                  <a:gd name="T92" fmla="*/ 52 w 571"/>
                  <a:gd name="T93" fmla="*/ 9 h 573"/>
                  <a:gd name="T94" fmla="*/ 54 w 571"/>
                  <a:gd name="T95" fmla="*/ 7 h 573"/>
                  <a:gd name="T96" fmla="*/ 55 w 571"/>
                  <a:gd name="T97" fmla="*/ 4 h 573"/>
                  <a:gd name="T98" fmla="*/ 54 w 571"/>
                  <a:gd name="T99" fmla="*/ 0 h 573"/>
                  <a:gd name="T100" fmla="*/ 59 w 571"/>
                  <a:gd name="T101" fmla="*/ 1 h 573"/>
                  <a:gd name="T102" fmla="*/ 61 w 571"/>
                  <a:gd name="T103" fmla="*/ 5 h 573"/>
                  <a:gd name="T104" fmla="*/ 62 w 571"/>
                  <a:gd name="T105" fmla="*/ 10 h 573"/>
                  <a:gd name="T106" fmla="*/ 65 w 571"/>
                  <a:gd name="T107" fmla="*/ 15 h 57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71" h="573">
                    <a:moveTo>
                      <a:pt x="322" y="74"/>
                    </a:moveTo>
                    <a:lnTo>
                      <a:pt x="373" y="178"/>
                    </a:lnTo>
                    <a:lnTo>
                      <a:pt x="396" y="181"/>
                    </a:lnTo>
                    <a:lnTo>
                      <a:pt x="420" y="183"/>
                    </a:lnTo>
                    <a:lnTo>
                      <a:pt x="443" y="184"/>
                    </a:lnTo>
                    <a:lnTo>
                      <a:pt x="468" y="186"/>
                    </a:lnTo>
                    <a:lnTo>
                      <a:pt x="492" y="186"/>
                    </a:lnTo>
                    <a:lnTo>
                      <a:pt x="518" y="187"/>
                    </a:lnTo>
                    <a:lnTo>
                      <a:pt x="544" y="187"/>
                    </a:lnTo>
                    <a:lnTo>
                      <a:pt x="571" y="188"/>
                    </a:lnTo>
                    <a:lnTo>
                      <a:pt x="568" y="196"/>
                    </a:lnTo>
                    <a:lnTo>
                      <a:pt x="561" y="209"/>
                    </a:lnTo>
                    <a:lnTo>
                      <a:pt x="558" y="220"/>
                    </a:lnTo>
                    <a:lnTo>
                      <a:pt x="561" y="230"/>
                    </a:lnTo>
                    <a:lnTo>
                      <a:pt x="467" y="334"/>
                    </a:lnTo>
                    <a:lnTo>
                      <a:pt x="470" y="360"/>
                    </a:lnTo>
                    <a:lnTo>
                      <a:pt x="474" y="386"/>
                    </a:lnTo>
                    <a:lnTo>
                      <a:pt x="477" y="411"/>
                    </a:lnTo>
                    <a:lnTo>
                      <a:pt x="482" y="437"/>
                    </a:lnTo>
                    <a:lnTo>
                      <a:pt x="485" y="462"/>
                    </a:lnTo>
                    <a:lnTo>
                      <a:pt x="490" y="488"/>
                    </a:lnTo>
                    <a:lnTo>
                      <a:pt x="494" y="514"/>
                    </a:lnTo>
                    <a:lnTo>
                      <a:pt x="499" y="541"/>
                    </a:lnTo>
                    <a:lnTo>
                      <a:pt x="498" y="542"/>
                    </a:lnTo>
                    <a:lnTo>
                      <a:pt x="496" y="547"/>
                    </a:lnTo>
                    <a:lnTo>
                      <a:pt x="493" y="553"/>
                    </a:lnTo>
                    <a:lnTo>
                      <a:pt x="487" y="561"/>
                    </a:lnTo>
                    <a:lnTo>
                      <a:pt x="475" y="555"/>
                    </a:lnTo>
                    <a:lnTo>
                      <a:pt x="465" y="547"/>
                    </a:lnTo>
                    <a:lnTo>
                      <a:pt x="455" y="535"/>
                    </a:lnTo>
                    <a:lnTo>
                      <a:pt x="446" y="525"/>
                    </a:lnTo>
                    <a:lnTo>
                      <a:pt x="435" y="513"/>
                    </a:lnTo>
                    <a:lnTo>
                      <a:pt x="425" y="503"/>
                    </a:lnTo>
                    <a:lnTo>
                      <a:pt x="415" y="494"/>
                    </a:lnTo>
                    <a:lnTo>
                      <a:pt x="405" y="489"/>
                    </a:lnTo>
                    <a:lnTo>
                      <a:pt x="333" y="427"/>
                    </a:lnTo>
                    <a:lnTo>
                      <a:pt x="309" y="436"/>
                    </a:lnTo>
                    <a:lnTo>
                      <a:pt x="289" y="449"/>
                    </a:lnTo>
                    <a:lnTo>
                      <a:pt x="268" y="465"/>
                    </a:lnTo>
                    <a:lnTo>
                      <a:pt x="249" y="483"/>
                    </a:lnTo>
                    <a:lnTo>
                      <a:pt x="229" y="500"/>
                    </a:lnTo>
                    <a:lnTo>
                      <a:pt x="209" y="517"/>
                    </a:lnTo>
                    <a:lnTo>
                      <a:pt x="188" y="531"/>
                    </a:lnTo>
                    <a:lnTo>
                      <a:pt x="166" y="541"/>
                    </a:lnTo>
                    <a:lnTo>
                      <a:pt x="168" y="547"/>
                    </a:lnTo>
                    <a:lnTo>
                      <a:pt x="168" y="553"/>
                    </a:lnTo>
                    <a:lnTo>
                      <a:pt x="165" y="559"/>
                    </a:lnTo>
                    <a:lnTo>
                      <a:pt x="162" y="564"/>
                    </a:lnTo>
                    <a:lnTo>
                      <a:pt x="155" y="566"/>
                    </a:lnTo>
                    <a:lnTo>
                      <a:pt x="150" y="569"/>
                    </a:lnTo>
                    <a:lnTo>
                      <a:pt x="142" y="571"/>
                    </a:lnTo>
                    <a:lnTo>
                      <a:pt x="135" y="573"/>
                    </a:lnTo>
                    <a:lnTo>
                      <a:pt x="125" y="573"/>
                    </a:lnTo>
                    <a:lnTo>
                      <a:pt x="126" y="549"/>
                    </a:lnTo>
                    <a:lnTo>
                      <a:pt x="130" y="526"/>
                    </a:lnTo>
                    <a:lnTo>
                      <a:pt x="137" y="505"/>
                    </a:lnTo>
                    <a:lnTo>
                      <a:pt x="146" y="484"/>
                    </a:lnTo>
                    <a:lnTo>
                      <a:pt x="154" y="462"/>
                    </a:lnTo>
                    <a:lnTo>
                      <a:pt x="163" y="440"/>
                    </a:lnTo>
                    <a:lnTo>
                      <a:pt x="170" y="418"/>
                    </a:lnTo>
                    <a:lnTo>
                      <a:pt x="177" y="396"/>
                    </a:lnTo>
                    <a:lnTo>
                      <a:pt x="156" y="379"/>
                    </a:lnTo>
                    <a:lnTo>
                      <a:pt x="138" y="362"/>
                    </a:lnTo>
                    <a:lnTo>
                      <a:pt x="121" y="346"/>
                    </a:lnTo>
                    <a:lnTo>
                      <a:pt x="104" y="331"/>
                    </a:lnTo>
                    <a:lnTo>
                      <a:pt x="86" y="315"/>
                    </a:lnTo>
                    <a:lnTo>
                      <a:pt x="68" y="303"/>
                    </a:lnTo>
                    <a:lnTo>
                      <a:pt x="50" y="290"/>
                    </a:lnTo>
                    <a:lnTo>
                      <a:pt x="32" y="282"/>
                    </a:lnTo>
                    <a:lnTo>
                      <a:pt x="30" y="273"/>
                    </a:lnTo>
                    <a:lnTo>
                      <a:pt x="26" y="266"/>
                    </a:lnTo>
                    <a:lnTo>
                      <a:pt x="21" y="261"/>
                    </a:lnTo>
                    <a:lnTo>
                      <a:pt x="16" y="255"/>
                    </a:lnTo>
                    <a:lnTo>
                      <a:pt x="9" y="248"/>
                    </a:lnTo>
                    <a:lnTo>
                      <a:pt x="5" y="243"/>
                    </a:lnTo>
                    <a:lnTo>
                      <a:pt x="0" y="236"/>
                    </a:lnTo>
                    <a:lnTo>
                      <a:pt x="0" y="230"/>
                    </a:lnTo>
                    <a:lnTo>
                      <a:pt x="11" y="220"/>
                    </a:lnTo>
                    <a:lnTo>
                      <a:pt x="33" y="218"/>
                    </a:lnTo>
                    <a:lnTo>
                      <a:pt x="57" y="216"/>
                    </a:lnTo>
                    <a:lnTo>
                      <a:pt x="79" y="211"/>
                    </a:lnTo>
                    <a:lnTo>
                      <a:pt x="103" y="208"/>
                    </a:lnTo>
                    <a:lnTo>
                      <a:pt x="126" y="202"/>
                    </a:lnTo>
                    <a:lnTo>
                      <a:pt x="150" y="196"/>
                    </a:lnTo>
                    <a:lnTo>
                      <a:pt x="173" y="192"/>
                    </a:lnTo>
                    <a:lnTo>
                      <a:pt x="197" y="188"/>
                    </a:lnTo>
                    <a:lnTo>
                      <a:pt x="202" y="168"/>
                    </a:lnTo>
                    <a:lnTo>
                      <a:pt x="209" y="150"/>
                    </a:lnTo>
                    <a:lnTo>
                      <a:pt x="218" y="133"/>
                    </a:lnTo>
                    <a:lnTo>
                      <a:pt x="229" y="116"/>
                    </a:lnTo>
                    <a:lnTo>
                      <a:pt x="238" y="98"/>
                    </a:lnTo>
                    <a:lnTo>
                      <a:pt x="247" y="80"/>
                    </a:lnTo>
                    <a:lnTo>
                      <a:pt x="254" y="62"/>
                    </a:lnTo>
                    <a:lnTo>
                      <a:pt x="260" y="44"/>
                    </a:lnTo>
                    <a:lnTo>
                      <a:pt x="266" y="38"/>
                    </a:lnTo>
                    <a:lnTo>
                      <a:pt x="269" y="34"/>
                    </a:lnTo>
                    <a:lnTo>
                      <a:pt x="272" y="28"/>
                    </a:lnTo>
                    <a:lnTo>
                      <a:pt x="273" y="22"/>
                    </a:lnTo>
                    <a:lnTo>
                      <a:pt x="272" y="10"/>
                    </a:lnTo>
                    <a:lnTo>
                      <a:pt x="270" y="2"/>
                    </a:lnTo>
                    <a:lnTo>
                      <a:pt x="283" y="0"/>
                    </a:lnTo>
                    <a:lnTo>
                      <a:pt x="292" y="5"/>
                    </a:lnTo>
                    <a:lnTo>
                      <a:pt x="298" y="13"/>
                    </a:lnTo>
                    <a:lnTo>
                      <a:pt x="303" y="26"/>
                    </a:lnTo>
                    <a:lnTo>
                      <a:pt x="307" y="38"/>
                    </a:lnTo>
                    <a:lnTo>
                      <a:pt x="310" y="52"/>
                    </a:lnTo>
                    <a:lnTo>
                      <a:pt x="315" y="64"/>
                    </a:lnTo>
                    <a:lnTo>
                      <a:pt x="32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" name="Freeform 53"/>
              <p:cNvSpPr>
                <a:spLocks/>
              </p:cNvSpPr>
              <p:nvPr/>
            </p:nvSpPr>
            <p:spPr bwMode="auto">
              <a:xfrm>
                <a:off x="4432" y="490"/>
                <a:ext cx="16" cy="17"/>
              </a:xfrm>
              <a:custGeom>
                <a:avLst/>
                <a:gdLst>
                  <a:gd name="T0" fmla="*/ 16 w 83"/>
                  <a:gd name="T1" fmla="*/ 11 h 84"/>
                  <a:gd name="T2" fmla="*/ 14 w 83"/>
                  <a:gd name="T3" fmla="*/ 17 h 84"/>
                  <a:gd name="T4" fmla="*/ 12 w 83"/>
                  <a:gd name="T5" fmla="*/ 16 h 84"/>
                  <a:gd name="T6" fmla="*/ 10 w 83"/>
                  <a:gd name="T7" fmla="*/ 14 h 84"/>
                  <a:gd name="T8" fmla="*/ 8 w 83"/>
                  <a:gd name="T9" fmla="*/ 13 h 84"/>
                  <a:gd name="T10" fmla="*/ 6 w 83"/>
                  <a:gd name="T11" fmla="*/ 11 h 84"/>
                  <a:gd name="T12" fmla="*/ 4 w 83"/>
                  <a:gd name="T13" fmla="*/ 10 h 84"/>
                  <a:gd name="T14" fmla="*/ 3 w 83"/>
                  <a:gd name="T15" fmla="*/ 8 h 84"/>
                  <a:gd name="T16" fmla="*/ 1 w 83"/>
                  <a:gd name="T17" fmla="*/ 5 h 84"/>
                  <a:gd name="T18" fmla="*/ 0 w 83"/>
                  <a:gd name="T19" fmla="*/ 4 h 84"/>
                  <a:gd name="T20" fmla="*/ 2 w 83"/>
                  <a:gd name="T21" fmla="*/ 0 h 84"/>
                  <a:gd name="T22" fmla="*/ 3 w 83"/>
                  <a:gd name="T23" fmla="*/ 1 h 84"/>
                  <a:gd name="T24" fmla="*/ 5 w 83"/>
                  <a:gd name="T25" fmla="*/ 3 h 84"/>
                  <a:gd name="T26" fmla="*/ 7 w 83"/>
                  <a:gd name="T27" fmla="*/ 4 h 84"/>
                  <a:gd name="T28" fmla="*/ 9 w 83"/>
                  <a:gd name="T29" fmla="*/ 6 h 84"/>
                  <a:gd name="T30" fmla="*/ 11 w 83"/>
                  <a:gd name="T31" fmla="*/ 7 h 84"/>
                  <a:gd name="T32" fmla="*/ 13 w 83"/>
                  <a:gd name="T33" fmla="*/ 9 h 84"/>
                  <a:gd name="T34" fmla="*/ 14 w 83"/>
                  <a:gd name="T35" fmla="*/ 10 h 84"/>
                  <a:gd name="T36" fmla="*/ 16 w 83"/>
                  <a:gd name="T37" fmla="*/ 11 h 8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3" h="84">
                    <a:moveTo>
                      <a:pt x="83" y="52"/>
                    </a:moveTo>
                    <a:lnTo>
                      <a:pt x="73" y="84"/>
                    </a:lnTo>
                    <a:lnTo>
                      <a:pt x="61" y="77"/>
                    </a:lnTo>
                    <a:lnTo>
                      <a:pt x="50" y="71"/>
                    </a:lnTo>
                    <a:lnTo>
                      <a:pt x="40" y="63"/>
                    </a:lnTo>
                    <a:lnTo>
                      <a:pt x="32" y="56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6" y="27"/>
                    </a:lnTo>
                    <a:lnTo>
                      <a:pt x="0" y="21"/>
                    </a:lnTo>
                    <a:lnTo>
                      <a:pt x="10" y="0"/>
                    </a:lnTo>
                    <a:lnTo>
                      <a:pt x="16" y="7"/>
                    </a:lnTo>
                    <a:lnTo>
                      <a:pt x="27" y="15"/>
                    </a:lnTo>
                    <a:lnTo>
                      <a:pt x="36" y="22"/>
                    </a:lnTo>
                    <a:lnTo>
                      <a:pt x="46" y="30"/>
                    </a:lnTo>
                    <a:lnTo>
                      <a:pt x="55" y="35"/>
                    </a:lnTo>
                    <a:lnTo>
                      <a:pt x="65" y="42"/>
                    </a:lnTo>
                    <a:lnTo>
                      <a:pt x="74" y="47"/>
                    </a:lnTo>
                    <a:lnTo>
                      <a:pt x="83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" name="Freeform 54"/>
              <p:cNvSpPr>
                <a:spLocks/>
              </p:cNvSpPr>
              <p:nvPr/>
            </p:nvSpPr>
            <p:spPr bwMode="auto">
              <a:xfrm>
                <a:off x="4392" y="498"/>
                <a:ext cx="35" cy="21"/>
              </a:xfrm>
              <a:custGeom>
                <a:avLst/>
                <a:gdLst>
                  <a:gd name="T0" fmla="*/ 33 w 176"/>
                  <a:gd name="T1" fmla="*/ 15 h 106"/>
                  <a:gd name="T2" fmla="*/ 35 w 176"/>
                  <a:gd name="T3" fmla="*/ 21 h 106"/>
                  <a:gd name="T4" fmla="*/ 30 w 176"/>
                  <a:gd name="T5" fmla="*/ 19 h 106"/>
                  <a:gd name="T6" fmla="*/ 26 w 176"/>
                  <a:gd name="T7" fmla="*/ 17 h 106"/>
                  <a:gd name="T8" fmla="*/ 21 w 176"/>
                  <a:gd name="T9" fmla="*/ 15 h 106"/>
                  <a:gd name="T10" fmla="*/ 17 w 176"/>
                  <a:gd name="T11" fmla="*/ 13 h 106"/>
                  <a:gd name="T12" fmla="*/ 12 w 176"/>
                  <a:gd name="T13" fmla="*/ 11 h 106"/>
                  <a:gd name="T14" fmla="*/ 8 w 176"/>
                  <a:gd name="T15" fmla="*/ 8 h 106"/>
                  <a:gd name="T16" fmla="*/ 4 w 176"/>
                  <a:gd name="T17" fmla="*/ 5 h 106"/>
                  <a:gd name="T18" fmla="*/ 0 w 176"/>
                  <a:gd name="T19" fmla="*/ 2 h 106"/>
                  <a:gd name="T20" fmla="*/ 1 w 176"/>
                  <a:gd name="T21" fmla="*/ 1 h 106"/>
                  <a:gd name="T22" fmla="*/ 3 w 176"/>
                  <a:gd name="T23" fmla="*/ 0 h 106"/>
                  <a:gd name="T24" fmla="*/ 4 w 176"/>
                  <a:gd name="T25" fmla="*/ 0 h 106"/>
                  <a:gd name="T26" fmla="*/ 6 w 176"/>
                  <a:gd name="T27" fmla="*/ 1 h 106"/>
                  <a:gd name="T28" fmla="*/ 7 w 176"/>
                  <a:gd name="T29" fmla="*/ 2 h 106"/>
                  <a:gd name="T30" fmla="*/ 9 w 176"/>
                  <a:gd name="T31" fmla="*/ 3 h 106"/>
                  <a:gd name="T32" fmla="*/ 11 w 176"/>
                  <a:gd name="T33" fmla="*/ 4 h 106"/>
                  <a:gd name="T34" fmla="*/ 12 w 176"/>
                  <a:gd name="T35" fmla="*/ 4 h 106"/>
                  <a:gd name="T36" fmla="*/ 15 w 176"/>
                  <a:gd name="T37" fmla="*/ 6 h 106"/>
                  <a:gd name="T38" fmla="*/ 17 w 176"/>
                  <a:gd name="T39" fmla="*/ 8 h 106"/>
                  <a:gd name="T40" fmla="*/ 19 w 176"/>
                  <a:gd name="T41" fmla="*/ 9 h 106"/>
                  <a:gd name="T42" fmla="*/ 22 w 176"/>
                  <a:gd name="T43" fmla="*/ 11 h 106"/>
                  <a:gd name="T44" fmla="*/ 24 w 176"/>
                  <a:gd name="T45" fmla="*/ 12 h 106"/>
                  <a:gd name="T46" fmla="*/ 27 w 176"/>
                  <a:gd name="T47" fmla="*/ 14 h 106"/>
                  <a:gd name="T48" fmla="*/ 30 w 176"/>
                  <a:gd name="T49" fmla="*/ 14 h 106"/>
                  <a:gd name="T50" fmla="*/ 33 w 176"/>
                  <a:gd name="T51" fmla="*/ 15 h 10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6" h="106">
                    <a:moveTo>
                      <a:pt x="166" y="74"/>
                    </a:moveTo>
                    <a:lnTo>
                      <a:pt x="176" y="106"/>
                    </a:lnTo>
                    <a:lnTo>
                      <a:pt x="152" y="97"/>
                    </a:lnTo>
                    <a:lnTo>
                      <a:pt x="129" y="88"/>
                    </a:lnTo>
                    <a:lnTo>
                      <a:pt x="106" y="77"/>
                    </a:lnTo>
                    <a:lnTo>
                      <a:pt x="84" y="66"/>
                    </a:lnTo>
                    <a:lnTo>
                      <a:pt x="61" y="53"/>
                    </a:lnTo>
                    <a:lnTo>
                      <a:pt x="39" y="40"/>
                    </a:lnTo>
                    <a:lnTo>
                      <a:pt x="19" y="26"/>
                    </a:lnTo>
                    <a:lnTo>
                      <a:pt x="0" y="12"/>
                    </a:lnTo>
                    <a:lnTo>
                      <a:pt x="7" y="3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30" y="5"/>
                    </a:lnTo>
                    <a:lnTo>
                      <a:pt x="37" y="10"/>
                    </a:lnTo>
                    <a:lnTo>
                      <a:pt x="46" y="16"/>
                    </a:lnTo>
                    <a:lnTo>
                      <a:pt x="53" y="20"/>
                    </a:lnTo>
                    <a:lnTo>
                      <a:pt x="62" y="22"/>
                    </a:lnTo>
                    <a:lnTo>
                      <a:pt x="73" y="29"/>
                    </a:lnTo>
                    <a:lnTo>
                      <a:pt x="85" y="39"/>
                    </a:lnTo>
                    <a:lnTo>
                      <a:pt x="96" y="47"/>
                    </a:lnTo>
                    <a:lnTo>
                      <a:pt x="110" y="56"/>
                    </a:lnTo>
                    <a:lnTo>
                      <a:pt x="122" y="62"/>
                    </a:lnTo>
                    <a:lnTo>
                      <a:pt x="135" y="69"/>
                    </a:lnTo>
                    <a:lnTo>
                      <a:pt x="149" y="72"/>
                    </a:lnTo>
                    <a:lnTo>
                      <a:pt x="166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" name="Freeform 55"/>
              <p:cNvSpPr>
                <a:spLocks/>
              </p:cNvSpPr>
              <p:nvPr/>
            </p:nvSpPr>
            <p:spPr bwMode="auto">
              <a:xfrm>
                <a:off x="4438" y="498"/>
                <a:ext cx="97" cy="91"/>
              </a:xfrm>
              <a:custGeom>
                <a:avLst/>
                <a:gdLst>
                  <a:gd name="T0" fmla="*/ 66 w 487"/>
                  <a:gd name="T1" fmla="*/ 35 h 456"/>
                  <a:gd name="T2" fmla="*/ 69 w 487"/>
                  <a:gd name="T3" fmla="*/ 33 h 456"/>
                  <a:gd name="T4" fmla="*/ 73 w 487"/>
                  <a:gd name="T5" fmla="*/ 32 h 456"/>
                  <a:gd name="T6" fmla="*/ 76 w 487"/>
                  <a:gd name="T7" fmla="*/ 32 h 456"/>
                  <a:gd name="T8" fmla="*/ 81 w 487"/>
                  <a:gd name="T9" fmla="*/ 32 h 456"/>
                  <a:gd name="T10" fmla="*/ 85 w 487"/>
                  <a:gd name="T11" fmla="*/ 32 h 456"/>
                  <a:gd name="T12" fmla="*/ 89 w 487"/>
                  <a:gd name="T13" fmla="*/ 33 h 456"/>
                  <a:gd name="T14" fmla="*/ 93 w 487"/>
                  <a:gd name="T15" fmla="*/ 33 h 456"/>
                  <a:gd name="T16" fmla="*/ 97 w 487"/>
                  <a:gd name="T17" fmla="*/ 33 h 456"/>
                  <a:gd name="T18" fmla="*/ 78 w 487"/>
                  <a:gd name="T19" fmla="*/ 56 h 456"/>
                  <a:gd name="T20" fmla="*/ 85 w 487"/>
                  <a:gd name="T21" fmla="*/ 89 h 456"/>
                  <a:gd name="T22" fmla="*/ 82 w 487"/>
                  <a:gd name="T23" fmla="*/ 87 h 456"/>
                  <a:gd name="T24" fmla="*/ 80 w 487"/>
                  <a:gd name="T25" fmla="*/ 84 h 456"/>
                  <a:gd name="T26" fmla="*/ 78 w 487"/>
                  <a:gd name="T27" fmla="*/ 81 h 456"/>
                  <a:gd name="T28" fmla="*/ 76 w 487"/>
                  <a:gd name="T29" fmla="*/ 78 h 456"/>
                  <a:gd name="T30" fmla="*/ 74 w 487"/>
                  <a:gd name="T31" fmla="*/ 76 h 456"/>
                  <a:gd name="T32" fmla="*/ 71 w 487"/>
                  <a:gd name="T33" fmla="*/ 74 h 456"/>
                  <a:gd name="T34" fmla="*/ 69 w 487"/>
                  <a:gd name="T35" fmla="*/ 73 h 456"/>
                  <a:gd name="T36" fmla="*/ 66 w 487"/>
                  <a:gd name="T37" fmla="*/ 74 h 456"/>
                  <a:gd name="T38" fmla="*/ 65 w 487"/>
                  <a:gd name="T39" fmla="*/ 73 h 456"/>
                  <a:gd name="T40" fmla="*/ 63 w 487"/>
                  <a:gd name="T41" fmla="*/ 71 h 456"/>
                  <a:gd name="T42" fmla="*/ 61 w 487"/>
                  <a:gd name="T43" fmla="*/ 70 h 456"/>
                  <a:gd name="T44" fmla="*/ 60 w 487"/>
                  <a:gd name="T45" fmla="*/ 69 h 456"/>
                  <a:gd name="T46" fmla="*/ 57 w 487"/>
                  <a:gd name="T47" fmla="*/ 68 h 456"/>
                  <a:gd name="T48" fmla="*/ 55 w 487"/>
                  <a:gd name="T49" fmla="*/ 68 h 456"/>
                  <a:gd name="T50" fmla="*/ 53 w 487"/>
                  <a:gd name="T51" fmla="*/ 69 h 456"/>
                  <a:gd name="T52" fmla="*/ 52 w 487"/>
                  <a:gd name="T53" fmla="*/ 70 h 456"/>
                  <a:gd name="T54" fmla="*/ 27 w 487"/>
                  <a:gd name="T55" fmla="*/ 91 h 456"/>
                  <a:gd name="T56" fmla="*/ 27 w 487"/>
                  <a:gd name="T57" fmla="*/ 88 h 456"/>
                  <a:gd name="T58" fmla="*/ 28 w 487"/>
                  <a:gd name="T59" fmla="*/ 85 h 456"/>
                  <a:gd name="T60" fmla="*/ 29 w 487"/>
                  <a:gd name="T61" fmla="*/ 81 h 456"/>
                  <a:gd name="T62" fmla="*/ 30 w 487"/>
                  <a:gd name="T63" fmla="*/ 78 h 456"/>
                  <a:gd name="T64" fmla="*/ 31 w 487"/>
                  <a:gd name="T65" fmla="*/ 75 h 456"/>
                  <a:gd name="T66" fmla="*/ 32 w 487"/>
                  <a:gd name="T67" fmla="*/ 72 h 456"/>
                  <a:gd name="T68" fmla="*/ 33 w 487"/>
                  <a:gd name="T69" fmla="*/ 69 h 456"/>
                  <a:gd name="T70" fmla="*/ 33 w 487"/>
                  <a:gd name="T71" fmla="*/ 66 h 456"/>
                  <a:gd name="T72" fmla="*/ 0 w 487"/>
                  <a:gd name="T73" fmla="*/ 37 h 456"/>
                  <a:gd name="T74" fmla="*/ 3 w 487"/>
                  <a:gd name="T75" fmla="*/ 37 h 456"/>
                  <a:gd name="T76" fmla="*/ 6 w 487"/>
                  <a:gd name="T77" fmla="*/ 36 h 456"/>
                  <a:gd name="T78" fmla="*/ 10 w 487"/>
                  <a:gd name="T79" fmla="*/ 35 h 456"/>
                  <a:gd name="T80" fmla="*/ 13 w 487"/>
                  <a:gd name="T81" fmla="*/ 35 h 456"/>
                  <a:gd name="T82" fmla="*/ 17 w 487"/>
                  <a:gd name="T83" fmla="*/ 34 h 456"/>
                  <a:gd name="T84" fmla="*/ 20 w 487"/>
                  <a:gd name="T85" fmla="*/ 33 h 456"/>
                  <a:gd name="T86" fmla="*/ 24 w 487"/>
                  <a:gd name="T87" fmla="*/ 34 h 456"/>
                  <a:gd name="T88" fmla="*/ 27 w 487"/>
                  <a:gd name="T89" fmla="*/ 35 h 456"/>
                  <a:gd name="T90" fmla="*/ 28 w 487"/>
                  <a:gd name="T91" fmla="*/ 34 h 456"/>
                  <a:gd name="T92" fmla="*/ 29 w 487"/>
                  <a:gd name="T93" fmla="*/ 34 h 456"/>
                  <a:gd name="T94" fmla="*/ 31 w 487"/>
                  <a:gd name="T95" fmla="*/ 34 h 456"/>
                  <a:gd name="T96" fmla="*/ 32 w 487"/>
                  <a:gd name="T97" fmla="*/ 34 h 456"/>
                  <a:gd name="T98" fmla="*/ 33 w 487"/>
                  <a:gd name="T99" fmla="*/ 34 h 456"/>
                  <a:gd name="T100" fmla="*/ 34 w 487"/>
                  <a:gd name="T101" fmla="*/ 34 h 456"/>
                  <a:gd name="T102" fmla="*/ 36 w 487"/>
                  <a:gd name="T103" fmla="*/ 34 h 456"/>
                  <a:gd name="T104" fmla="*/ 37 w 487"/>
                  <a:gd name="T105" fmla="*/ 33 h 456"/>
                  <a:gd name="T106" fmla="*/ 48 w 487"/>
                  <a:gd name="T107" fmla="*/ 0 h 456"/>
                  <a:gd name="T108" fmla="*/ 50 w 487"/>
                  <a:gd name="T109" fmla="*/ 5 h 456"/>
                  <a:gd name="T110" fmla="*/ 52 w 487"/>
                  <a:gd name="T111" fmla="*/ 9 h 456"/>
                  <a:gd name="T112" fmla="*/ 54 w 487"/>
                  <a:gd name="T113" fmla="*/ 14 h 456"/>
                  <a:gd name="T114" fmla="*/ 56 w 487"/>
                  <a:gd name="T115" fmla="*/ 18 h 456"/>
                  <a:gd name="T116" fmla="*/ 58 w 487"/>
                  <a:gd name="T117" fmla="*/ 23 h 456"/>
                  <a:gd name="T118" fmla="*/ 60 w 487"/>
                  <a:gd name="T119" fmla="*/ 27 h 456"/>
                  <a:gd name="T120" fmla="*/ 63 w 487"/>
                  <a:gd name="T121" fmla="*/ 31 h 456"/>
                  <a:gd name="T122" fmla="*/ 66 w 487"/>
                  <a:gd name="T123" fmla="*/ 35 h 4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87" h="456">
                    <a:moveTo>
                      <a:pt x="331" y="176"/>
                    </a:moveTo>
                    <a:lnTo>
                      <a:pt x="347" y="166"/>
                    </a:lnTo>
                    <a:lnTo>
                      <a:pt x="365" y="160"/>
                    </a:lnTo>
                    <a:lnTo>
                      <a:pt x="384" y="158"/>
                    </a:lnTo>
                    <a:lnTo>
                      <a:pt x="405" y="159"/>
                    </a:lnTo>
                    <a:lnTo>
                      <a:pt x="425" y="160"/>
                    </a:lnTo>
                    <a:lnTo>
                      <a:pt x="445" y="163"/>
                    </a:lnTo>
                    <a:lnTo>
                      <a:pt x="466" y="164"/>
                    </a:lnTo>
                    <a:lnTo>
                      <a:pt x="487" y="166"/>
                    </a:lnTo>
                    <a:lnTo>
                      <a:pt x="393" y="280"/>
                    </a:lnTo>
                    <a:lnTo>
                      <a:pt x="425" y="445"/>
                    </a:lnTo>
                    <a:lnTo>
                      <a:pt x="413" y="435"/>
                    </a:lnTo>
                    <a:lnTo>
                      <a:pt x="403" y="421"/>
                    </a:lnTo>
                    <a:lnTo>
                      <a:pt x="391" y="407"/>
                    </a:lnTo>
                    <a:lnTo>
                      <a:pt x="381" y="393"/>
                    </a:lnTo>
                    <a:lnTo>
                      <a:pt x="370" y="381"/>
                    </a:lnTo>
                    <a:lnTo>
                      <a:pt x="358" y="372"/>
                    </a:lnTo>
                    <a:lnTo>
                      <a:pt x="345" y="368"/>
                    </a:lnTo>
                    <a:lnTo>
                      <a:pt x="331" y="373"/>
                    </a:lnTo>
                    <a:lnTo>
                      <a:pt x="325" y="364"/>
                    </a:lnTo>
                    <a:lnTo>
                      <a:pt x="318" y="357"/>
                    </a:lnTo>
                    <a:lnTo>
                      <a:pt x="308" y="350"/>
                    </a:lnTo>
                    <a:lnTo>
                      <a:pt x="299" y="347"/>
                    </a:lnTo>
                    <a:lnTo>
                      <a:pt x="287" y="342"/>
                    </a:lnTo>
                    <a:lnTo>
                      <a:pt x="277" y="342"/>
                    </a:lnTo>
                    <a:lnTo>
                      <a:pt x="267" y="346"/>
                    </a:lnTo>
                    <a:lnTo>
                      <a:pt x="259" y="353"/>
                    </a:lnTo>
                    <a:lnTo>
                      <a:pt x="135" y="456"/>
                    </a:lnTo>
                    <a:lnTo>
                      <a:pt x="135" y="440"/>
                    </a:lnTo>
                    <a:lnTo>
                      <a:pt x="139" y="425"/>
                    </a:lnTo>
                    <a:lnTo>
                      <a:pt x="144" y="408"/>
                    </a:lnTo>
                    <a:lnTo>
                      <a:pt x="150" y="393"/>
                    </a:lnTo>
                    <a:lnTo>
                      <a:pt x="155" y="377"/>
                    </a:lnTo>
                    <a:lnTo>
                      <a:pt x="161" y="362"/>
                    </a:lnTo>
                    <a:lnTo>
                      <a:pt x="164" y="346"/>
                    </a:lnTo>
                    <a:lnTo>
                      <a:pt x="166" y="331"/>
                    </a:lnTo>
                    <a:lnTo>
                      <a:pt x="0" y="186"/>
                    </a:lnTo>
                    <a:lnTo>
                      <a:pt x="15" y="184"/>
                    </a:lnTo>
                    <a:lnTo>
                      <a:pt x="32" y="181"/>
                    </a:lnTo>
                    <a:lnTo>
                      <a:pt x="49" y="176"/>
                    </a:lnTo>
                    <a:lnTo>
                      <a:pt x="67" y="173"/>
                    </a:lnTo>
                    <a:lnTo>
                      <a:pt x="84" y="168"/>
                    </a:lnTo>
                    <a:lnTo>
                      <a:pt x="101" y="167"/>
                    </a:lnTo>
                    <a:lnTo>
                      <a:pt x="118" y="169"/>
                    </a:lnTo>
                    <a:lnTo>
                      <a:pt x="135" y="176"/>
                    </a:lnTo>
                    <a:lnTo>
                      <a:pt x="141" y="172"/>
                    </a:lnTo>
                    <a:lnTo>
                      <a:pt x="148" y="171"/>
                    </a:lnTo>
                    <a:lnTo>
                      <a:pt x="154" y="171"/>
                    </a:lnTo>
                    <a:lnTo>
                      <a:pt x="161" y="171"/>
                    </a:lnTo>
                    <a:lnTo>
                      <a:pt x="166" y="169"/>
                    </a:lnTo>
                    <a:lnTo>
                      <a:pt x="172" y="169"/>
                    </a:lnTo>
                    <a:lnTo>
                      <a:pt x="179" y="168"/>
                    </a:lnTo>
                    <a:lnTo>
                      <a:pt x="187" y="166"/>
                    </a:lnTo>
                    <a:lnTo>
                      <a:pt x="239" y="0"/>
                    </a:lnTo>
                    <a:lnTo>
                      <a:pt x="249" y="23"/>
                    </a:lnTo>
                    <a:lnTo>
                      <a:pt x="259" y="45"/>
                    </a:lnTo>
                    <a:lnTo>
                      <a:pt x="269" y="68"/>
                    </a:lnTo>
                    <a:lnTo>
                      <a:pt x="280" y="92"/>
                    </a:lnTo>
                    <a:lnTo>
                      <a:pt x="291" y="113"/>
                    </a:lnTo>
                    <a:lnTo>
                      <a:pt x="303" y="134"/>
                    </a:lnTo>
                    <a:lnTo>
                      <a:pt x="317" y="155"/>
                    </a:lnTo>
                    <a:lnTo>
                      <a:pt x="331" y="176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" name="Freeform 56"/>
              <p:cNvSpPr>
                <a:spLocks/>
              </p:cNvSpPr>
              <p:nvPr/>
            </p:nvSpPr>
            <p:spPr bwMode="auto">
              <a:xfrm>
                <a:off x="4557" y="525"/>
                <a:ext cx="36" cy="10"/>
              </a:xfrm>
              <a:custGeom>
                <a:avLst/>
                <a:gdLst>
                  <a:gd name="T0" fmla="*/ 36 w 182"/>
                  <a:gd name="T1" fmla="*/ 2 h 52"/>
                  <a:gd name="T2" fmla="*/ 36 w 182"/>
                  <a:gd name="T3" fmla="*/ 4 h 52"/>
                  <a:gd name="T4" fmla="*/ 3 w 182"/>
                  <a:gd name="T5" fmla="*/ 10 h 52"/>
                  <a:gd name="T6" fmla="*/ 2 w 182"/>
                  <a:gd name="T7" fmla="*/ 10 h 52"/>
                  <a:gd name="T8" fmla="*/ 0 w 182"/>
                  <a:gd name="T9" fmla="*/ 9 h 52"/>
                  <a:gd name="T10" fmla="*/ 0 w 182"/>
                  <a:gd name="T11" fmla="*/ 8 h 52"/>
                  <a:gd name="T12" fmla="*/ 1 w 182"/>
                  <a:gd name="T13" fmla="*/ 6 h 52"/>
                  <a:gd name="T14" fmla="*/ 6 w 182"/>
                  <a:gd name="T15" fmla="*/ 6 h 52"/>
                  <a:gd name="T16" fmla="*/ 10 w 182"/>
                  <a:gd name="T17" fmla="*/ 5 h 52"/>
                  <a:gd name="T18" fmla="*/ 14 w 182"/>
                  <a:gd name="T19" fmla="*/ 4 h 52"/>
                  <a:gd name="T20" fmla="*/ 19 w 182"/>
                  <a:gd name="T21" fmla="*/ 3 h 52"/>
                  <a:gd name="T22" fmla="*/ 23 w 182"/>
                  <a:gd name="T23" fmla="*/ 2 h 52"/>
                  <a:gd name="T24" fmla="*/ 28 w 182"/>
                  <a:gd name="T25" fmla="*/ 1 h 52"/>
                  <a:gd name="T26" fmla="*/ 32 w 182"/>
                  <a:gd name="T27" fmla="*/ 0 h 52"/>
                  <a:gd name="T28" fmla="*/ 36 w 182"/>
                  <a:gd name="T29" fmla="*/ 0 h 52"/>
                  <a:gd name="T30" fmla="*/ 36 w 182"/>
                  <a:gd name="T31" fmla="*/ 2 h 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2" h="52">
                    <a:moveTo>
                      <a:pt x="182" y="11"/>
                    </a:moveTo>
                    <a:lnTo>
                      <a:pt x="182" y="21"/>
                    </a:lnTo>
                    <a:lnTo>
                      <a:pt x="16" y="52"/>
                    </a:lnTo>
                    <a:lnTo>
                      <a:pt x="8" y="50"/>
                    </a:lnTo>
                    <a:lnTo>
                      <a:pt x="2" y="46"/>
                    </a:lnTo>
                    <a:lnTo>
                      <a:pt x="0" y="39"/>
                    </a:lnTo>
                    <a:lnTo>
                      <a:pt x="5" y="32"/>
                    </a:lnTo>
                    <a:lnTo>
                      <a:pt x="28" y="30"/>
                    </a:lnTo>
                    <a:lnTo>
                      <a:pt x="51" y="26"/>
                    </a:lnTo>
                    <a:lnTo>
                      <a:pt x="73" y="21"/>
                    </a:lnTo>
                    <a:lnTo>
                      <a:pt x="97" y="16"/>
                    </a:lnTo>
                    <a:lnTo>
                      <a:pt x="118" y="10"/>
                    </a:lnTo>
                    <a:lnTo>
                      <a:pt x="140" y="5"/>
                    </a:lnTo>
                    <a:lnTo>
                      <a:pt x="160" y="0"/>
                    </a:lnTo>
                    <a:lnTo>
                      <a:pt x="182" y="0"/>
                    </a:lnTo>
                    <a:lnTo>
                      <a:pt x="18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" name="Freeform 57"/>
              <p:cNvSpPr>
                <a:spLocks/>
              </p:cNvSpPr>
              <p:nvPr/>
            </p:nvSpPr>
            <p:spPr bwMode="auto">
              <a:xfrm>
                <a:off x="4396" y="535"/>
                <a:ext cx="21" cy="9"/>
              </a:xfrm>
              <a:custGeom>
                <a:avLst/>
                <a:gdLst>
                  <a:gd name="T0" fmla="*/ 21 w 104"/>
                  <a:gd name="T1" fmla="*/ 0 h 43"/>
                  <a:gd name="T2" fmla="*/ 21 w 104"/>
                  <a:gd name="T3" fmla="*/ 1 h 43"/>
                  <a:gd name="T4" fmla="*/ 21 w 104"/>
                  <a:gd name="T5" fmla="*/ 3 h 43"/>
                  <a:gd name="T6" fmla="*/ 21 w 104"/>
                  <a:gd name="T7" fmla="*/ 5 h 43"/>
                  <a:gd name="T8" fmla="*/ 20 w 104"/>
                  <a:gd name="T9" fmla="*/ 7 h 43"/>
                  <a:gd name="T10" fmla="*/ 19 w 104"/>
                  <a:gd name="T11" fmla="*/ 8 h 43"/>
                  <a:gd name="T12" fmla="*/ 18 w 104"/>
                  <a:gd name="T13" fmla="*/ 9 h 43"/>
                  <a:gd name="T14" fmla="*/ 17 w 104"/>
                  <a:gd name="T15" fmla="*/ 9 h 43"/>
                  <a:gd name="T16" fmla="*/ 15 w 104"/>
                  <a:gd name="T17" fmla="*/ 9 h 43"/>
                  <a:gd name="T18" fmla="*/ 0 w 104"/>
                  <a:gd name="T19" fmla="*/ 6 h 43"/>
                  <a:gd name="T20" fmla="*/ 1 w 104"/>
                  <a:gd name="T21" fmla="*/ 4 h 43"/>
                  <a:gd name="T22" fmla="*/ 3 w 104"/>
                  <a:gd name="T23" fmla="*/ 3 h 43"/>
                  <a:gd name="T24" fmla="*/ 5 w 104"/>
                  <a:gd name="T25" fmla="*/ 3 h 43"/>
                  <a:gd name="T26" fmla="*/ 9 w 104"/>
                  <a:gd name="T27" fmla="*/ 3 h 43"/>
                  <a:gd name="T28" fmla="*/ 12 w 104"/>
                  <a:gd name="T29" fmla="*/ 3 h 43"/>
                  <a:gd name="T30" fmla="*/ 14 w 104"/>
                  <a:gd name="T31" fmla="*/ 3 h 43"/>
                  <a:gd name="T32" fmla="*/ 17 w 104"/>
                  <a:gd name="T33" fmla="*/ 2 h 43"/>
                  <a:gd name="T34" fmla="*/ 19 w 104"/>
                  <a:gd name="T35" fmla="*/ 0 h 43"/>
                  <a:gd name="T36" fmla="*/ 21 w 104"/>
                  <a:gd name="T37" fmla="*/ 0 h 4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4" h="43">
                    <a:moveTo>
                      <a:pt x="104" y="0"/>
                    </a:moveTo>
                    <a:lnTo>
                      <a:pt x="103" y="7"/>
                    </a:lnTo>
                    <a:lnTo>
                      <a:pt x="103" y="16"/>
                    </a:lnTo>
                    <a:lnTo>
                      <a:pt x="102" y="24"/>
                    </a:lnTo>
                    <a:lnTo>
                      <a:pt x="100" y="32"/>
                    </a:lnTo>
                    <a:lnTo>
                      <a:pt x="95" y="38"/>
                    </a:lnTo>
                    <a:lnTo>
                      <a:pt x="91" y="42"/>
                    </a:lnTo>
                    <a:lnTo>
                      <a:pt x="83" y="43"/>
                    </a:lnTo>
                    <a:lnTo>
                      <a:pt x="74" y="42"/>
                    </a:lnTo>
                    <a:lnTo>
                      <a:pt x="0" y="31"/>
                    </a:lnTo>
                    <a:lnTo>
                      <a:pt x="6" y="21"/>
                    </a:lnTo>
                    <a:lnTo>
                      <a:pt x="15" y="16"/>
                    </a:lnTo>
                    <a:lnTo>
                      <a:pt x="27" y="15"/>
                    </a:lnTo>
                    <a:lnTo>
                      <a:pt x="43" y="15"/>
                    </a:lnTo>
                    <a:lnTo>
                      <a:pt x="57" y="14"/>
                    </a:lnTo>
                    <a:lnTo>
                      <a:pt x="71" y="13"/>
                    </a:lnTo>
                    <a:lnTo>
                      <a:pt x="84" y="8"/>
                    </a:lnTo>
                    <a:lnTo>
                      <a:pt x="94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" name="Freeform 58"/>
              <p:cNvSpPr>
                <a:spLocks/>
              </p:cNvSpPr>
              <p:nvPr/>
            </p:nvSpPr>
            <p:spPr bwMode="auto">
              <a:xfrm>
                <a:off x="4556" y="552"/>
                <a:ext cx="23" cy="5"/>
              </a:xfrm>
              <a:custGeom>
                <a:avLst/>
                <a:gdLst>
                  <a:gd name="T0" fmla="*/ 23 w 114"/>
                  <a:gd name="T1" fmla="*/ 4 h 27"/>
                  <a:gd name="T2" fmla="*/ 20 w 114"/>
                  <a:gd name="T3" fmla="*/ 4 h 27"/>
                  <a:gd name="T4" fmla="*/ 18 w 114"/>
                  <a:gd name="T5" fmla="*/ 5 h 27"/>
                  <a:gd name="T6" fmla="*/ 15 w 114"/>
                  <a:gd name="T7" fmla="*/ 5 h 27"/>
                  <a:gd name="T8" fmla="*/ 12 w 114"/>
                  <a:gd name="T9" fmla="*/ 5 h 27"/>
                  <a:gd name="T10" fmla="*/ 9 w 114"/>
                  <a:gd name="T11" fmla="*/ 5 h 27"/>
                  <a:gd name="T12" fmla="*/ 6 w 114"/>
                  <a:gd name="T13" fmla="*/ 4 h 27"/>
                  <a:gd name="T14" fmla="*/ 3 w 114"/>
                  <a:gd name="T15" fmla="*/ 3 h 27"/>
                  <a:gd name="T16" fmla="*/ 0 w 114"/>
                  <a:gd name="T17" fmla="*/ 2 h 27"/>
                  <a:gd name="T18" fmla="*/ 3 w 114"/>
                  <a:gd name="T19" fmla="*/ 1 h 27"/>
                  <a:gd name="T20" fmla="*/ 6 w 114"/>
                  <a:gd name="T21" fmla="*/ 0 h 27"/>
                  <a:gd name="T22" fmla="*/ 9 w 114"/>
                  <a:gd name="T23" fmla="*/ 0 h 27"/>
                  <a:gd name="T24" fmla="*/ 12 w 114"/>
                  <a:gd name="T25" fmla="*/ 0 h 27"/>
                  <a:gd name="T26" fmla="*/ 15 w 114"/>
                  <a:gd name="T27" fmla="*/ 1 h 27"/>
                  <a:gd name="T28" fmla="*/ 18 w 114"/>
                  <a:gd name="T29" fmla="*/ 1 h 27"/>
                  <a:gd name="T30" fmla="*/ 20 w 114"/>
                  <a:gd name="T31" fmla="*/ 2 h 27"/>
                  <a:gd name="T32" fmla="*/ 23 w 114"/>
                  <a:gd name="T33" fmla="*/ 2 h 27"/>
                  <a:gd name="T34" fmla="*/ 23 w 114"/>
                  <a:gd name="T35" fmla="*/ 4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4" h="27">
                    <a:moveTo>
                      <a:pt x="114" y="21"/>
                    </a:moveTo>
                    <a:lnTo>
                      <a:pt x="101" y="24"/>
                    </a:lnTo>
                    <a:lnTo>
                      <a:pt x="88" y="26"/>
                    </a:lnTo>
                    <a:lnTo>
                      <a:pt x="74" y="26"/>
                    </a:lnTo>
                    <a:lnTo>
                      <a:pt x="60" y="27"/>
                    </a:lnTo>
                    <a:lnTo>
                      <a:pt x="44" y="25"/>
                    </a:lnTo>
                    <a:lnTo>
                      <a:pt x="30" y="23"/>
                    </a:lnTo>
                    <a:lnTo>
                      <a:pt x="15" y="17"/>
                    </a:lnTo>
                    <a:lnTo>
                      <a:pt x="0" y="11"/>
                    </a:lnTo>
                    <a:lnTo>
                      <a:pt x="15" y="4"/>
                    </a:lnTo>
                    <a:lnTo>
                      <a:pt x="30" y="1"/>
                    </a:lnTo>
                    <a:lnTo>
                      <a:pt x="44" y="0"/>
                    </a:lnTo>
                    <a:lnTo>
                      <a:pt x="60" y="2"/>
                    </a:lnTo>
                    <a:lnTo>
                      <a:pt x="74" y="4"/>
                    </a:lnTo>
                    <a:lnTo>
                      <a:pt x="88" y="8"/>
                    </a:lnTo>
                    <a:lnTo>
                      <a:pt x="101" y="9"/>
                    </a:lnTo>
                    <a:lnTo>
                      <a:pt x="114" y="11"/>
                    </a:lnTo>
                    <a:lnTo>
                      <a:pt x="11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" name="Freeform 59"/>
              <p:cNvSpPr>
                <a:spLocks/>
              </p:cNvSpPr>
              <p:nvPr/>
            </p:nvSpPr>
            <p:spPr bwMode="auto">
              <a:xfrm>
                <a:off x="4380" y="562"/>
                <a:ext cx="49" cy="9"/>
              </a:xfrm>
              <a:custGeom>
                <a:avLst/>
                <a:gdLst>
                  <a:gd name="T0" fmla="*/ 49 w 248"/>
                  <a:gd name="T1" fmla="*/ 0 h 42"/>
                  <a:gd name="T2" fmla="*/ 49 w 248"/>
                  <a:gd name="T3" fmla="*/ 2 h 42"/>
                  <a:gd name="T4" fmla="*/ 48 w 248"/>
                  <a:gd name="T5" fmla="*/ 3 h 42"/>
                  <a:gd name="T6" fmla="*/ 47 w 248"/>
                  <a:gd name="T7" fmla="*/ 4 h 42"/>
                  <a:gd name="T8" fmla="*/ 47 w 248"/>
                  <a:gd name="T9" fmla="*/ 5 h 42"/>
                  <a:gd name="T10" fmla="*/ 45 w 248"/>
                  <a:gd name="T11" fmla="*/ 6 h 42"/>
                  <a:gd name="T12" fmla="*/ 43 w 248"/>
                  <a:gd name="T13" fmla="*/ 7 h 42"/>
                  <a:gd name="T14" fmla="*/ 38 w 248"/>
                  <a:gd name="T15" fmla="*/ 7 h 42"/>
                  <a:gd name="T16" fmla="*/ 32 w 248"/>
                  <a:gd name="T17" fmla="*/ 8 h 42"/>
                  <a:gd name="T18" fmla="*/ 27 w 248"/>
                  <a:gd name="T19" fmla="*/ 8 h 42"/>
                  <a:gd name="T20" fmla="*/ 21 w 248"/>
                  <a:gd name="T21" fmla="*/ 8 h 42"/>
                  <a:gd name="T22" fmla="*/ 16 w 248"/>
                  <a:gd name="T23" fmla="*/ 8 h 42"/>
                  <a:gd name="T24" fmla="*/ 11 w 248"/>
                  <a:gd name="T25" fmla="*/ 8 h 42"/>
                  <a:gd name="T26" fmla="*/ 5 w 248"/>
                  <a:gd name="T27" fmla="*/ 8 h 42"/>
                  <a:gd name="T28" fmla="*/ 0 w 248"/>
                  <a:gd name="T29" fmla="*/ 9 h 42"/>
                  <a:gd name="T30" fmla="*/ 0 w 248"/>
                  <a:gd name="T31" fmla="*/ 7 h 42"/>
                  <a:gd name="T32" fmla="*/ 5 w 248"/>
                  <a:gd name="T33" fmla="*/ 5 h 42"/>
                  <a:gd name="T34" fmla="*/ 10 w 248"/>
                  <a:gd name="T35" fmla="*/ 4 h 42"/>
                  <a:gd name="T36" fmla="*/ 16 w 248"/>
                  <a:gd name="T37" fmla="*/ 3 h 42"/>
                  <a:gd name="T38" fmla="*/ 21 w 248"/>
                  <a:gd name="T39" fmla="*/ 3 h 42"/>
                  <a:gd name="T40" fmla="*/ 26 w 248"/>
                  <a:gd name="T41" fmla="*/ 3 h 42"/>
                  <a:gd name="T42" fmla="*/ 31 w 248"/>
                  <a:gd name="T43" fmla="*/ 3 h 42"/>
                  <a:gd name="T44" fmla="*/ 36 w 248"/>
                  <a:gd name="T45" fmla="*/ 2 h 42"/>
                  <a:gd name="T46" fmla="*/ 41 w 248"/>
                  <a:gd name="T47" fmla="*/ 0 h 42"/>
                  <a:gd name="T48" fmla="*/ 42 w 248"/>
                  <a:gd name="T49" fmla="*/ 0 h 42"/>
                  <a:gd name="T50" fmla="*/ 44 w 248"/>
                  <a:gd name="T51" fmla="*/ 0 h 42"/>
                  <a:gd name="T52" fmla="*/ 45 w 248"/>
                  <a:gd name="T53" fmla="*/ 0 h 42"/>
                  <a:gd name="T54" fmla="*/ 46 w 248"/>
                  <a:gd name="T55" fmla="*/ 0 h 42"/>
                  <a:gd name="T56" fmla="*/ 47 w 248"/>
                  <a:gd name="T57" fmla="*/ 0 h 42"/>
                  <a:gd name="T58" fmla="*/ 49 w 248"/>
                  <a:gd name="T59" fmla="*/ 0 h 4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8" h="42">
                    <a:moveTo>
                      <a:pt x="248" y="0"/>
                    </a:moveTo>
                    <a:lnTo>
                      <a:pt x="246" y="7"/>
                    </a:lnTo>
                    <a:lnTo>
                      <a:pt x="244" y="13"/>
                    </a:lnTo>
                    <a:lnTo>
                      <a:pt x="239" y="18"/>
                    </a:lnTo>
                    <a:lnTo>
                      <a:pt x="236" y="24"/>
                    </a:lnTo>
                    <a:lnTo>
                      <a:pt x="226" y="29"/>
                    </a:lnTo>
                    <a:lnTo>
                      <a:pt x="218" y="32"/>
                    </a:lnTo>
                    <a:lnTo>
                      <a:pt x="190" y="34"/>
                    </a:lnTo>
                    <a:lnTo>
                      <a:pt x="162" y="35"/>
                    </a:lnTo>
                    <a:lnTo>
                      <a:pt x="135" y="35"/>
                    </a:lnTo>
                    <a:lnTo>
                      <a:pt x="108" y="36"/>
                    </a:lnTo>
                    <a:lnTo>
                      <a:pt x="81" y="36"/>
                    </a:lnTo>
                    <a:lnTo>
                      <a:pt x="54" y="36"/>
                    </a:lnTo>
                    <a:lnTo>
                      <a:pt x="27" y="37"/>
                    </a:lnTo>
                    <a:lnTo>
                      <a:pt x="0" y="42"/>
                    </a:lnTo>
                    <a:lnTo>
                      <a:pt x="0" y="32"/>
                    </a:lnTo>
                    <a:lnTo>
                      <a:pt x="26" y="21"/>
                    </a:lnTo>
                    <a:lnTo>
                      <a:pt x="53" y="17"/>
                    </a:lnTo>
                    <a:lnTo>
                      <a:pt x="79" y="16"/>
                    </a:lnTo>
                    <a:lnTo>
                      <a:pt x="106" y="16"/>
                    </a:lnTo>
                    <a:lnTo>
                      <a:pt x="131" y="15"/>
                    </a:lnTo>
                    <a:lnTo>
                      <a:pt x="157" y="13"/>
                    </a:lnTo>
                    <a:lnTo>
                      <a:pt x="182" y="8"/>
                    </a:lnTo>
                    <a:lnTo>
                      <a:pt x="207" y="0"/>
                    </a:lnTo>
                    <a:lnTo>
                      <a:pt x="214" y="0"/>
                    </a:lnTo>
                    <a:lnTo>
                      <a:pt x="223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" name="Freeform 60"/>
              <p:cNvSpPr>
                <a:spLocks/>
              </p:cNvSpPr>
              <p:nvPr/>
            </p:nvSpPr>
            <p:spPr bwMode="auto">
              <a:xfrm>
                <a:off x="4554" y="575"/>
                <a:ext cx="35" cy="19"/>
              </a:xfrm>
              <a:custGeom>
                <a:avLst/>
                <a:gdLst>
                  <a:gd name="T0" fmla="*/ 35 w 176"/>
                  <a:gd name="T1" fmla="*/ 17 h 94"/>
                  <a:gd name="T2" fmla="*/ 35 w 176"/>
                  <a:gd name="T3" fmla="*/ 19 h 94"/>
                  <a:gd name="T4" fmla="*/ 30 w 176"/>
                  <a:gd name="T5" fmla="*/ 18 h 94"/>
                  <a:gd name="T6" fmla="*/ 25 w 176"/>
                  <a:gd name="T7" fmla="*/ 17 h 94"/>
                  <a:gd name="T8" fmla="*/ 21 w 176"/>
                  <a:gd name="T9" fmla="*/ 15 h 94"/>
                  <a:gd name="T10" fmla="*/ 17 w 176"/>
                  <a:gd name="T11" fmla="*/ 12 h 94"/>
                  <a:gd name="T12" fmla="*/ 13 w 176"/>
                  <a:gd name="T13" fmla="*/ 10 h 94"/>
                  <a:gd name="T14" fmla="*/ 9 w 176"/>
                  <a:gd name="T15" fmla="*/ 7 h 94"/>
                  <a:gd name="T16" fmla="*/ 4 w 176"/>
                  <a:gd name="T17" fmla="*/ 5 h 94"/>
                  <a:gd name="T18" fmla="*/ 0 w 176"/>
                  <a:gd name="T19" fmla="*/ 4 h 94"/>
                  <a:gd name="T20" fmla="*/ 2 w 176"/>
                  <a:gd name="T21" fmla="*/ 0 h 94"/>
                  <a:gd name="T22" fmla="*/ 6 w 176"/>
                  <a:gd name="T23" fmla="*/ 1 h 94"/>
                  <a:gd name="T24" fmla="*/ 10 w 176"/>
                  <a:gd name="T25" fmla="*/ 3 h 94"/>
                  <a:gd name="T26" fmla="*/ 14 w 176"/>
                  <a:gd name="T27" fmla="*/ 5 h 94"/>
                  <a:gd name="T28" fmla="*/ 18 w 176"/>
                  <a:gd name="T29" fmla="*/ 7 h 94"/>
                  <a:gd name="T30" fmla="*/ 22 w 176"/>
                  <a:gd name="T31" fmla="*/ 9 h 94"/>
                  <a:gd name="T32" fmla="*/ 27 w 176"/>
                  <a:gd name="T33" fmla="*/ 11 h 94"/>
                  <a:gd name="T34" fmla="*/ 31 w 176"/>
                  <a:gd name="T35" fmla="*/ 14 h 94"/>
                  <a:gd name="T36" fmla="*/ 35 w 176"/>
                  <a:gd name="T37" fmla="*/ 17 h 9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6" h="94">
                    <a:moveTo>
                      <a:pt x="176" y="84"/>
                    </a:moveTo>
                    <a:lnTo>
                      <a:pt x="176" y="94"/>
                    </a:lnTo>
                    <a:lnTo>
                      <a:pt x="149" y="90"/>
                    </a:lnTo>
                    <a:lnTo>
                      <a:pt x="126" y="84"/>
                    </a:lnTo>
                    <a:lnTo>
                      <a:pt x="104" y="72"/>
                    </a:lnTo>
                    <a:lnTo>
                      <a:pt x="84" y="61"/>
                    </a:lnTo>
                    <a:lnTo>
                      <a:pt x="63" y="47"/>
                    </a:lnTo>
                    <a:lnTo>
                      <a:pt x="43" y="36"/>
                    </a:lnTo>
                    <a:lnTo>
                      <a:pt x="22" y="27"/>
                    </a:lnTo>
                    <a:lnTo>
                      <a:pt x="0" y="21"/>
                    </a:lnTo>
                    <a:lnTo>
                      <a:pt x="10" y="0"/>
                    </a:lnTo>
                    <a:lnTo>
                      <a:pt x="29" y="7"/>
                    </a:lnTo>
                    <a:lnTo>
                      <a:pt x="50" y="15"/>
                    </a:lnTo>
                    <a:lnTo>
                      <a:pt x="71" y="24"/>
                    </a:lnTo>
                    <a:lnTo>
                      <a:pt x="93" y="34"/>
                    </a:lnTo>
                    <a:lnTo>
                      <a:pt x="113" y="43"/>
                    </a:lnTo>
                    <a:lnTo>
                      <a:pt x="135" y="55"/>
                    </a:lnTo>
                    <a:lnTo>
                      <a:pt x="155" y="68"/>
                    </a:lnTo>
                    <a:lnTo>
                      <a:pt x="176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" name="Freeform 61"/>
              <p:cNvSpPr>
                <a:spLocks/>
              </p:cNvSpPr>
              <p:nvPr/>
            </p:nvSpPr>
            <p:spPr bwMode="auto">
              <a:xfrm>
                <a:off x="4417" y="582"/>
                <a:ext cx="21" cy="14"/>
              </a:xfrm>
              <a:custGeom>
                <a:avLst/>
                <a:gdLst>
                  <a:gd name="T0" fmla="*/ 21 w 104"/>
                  <a:gd name="T1" fmla="*/ 1 h 68"/>
                  <a:gd name="T2" fmla="*/ 19 w 104"/>
                  <a:gd name="T3" fmla="*/ 3 h 68"/>
                  <a:gd name="T4" fmla="*/ 17 w 104"/>
                  <a:gd name="T5" fmla="*/ 5 h 68"/>
                  <a:gd name="T6" fmla="*/ 14 w 104"/>
                  <a:gd name="T7" fmla="*/ 7 h 68"/>
                  <a:gd name="T8" fmla="*/ 12 w 104"/>
                  <a:gd name="T9" fmla="*/ 8 h 68"/>
                  <a:gd name="T10" fmla="*/ 10 w 104"/>
                  <a:gd name="T11" fmla="*/ 9 h 68"/>
                  <a:gd name="T12" fmla="*/ 7 w 104"/>
                  <a:gd name="T13" fmla="*/ 11 h 68"/>
                  <a:gd name="T14" fmla="*/ 4 w 104"/>
                  <a:gd name="T15" fmla="*/ 12 h 68"/>
                  <a:gd name="T16" fmla="*/ 2 w 104"/>
                  <a:gd name="T17" fmla="*/ 14 h 68"/>
                  <a:gd name="T18" fmla="*/ 2 w 104"/>
                  <a:gd name="T19" fmla="*/ 14 h 68"/>
                  <a:gd name="T20" fmla="*/ 1 w 104"/>
                  <a:gd name="T21" fmla="*/ 14 h 68"/>
                  <a:gd name="T22" fmla="*/ 0 w 104"/>
                  <a:gd name="T23" fmla="*/ 14 h 68"/>
                  <a:gd name="T24" fmla="*/ 0 w 104"/>
                  <a:gd name="T25" fmla="*/ 14 h 68"/>
                  <a:gd name="T26" fmla="*/ 1 w 104"/>
                  <a:gd name="T27" fmla="*/ 12 h 68"/>
                  <a:gd name="T28" fmla="*/ 3 w 104"/>
                  <a:gd name="T29" fmla="*/ 10 h 68"/>
                  <a:gd name="T30" fmla="*/ 4 w 104"/>
                  <a:gd name="T31" fmla="*/ 8 h 68"/>
                  <a:gd name="T32" fmla="*/ 6 w 104"/>
                  <a:gd name="T33" fmla="*/ 7 h 68"/>
                  <a:gd name="T34" fmla="*/ 8 w 104"/>
                  <a:gd name="T35" fmla="*/ 5 h 68"/>
                  <a:gd name="T36" fmla="*/ 11 w 104"/>
                  <a:gd name="T37" fmla="*/ 4 h 68"/>
                  <a:gd name="T38" fmla="*/ 13 w 104"/>
                  <a:gd name="T39" fmla="*/ 3 h 68"/>
                  <a:gd name="T40" fmla="*/ 15 w 104"/>
                  <a:gd name="T41" fmla="*/ 1 h 68"/>
                  <a:gd name="T42" fmla="*/ 16 w 104"/>
                  <a:gd name="T43" fmla="*/ 1 h 68"/>
                  <a:gd name="T44" fmla="*/ 19 w 104"/>
                  <a:gd name="T45" fmla="*/ 0 h 68"/>
                  <a:gd name="T46" fmla="*/ 20 w 104"/>
                  <a:gd name="T47" fmla="*/ 0 h 68"/>
                  <a:gd name="T48" fmla="*/ 21 w 104"/>
                  <a:gd name="T49" fmla="*/ 1 h 6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4" h="68">
                    <a:moveTo>
                      <a:pt x="104" y="6"/>
                    </a:moveTo>
                    <a:lnTo>
                      <a:pt x="94" y="16"/>
                    </a:lnTo>
                    <a:lnTo>
                      <a:pt x="84" y="25"/>
                    </a:lnTo>
                    <a:lnTo>
                      <a:pt x="71" y="33"/>
                    </a:lnTo>
                    <a:lnTo>
                      <a:pt x="60" y="41"/>
                    </a:lnTo>
                    <a:lnTo>
                      <a:pt x="48" y="46"/>
                    </a:lnTo>
                    <a:lnTo>
                      <a:pt x="35" y="53"/>
                    </a:lnTo>
                    <a:lnTo>
                      <a:pt x="22" y="60"/>
                    </a:lnTo>
                    <a:lnTo>
                      <a:pt x="10" y="68"/>
                    </a:lnTo>
                    <a:lnTo>
                      <a:pt x="8" y="68"/>
                    </a:lnTo>
                    <a:lnTo>
                      <a:pt x="5" y="68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5" y="57"/>
                    </a:lnTo>
                    <a:lnTo>
                      <a:pt x="13" y="48"/>
                    </a:lnTo>
                    <a:lnTo>
                      <a:pt x="22" y="40"/>
                    </a:lnTo>
                    <a:lnTo>
                      <a:pt x="32" y="33"/>
                    </a:lnTo>
                    <a:lnTo>
                      <a:pt x="42" y="26"/>
                    </a:lnTo>
                    <a:lnTo>
                      <a:pt x="53" y="19"/>
                    </a:lnTo>
                    <a:lnTo>
                      <a:pt x="62" y="13"/>
                    </a:lnTo>
                    <a:lnTo>
                      <a:pt x="73" y="6"/>
                    </a:lnTo>
                    <a:lnTo>
                      <a:pt x="80" y="4"/>
                    </a:lnTo>
                    <a:lnTo>
                      <a:pt x="92" y="1"/>
                    </a:lnTo>
                    <a:lnTo>
                      <a:pt x="100" y="0"/>
                    </a:lnTo>
                    <a:lnTo>
                      <a:pt x="10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" name="Freeform 62"/>
              <p:cNvSpPr>
                <a:spLocks/>
              </p:cNvSpPr>
              <p:nvPr/>
            </p:nvSpPr>
            <p:spPr bwMode="auto">
              <a:xfrm>
                <a:off x="4550" y="602"/>
                <a:ext cx="18" cy="12"/>
              </a:xfrm>
              <a:custGeom>
                <a:avLst/>
                <a:gdLst>
                  <a:gd name="T0" fmla="*/ 18 w 93"/>
                  <a:gd name="T1" fmla="*/ 12 h 62"/>
                  <a:gd name="T2" fmla="*/ 17 w 93"/>
                  <a:gd name="T3" fmla="*/ 12 h 62"/>
                  <a:gd name="T4" fmla="*/ 16 w 93"/>
                  <a:gd name="T5" fmla="*/ 12 h 62"/>
                  <a:gd name="T6" fmla="*/ 16 w 93"/>
                  <a:gd name="T7" fmla="*/ 12 h 62"/>
                  <a:gd name="T8" fmla="*/ 14 w 93"/>
                  <a:gd name="T9" fmla="*/ 12 h 62"/>
                  <a:gd name="T10" fmla="*/ 12 w 93"/>
                  <a:gd name="T11" fmla="*/ 11 h 62"/>
                  <a:gd name="T12" fmla="*/ 10 w 93"/>
                  <a:gd name="T13" fmla="*/ 10 h 62"/>
                  <a:gd name="T14" fmla="*/ 8 w 93"/>
                  <a:gd name="T15" fmla="*/ 9 h 62"/>
                  <a:gd name="T16" fmla="*/ 6 w 93"/>
                  <a:gd name="T17" fmla="*/ 8 h 62"/>
                  <a:gd name="T18" fmla="*/ 4 w 93"/>
                  <a:gd name="T19" fmla="*/ 6 h 62"/>
                  <a:gd name="T20" fmla="*/ 2 w 93"/>
                  <a:gd name="T21" fmla="*/ 5 h 62"/>
                  <a:gd name="T22" fmla="*/ 0 w 93"/>
                  <a:gd name="T23" fmla="*/ 4 h 62"/>
                  <a:gd name="T24" fmla="*/ 0 w 93"/>
                  <a:gd name="T25" fmla="*/ 0 h 62"/>
                  <a:gd name="T26" fmla="*/ 2 w 93"/>
                  <a:gd name="T27" fmla="*/ 1 h 62"/>
                  <a:gd name="T28" fmla="*/ 4 w 93"/>
                  <a:gd name="T29" fmla="*/ 2 h 62"/>
                  <a:gd name="T30" fmla="*/ 6 w 93"/>
                  <a:gd name="T31" fmla="*/ 4 h 62"/>
                  <a:gd name="T32" fmla="*/ 9 w 93"/>
                  <a:gd name="T33" fmla="*/ 5 h 62"/>
                  <a:gd name="T34" fmla="*/ 11 w 93"/>
                  <a:gd name="T35" fmla="*/ 6 h 62"/>
                  <a:gd name="T36" fmla="*/ 14 w 93"/>
                  <a:gd name="T37" fmla="*/ 8 h 62"/>
                  <a:gd name="T38" fmla="*/ 16 w 93"/>
                  <a:gd name="T39" fmla="*/ 10 h 62"/>
                  <a:gd name="T40" fmla="*/ 18 w 93"/>
                  <a:gd name="T41" fmla="*/ 12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3" h="62">
                    <a:moveTo>
                      <a:pt x="93" y="62"/>
                    </a:moveTo>
                    <a:lnTo>
                      <a:pt x="87" y="62"/>
                    </a:lnTo>
                    <a:lnTo>
                      <a:pt x="84" y="62"/>
                    </a:lnTo>
                    <a:lnTo>
                      <a:pt x="83" y="62"/>
                    </a:lnTo>
                    <a:lnTo>
                      <a:pt x="71" y="62"/>
                    </a:lnTo>
                    <a:lnTo>
                      <a:pt x="61" y="59"/>
                    </a:lnTo>
                    <a:lnTo>
                      <a:pt x="50" y="54"/>
                    </a:lnTo>
                    <a:lnTo>
                      <a:pt x="41" y="48"/>
                    </a:lnTo>
                    <a:lnTo>
                      <a:pt x="31" y="39"/>
                    </a:lnTo>
                    <a:lnTo>
                      <a:pt x="21" y="31"/>
                    </a:lnTo>
                    <a:lnTo>
                      <a:pt x="10" y="24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11" y="5"/>
                    </a:lnTo>
                    <a:lnTo>
                      <a:pt x="22" y="12"/>
                    </a:lnTo>
                    <a:lnTo>
                      <a:pt x="33" y="19"/>
                    </a:lnTo>
                    <a:lnTo>
                      <a:pt x="46" y="26"/>
                    </a:lnTo>
                    <a:lnTo>
                      <a:pt x="57" y="32"/>
                    </a:lnTo>
                    <a:lnTo>
                      <a:pt x="70" y="40"/>
                    </a:lnTo>
                    <a:lnTo>
                      <a:pt x="81" y="50"/>
                    </a:lnTo>
                    <a:lnTo>
                      <a:pt x="93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" name="Freeform 63"/>
              <p:cNvSpPr>
                <a:spLocks/>
              </p:cNvSpPr>
              <p:nvPr/>
            </p:nvSpPr>
            <p:spPr bwMode="auto">
              <a:xfrm>
                <a:off x="4401" y="604"/>
                <a:ext cx="41" cy="35"/>
              </a:xfrm>
              <a:custGeom>
                <a:avLst/>
                <a:gdLst>
                  <a:gd name="T0" fmla="*/ 39 w 207"/>
                  <a:gd name="T1" fmla="*/ 4 h 176"/>
                  <a:gd name="T2" fmla="*/ 4 w 207"/>
                  <a:gd name="T3" fmla="*/ 35 h 176"/>
                  <a:gd name="T4" fmla="*/ 4 w 207"/>
                  <a:gd name="T5" fmla="*/ 35 h 176"/>
                  <a:gd name="T6" fmla="*/ 3 w 207"/>
                  <a:gd name="T7" fmla="*/ 35 h 176"/>
                  <a:gd name="T8" fmla="*/ 1 w 207"/>
                  <a:gd name="T9" fmla="*/ 34 h 176"/>
                  <a:gd name="T10" fmla="*/ 0 w 207"/>
                  <a:gd name="T11" fmla="*/ 33 h 176"/>
                  <a:gd name="T12" fmla="*/ 0 w 207"/>
                  <a:gd name="T13" fmla="*/ 31 h 176"/>
                  <a:gd name="T14" fmla="*/ 37 w 207"/>
                  <a:gd name="T15" fmla="*/ 0 h 176"/>
                  <a:gd name="T16" fmla="*/ 41 w 207"/>
                  <a:gd name="T17" fmla="*/ 0 h 176"/>
                  <a:gd name="T18" fmla="*/ 39 w 207"/>
                  <a:gd name="T19" fmla="*/ 4 h 1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7" h="176">
                    <a:moveTo>
                      <a:pt x="196" y="20"/>
                    </a:moveTo>
                    <a:lnTo>
                      <a:pt x="20" y="176"/>
                    </a:lnTo>
                    <a:lnTo>
                      <a:pt x="18" y="175"/>
                    </a:lnTo>
                    <a:lnTo>
                      <a:pt x="13" y="174"/>
                    </a:lnTo>
                    <a:lnTo>
                      <a:pt x="6" y="170"/>
                    </a:lnTo>
                    <a:lnTo>
                      <a:pt x="0" y="166"/>
                    </a:lnTo>
                    <a:lnTo>
                      <a:pt x="0" y="155"/>
                    </a:lnTo>
                    <a:lnTo>
                      <a:pt x="186" y="0"/>
                    </a:lnTo>
                    <a:lnTo>
                      <a:pt x="207" y="0"/>
                    </a:lnTo>
                    <a:lnTo>
                      <a:pt x="19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" name="Freeform 64"/>
              <p:cNvSpPr>
                <a:spLocks/>
              </p:cNvSpPr>
              <p:nvPr/>
            </p:nvSpPr>
            <p:spPr bwMode="auto">
              <a:xfrm>
                <a:off x="4469" y="606"/>
                <a:ext cx="12" cy="54"/>
              </a:xfrm>
              <a:custGeom>
                <a:avLst/>
                <a:gdLst>
                  <a:gd name="T0" fmla="*/ 12 w 63"/>
                  <a:gd name="T1" fmla="*/ 2 h 270"/>
                  <a:gd name="T2" fmla="*/ 10 w 63"/>
                  <a:gd name="T3" fmla="*/ 8 h 270"/>
                  <a:gd name="T4" fmla="*/ 10 w 63"/>
                  <a:gd name="T5" fmla="*/ 15 h 270"/>
                  <a:gd name="T6" fmla="*/ 9 w 63"/>
                  <a:gd name="T7" fmla="*/ 21 h 270"/>
                  <a:gd name="T8" fmla="*/ 8 w 63"/>
                  <a:gd name="T9" fmla="*/ 28 h 270"/>
                  <a:gd name="T10" fmla="*/ 7 w 63"/>
                  <a:gd name="T11" fmla="*/ 35 h 270"/>
                  <a:gd name="T12" fmla="*/ 6 w 63"/>
                  <a:gd name="T13" fmla="*/ 41 h 270"/>
                  <a:gd name="T14" fmla="*/ 5 w 63"/>
                  <a:gd name="T15" fmla="*/ 47 h 270"/>
                  <a:gd name="T16" fmla="*/ 4 w 63"/>
                  <a:gd name="T17" fmla="*/ 54 h 270"/>
                  <a:gd name="T18" fmla="*/ 2 w 63"/>
                  <a:gd name="T19" fmla="*/ 53 h 270"/>
                  <a:gd name="T20" fmla="*/ 1 w 63"/>
                  <a:gd name="T21" fmla="*/ 52 h 270"/>
                  <a:gd name="T22" fmla="*/ 1 w 63"/>
                  <a:gd name="T23" fmla="*/ 51 h 270"/>
                  <a:gd name="T24" fmla="*/ 0 w 63"/>
                  <a:gd name="T25" fmla="*/ 50 h 270"/>
                  <a:gd name="T26" fmla="*/ 0 w 63"/>
                  <a:gd name="T27" fmla="*/ 49 h 270"/>
                  <a:gd name="T28" fmla="*/ 0 w 63"/>
                  <a:gd name="T29" fmla="*/ 48 h 270"/>
                  <a:gd name="T30" fmla="*/ 1 w 63"/>
                  <a:gd name="T31" fmla="*/ 41 h 270"/>
                  <a:gd name="T32" fmla="*/ 2 w 63"/>
                  <a:gd name="T33" fmla="*/ 35 h 270"/>
                  <a:gd name="T34" fmla="*/ 3 w 63"/>
                  <a:gd name="T35" fmla="*/ 29 h 270"/>
                  <a:gd name="T36" fmla="*/ 4 w 63"/>
                  <a:gd name="T37" fmla="*/ 24 h 270"/>
                  <a:gd name="T38" fmla="*/ 5 w 63"/>
                  <a:gd name="T39" fmla="*/ 18 h 270"/>
                  <a:gd name="T40" fmla="*/ 6 w 63"/>
                  <a:gd name="T41" fmla="*/ 12 h 270"/>
                  <a:gd name="T42" fmla="*/ 7 w 63"/>
                  <a:gd name="T43" fmla="*/ 6 h 270"/>
                  <a:gd name="T44" fmla="*/ 8 w 63"/>
                  <a:gd name="T45" fmla="*/ 0 h 270"/>
                  <a:gd name="T46" fmla="*/ 9 w 63"/>
                  <a:gd name="T47" fmla="*/ 0 h 270"/>
                  <a:gd name="T48" fmla="*/ 10 w 63"/>
                  <a:gd name="T49" fmla="*/ 0 h 270"/>
                  <a:gd name="T50" fmla="*/ 11 w 63"/>
                  <a:gd name="T51" fmla="*/ 0 h 270"/>
                  <a:gd name="T52" fmla="*/ 11 w 63"/>
                  <a:gd name="T53" fmla="*/ 1 h 270"/>
                  <a:gd name="T54" fmla="*/ 12 w 63"/>
                  <a:gd name="T55" fmla="*/ 2 h 270"/>
                  <a:gd name="T56" fmla="*/ 12 w 63"/>
                  <a:gd name="T57" fmla="*/ 2 h 2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3" h="270">
                    <a:moveTo>
                      <a:pt x="63" y="10"/>
                    </a:moveTo>
                    <a:lnTo>
                      <a:pt x="55" y="41"/>
                    </a:lnTo>
                    <a:lnTo>
                      <a:pt x="50" y="73"/>
                    </a:lnTo>
                    <a:lnTo>
                      <a:pt x="45" y="106"/>
                    </a:lnTo>
                    <a:lnTo>
                      <a:pt x="42" y="140"/>
                    </a:lnTo>
                    <a:lnTo>
                      <a:pt x="37" y="173"/>
                    </a:lnTo>
                    <a:lnTo>
                      <a:pt x="33" y="206"/>
                    </a:lnTo>
                    <a:lnTo>
                      <a:pt x="27" y="237"/>
                    </a:lnTo>
                    <a:lnTo>
                      <a:pt x="21" y="270"/>
                    </a:lnTo>
                    <a:lnTo>
                      <a:pt x="12" y="267"/>
                    </a:lnTo>
                    <a:lnTo>
                      <a:pt x="7" y="261"/>
                    </a:lnTo>
                    <a:lnTo>
                      <a:pt x="3" y="256"/>
                    </a:lnTo>
                    <a:lnTo>
                      <a:pt x="1" y="251"/>
                    </a:lnTo>
                    <a:lnTo>
                      <a:pt x="0" y="244"/>
                    </a:lnTo>
                    <a:lnTo>
                      <a:pt x="0" y="238"/>
                    </a:lnTo>
                    <a:lnTo>
                      <a:pt x="3" y="207"/>
                    </a:lnTo>
                    <a:lnTo>
                      <a:pt x="9" y="177"/>
                    </a:lnTo>
                    <a:lnTo>
                      <a:pt x="15" y="147"/>
                    </a:lnTo>
                    <a:lnTo>
                      <a:pt x="20" y="119"/>
                    </a:lnTo>
                    <a:lnTo>
                      <a:pt x="26" y="89"/>
                    </a:lnTo>
                    <a:lnTo>
                      <a:pt x="32" y="60"/>
                    </a:lnTo>
                    <a:lnTo>
                      <a:pt x="36" y="29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53" y="1"/>
                    </a:lnTo>
                    <a:lnTo>
                      <a:pt x="57" y="2"/>
                    </a:lnTo>
                    <a:lnTo>
                      <a:pt x="60" y="4"/>
                    </a:lnTo>
                    <a:lnTo>
                      <a:pt x="62" y="8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" name="Freeform 65"/>
              <p:cNvSpPr>
                <a:spLocks/>
              </p:cNvSpPr>
              <p:nvPr/>
            </p:nvSpPr>
            <p:spPr bwMode="auto">
              <a:xfrm>
                <a:off x="4506" y="610"/>
                <a:ext cx="6" cy="24"/>
              </a:xfrm>
              <a:custGeom>
                <a:avLst/>
                <a:gdLst>
                  <a:gd name="T0" fmla="*/ 6 w 30"/>
                  <a:gd name="T1" fmla="*/ 23 h 118"/>
                  <a:gd name="T2" fmla="*/ 4 w 30"/>
                  <a:gd name="T3" fmla="*/ 23 h 118"/>
                  <a:gd name="T4" fmla="*/ 3 w 30"/>
                  <a:gd name="T5" fmla="*/ 24 h 118"/>
                  <a:gd name="T6" fmla="*/ 1 w 30"/>
                  <a:gd name="T7" fmla="*/ 24 h 118"/>
                  <a:gd name="T8" fmla="*/ 0 w 30"/>
                  <a:gd name="T9" fmla="*/ 23 h 118"/>
                  <a:gd name="T10" fmla="*/ 0 w 30"/>
                  <a:gd name="T11" fmla="*/ 0 h 118"/>
                  <a:gd name="T12" fmla="*/ 2 w 30"/>
                  <a:gd name="T13" fmla="*/ 2 h 118"/>
                  <a:gd name="T14" fmla="*/ 3 w 30"/>
                  <a:gd name="T15" fmla="*/ 4 h 118"/>
                  <a:gd name="T16" fmla="*/ 3 w 30"/>
                  <a:gd name="T17" fmla="*/ 7 h 118"/>
                  <a:gd name="T18" fmla="*/ 4 w 30"/>
                  <a:gd name="T19" fmla="*/ 10 h 118"/>
                  <a:gd name="T20" fmla="*/ 4 w 30"/>
                  <a:gd name="T21" fmla="*/ 13 h 118"/>
                  <a:gd name="T22" fmla="*/ 4 w 30"/>
                  <a:gd name="T23" fmla="*/ 17 h 118"/>
                  <a:gd name="T24" fmla="*/ 5 w 30"/>
                  <a:gd name="T25" fmla="*/ 20 h 118"/>
                  <a:gd name="T26" fmla="*/ 6 w 30"/>
                  <a:gd name="T27" fmla="*/ 23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" h="118">
                    <a:moveTo>
                      <a:pt x="30" y="114"/>
                    </a:moveTo>
                    <a:lnTo>
                      <a:pt x="22" y="115"/>
                    </a:lnTo>
                    <a:lnTo>
                      <a:pt x="14" y="118"/>
                    </a:lnTo>
                    <a:lnTo>
                      <a:pt x="6" y="118"/>
                    </a:lnTo>
                    <a:lnTo>
                      <a:pt x="0" y="114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13" y="21"/>
                    </a:lnTo>
                    <a:lnTo>
                      <a:pt x="15" y="33"/>
                    </a:lnTo>
                    <a:lnTo>
                      <a:pt x="18" y="50"/>
                    </a:lnTo>
                    <a:lnTo>
                      <a:pt x="19" y="65"/>
                    </a:lnTo>
                    <a:lnTo>
                      <a:pt x="20" y="82"/>
                    </a:lnTo>
                    <a:lnTo>
                      <a:pt x="23" y="97"/>
                    </a:lnTo>
                    <a:lnTo>
                      <a:pt x="30" y="1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" name="Freeform 66"/>
              <p:cNvSpPr>
                <a:spLocks/>
              </p:cNvSpPr>
              <p:nvPr/>
            </p:nvSpPr>
            <p:spPr bwMode="auto">
              <a:xfrm>
                <a:off x="4446" y="612"/>
                <a:ext cx="10" cy="24"/>
              </a:xfrm>
              <a:custGeom>
                <a:avLst/>
                <a:gdLst>
                  <a:gd name="T0" fmla="*/ 2 w 50"/>
                  <a:gd name="T1" fmla="*/ 23 h 119"/>
                  <a:gd name="T2" fmla="*/ 2 w 50"/>
                  <a:gd name="T3" fmla="*/ 23 h 119"/>
                  <a:gd name="T4" fmla="*/ 1 w 50"/>
                  <a:gd name="T5" fmla="*/ 24 h 119"/>
                  <a:gd name="T6" fmla="*/ 0 w 50"/>
                  <a:gd name="T7" fmla="*/ 24 h 119"/>
                  <a:gd name="T8" fmla="*/ 0 w 50"/>
                  <a:gd name="T9" fmla="*/ 23 h 119"/>
                  <a:gd name="T10" fmla="*/ 0 w 50"/>
                  <a:gd name="T11" fmla="*/ 20 h 119"/>
                  <a:gd name="T12" fmla="*/ 0 w 50"/>
                  <a:gd name="T13" fmla="*/ 17 h 119"/>
                  <a:gd name="T14" fmla="*/ 1 w 50"/>
                  <a:gd name="T15" fmla="*/ 14 h 119"/>
                  <a:gd name="T16" fmla="*/ 2 w 50"/>
                  <a:gd name="T17" fmla="*/ 11 h 119"/>
                  <a:gd name="T18" fmla="*/ 4 w 50"/>
                  <a:gd name="T19" fmla="*/ 8 h 119"/>
                  <a:gd name="T20" fmla="*/ 5 w 50"/>
                  <a:gd name="T21" fmla="*/ 6 h 119"/>
                  <a:gd name="T22" fmla="*/ 7 w 50"/>
                  <a:gd name="T23" fmla="*/ 3 h 119"/>
                  <a:gd name="T24" fmla="*/ 8 w 50"/>
                  <a:gd name="T25" fmla="*/ 0 h 119"/>
                  <a:gd name="T26" fmla="*/ 10 w 50"/>
                  <a:gd name="T27" fmla="*/ 2 h 119"/>
                  <a:gd name="T28" fmla="*/ 10 w 50"/>
                  <a:gd name="T29" fmla="*/ 5 h 119"/>
                  <a:gd name="T30" fmla="*/ 9 w 50"/>
                  <a:gd name="T31" fmla="*/ 8 h 119"/>
                  <a:gd name="T32" fmla="*/ 8 w 50"/>
                  <a:gd name="T33" fmla="*/ 11 h 119"/>
                  <a:gd name="T34" fmla="*/ 6 w 50"/>
                  <a:gd name="T35" fmla="*/ 14 h 119"/>
                  <a:gd name="T36" fmla="*/ 5 w 50"/>
                  <a:gd name="T37" fmla="*/ 17 h 119"/>
                  <a:gd name="T38" fmla="*/ 3 w 50"/>
                  <a:gd name="T39" fmla="*/ 20 h 119"/>
                  <a:gd name="T40" fmla="*/ 2 w 50"/>
                  <a:gd name="T41" fmla="*/ 23 h 1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0" h="119">
                    <a:moveTo>
                      <a:pt x="10" y="115"/>
                    </a:moveTo>
                    <a:lnTo>
                      <a:pt x="8" y="116"/>
                    </a:lnTo>
                    <a:lnTo>
                      <a:pt x="5" y="118"/>
                    </a:lnTo>
                    <a:lnTo>
                      <a:pt x="1" y="119"/>
                    </a:lnTo>
                    <a:lnTo>
                      <a:pt x="0" y="115"/>
                    </a:lnTo>
                    <a:lnTo>
                      <a:pt x="0" y="99"/>
                    </a:lnTo>
                    <a:lnTo>
                      <a:pt x="2" y="85"/>
                    </a:lnTo>
                    <a:lnTo>
                      <a:pt x="6" y="70"/>
                    </a:lnTo>
                    <a:lnTo>
                      <a:pt x="12" y="57"/>
                    </a:lnTo>
                    <a:lnTo>
                      <a:pt x="18" y="42"/>
                    </a:lnTo>
                    <a:lnTo>
                      <a:pt x="25" y="29"/>
                    </a:lnTo>
                    <a:lnTo>
                      <a:pt x="33" y="14"/>
                    </a:lnTo>
                    <a:lnTo>
                      <a:pt x="41" y="0"/>
                    </a:lnTo>
                    <a:lnTo>
                      <a:pt x="49" y="12"/>
                    </a:lnTo>
                    <a:lnTo>
                      <a:pt x="50" y="25"/>
                    </a:lnTo>
                    <a:lnTo>
                      <a:pt x="46" y="39"/>
                    </a:lnTo>
                    <a:lnTo>
                      <a:pt x="41" y="54"/>
                    </a:lnTo>
                    <a:lnTo>
                      <a:pt x="32" y="67"/>
                    </a:lnTo>
                    <a:lnTo>
                      <a:pt x="23" y="83"/>
                    </a:lnTo>
                    <a:lnTo>
                      <a:pt x="15" y="99"/>
                    </a:lnTo>
                    <a:lnTo>
                      <a:pt x="10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" name="Freeform 67"/>
              <p:cNvSpPr>
                <a:spLocks/>
              </p:cNvSpPr>
              <p:nvPr/>
            </p:nvSpPr>
            <p:spPr bwMode="auto">
              <a:xfrm>
                <a:off x="4527" y="616"/>
                <a:ext cx="23" cy="39"/>
              </a:xfrm>
              <a:custGeom>
                <a:avLst/>
                <a:gdLst>
                  <a:gd name="T0" fmla="*/ 23 w 115"/>
                  <a:gd name="T1" fmla="*/ 37 h 198"/>
                  <a:gd name="T2" fmla="*/ 22 w 115"/>
                  <a:gd name="T3" fmla="*/ 38 h 198"/>
                  <a:gd name="T4" fmla="*/ 21 w 115"/>
                  <a:gd name="T5" fmla="*/ 39 h 198"/>
                  <a:gd name="T6" fmla="*/ 20 w 115"/>
                  <a:gd name="T7" fmla="*/ 39 h 198"/>
                  <a:gd name="T8" fmla="*/ 20 w 115"/>
                  <a:gd name="T9" fmla="*/ 39 h 198"/>
                  <a:gd name="T10" fmla="*/ 18 w 115"/>
                  <a:gd name="T11" fmla="*/ 37 h 198"/>
                  <a:gd name="T12" fmla="*/ 17 w 115"/>
                  <a:gd name="T13" fmla="*/ 35 h 198"/>
                  <a:gd name="T14" fmla="*/ 15 w 115"/>
                  <a:gd name="T15" fmla="*/ 31 h 198"/>
                  <a:gd name="T16" fmla="*/ 13 w 115"/>
                  <a:gd name="T17" fmla="*/ 26 h 198"/>
                  <a:gd name="T18" fmla="*/ 12 w 115"/>
                  <a:gd name="T19" fmla="*/ 22 h 198"/>
                  <a:gd name="T20" fmla="*/ 10 w 115"/>
                  <a:gd name="T21" fmla="*/ 17 h 198"/>
                  <a:gd name="T22" fmla="*/ 8 w 115"/>
                  <a:gd name="T23" fmla="*/ 13 h 198"/>
                  <a:gd name="T24" fmla="*/ 6 w 115"/>
                  <a:gd name="T25" fmla="*/ 8 h 198"/>
                  <a:gd name="T26" fmla="*/ 3 w 115"/>
                  <a:gd name="T27" fmla="*/ 5 h 198"/>
                  <a:gd name="T28" fmla="*/ 0 w 115"/>
                  <a:gd name="T29" fmla="*/ 1 h 198"/>
                  <a:gd name="T30" fmla="*/ 1 w 115"/>
                  <a:gd name="T31" fmla="*/ 0 h 198"/>
                  <a:gd name="T32" fmla="*/ 3 w 115"/>
                  <a:gd name="T33" fmla="*/ 0 h 198"/>
                  <a:gd name="T34" fmla="*/ 4 w 115"/>
                  <a:gd name="T35" fmla="*/ 0 h 198"/>
                  <a:gd name="T36" fmla="*/ 6 w 115"/>
                  <a:gd name="T37" fmla="*/ 1 h 198"/>
                  <a:gd name="T38" fmla="*/ 7 w 115"/>
                  <a:gd name="T39" fmla="*/ 2 h 198"/>
                  <a:gd name="T40" fmla="*/ 8 w 115"/>
                  <a:gd name="T41" fmla="*/ 3 h 198"/>
                  <a:gd name="T42" fmla="*/ 9 w 115"/>
                  <a:gd name="T43" fmla="*/ 4 h 198"/>
                  <a:gd name="T44" fmla="*/ 10 w 115"/>
                  <a:gd name="T45" fmla="*/ 5 h 198"/>
                  <a:gd name="T46" fmla="*/ 12 w 115"/>
                  <a:gd name="T47" fmla="*/ 9 h 198"/>
                  <a:gd name="T48" fmla="*/ 14 w 115"/>
                  <a:gd name="T49" fmla="*/ 13 h 198"/>
                  <a:gd name="T50" fmla="*/ 16 w 115"/>
                  <a:gd name="T51" fmla="*/ 18 h 198"/>
                  <a:gd name="T52" fmla="*/ 17 w 115"/>
                  <a:gd name="T53" fmla="*/ 22 h 198"/>
                  <a:gd name="T54" fmla="*/ 19 w 115"/>
                  <a:gd name="T55" fmla="*/ 26 h 198"/>
                  <a:gd name="T56" fmla="*/ 20 w 115"/>
                  <a:gd name="T57" fmla="*/ 30 h 198"/>
                  <a:gd name="T58" fmla="*/ 22 w 115"/>
                  <a:gd name="T59" fmla="*/ 33 h 198"/>
                  <a:gd name="T60" fmla="*/ 23 w 115"/>
                  <a:gd name="T61" fmla="*/ 37 h 19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5" h="198">
                    <a:moveTo>
                      <a:pt x="115" y="190"/>
                    </a:moveTo>
                    <a:lnTo>
                      <a:pt x="110" y="195"/>
                    </a:lnTo>
                    <a:lnTo>
                      <a:pt x="107" y="198"/>
                    </a:lnTo>
                    <a:lnTo>
                      <a:pt x="102" y="198"/>
                    </a:lnTo>
                    <a:lnTo>
                      <a:pt x="99" y="196"/>
                    </a:lnTo>
                    <a:lnTo>
                      <a:pt x="91" y="188"/>
                    </a:lnTo>
                    <a:lnTo>
                      <a:pt x="84" y="180"/>
                    </a:lnTo>
                    <a:lnTo>
                      <a:pt x="75" y="156"/>
                    </a:lnTo>
                    <a:lnTo>
                      <a:pt x="67" y="133"/>
                    </a:lnTo>
                    <a:lnTo>
                      <a:pt x="58" y="110"/>
                    </a:lnTo>
                    <a:lnTo>
                      <a:pt x="49" y="87"/>
                    </a:lnTo>
                    <a:lnTo>
                      <a:pt x="38" y="65"/>
                    </a:lnTo>
                    <a:lnTo>
                      <a:pt x="28" y="43"/>
                    </a:lnTo>
                    <a:lnTo>
                      <a:pt x="14" y="23"/>
                    </a:lnTo>
                    <a:lnTo>
                      <a:pt x="0" y="4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2" y="2"/>
                    </a:lnTo>
                    <a:lnTo>
                      <a:pt x="30" y="6"/>
                    </a:lnTo>
                    <a:lnTo>
                      <a:pt x="35" y="10"/>
                    </a:lnTo>
                    <a:lnTo>
                      <a:pt x="42" y="14"/>
                    </a:lnTo>
                    <a:lnTo>
                      <a:pt x="47" y="19"/>
                    </a:lnTo>
                    <a:lnTo>
                      <a:pt x="52" y="24"/>
                    </a:lnTo>
                    <a:lnTo>
                      <a:pt x="59" y="46"/>
                    </a:lnTo>
                    <a:lnTo>
                      <a:pt x="69" y="68"/>
                    </a:lnTo>
                    <a:lnTo>
                      <a:pt x="78" y="89"/>
                    </a:lnTo>
                    <a:lnTo>
                      <a:pt x="87" y="110"/>
                    </a:lnTo>
                    <a:lnTo>
                      <a:pt x="94" y="130"/>
                    </a:lnTo>
                    <a:lnTo>
                      <a:pt x="102" y="151"/>
                    </a:lnTo>
                    <a:lnTo>
                      <a:pt x="109" y="170"/>
                    </a:lnTo>
                    <a:lnTo>
                      <a:pt x="115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" name="Freeform 68"/>
              <p:cNvSpPr>
                <a:spLocks/>
              </p:cNvSpPr>
              <p:nvPr/>
            </p:nvSpPr>
            <p:spPr bwMode="auto">
              <a:xfrm>
                <a:off x="4014" y="695"/>
                <a:ext cx="523" cy="1184"/>
              </a:xfrm>
              <a:custGeom>
                <a:avLst/>
                <a:gdLst>
                  <a:gd name="T0" fmla="*/ 471 w 2616"/>
                  <a:gd name="T1" fmla="*/ 15 h 5921"/>
                  <a:gd name="T2" fmla="*/ 470 w 2616"/>
                  <a:gd name="T3" fmla="*/ 67 h 5921"/>
                  <a:gd name="T4" fmla="*/ 503 w 2616"/>
                  <a:gd name="T5" fmla="*/ 72 h 5921"/>
                  <a:gd name="T6" fmla="*/ 478 w 2616"/>
                  <a:gd name="T7" fmla="*/ 90 h 5921"/>
                  <a:gd name="T8" fmla="*/ 502 w 2616"/>
                  <a:gd name="T9" fmla="*/ 102 h 5921"/>
                  <a:gd name="T10" fmla="*/ 465 w 2616"/>
                  <a:gd name="T11" fmla="*/ 123 h 5921"/>
                  <a:gd name="T12" fmla="*/ 403 w 2616"/>
                  <a:gd name="T13" fmla="*/ 191 h 5921"/>
                  <a:gd name="T14" fmla="*/ 432 w 2616"/>
                  <a:gd name="T15" fmla="*/ 164 h 5921"/>
                  <a:gd name="T16" fmla="*/ 453 w 2616"/>
                  <a:gd name="T17" fmla="*/ 160 h 5921"/>
                  <a:gd name="T18" fmla="*/ 499 w 2616"/>
                  <a:gd name="T19" fmla="*/ 149 h 5921"/>
                  <a:gd name="T20" fmla="*/ 490 w 2616"/>
                  <a:gd name="T21" fmla="*/ 190 h 5921"/>
                  <a:gd name="T22" fmla="*/ 504 w 2616"/>
                  <a:gd name="T23" fmla="*/ 211 h 5921"/>
                  <a:gd name="T24" fmla="*/ 477 w 2616"/>
                  <a:gd name="T25" fmla="*/ 243 h 5921"/>
                  <a:gd name="T26" fmla="*/ 503 w 2616"/>
                  <a:gd name="T27" fmla="*/ 266 h 5921"/>
                  <a:gd name="T28" fmla="*/ 394 w 2616"/>
                  <a:gd name="T29" fmla="*/ 312 h 5921"/>
                  <a:gd name="T30" fmla="*/ 295 w 2616"/>
                  <a:gd name="T31" fmla="*/ 434 h 5921"/>
                  <a:gd name="T32" fmla="*/ 277 w 2616"/>
                  <a:gd name="T33" fmla="*/ 571 h 5921"/>
                  <a:gd name="T34" fmla="*/ 293 w 2616"/>
                  <a:gd name="T35" fmla="*/ 650 h 5921"/>
                  <a:gd name="T36" fmla="*/ 331 w 2616"/>
                  <a:gd name="T37" fmla="*/ 935 h 5921"/>
                  <a:gd name="T38" fmla="*/ 358 w 2616"/>
                  <a:gd name="T39" fmla="*/ 1022 h 5921"/>
                  <a:gd name="T40" fmla="*/ 314 w 2616"/>
                  <a:gd name="T41" fmla="*/ 1048 h 5921"/>
                  <a:gd name="T42" fmla="*/ 291 w 2616"/>
                  <a:gd name="T43" fmla="*/ 1062 h 5921"/>
                  <a:gd name="T44" fmla="*/ 318 w 2616"/>
                  <a:gd name="T45" fmla="*/ 1152 h 5921"/>
                  <a:gd name="T46" fmla="*/ 234 w 2616"/>
                  <a:gd name="T47" fmla="*/ 1085 h 5921"/>
                  <a:gd name="T48" fmla="*/ 189 w 2616"/>
                  <a:gd name="T49" fmla="*/ 1052 h 5921"/>
                  <a:gd name="T50" fmla="*/ 168 w 2616"/>
                  <a:gd name="T51" fmla="*/ 1069 h 5921"/>
                  <a:gd name="T52" fmla="*/ 206 w 2616"/>
                  <a:gd name="T53" fmla="*/ 1161 h 5921"/>
                  <a:gd name="T54" fmla="*/ 171 w 2616"/>
                  <a:gd name="T55" fmla="*/ 1179 h 5921"/>
                  <a:gd name="T56" fmla="*/ 112 w 2616"/>
                  <a:gd name="T57" fmla="*/ 1101 h 5921"/>
                  <a:gd name="T58" fmla="*/ 83 w 2616"/>
                  <a:gd name="T59" fmla="*/ 1058 h 5921"/>
                  <a:gd name="T60" fmla="*/ 19 w 2616"/>
                  <a:gd name="T61" fmla="*/ 1037 h 5921"/>
                  <a:gd name="T62" fmla="*/ 40 w 2616"/>
                  <a:gd name="T63" fmla="*/ 902 h 5921"/>
                  <a:gd name="T64" fmla="*/ 40 w 2616"/>
                  <a:gd name="T65" fmla="*/ 894 h 5921"/>
                  <a:gd name="T66" fmla="*/ 57 w 2616"/>
                  <a:gd name="T67" fmla="*/ 742 h 5921"/>
                  <a:gd name="T68" fmla="*/ 80 w 2616"/>
                  <a:gd name="T69" fmla="*/ 566 h 5921"/>
                  <a:gd name="T70" fmla="*/ 62 w 2616"/>
                  <a:gd name="T71" fmla="*/ 506 h 5921"/>
                  <a:gd name="T72" fmla="*/ 33 w 2616"/>
                  <a:gd name="T73" fmla="*/ 504 h 5921"/>
                  <a:gd name="T74" fmla="*/ 34 w 2616"/>
                  <a:gd name="T75" fmla="*/ 463 h 5921"/>
                  <a:gd name="T76" fmla="*/ 19 w 2616"/>
                  <a:gd name="T77" fmla="*/ 426 h 5921"/>
                  <a:gd name="T78" fmla="*/ 9 w 2616"/>
                  <a:gd name="T79" fmla="*/ 398 h 5921"/>
                  <a:gd name="T80" fmla="*/ 10 w 2616"/>
                  <a:gd name="T81" fmla="*/ 373 h 5921"/>
                  <a:gd name="T82" fmla="*/ 8 w 2616"/>
                  <a:gd name="T83" fmla="*/ 324 h 5921"/>
                  <a:gd name="T84" fmla="*/ 14 w 2616"/>
                  <a:gd name="T85" fmla="*/ 281 h 5921"/>
                  <a:gd name="T86" fmla="*/ 4 w 2616"/>
                  <a:gd name="T87" fmla="*/ 247 h 5921"/>
                  <a:gd name="T88" fmla="*/ 9 w 2616"/>
                  <a:gd name="T89" fmla="*/ 206 h 5921"/>
                  <a:gd name="T90" fmla="*/ 31 w 2616"/>
                  <a:gd name="T91" fmla="*/ 175 h 5921"/>
                  <a:gd name="T92" fmla="*/ 28 w 2616"/>
                  <a:gd name="T93" fmla="*/ 153 h 5921"/>
                  <a:gd name="T94" fmla="*/ 46 w 2616"/>
                  <a:gd name="T95" fmla="*/ 121 h 5921"/>
                  <a:gd name="T96" fmla="*/ 87 w 2616"/>
                  <a:gd name="T97" fmla="*/ 101 h 5921"/>
                  <a:gd name="T98" fmla="*/ 118 w 2616"/>
                  <a:gd name="T99" fmla="*/ 82 h 5921"/>
                  <a:gd name="T100" fmla="*/ 176 w 2616"/>
                  <a:gd name="T101" fmla="*/ 79 h 5921"/>
                  <a:gd name="T102" fmla="*/ 215 w 2616"/>
                  <a:gd name="T103" fmla="*/ 119 h 5921"/>
                  <a:gd name="T104" fmla="*/ 242 w 2616"/>
                  <a:gd name="T105" fmla="*/ 145 h 5921"/>
                  <a:gd name="T106" fmla="*/ 268 w 2616"/>
                  <a:gd name="T107" fmla="*/ 183 h 5921"/>
                  <a:gd name="T108" fmla="*/ 287 w 2616"/>
                  <a:gd name="T109" fmla="*/ 228 h 5921"/>
                  <a:gd name="T110" fmla="*/ 294 w 2616"/>
                  <a:gd name="T111" fmla="*/ 256 h 5921"/>
                  <a:gd name="T112" fmla="*/ 358 w 2616"/>
                  <a:gd name="T113" fmla="*/ 160 h 5921"/>
                  <a:gd name="T114" fmla="*/ 367 w 2616"/>
                  <a:gd name="T115" fmla="*/ 41 h 5921"/>
                  <a:gd name="T116" fmla="*/ 401 w 2616"/>
                  <a:gd name="T117" fmla="*/ 69 h 5921"/>
                  <a:gd name="T118" fmla="*/ 432 w 2616"/>
                  <a:gd name="T119" fmla="*/ 1 h 592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616" h="5921">
                    <a:moveTo>
                      <a:pt x="2191" y="95"/>
                    </a:moveTo>
                    <a:lnTo>
                      <a:pt x="2171" y="271"/>
                    </a:lnTo>
                    <a:lnTo>
                      <a:pt x="2195" y="251"/>
                    </a:lnTo>
                    <a:lnTo>
                      <a:pt x="2216" y="226"/>
                    </a:lnTo>
                    <a:lnTo>
                      <a:pt x="2236" y="196"/>
                    </a:lnTo>
                    <a:lnTo>
                      <a:pt x="2256" y="168"/>
                    </a:lnTo>
                    <a:lnTo>
                      <a:pt x="2275" y="138"/>
                    </a:lnTo>
                    <a:lnTo>
                      <a:pt x="2298" y="111"/>
                    </a:lnTo>
                    <a:lnTo>
                      <a:pt x="2325" y="89"/>
                    </a:lnTo>
                    <a:lnTo>
                      <a:pt x="2358" y="74"/>
                    </a:lnTo>
                    <a:lnTo>
                      <a:pt x="2367" y="108"/>
                    </a:lnTo>
                    <a:lnTo>
                      <a:pt x="2369" y="143"/>
                    </a:lnTo>
                    <a:lnTo>
                      <a:pt x="2363" y="177"/>
                    </a:lnTo>
                    <a:lnTo>
                      <a:pt x="2353" y="212"/>
                    </a:lnTo>
                    <a:lnTo>
                      <a:pt x="2338" y="245"/>
                    </a:lnTo>
                    <a:lnTo>
                      <a:pt x="2323" y="279"/>
                    </a:lnTo>
                    <a:lnTo>
                      <a:pt x="2307" y="311"/>
                    </a:lnTo>
                    <a:lnTo>
                      <a:pt x="2295" y="343"/>
                    </a:lnTo>
                    <a:lnTo>
                      <a:pt x="2325" y="341"/>
                    </a:lnTo>
                    <a:lnTo>
                      <a:pt x="2353" y="333"/>
                    </a:lnTo>
                    <a:lnTo>
                      <a:pt x="2381" y="319"/>
                    </a:lnTo>
                    <a:lnTo>
                      <a:pt x="2410" y="303"/>
                    </a:lnTo>
                    <a:lnTo>
                      <a:pt x="2438" y="287"/>
                    </a:lnTo>
                    <a:lnTo>
                      <a:pt x="2468" y="274"/>
                    </a:lnTo>
                    <a:lnTo>
                      <a:pt x="2499" y="268"/>
                    </a:lnTo>
                    <a:lnTo>
                      <a:pt x="2534" y="271"/>
                    </a:lnTo>
                    <a:lnTo>
                      <a:pt x="2537" y="294"/>
                    </a:lnTo>
                    <a:lnTo>
                      <a:pt x="2534" y="316"/>
                    </a:lnTo>
                    <a:lnTo>
                      <a:pt x="2526" y="339"/>
                    </a:lnTo>
                    <a:lnTo>
                      <a:pt x="2515" y="360"/>
                    </a:lnTo>
                    <a:lnTo>
                      <a:pt x="2499" y="380"/>
                    </a:lnTo>
                    <a:lnTo>
                      <a:pt x="2483" y="398"/>
                    </a:lnTo>
                    <a:lnTo>
                      <a:pt x="2466" y="413"/>
                    </a:lnTo>
                    <a:lnTo>
                      <a:pt x="2450" y="427"/>
                    </a:lnTo>
                    <a:lnTo>
                      <a:pt x="2440" y="433"/>
                    </a:lnTo>
                    <a:lnTo>
                      <a:pt x="2431" y="437"/>
                    </a:lnTo>
                    <a:lnTo>
                      <a:pt x="2420" y="439"/>
                    </a:lnTo>
                    <a:lnTo>
                      <a:pt x="2410" y="443"/>
                    </a:lnTo>
                    <a:lnTo>
                      <a:pt x="2399" y="446"/>
                    </a:lnTo>
                    <a:lnTo>
                      <a:pt x="2390" y="451"/>
                    </a:lnTo>
                    <a:lnTo>
                      <a:pt x="2382" y="457"/>
                    </a:lnTo>
                    <a:lnTo>
                      <a:pt x="2378" y="468"/>
                    </a:lnTo>
                    <a:lnTo>
                      <a:pt x="2390" y="478"/>
                    </a:lnTo>
                    <a:lnTo>
                      <a:pt x="2406" y="488"/>
                    </a:lnTo>
                    <a:lnTo>
                      <a:pt x="2422" y="496"/>
                    </a:lnTo>
                    <a:lnTo>
                      <a:pt x="2441" y="504"/>
                    </a:lnTo>
                    <a:lnTo>
                      <a:pt x="2459" y="507"/>
                    </a:lnTo>
                    <a:lnTo>
                      <a:pt x="2479" y="511"/>
                    </a:lnTo>
                    <a:lnTo>
                      <a:pt x="2496" y="511"/>
                    </a:lnTo>
                    <a:lnTo>
                      <a:pt x="2512" y="509"/>
                    </a:lnTo>
                    <a:lnTo>
                      <a:pt x="2514" y="521"/>
                    </a:lnTo>
                    <a:lnTo>
                      <a:pt x="2512" y="533"/>
                    </a:lnTo>
                    <a:lnTo>
                      <a:pt x="2508" y="546"/>
                    </a:lnTo>
                    <a:lnTo>
                      <a:pt x="2502" y="557"/>
                    </a:lnTo>
                    <a:lnTo>
                      <a:pt x="2492" y="566"/>
                    </a:lnTo>
                    <a:lnTo>
                      <a:pt x="2483" y="574"/>
                    </a:lnTo>
                    <a:lnTo>
                      <a:pt x="2472" y="579"/>
                    </a:lnTo>
                    <a:lnTo>
                      <a:pt x="2462" y="582"/>
                    </a:lnTo>
                    <a:lnTo>
                      <a:pt x="2393" y="596"/>
                    </a:lnTo>
                    <a:lnTo>
                      <a:pt x="2324" y="613"/>
                    </a:lnTo>
                    <a:lnTo>
                      <a:pt x="2256" y="634"/>
                    </a:lnTo>
                    <a:lnTo>
                      <a:pt x="2193" y="661"/>
                    </a:lnTo>
                    <a:lnTo>
                      <a:pt x="2134" y="695"/>
                    </a:lnTo>
                    <a:lnTo>
                      <a:pt x="2085" y="741"/>
                    </a:lnTo>
                    <a:lnTo>
                      <a:pt x="2048" y="799"/>
                    </a:lnTo>
                    <a:lnTo>
                      <a:pt x="2025" y="872"/>
                    </a:lnTo>
                    <a:lnTo>
                      <a:pt x="2007" y="891"/>
                    </a:lnTo>
                    <a:lnTo>
                      <a:pt x="2002" y="912"/>
                    </a:lnTo>
                    <a:lnTo>
                      <a:pt x="2004" y="933"/>
                    </a:lnTo>
                    <a:lnTo>
                      <a:pt x="2014" y="955"/>
                    </a:lnTo>
                    <a:lnTo>
                      <a:pt x="2025" y="975"/>
                    </a:lnTo>
                    <a:lnTo>
                      <a:pt x="2038" y="996"/>
                    </a:lnTo>
                    <a:lnTo>
                      <a:pt x="2049" y="1017"/>
                    </a:lnTo>
                    <a:lnTo>
                      <a:pt x="2057" y="1038"/>
                    </a:lnTo>
                    <a:lnTo>
                      <a:pt x="2073" y="1000"/>
                    </a:lnTo>
                    <a:lnTo>
                      <a:pt x="2090" y="962"/>
                    </a:lnTo>
                    <a:lnTo>
                      <a:pt x="2108" y="926"/>
                    </a:lnTo>
                    <a:lnTo>
                      <a:pt x="2126" y="892"/>
                    </a:lnTo>
                    <a:lnTo>
                      <a:pt x="2142" y="856"/>
                    </a:lnTo>
                    <a:lnTo>
                      <a:pt x="2159" y="821"/>
                    </a:lnTo>
                    <a:lnTo>
                      <a:pt x="2171" y="785"/>
                    </a:lnTo>
                    <a:lnTo>
                      <a:pt x="2181" y="748"/>
                    </a:lnTo>
                    <a:lnTo>
                      <a:pt x="2195" y="735"/>
                    </a:lnTo>
                    <a:lnTo>
                      <a:pt x="2208" y="733"/>
                    </a:lnTo>
                    <a:lnTo>
                      <a:pt x="2219" y="737"/>
                    </a:lnTo>
                    <a:lnTo>
                      <a:pt x="2230" y="747"/>
                    </a:lnTo>
                    <a:lnTo>
                      <a:pt x="2239" y="758"/>
                    </a:lnTo>
                    <a:lnTo>
                      <a:pt x="2248" y="772"/>
                    </a:lnTo>
                    <a:lnTo>
                      <a:pt x="2256" y="786"/>
                    </a:lnTo>
                    <a:lnTo>
                      <a:pt x="2264" y="800"/>
                    </a:lnTo>
                    <a:lnTo>
                      <a:pt x="2274" y="956"/>
                    </a:lnTo>
                    <a:lnTo>
                      <a:pt x="2299" y="930"/>
                    </a:lnTo>
                    <a:lnTo>
                      <a:pt x="2321" y="901"/>
                    </a:lnTo>
                    <a:lnTo>
                      <a:pt x="2343" y="872"/>
                    </a:lnTo>
                    <a:lnTo>
                      <a:pt x="2366" y="843"/>
                    </a:lnTo>
                    <a:lnTo>
                      <a:pt x="2388" y="812"/>
                    </a:lnTo>
                    <a:lnTo>
                      <a:pt x="2415" y="784"/>
                    </a:lnTo>
                    <a:lnTo>
                      <a:pt x="2446" y="758"/>
                    </a:lnTo>
                    <a:lnTo>
                      <a:pt x="2482" y="738"/>
                    </a:lnTo>
                    <a:lnTo>
                      <a:pt x="2497" y="747"/>
                    </a:lnTo>
                    <a:lnTo>
                      <a:pt x="2505" y="763"/>
                    </a:lnTo>
                    <a:lnTo>
                      <a:pt x="2507" y="781"/>
                    </a:lnTo>
                    <a:lnTo>
                      <a:pt x="2506" y="802"/>
                    </a:lnTo>
                    <a:lnTo>
                      <a:pt x="2501" y="822"/>
                    </a:lnTo>
                    <a:lnTo>
                      <a:pt x="2497" y="845"/>
                    </a:lnTo>
                    <a:lnTo>
                      <a:pt x="2493" y="864"/>
                    </a:lnTo>
                    <a:lnTo>
                      <a:pt x="2492" y="882"/>
                    </a:lnTo>
                    <a:lnTo>
                      <a:pt x="2481" y="907"/>
                    </a:lnTo>
                    <a:lnTo>
                      <a:pt x="2467" y="931"/>
                    </a:lnTo>
                    <a:lnTo>
                      <a:pt x="2450" y="951"/>
                    </a:lnTo>
                    <a:lnTo>
                      <a:pt x="2433" y="973"/>
                    </a:lnTo>
                    <a:lnTo>
                      <a:pt x="2414" y="991"/>
                    </a:lnTo>
                    <a:lnTo>
                      <a:pt x="2397" y="1010"/>
                    </a:lnTo>
                    <a:lnTo>
                      <a:pt x="2380" y="1028"/>
                    </a:lnTo>
                    <a:lnTo>
                      <a:pt x="2368" y="1048"/>
                    </a:lnTo>
                    <a:lnTo>
                      <a:pt x="2398" y="1062"/>
                    </a:lnTo>
                    <a:lnTo>
                      <a:pt x="2429" y="1066"/>
                    </a:lnTo>
                    <a:lnTo>
                      <a:pt x="2460" y="1065"/>
                    </a:lnTo>
                    <a:lnTo>
                      <a:pt x="2492" y="1061"/>
                    </a:lnTo>
                    <a:lnTo>
                      <a:pt x="2523" y="1054"/>
                    </a:lnTo>
                    <a:lnTo>
                      <a:pt x="2553" y="1051"/>
                    </a:lnTo>
                    <a:lnTo>
                      <a:pt x="2585" y="1051"/>
                    </a:lnTo>
                    <a:lnTo>
                      <a:pt x="2616" y="1059"/>
                    </a:lnTo>
                    <a:lnTo>
                      <a:pt x="2599" y="1099"/>
                    </a:lnTo>
                    <a:lnTo>
                      <a:pt x="2575" y="1132"/>
                    </a:lnTo>
                    <a:lnTo>
                      <a:pt x="2544" y="1157"/>
                    </a:lnTo>
                    <a:lnTo>
                      <a:pt x="2509" y="1177"/>
                    </a:lnTo>
                    <a:lnTo>
                      <a:pt x="2468" y="1191"/>
                    </a:lnTo>
                    <a:lnTo>
                      <a:pt x="2428" y="1202"/>
                    </a:lnTo>
                    <a:lnTo>
                      <a:pt x="2386" y="1213"/>
                    </a:lnTo>
                    <a:lnTo>
                      <a:pt x="2347" y="1225"/>
                    </a:lnTo>
                    <a:lnTo>
                      <a:pt x="2370" y="1234"/>
                    </a:lnTo>
                    <a:lnTo>
                      <a:pt x="2396" y="1242"/>
                    </a:lnTo>
                    <a:lnTo>
                      <a:pt x="2422" y="1246"/>
                    </a:lnTo>
                    <a:lnTo>
                      <a:pt x="2448" y="1253"/>
                    </a:lnTo>
                    <a:lnTo>
                      <a:pt x="2472" y="1258"/>
                    </a:lnTo>
                    <a:lnTo>
                      <a:pt x="2496" y="1268"/>
                    </a:lnTo>
                    <a:lnTo>
                      <a:pt x="2516" y="1279"/>
                    </a:lnTo>
                    <a:lnTo>
                      <a:pt x="2534" y="1297"/>
                    </a:lnTo>
                    <a:lnTo>
                      <a:pt x="2516" y="1332"/>
                    </a:lnTo>
                    <a:lnTo>
                      <a:pt x="2488" y="1355"/>
                    </a:lnTo>
                    <a:lnTo>
                      <a:pt x="2451" y="1367"/>
                    </a:lnTo>
                    <a:lnTo>
                      <a:pt x="2411" y="1373"/>
                    </a:lnTo>
                    <a:lnTo>
                      <a:pt x="2364" y="1371"/>
                    </a:lnTo>
                    <a:lnTo>
                      <a:pt x="2319" y="1369"/>
                    </a:lnTo>
                    <a:lnTo>
                      <a:pt x="2274" y="1368"/>
                    </a:lnTo>
                    <a:lnTo>
                      <a:pt x="2233" y="1370"/>
                    </a:lnTo>
                    <a:lnTo>
                      <a:pt x="2129" y="1418"/>
                    </a:lnTo>
                    <a:lnTo>
                      <a:pt x="2045" y="1483"/>
                    </a:lnTo>
                    <a:lnTo>
                      <a:pt x="1970" y="1562"/>
                    </a:lnTo>
                    <a:lnTo>
                      <a:pt x="1907" y="1652"/>
                    </a:lnTo>
                    <a:lnTo>
                      <a:pt x="1847" y="1744"/>
                    </a:lnTo>
                    <a:lnTo>
                      <a:pt x="1787" y="1839"/>
                    </a:lnTo>
                    <a:lnTo>
                      <a:pt x="1722" y="1930"/>
                    </a:lnTo>
                    <a:lnTo>
                      <a:pt x="1652" y="2013"/>
                    </a:lnTo>
                    <a:lnTo>
                      <a:pt x="1621" y="2048"/>
                    </a:lnTo>
                    <a:lnTo>
                      <a:pt x="1585" y="2080"/>
                    </a:lnTo>
                    <a:lnTo>
                      <a:pt x="1545" y="2110"/>
                    </a:lnTo>
                    <a:lnTo>
                      <a:pt x="1508" y="2141"/>
                    </a:lnTo>
                    <a:lnTo>
                      <a:pt x="1474" y="2171"/>
                    </a:lnTo>
                    <a:lnTo>
                      <a:pt x="1449" y="2205"/>
                    </a:lnTo>
                    <a:lnTo>
                      <a:pt x="1434" y="2245"/>
                    </a:lnTo>
                    <a:lnTo>
                      <a:pt x="1434" y="2292"/>
                    </a:lnTo>
                    <a:lnTo>
                      <a:pt x="1451" y="2372"/>
                    </a:lnTo>
                    <a:lnTo>
                      <a:pt x="1464" y="2456"/>
                    </a:lnTo>
                    <a:lnTo>
                      <a:pt x="1469" y="2541"/>
                    </a:lnTo>
                    <a:lnTo>
                      <a:pt x="1467" y="2627"/>
                    </a:lnTo>
                    <a:lnTo>
                      <a:pt x="1452" y="2707"/>
                    </a:lnTo>
                    <a:lnTo>
                      <a:pt x="1428" y="2784"/>
                    </a:lnTo>
                    <a:lnTo>
                      <a:pt x="1387" y="2854"/>
                    </a:lnTo>
                    <a:lnTo>
                      <a:pt x="1330" y="2915"/>
                    </a:lnTo>
                    <a:lnTo>
                      <a:pt x="1343" y="2936"/>
                    </a:lnTo>
                    <a:lnTo>
                      <a:pt x="1352" y="2959"/>
                    </a:lnTo>
                    <a:lnTo>
                      <a:pt x="1357" y="2980"/>
                    </a:lnTo>
                    <a:lnTo>
                      <a:pt x="1363" y="3003"/>
                    </a:lnTo>
                    <a:lnTo>
                      <a:pt x="1368" y="3023"/>
                    </a:lnTo>
                    <a:lnTo>
                      <a:pt x="1376" y="3045"/>
                    </a:lnTo>
                    <a:lnTo>
                      <a:pt x="1387" y="3067"/>
                    </a:lnTo>
                    <a:lnTo>
                      <a:pt x="1404" y="3091"/>
                    </a:lnTo>
                    <a:lnTo>
                      <a:pt x="1467" y="3251"/>
                    </a:lnTo>
                    <a:lnTo>
                      <a:pt x="1509" y="3416"/>
                    </a:lnTo>
                    <a:lnTo>
                      <a:pt x="1534" y="3584"/>
                    </a:lnTo>
                    <a:lnTo>
                      <a:pt x="1550" y="3754"/>
                    </a:lnTo>
                    <a:lnTo>
                      <a:pt x="1557" y="3926"/>
                    </a:lnTo>
                    <a:lnTo>
                      <a:pt x="1568" y="4099"/>
                    </a:lnTo>
                    <a:lnTo>
                      <a:pt x="1582" y="4273"/>
                    </a:lnTo>
                    <a:lnTo>
                      <a:pt x="1611" y="4449"/>
                    </a:lnTo>
                    <a:lnTo>
                      <a:pt x="1624" y="4526"/>
                    </a:lnTo>
                    <a:lnTo>
                      <a:pt x="1639" y="4603"/>
                    </a:lnTo>
                    <a:lnTo>
                      <a:pt x="1654" y="4678"/>
                    </a:lnTo>
                    <a:lnTo>
                      <a:pt x="1672" y="4754"/>
                    </a:lnTo>
                    <a:lnTo>
                      <a:pt x="1691" y="4826"/>
                    </a:lnTo>
                    <a:lnTo>
                      <a:pt x="1716" y="4896"/>
                    </a:lnTo>
                    <a:lnTo>
                      <a:pt x="1747" y="4964"/>
                    </a:lnTo>
                    <a:lnTo>
                      <a:pt x="1787" y="5030"/>
                    </a:lnTo>
                    <a:lnTo>
                      <a:pt x="1787" y="5044"/>
                    </a:lnTo>
                    <a:lnTo>
                      <a:pt x="1789" y="5061"/>
                    </a:lnTo>
                    <a:lnTo>
                      <a:pt x="1790" y="5078"/>
                    </a:lnTo>
                    <a:lnTo>
                      <a:pt x="1791" y="5095"/>
                    </a:lnTo>
                    <a:lnTo>
                      <a:pt x="1790" y="5110"/>
                    </a:lnTo>
                    <a:lnTo>
                      <a:pt x="1787" y="5126"/>
                    </a:lnTo>
                    <a:lnTo>
                      <a:pt x="1778" y="5140"/>
                    </a:lnTo>
                    <a:lnTo>
                      <a:pt x="1767" y="5154"/>
                    </a:lnTo>
                    <a:lnTo>
                      <a:pt x="1744" y="5180"/>
                    </a:lnTo>
                    <a:lnTo>
                      <a:pt x="1720" y="5200"/>
                    </a:lnTo>
                    <a:lnTo>
                      <a:pt x="1692" y="5215"/>
                    </a:lnTo>
                    <a:lnTo>
                      <a:pt x="1664" y="5227"/>
                    </a:lnTo>
                    <a:lnTo>
                      <a:pt x="1632" y="5234"/>
                    </a:lnTo>
                    <a:lnTo>
                      <a:pt x="1600" y="5239"/>
                    </a:lnTo>
                    <a:lnTo>
                      <a:pt x="1569" y="5242"/>
                    </a:lnTo>
                    <a:lnTo>
                      <a:pt x="1538" y="5247"/>
                    </a:lnTo>
                    <a:lnTo>
                      <a:pt x="1424" y="5206"/>
                    </a:lnTo>
                    <a:lnTo>
                      <a:pt x="1420" y="5218"/>
                    </a:lnTo>
                    <a:lnTo>
                      <a:pt x="1416" y="5235"/>
                    </a:lnTo>
                    <a:lnTo>
                      <a:pt x="1415" y="5253"/>
                    </a:lnTo>
                    <a:lnTo>
                      <a:pt x="1416" y="5273"/>
                    </a:lnTo>
                    <a:lnTo>
                      <a:pt x="1420" y="5288"/>
                    </a:lnTo>
                    <a:lnTo>
                      <a:pt x="1426" y="5301"/>
                    </a:lnTo>
                    <a:lnTo>
                      <a:pt x="1438" y="5309"/>
                    </a:lnTo>
                    <a:lnTo>
                      <a:pt x="1456" y="5310"/>
                    </a:lnTo>
                    <a:lnTo>
                      <a:pt x="1496" y="5362"/>
                    </a:lnTo>
                    <a:lnTo>
                      <a:pt x="1552" y="5414"/>
                    </a:lnTo>
                    <a:lnTo>
                      <a:pt x="1614" y="5466"/>
                    </a:lnTo>
                    <a:lnTo>
                      <a:pt x="1674" y="5520"/>
                    </a:lnTo>
                    <a:lnTo>
                      <a:pt x="1722" y="5576"/>
                    </a:lnTo>
                    <a:lnTo>
                      <a:pt x="1751" y="5640"/>
                    </a:lnTo>
                    <a:lnTo>
                      <a:pt x="1751" y="5709"/>
                    </a:lnTo>
                    <a:lnTo>
                      <a:pt x="1715" y="5787"/>
                    </a:lnTo>
                    <a:lnTo>
                      <a:pt x="1651" y="5775"/>
                    </a:lnTo>
                    <a:lnTo>
                      <a:pt x="1591" y="5762"/>
                    </a:lnTo>
                    <a:lnTo>
                      <a:pt x="1533" y="5743"/>
                    </a:lnTo>
                    <a:lnTo>
                      <a:pt x="1476" y="5720"/>
                    </a:lnTo>
                    <a:lnTo>
                      <a:pt x="1420" y="5689"/>
                    </a:lnTo>
                    <a:lnTo>
                      <a:pt x="1366" y="5656"/>
                    </a:lnTo>
                    <a:lnTo>
                      <a:pt x="1316" y="5615"/>
                    </a:lnTo>
                    <a:lnTo>
                      <a:pt x="1268" y="5569"/>
                    </a:lnTo>
                    <a:lnTo>
                      <a:pt x="1258" y="5423"/>
                    </a:lnTo>
                    <a:lnTo>
                      <a:pt x="1226" y="5423"/>
                    </a:lnTo>
                    <a:lnTo>
                      <a:pt x="1197" y="5424"/>
                    </a:lnTo>
                    <a:lnTo>
                      <a:pt x="1169" y="5425"/>
                    </a:lnTo>
                    <a:lnTo>
                      <a:pt x="1142" y="5426"/>
                    </a:lnTo>
                    <a:lnTo>
                      <a:pt x="1114" y="5423"/>
                    </a:lnTo>
                    <a:lnTo>
                      <a:pt x="1088" y="5418"/>
                    </a:lnTo>
                    <a:lnTo>
                      <a:pt x="1064" y="5407"/>
                    </a:lnTo>
                    <a:lnTo>
                      <a:pt x="1041" y="5392"/>
                    </a:lnTo>
                    <a:lnTo>
                      <a:pt x="1020" y="5278"/>
                    </a:lnTo>
                    <a:lnTo>
                      <a:pt x="999" y="5280"/>
                    </a:lnTo>
                    <a:lnTo>
                      <a:pt x="981" y="5278"/>
                    </a:lnTo>
                    <a:lnTo>
                      <a:pt x="962" y="5270"/>
                    </a:lnTo>
                    <a:lnTo>
                      <a:pt x="944" y="5262"/>
                    </a:lnTo>
                    <a:lnTo>
                      <a:pt x="922" y="5252"/>
                    </a:lnTo>
                    <a:lnTo>
                      <a:pt x="902" y="5245"/>
                    </a:lnTo>
                    <a:lnTo>
                      <a:pt x="878" y="5242"/>
                    </a:lnTo>
                    <a:lnTo>
                      <a:pt x="853" y="5247"/>
                    </a:lnTo>
                    <a:lnTo>
                      <a:pt x="850" y="5261"/>
                    </a:lnTo>
                    <a:lnTo>
                      <a:pt x="849" y="5278"/>
                    </a:lnTo>
                    <a:lnTo>
                      <a:pt x="848" y="5295"/>
                    </a:lnTo>
                    <a:lnTo>
                      <a:pt x="848" y="5312"/>
                    </a:lnTo>
                    <a:lnTo>
                      <a:pt x="844" y="5328"/>
                    </a:lnTo>
                    <a:lnTo>
                      <a:pt x="839" y="5344"/>
                    </a:lnTo>
                    <a:lnTo>
                      <a:pt x="827" y="5358"/>
                    </a:lnTo>
                    <a:lnTo>
                      <a:pt x="813" y="5372"/>
                    </a:lnTo>
                    <a:lnTo>
                      <a:pt x="809" y="5434"/>
                    </a:lnTo>
                    <a:lnTo>
                      <a:pt x="823" y="5493"/>
                    </a:lnTo>
                    <a:lnTo>
                      <a:pt x="847" y="5548"/>
                    </a:lnTo>
                    <a:lnTo>
                      <a:pt x="882" y="5600"/>
                    </a:lnTo>
                    <a:lnTo>
                      <a:pt x="920" y="5651"/>
                    </a:lnTo>
                    <a:lnTo>
                      <a:pt x="961" y="5702"/>
                    </a:lnTo>
                    <a:lnTo>
                      <a:pt x="998" y="5753"/>
                    </a:lnTo>
                    <a:lnTo>
                      <a:pt x="1030" y="5807"/>
                    </a:lnTo>
                    <a:lnTo>
                      <a:pt x="1025" y="5823"/>
                    </a:lnTo>
                    <a:lnTo>
                      <a:pt x="1023" y="5840"/>
                    </a:lnTo>
                    <a:lnTo>
                      <a:pt x="1021" y="5858"/>
                    </a:lnTo>
                    <a:lnTo>
                      <a:pt x="1017" y="5876"/>
                    </a:lnTo>
                    <a:lnTo>
                      <a:pt x="1010" y="5891"/>
                    </a:lnTo>
                    <a:lnTo>
                      <a:pt x="1001" y="5904"/>
                    </a:lnTo>
                    <a:lnTo>
                      <a:pt x="987" y="5914"/>
                    </a:lnTo>
                    <a:lnTo>
                      <a:pt x="968" y="5921"/>
                    </a:lnTo>
                    <a:lnTo>
                      <a:pt x="910" y="5912"/>
                    </a:lnTo>
                    <a:lnTo>
                      <a:pt x="856" y="5896"/>
                    </a:lnTo>
                    <a:lnTo>
                      <a:pt x="804" y="5874"/>
                    </a:lnTo>
                    <a:lnTo>
                      <a:pt x="754" y="5846"/>
                    </a:lnTo>
                    <a:lnTo>
                      <a:pt x="704" y="5814"/>
                    </a:lnTo>
                    <a:lnTo>
                      <a:pt x="657" y="5779"/>
                    </a:lnTo>
                    <a:lnTo>
                      <a:pt x="609" y="5741"/>
                    </a:lnTo>
                    <a:lnTo>
                      <a:pt x="563" y="5703"/>
                    </a:lnTo>
                    <a:lnTo>
                      <a:pt x="543" y="5659"/>
                    </a:lnTo>
                    <a:lnTo>
                      <a:pt x="540" y="5609"/>
                    </a:lnTo>
                    <a:lnTo>
                      <a:pt x="547" y="5557"/>
                    </a:lnTo>
                    <a:lnTo>
                      <a:pt x="558" y="5505"/>
                    </a:lnTo>
                    <a:lnTo>
                      <a:pt x="563" y="5457"/>
                    </a:lnTo>
                    <a:lnTo>
                      <a:pt x="555" y="5417"/>
                    </a:lnTo>
                    <a:lnTo>
                      <a:pt x="526" y="5387"/>
                    </a:lnTo>
                    <a:lnTo>
                      <a:pt x="470" y="5372"/>
                    </a:lnTo>
                    <a:lnTo>
                      <a:pt x="450" y="5364"/>
                    </a:lnTo>
                    <a:lnTo>
                      <a:pt x="436" y="5354"/>
                    </a:lnTo>
                    <a:lnTo>
                      <a:pt x="427" y="5340"/>
                    </a:lnTo>
                    <a:lnTo>
                      <a:pt x="422" y="5326"/>
                    </a:lnTo>
                    <a:lnTo>
                      <a:pt x="417" y="5308"/>
                    </a:lnTo>
                    <a:lnTo>
                      <a:pt x="413" y="5291"/>
                    </a:lnTo>
                    <a:lnTo>
                      <a:pt x="406" y="5274"/>
                    </a:lnTo>
                    <a:lnTo>
                      <a:pt x="398" y="5258"/>
                    </a:lnTo>
                    <a:lnTo>
                      <a:pt x="358" y="5258"/>
                    </a:lnTo>
                    <a:lnTo>
                      <a:pt x="320" y="5254"/>
                    </a:lnTo>
                    <a:lnTo>
                      <a:pt x="280" y="5247"/>
                    </a:lnTo>
                    <a:lnTo>
                      <a:pt x="243" y="5236"/>
                    </a:lnTo>
                    <a:lnTo>
                      <a:pt x="205" y="5223"/>
                    </a:lnTo>
                    <a:lnTo>
                      <a:pt x="169" y="5210"/>
                    </a:lnTo>
                    <a:lnTo>
                      <a:pt x="131" y="5197"/>
                    </a:lnTo>
                    <a:lnTo>
                      <a:pt x="97" y="5184"/>
                    </a:lnTo>
                    <a:lnTo>
                      <a:pt x="133" y="5117"/>
                    </a:lnTo>
                    <a:lnTo>
                      <a:pt x="159" y="5042"/>
                    </a:lnTo>
                    <a:lnTo>
                      <a:pt x="176" y="4961"/>
                    </a:lnTo>
                    <a:lnTo>
                      <a:pt x="188" y="4876"/>
                    </a:lnTo>
                    <a:lnTo>
                      <a:pt x="195" y="4787"/>
                    </a:lnTo>
                    <a:lnTo>
                      <a:pt x="199" y="4697"/>
                    </a:lnTo>
                    <a:lnTo>
                      <a:pt x="204" y="4607"/>
                    </a:lnTo>
                    <a:lnTo>
                      <a:pt x="210" y="4521"/>
                    </a:lnTo>
                    <a:lnTo>
                      <a:pt x="206" y="4514"/>
                    </a:lnTo>
                    <a:lnTo>
                      <a:pt x="198" y="4512"/>
                    </a:lnTo>
                    <a:lnTo>
                      <a:pt x="188" y="4511"/>
                    </a:lnTo>
                    <a:lnTo>
                      <a:pt x="180" y="4511"/>
                    </a:lnTo>
                    <a:lnTo>
                      <a:pt x="176" y="4505"/>
                    </a:lnTo>
                    <a:lnTo>
                      <a:pt x="176" y="4500"/>
                    </a:lnTo>
                    <a:lnTo>
                      <a:pt x="178" y="4493"/>
                    </a:lnTo>
                    <a:lnTo>
                      <a:pt x="182" y="4486"/>
                    </a:lnTo>
                    <a:lnTo>
                      <a:pt x="185" y="4479"/>
                    </a:lnTo>
                    <a:lnTo>
                      <a:pt x="190" y="4474"/>
                    </a:lnTo>
                    <a:lnTo>
                      <a:pt x="195" y="4469"/>
                    </a:lnTo>
                    <a:lnTo>
                      <a:pt x="200" y="4469"/>
                    </a:lnTo>
                    <a:lnTo>
                      <a:pt x="211" y="4401"/>
                    </a:lnTo>
                    <a:lnTo>
                      <a:pt x="221" y="4331"/>
                    </a:lnTo>
                    <a:lnTo>
                      <a:pt x="225" y="4260"/>
                    </a:lnTo>
                    <a:lnTo>
                      <a:pt x="228" y="4190"/>
                    </a:lnTo>
                    <a:lnTo>
                      <a:pt x="230" y="4119"/>
                    </a:lnTo>
                    <a:lnTo>
                      <a:pt x="232" y="4050"/>
                    </a:lnTo>
                    <a:lnTo>
                      <a:pt x="235" y="3983"/>
                    </a:lnTo>
                    <a:lnTo>
                      <a:pt x="242" y="3920"/>
                    </a:lnTo>
                    <a:lnTo>
                      <a:pt x="263" y="3813"/>
                    </a:lnTo>
                    <a:lnTo>
                      <a:pt x="287" y="3711"/>
                    </a:lnTo>
                    <a:lnTo>
                      <a:pt x="310" y="3613"/>
                    </a:lnTo>
                    <a:lnTo>
                      <a:pt x="337" y="3519"/>
                    </a:lnTo>
                    <a:lnTo>
                      <a:pt x="365" y="3424"/>
                    </a:lnTo>
                    <a:lnTo>
                      <a:pt x="399" y="3332"/>
                    </a:lnTo>
                    <a:lnTo>
                      <a:pt x="436" y="3238"/>
                    </a:lnTo>
                    <a:lnTo>
                      <a:pt x="480" y="3143"/>
                    </a:lnTo>
                    <a:lnTo>
                      <a:pt x="491" y="3007"/>
                    </a:lnTo>
                    <a:lnTo>
                      <a:pt x="445" y="2951"/>
                    </a:lnTo>
                    <a:lnTo>
                      <a:pt x="417" y="2893"/>
                    </a:lnTo>
                    <a:lnTo>
                      <a:pt x="400" y="2832"/>
                    </a:lnTo>
                    <a:lnTo>
                      <a:pt x="391" y="2770"/>
                    </a:lnTo>
                    <a:lnTo>
                      <a:pt x="384" y="2706"/>
                    </a:lnTo>
                    <a:lnTo>
                      <a:pt x="379" y="2641"/>
                    </a:lnTo>
                    <a:lnTo>
                      <a:pt x="366" y="2576"/>
                    </a:lnTo>
                    <a:lnTo>
                      <a:pt x="346" y="2510"/>
                    </a:lnTo>
                    <a:lnTo>
                      <a:pt x="335" y="2505"/>
                    </a:lnTo>
                    <a:lnTo>
                      <a:pt x="327" y="2507"/>
                    </a:lnTo>
                    <a:lnTo>
                      <a:pt x="320" y="2511"/>
                    </a:lnTo>
                    <a:lnTo>
                      <a:pt x="317" y="2520"/>
                    </a:lnTo>
                    <a:lnTo>
                      <a:pt x="312" y="2531"/>
                    </a:lnTo>
                    <a:lnTo>
                      <a:pt x="310" y="2542"/>
                    </a:lnTo>
                    <a:lnTo>
                      <a:pt x="306" y="2552"/>
                    </a:lnTo>
                    <a:lnTo>
                      <a:pt x="304" y="2562"/>
                    </a:lnTo>
                    <a:lnTo>
                      <a:pt x="277" y="2562"/>
                    </a:lnTo>
                    <a:lnTo>
                      <a:pt x="254" y="2560"/>
                    </a:lnTo>
                    <a:lnTo>
                      <a:pt x="233" y="2554"/>
                    </a:lnTo>
                    <a:lnTo>
                      <a:pt x="214" y="2548"/>
                    </a:lnTo>
                    <a:lnTo>
                      <a:pt x="196" y="2537"/>
                    </a:lnTo>
                    <a:lnTo>
                      <a:pt x="179" y="2527"/>
                    </a:lnTo>
                    <a:lnTo>
                      <a:pt x="163" y="2518"/>
                    </a:lnTo>
                    <a:lnTo>
                      <a:pt x="148" y="2510"/>
                    </a:lnTo>
                    <a:lnTo>
                      <a:pt x="131" y="2492"/>
                    </a:lnTo>
                    <a:lnTo>
                      <a:pt x="121" y="2473"/>
                    </a:lnTo>
                    <a:lnTo>
                      <a:pt x="115" y="2453"/>
                    </a:lnTo>
                    <a:lnTo>
                      <a:pt x="115" y="2432"/>
                    </a:lnTo>
                    <a:lnTo>
                      <a:pt x="118" y="2410"/>
                    </a:lnTo>
                    <a:lnTo>
                      <a:pt x="123" y="2389"/>
                    </a:lnTo>
                    <a:lnTo>
                      <a:pt x="130" y="2370"/>
                    </a:lnTo>
                    <a:lnTo>
                      <a:pt x="138" y="2354"/>
                    </a:lnTo>
                    <a:lnTo>
                      <a:pt x="170" y="2314"/>
                    </a:lnTo>
                    <a:lnTo>
                      <a:pt x="153" y="2301"/>
                    </a:lnTo>
                    <a:lnTo>
                      <a:pt x="138" y="2289"/>
                    </a:lnTo>
                    <a:lnTo>
                      <a:pt x="123" y="2276"/>
                    </a:lnTo>
                    <a:lnTo>
                      <a:pt x="111" y="2264"/>
                    </a:lnTo>
                    <a:lnTo>
                      <a:pt x="97" y="2249"/>
                    </a:lnTo>
                    <a:lnTo>
                      <a:pt x="88" y="2235"/>
                    </a:lnTo>
                    <a:lnTo>
                      <a:pt x="80" y="2217"/>
                    </a:lnTo>
                    <a:lnTo>
                      <a:pt x="76" y="2200"/>
                    </a:lnTo>
                    <a:lnTo>
                      <a:pt x="108" y="2137"/>
                    </a:lnTo>
                    <a:lnTo>
                      <a:pt x="94" y="2128"/>
                    </a:lnTo>
                    <a:lnTo>
                      <a:pt x="82" y="2119"/>
                    </a:lnTo>
                    <a:lnTo>
                      <a:pt x="69" y="2108"/>
                    </a:lnTo>
                    <a:lnTo>
                      <a:pt x="59" y="2098"/>
                    </a:lnTo>
                    <a:lnTo>
                      <a:pt x="48" y="2084"/>
                    </a:lnTo>
                    <a:lnTo>
                      <a:pt x="41" y="2072"/>
                    </a:lnTo>
                    <a:lnTo>
                      <a:pt x="35" y="2057"/>
                    </a:lnTo>
                    <a:lnTo>
                      <a:pt x="34" y="2044"/>
                    </a:lnTo>
                    <a:lnTo>
                      <a:pt x="34" y="2023"/>
                    </a:lnTo>
                    <a:lnTo>
                      <a:pt x="39" y="2006"/>
                    </a:lnTo>
                    <a:lnTo>
                      <a:pt x="44" y="1988"/>
                    </a:lnTo>
                    <a:lnTo>
                      <a:pt x="53" y="1972"/>
                    </a:lnTo>
                    <a:lnTo>
                      <a:pt x="62" y="1956"/>
                    </a:lnTo>
                    <a:lnTo>
                      <a:pt x="74" y="1940"/>
                    </a:lnTo>
                    <a:lnTo>
                      <a:pt x="85" y="1924"/>
                    </a:lnTo>
                    <a:lnTo>
                      <a:pt x="97" y="1909"/>
                    </a:lnTo>
                    <a:lnTo>
                      <a:pt x="94" y="1898"/>
                    </a:lnTo>
                    <a:lnTo>
                      <a:pt x="86" y="1890"/>
                    </a:lnTo>
                    <a:lnTo>
                      <a:pt x="75" y="1882"/>
                    </a:lnTo>
                    <a:lnTo>
                      <a:pt x="62" y="1874"/>
                    </a:lnTo>
                    <a:lnTo>
                      <a:pt x="48" y="1865"/>
                    </a:lnTo>
                    <a:lnTo>
                      <a:pt x="34" y="1855"/>
                    </a:lnTo>
                    <a:lnTo>
                      <a:pt x="22" y="1841"/>
                    </a:lnTo>
                    <a:lnTo>
                      <a:pt x="14" y="1826"/>
                    </a:lnTo>
                    <a:lnTo>
                      <a:pt x="2" y="1791"/>
                    </a:lnTo>
                    <a:lnTo>
                      <a:pt x="6" y="1759"/>
                    </a:lnTo>
                    <a:lnTo>
                      <a:pt x="17" y="1728"/>
                    </a:lnTo>
                    <a:lnTo>
                      <a:pt x="33" y="1700"/>
                    </a:lnTo>
                    <a:lnTo>
                      <a:pt x="44" y="1672"/>
                    </a:lnTo>
                    <a:lnTo>
                      <a:pt x="50" y="1646"/>
                    </a:lnTo>
                    <a:lnTo>
                      <a:pt x="41" y="1621"/>
                    </a:lnTo>
                    <a:lnTo>
                      <a:pt x="14" y="1599"/>
                    </a:lnTo>
                    <a:lnTo>
                      <a:pt x="1" y="1570"/>
                    </a:lnTo>
                    <a:lnTo>
                      <a:pt x="0" y="1543"/>
                    </a:lnTo>
                    <a:lnTo>
                      <a:pt x="6" y="1516"/>
                    </a:lnTo>
                    <a:lnTo>
                      <a:pt x="18" y="1492"/>
                    </a:lnTo>
                    <a:lnTo>
                      <a:pt x="33" y="1467"/>
                    </a:lnTo>
                    <a:lnTo>
                      <a:pt x="51" y="1446"/>
                    </a:lnTo>
                    <a:lnTo>
                      <a:pt x="69" y="1427"/>
                    </a:lnTo>
                    <a:lnTo>
                      <a:pt x="86" y="1411"/>
                    </a:lnTo>
                    <a:lnTo>
                      <a:pt x="70" y="1404"/>
                    </a:lnTo>
                    <a:lnTo>
                      <a:pt x="57" y="1397"/>
                    </a:lnTo>
                    <a:lnTo>
                      <a:pt x="43" y="1387"/>
                    </a:lnTo>
                    <a:lnTo>
                      <a:pt x="33" y="1376"/>
                    </a:lnTo>
                    <a:lnTo>
                      <a:pt x="22" y="1361"/>
                    </a:lnTo>
                    <a:lnTo>
                      <a:pt x="14" y="1348"/>
                    </a:lnTo>
                    <a:lnTo>
                      <a:pt x="7" y="1333"/>
                    </a:lnTo>
                    <a:lnTo>
                      <a:pt x="4" y="1318"/>
                    </a:lnTo>
                    <a:lnTo>
                      <a:pt x="2" y="1288"/>
                    </a:lnTo>
                    <a:lnTo>
                      <a:pt x="9" y="1261"/>
                    </a:lnTo>
                    <a:lnTo>
                      <a:pt x="20" y="1236"/>
                    </a:lnTo>
                    <a:lnTo>
                      <a:pt x="36" y="1213"/>
                    </a:lnTo>
                    <a:lnTo>
                      <a:pt x="54" y="1191"/>
                    </a:lnTo>
                    <a:lnTo>
                      <a:pt x="76" y="1170"/>
                    </a:lnTo>
                    <a:lnTo>
                      <a:pt x="96" y="1150"/>
                    </a:lnTo>
                    <a:lnTo>
                      <a:pt x="118" y="1132"/>
                    </a:lnTo>
                    <a:lnTo>
                      <a:pt x="101" y="1112"/>
                    </a:lnTo>
                    <a:lnTo>
                      <a:pt x="84" y="1092"/>
                    </a:lnTo>
                    <a:lnTo>
                      <a:pt x="67" y="1072"/>
                    </a:lnTo>
                    <a:lnTo>
                      <a:pt x="54" y="1052"/>
                    </a:lnTo>
                    <a:lnTo>
                      <a:pt x="44" y="1030"/>
                    </a:lnTo>
                    <a:lnTo>
                      <a:pt x="41" y="1010"/>
                    </a:lnTo>
                    <a:lnTo>
                      <a:pt x="43" y="987"/>
                    </a:lnTo>
                    <a:lnTo>
                      <a:pt x="56" y="966"/>
                    </a:lnTo>
                    <a:lnTo>
                      <a:pt x="66" y="949"/>
                    </a:lnTo>
                    <a:lnTo>
                      <a:pt x="79" y="934"/>
                    </a:lnTo>
                    <a:lnTo>
                      <a:pt x="93" y="920"/>
                    </a:lnTo>
                    <a:lnTo>
                      <a:pt x="108" y="907"/>
                    </a:lnTo>
                    <a:lnTo>
                      <a:pt x="122" y="894"/>
                    </a:lnTo>
                    <a:lnTo>
                      <a:pt x="138" y="885"/>
                    </a:lnTo>
                    <a:lnTo>
                      <a:pt x="153" y="877"/>
                    </a:lnTo>
                    <a:lnTo>
                      <a:pt x="170" y="872"/>
                    </a:lnTo>
                    <a:lnTo>
                      <a:pt x="172" y="860"/>
                    </a:lnTo>
                    <a:lnTo>
                      <a:pt x="170" y="850"/>
                    </a:lnTo>
                    <a:lnTo>
                      <a:pt x="161" y="839"/>
                    </a:lnTo>
                    <a:lnTo>
                      <a:pt x="152" y="829"/>
                    </a:lnTo>
                    <a:lnTo>
                      <a:pt x="140" y="817"/>
                    </a:lnTo>
                    <a:lnTo>
                      <a:pt x="132" y="805"/>
                    </a:lnTo>
                    <a:lnTo>
                      <a:pt x="127" y="793"/>
                    </a:lnTo>
                    <a:lnTo>
                      <a:pt x="128" y="779"/>
                    </a:lnTo>
                    <a:lnTo>
                      <a:pt x="138" y="763"/>
                    </a:lnTo>
                    <a:lnTo>
                      <a:pt x="149" y="748"/>
                    </a:lnTo>
                    <a:lnTo>
                      <a:pt x="161" y="732"/>
                    </a:lnTo>
                    <a:lnTo>
                      <a:pt x="173" y="718"/>
                    </a:lnTo>
                    <a:lnTo>
                      <a:pt x="185" y="705"/>
                    </a:lnTo>
                    <a:lnTo>
                      <a:pt x="201" y="694"/>
                    </a:lnTo>
                    <a:lnTo>
                      <a:pt x="219" y="683"/>
                    </a:lnTo>
                    <a:lnTo>
                      <a:pt x="242" y="676"/>
                    </a:lnTo>
                    <a:lnTo>
                      <a:pt x="236" y="653"/>
                    </a:lnTo>
                    <a:lnTo>
                      <a:pt x="233" y="629"/>
                    </a:lnTo>
                    <a:lnTo>
                      <a:pt x="231" y="604"/>
                    </a:lnTo>
                    <a:lnTo>
                      <a:pt x="232" y="581"/>
                    </a:lnTo>
                    <a:lnTo>
                      <a:pt x="236" y="557"/>
                    </a:lnTo>
                    <a:lnTo>
                      <a:pt x="249" y="537"/>
                    </a:lnTo>
                    <a:lnTo>
                      <a:pt x="266" y="520"/>
                    </a:lnTo>
                    <a:lnTo>
                      <a:pt x="294" y="509"/>
                    </a:lnTo>
                    <a:lnTo>
                      <a:pt x="321" y="506"/>
                    </a:lnTo>
                    <a:lnTo>
                      <a:pt x="350" y="507"/>
                    </a:lnTo>
                    <a:lnTo>
                      <a:pt x="379" y="508"/>
                    </a:lnTo>
                    <a:lnTo>
                      <a:pt x="407" y="509"/>
                    </a:lnTo>
                    <a:lnTo>
                      <a:pt x="433" y="507"/>
                    </a:lnTo>
                    <a:lnTo>
                      <a:pt x="457" y="503"/>
                    </a:lnTo>
                    <a:lnTo>
                      <a:pt x="475" y="494"/>
                    </a:lnTo>
                    <a:lnTo>
                      <a:pt x="491" y="479"/>
                    </a:lnTo>
                    <a:lnTo>
                      <a:pt x="500" y="461"/>
                    </a:lnTo>
                    <a:lnTo>
                      <a:pt x="512" y="447"/>
                    </a:lnTo>
                    <a:lnTo>
                      <a:pt x="527" y="437"/>
                    </a:lnTo>
                    <a:lnTo>
                      <a:pt x="544" y="430"/>
                    </a:lnTo>
                    <a:lnTo>
                      <a:pt x="560" y="424"/>
                    </a:lnTo>
                    <a:lnTo>
                      <a:pt x="577" y="418"/>
                    </a:lnTo>
                    <a:lnTo>
                      <a:pt x="591" y="411"/>
                    </a:lnTo>
                    <a:lnTo>
                      <a:pt x="605" y="406"/>
                    </a:lnTo>
                    <a:lnTo>
                      <a:pt x="634" y="416"/>
                    </a:lnTo>
                    <a:lnTo>
                      <a:pt x="664" y="412"/>
                    </a:lnTo>
                    <a:lnTo>
                      <a:pt x="692" y="399"/>
                    </a:lnTo>
                    <a:lnTo>
                      <a:pt x="720" y="382"/>
                    </a:lnTo>
                    <a:lnTo>
                      <a:pt x="747" y="365"/>
                    </a:lnTo>
                    <a:lnTo>
                      <a:pt x="778" y="356"/>
                    </a:lnTo>
                    <a:lnTo>
                      <a:pt x="808" y="357"/>
                    </a:lnTo>
                    <a:lnTo>
                      <a:pt x="843" y="375"/>
                    </a:lnTo>
                    <a:lnTo>
                      <a:pt x="878" y="395"/>
                    </a:lnTo>
                    <a:lnTo>
                      <a:pt x="899" y="427"/>
                    </a:lnTo>
                    <a:lnTo>
                      <a:pt x="909" y="464"/>
                    </a:lnTo>
                    <a:lnTo>
                      <a:pt x="914" y="504"/>
                    </a:lnTo>
                    <a:lnTo>
                      <a:pt x="920" y="541"/>
                    </a:lnTo>
                    <a:lnTo>
                      <a:pt x="935" y="573"/>
                    </a:lnTo>
                    <a:lnTo>
                      <a:pt x="962" y="594"/>
                    </a:lnTo>
                    <a:lnTo>
                      <a:pt x="1009" y="603"/>
                    </a:lnTo>
                    <a:lnTo>
                      <a:pt x="1031" y="596"/>
                    </a:lnTo>
                    <a:lnTo>
                      <a:pt x="1053" y="593"/>
                    </a:lnTo>
                    <a:lnTo>
                      <a:pt x="1074" y="593"/>
                    </a:lnTo>
                    <a:lnTo>
                      <a:pt x="1095" y="598"/>
                    </a:lnTo>
                    <a:lnTo>
                      <a:pt x="1116" y="601"/>
                    </a:lnTo>
                    <a:lnTo>
                      <a:pt x="1136" y="608"/>
                    </a:lnTo>
                    <a:lnTo>
                      <a:pt x="1155" y="615"/>
                    </a:lnTo>
                    <a:lnTo>
                      <a:pt x="1175" y="624"/>
                    </a:lnTo>
                    <a:lnTo>
                      <a:pt x="1187" y="643"/>
                    </a:lnTo>
                    <a:lnTo>
                      <a:pt x="1195" y="664"/>
                    </a:lnTo>
                    <a:lnTo>
                      <a:pt x="1199" y="685"/>
                    </a:lnTo>
                    <a:lnTo>
                      <a:pt x="1205" y="706"/>
                    </a:lnTo>
                    <a:lnTo>
                      <a:pt x="1211" y="723"/>
                    </a:lnTo>
                    <a:lnTo>
                      <a:pt x="1220" y="739"/>
                    </a:lnTo>
                    <a:lnTo>
                      <a:pt x="1234" y="750"/>
                    </a:lnTo>
                    <a:lnTo>
                      <a:pt x="1258" y="758"/>
                    </a:lnTo>
                    <a:lnTo>
                      <a:pt x="1281" y="774"/>
                    </a:lnTo>
                    <a:lnTo>
                      <a:pt x="1293" y="798"/>
                    </a:lnTo>
                    <a:lnTo>
                      <a:pt x="1298" y="826"/>
                    </a:lnTo>
                    <a:lnTo>
                      <a:pt x="1301" y="855"/>
                    </a:lnTo>
                    <a:lnTo>
                      <a:pt x="1304" y="880"/>
                    </a:lnTo>
                    <a:lnTo>
                      <a:pt x="1317" y="901"/>
                    </a:lnTo>
                    <a:lnTo>
                      <a:pt x="1340" y="913"/>
                    </a:lnTo>
                    <a:lnTo>
                      <a:pt x="1382" y="914"/>
                    </a:lnTo>
                    <a:lnTo>
                      <a:pt x="1405" y="932"/>
                    </a:lnTo>
                    <a:lnTo>
                      <a:pt x="1421" y="956"/>
                    </a:lnTo>
                    <a:lnTo>
                      <a:pt x="1430" y="983"/>
                    </a:lnTo>
                    <a:lnTo>
                      <a:pt x="1435" y="1013"/>
                    </a:lnTo>
                    <a:lnTo>
                      <a:pt x="1435" y="1043"/>
                    </a:lnTo>
                    <a:lnTo>
                      <a:pt x="1435" y="1072"/>
                    </a:lnTo>
                    <a:lnTo>
                      <a:pt x="1434" y="1098"/>
                    </a:lnTo>
                    <a:lnTo>
                      <a:pt x="1434" y="1121"/>
                    </a:lnTo>
                    <a:lnTo>
                      <a:pt x="1435" y="1139"/>
                    </a:lnTo>
                    <a:lnTo>
                      <a:pt x="1434" y="1157"/>
                    </a:lnTo>
                    <a:lnTo>
                      <a:pt x="1431" y="1175"/>
                    </a:lnTo>
                    <a:lnTo>
                      <a:pt x="1425" y="1193"/>
                    </a:lnTo>
                    <a:lnTo>
                      <a:pt x="1417" y="1210"/>
                    </a:lnTo>
                    <a:lnTo>
                      <a:pt x="1409" y="1228"/>
                    </a:lnTo>
                    <a:lnTo>
                      <a:pt x="1400" y="1246"/>
                    </a:lnTo>
                    <a:lnTo>
                      <a:pt x="1394" y="1266"/>
                    </a:lnTo>
                    <a:lnTo>
                      <a:pt x="1420" y="1281"/>
                    </a:lnTo>
                    <a:lnTo>
                      <a:pt x="1446" y="1286"/>
                    </a:lnTo>
                    <a:lnTo>
                      <a:pt x="1470" y="1280"/>
                    </a:lnTo>
                    <a:lnTo>
                      <a:pt x="1496" y="1269"/>
                    </a:lnTo>
                    <a:lnTo>
                      <a:pt x="1521" y="1254"/>
                    </a:lnTo>
                    <a:lnTo>
                      <a:pt x="1547" y="1239"/>
                    </a:lnTo>
                    <a:lnTo>
                      <a:pt x="1573" y="1228"/>
                    </a:lnTo>
                    <a:lnTo>
                      <a:pt x="1600" y="1225"/>
                    </a:lnTo>
                    <a:lnTo>
                      <a:pt x="1639" y="1139"/>
                    </a:lnTo>
                    <a:lnTo>
                      <a:pt x="1678" y="1054"/>
                    </a:lnTo>
                    <a:lnTo>
                      <a:pt x="1717" y="969"/>
                    </a:lnTo>
                    <a:lnTo>
                      <a:pt x="1755" y="886"/>
                    </a:lnTo>
                    <a:lnTo>
                      <a:pt x="1790" y="800"/>
                    </a:lnTo>
                    <a:lnTo>
                      <a:pt x="1824" y="715"/>
                    </a:lnTo>
                    <a:lnTo>
                      <a:pt x="1854" y="628"/>
                    </a:lnTo>
                    <a:lnTo>
                      <a:pt x="1881" y="541"/>
                    </a:lnTo>
                    <a:lnTo>
                      <a:pt x="1877" y="494"/>
                    </a:lnTo>
                    <a:lnTo>
                      <a:pt x="1869" y="446"/>
                    </a:lnTo>
                    <a:lnTo>
                      <a:pt x="1859" y="399"/>
                    </a:lnTo>
                    <a:lnTo>
                      <a:pt x="1849" y="352"/>
                    </a:lnTo>
                    <a:lnTo>
                      <a:pt x="1840" y="304"/>
                    </a:lnTo>
                    <a:lnTo>
                      <a:pt x="1837" y="255"/>
                    </a:lnTo>
                    <a:lnTo>
                      <a:pt x="1838" y="206"/>
                    </a:lnTo>
                    <a:lnTo>
                      <a:pt x="1849" y="157"/>
                    </a:lnTo>
                    <a:lnTo>
                      <a:pt x="1884" y="156"/>
                    </a:lnTo>
                    <a:lnTo>
                      <a:pt x="1910" y="168"/>
                    </a:lnTo>
                    <a:lnTo>
                      <a:pt x="1927" y="190"/>
                    </a:lnTo>
                    <a:lnTo>
                      <a:pt x="1939" y="219"/>
                    </a:lnTo>
                    <a:lnTo>
                      <a:pt x="1947" y="251"/>
                    </a:lnTo>
                    <a:lnTo>
                      <a:pt x="1956" y="285"/>
                    </a:lnTo>
                    <a:lnTo>
                      <a:pt x="1968" y="315"/>
                    </a:lnTo>
                    <a:lnTo>
                      <a:pt x="1985" y="343"/>
                    </a:lnTo>
                    <a:lnTo>
                      <a:pt x="2005" y="343"/>
                    </a:lnTo>
                    <a:lnTo>
                      <a:pt x="2013" y="296"/>
                    </a:lnTo>
                    <a:lnTo>
                      <a:pt x="2023" y="250"/>
                    </a:lnTo>
                    <a:lnTo>
                      <a:pt x="2036" y="204"/>
                    </a:lnTo>
                    <a:lnTo>
                      <a:pt x="2051" y="160"/>
                    </a:lnTo>
                    <a:lnTo>
                      <a:pt x="2067" y="116"/>
                    </a:lnTo>
                    <a:lnTo>
                      <a:pt x="2085" y="77"/>
                    </a:lnTo>
                    <a:lnTo>
                      <a:pt x="2106" y="37"/>
                    </a:lnTo>
                    <a:lnTo>
                      <a:pt x="2129" y="2"/>
                    </a:lnTo>
                    <a:lnTo>
                      <a:pt x="2145" y="0"/>
                    </a:lnTo>
                    <a:lnTo>
                      <a:pt x="2159" y="6"/>
                    </a:lnTo>
                    <a:lnTo>
                      <a:pt x="2168" y="15"/>
                    </a:lnTo>
                    <a:lnTo>
                      <a:pt x="2176" y="28"/>
                    </a:lnTo>
                    <a:lnTo>
                      <a:pt x="2179" y="43"/>
                    </a:lnTo>
                    <a:lnTo>
                      <a:pt x="2184" y="60"/>
                    </a:lnTo>
                    <a:lnTo>
                      <a:pt x="2187" y="77"/>
                    </a:lnTo>
                    <a:lnTo>
                      <a:pt x="2191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" name="Freeform 69"/>
              <p:cNvSpPr>
                <a:spLocks/>
              </p:cNvSpPr>
              <p:nvPr/>
            </p:nvSpPr>
            <p:spPr bwMode="auto">
              <a:xfrm>
                <a:off x="4313" y="705"/>
                <a:ext cx="197" cy="305"/>
              </a:xfrm>
              <a:custGeom>
                <a:avLst/>
                <a:gdLst>
                  <a:gd name="T0" fmla="*/ 136 w 986"/>
                  <a:gd name="T1" fmla="*/ 58 h 1524"/>
                  <a:gd name="T2" fmla="*/ 146 w 986"/>
                  <a:gd name="T3" fmla="*/ 50 h 1524"/>
                  <a:gd name="T4" fmla="*/ 153 w 986"/>
                  <a:gd name="T5" fmla="*/ 38 h 1524"/>
                  <a:gd name="T6" fmla="*/ 159 w 986"/>
                  <a:gd name="T7" fmla="*/ 24 h 1524"/>
                  <a:gd name="T8" fmla="*/ 164 w 986"/>
                  <a:gd name="T9" fmla="*/ 26 h 1524"/>
                  <a:gd name="T10" fmla="*/ 158 w 986"/>
                  <a:gd name="T11" fmla="*/ 39 h 1524"/>
                  <a:gd name="T12" fmla="*/ 151 w 986"/>
                  <a:gd name="T13" fmla="*/ 52 h 1524"/>
                  <a:gd name="T14" fmla="*/ 150 w 986"/>
                  <a:gd name="T15" fmla="*/ 64 h 1524"/>
                  <a:gd name="T16" fmla="*/ 160 w 986"/>
                  <a:gd name="T17" fmla="*/ 70 h 1524"/>
                  <a:gd name="T18" fmla="*/ 171 w 986"/>
                  <a:gd name="T19" fmla="*/ 66 h 1524"/>
                  <a:gd name="T20" fmla="*/ 181 w 986"/>
                  <a:gd name="T21" fmla="*/ 60 h 1524"/>
                  <a:gd name="T22" fmla="*/ 191 w 986"/>
                  <a:gd name="T23" fmla="*/ 54 h 1524"/>
                  <a:gd name="T24" fmla="*/ 194 w 986"/>
                  <a:gd name="T25" fmla="*/ 58 h 1524"/>
                  <a:gd name="T26" fmla="*/ 178 w 986"/>
                  <a:gd name="T27" fmla="*/ 69 h 1524"/>
                  <a:gd name="T28" fmla="*/ 162 w 986"/>
                  <a:gd name="T29" fmla="*/ 80 h 1524"/>
                  <a:gd name="T30" fmla="*/ 162 w 986"/>
                  <a:gd name="T31" fmla="*/ 91 h 1524"/>
                  <a:gd name="T32" fmla="*/ 187 w 986"/>
                  <a:gd name="T33" fmla="*/ 98 h 1524"/>
                  <a:gd name="T34" fmla="*/ 174 w 986"/>
                  <a:gd name="T35" fmla="*/ 102 h 1524"/>
                  <a:gd name="T36" fmla="*/ 149 w 986"/>
                  <a:gd name="T37" fmla="*/ 108 h 1524"/>
                  <a:gd name="T38" fmla="*/ 126 w 986"/>
                  <a:gd name="T39" fmla="*/ 117 h 1524"/>
                  <a:gd name="T40" fmla="*/ 110 w 986"/>
                  <a:gd name="T41" fmla="*/ 136 h 1524"/>
                  <a:gd name="T42" fmla="*/ 103 w 986"/>
                  <a:gd name="T43" fmla="*/ 156 h 1524"/>
                  <a:gd name="T44" fmla="*/ 93 w 986"/>
                  <a:gd name="T45" fmla="*/ 162 h 1524"/>
                  <a:gd name="T46" fmla="*/ 82 w 986"/>
                  <a:gd name="T47" fmla="*/ 165 h 1524"/>
                  <a:gd name="T48" fmla="*/ 78 w 986"/>
                  <a:gd name="T49" fmla="*/ 171 h 1524"/>
                  <a:gd name="T50" fmla="*/ 79 w 986"/>
                  <a:gd name="T51" fmla="*/ 185 h 1524"/>
                  <a:gd name="T52" fmla="*/ 79 w 986"/>
                  <a:gd name="T53" fmla="*/ 200 h 1524"/>
                  <a:gd name="T54" fmla="*/ 80 w 986"/>
                  <a:gd name="T55" fmla="*/ 216 h 1524"/>
                  <a:gd name="T56" fmla="*/ 80 w 986"/>
                  <a:gd name="T57" fmla="*/ 230 h 1524"/>
                  <a:gd name="T58" fmla="*/ 77 w 986"/>
                  <a:gd name="T59" fmla="*/ 249 h 1524"/>
                  <a:gd name="T60" fmla="*/ 21 w 986"/>
                  <a:gd name="T61" fmla="*/ 303 h 1524"/>
                  <a:gd name="T62" fmla="*/ 19 w 986"/>
                  <a:gd name="T63" fmla="*/ 300 h 1524"/>
                  <a:gd name="T64" fmla="*/ 16 w 986"/>
                  <a:gd name="T65" fmla="*/ 298 h 1524"/>
                  <a:gd name="T66" fmla="*/ 12 w 986"/>
                  <a:gd name="T67" fmla="*/ 297 h 1524"/>
                  <a:gd name="T68" fmla="*/ 9 w 986"/>
                  <a:gd name="T69" fmla="*/ 292 h 1524"/>
                  <a:gd name="T70" fmla="*/ 5 w 986"/>
                  <a:gd name="T71" fmla="*/ 282 h 1524"/>
                  <a:gd name="T72" fmla="*/ 2 w 986"/>
                  <a:gd name="T73" fmla="*/ 272 h 1524"/>
                  <a:gd name="T74" fmla="*/ 0 w 986"/>
                  <a:gd name="T75" fmla="*/ 261 h 1524"/>
                  <a:gd name="T76" fmla="*/ 3 w 986"/>
                  <a:gd name="T77" fmla="*/ 252 h 1524"/>
                  <a:gd name="T78" fmla="*/ 9 w 986"/>
                  <a:gd name="T79" fmla="*/ 248 h 1524"/>
                  <a:gd name="T80" fmla="*/ 16 w 986"/>
                  <a:gd name="T81" fmla="*/ 246 h 1524"/>
                  <a:gd name="T82" fmla="*/ 24 w 986"/>
                  <a:gd name="T83" fmla="*/ 243 h 1524"/>
                  <a:gd name="T84" fmla="*/ 35 w 986"/>
                  <a:gd name="T85" fmla="*/ 224 h 1524"/>
                  <a:gd name="T86" fmla="*/ 52 w 986"/>
                  <a:gd name="T87" fmla="*/ 189 h 1524"/>
                  <a:gd name="T88" fmla="*/ 67 w 986"/>
                  <a:gd name="T89" fmla="*/ 155 h 1524"/>
                  <a:gd name="T90" fmla="*/ 81 w 986"/>
                  <a:gd name="T91" fmla="*/ 121 h 1524"/>
                  <a:gd name="T92" fmla="*/ 86 w 986"/>
                  <a:gd name="T93" fmla="*/ 94 h 1524"/>
                  <a:gd name="T94" fmla="*/ 83 w 986"/>
                  <a:gd name="T95" fmla="*/ 77 h 1524"/>
                  <a:gd name="T96" fmla="*/ 79 w 986"/>
                  <a:gd name="T97" fmla="*/ 60 h 1524"/>
                  <a:gd name="T98" fmla="*/ 77 w 986"/>
                  <a:gd name="T99" fmla="*/ 42 h 1524"/>
                  <a:gd name="T100" fmla="*/ 89 w 986"/>
                  <a:gd name="T101" fmla="*/ 71 h 1524"/>
                  <a:gd name="T102" fmla="*/ 109 w 986"/>
                  <a:gd name="T103" fmla="*/ 62 h 1524"/>
                  <a:gd name="T104" fmla="*/ 115 w 986"/>
                  <a:gd name="T105" fmla="*/ 43 h 1524"/>
                  <a:gd name="T106" fmla="*/ 118 w 986"/>
                  <a:gd name="T107" fmla="*/ 20 h 1524"/>
                  <a:gd name="T108" fmla="*/ 129 w 986"/>
                  <a:gd name="T109" fmla="*/ 0 h 1524"/>
                  <a:gd name="T110" fmla="*/ 129 w 986"/>
                  <a:gd name="T111" fmla="*/ 16 h 1524"/>
                  <a:gd name="T112" fmla="*/ 128 w 986"/>
                  <a:gd name="T113" fmla="*/ 31 h 1524"/>
                  <a:gd name="T114" fmla="*/ 126 w 986"/>
                  <a:gd name="T115" fmla="*/ 45 h 1524"/>
                  <a:gd name="T116" fmla="*/ 129 w 986"/>
                  <a:gd name="T117" fmla="*/ 60 h 152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86" h="1524">
                    <a:moveTo>
                      <a:pt x="644" y="301"/>
                    </a:moveTo>
                    <a:lnTo>
                      <a:pt x="680" y="290"/>
                    </a:lnTo>
                    <a:lnTo>
                      <a:pt x="709" y="273"/>
                    </a:lnTo>
                    <a:lnTo>
                      <a:pt x="732" y="249"/>
                    </a:lnTo>
                    <a:lnTo>
                      <a:pt x="751" y="220"/>
                    </a:lnTo>
                    <a:lnTo>
                      <a:pt x="766" y="188"/>
                    </a:lnTo>
                    <a:lnTo>
                      <a:pt x="781" y="155"/>
                    </a:lnTo>
                    <a:lnTo>
                      <a:pt x="798" y="122"/>
                    </a:lnTo>
                    <a:lnTo>
                      <a:pt x="820" y="94"/>
                    </a:lnTo>
                    <a:lnTo>
                      <a:pt x="820" y="128"/>
                    </a:lnTo>
                    <a:lnTo>
                      <a:pt x="810" y="162"/>
                    </a:lnTo>
                    <a:lnTo>
                      <a:pt x="793" y="194"/>
                    </a:lnTo>
                    <a:lnTo>
                      <a:pt x="775" y="227"/>
                    </a:lnTo>
                    <a:lnTo>
                      <a:pt x="758" y="258"/>
                    </a:lnTo>
                    <a:lnTo>
                      <a:pt x="747" y="289"/>
                    </a:lnTo>
                    <a:lnTo>
                      <a:pt x="750" y="321"/>
                    </a:lnTo>
                    <a:lnTo>
                      <a:pt x="768" y="353"/>
                    </a:lnTo>
                    <a:lnTo>
                      <a:pt x="799" y="351"/>
                    </a:lnTo>
                    <a:lnTo>
                      <a:pt x="829" y="345"/>
                    </a:lnTo>
                    <a:lnTo>
                      <a:pt x="855" y="332"/>
                    </a:lnTo>
                    <a:lnTo>
                      <a:pt x="881" y="317"/>
                    </a:lnTo>
                    <a:lnTo>
                      <a:pt x="905" y="301"/>
                    </a:lnTo>
                    <a:lnTo>
                      <a:pt x="929" y="284"/>
                    </a:lnTo>
                    <a:lnTo>
                      <a:pt x="955" y="269"/>
                    </a:lnTo>
                    <a:lnTo>
                      <a:pt x="986" y="260"/>
                    </a:lnTo>
                    <a:lnTo>
                      <a:pt x="971" y="291"/>
                    </a:lnTo>
                    <a:lnTo>
                      <a:pt x="936" y="321"/>
                    </a:lnTo>
                    <a:lnTo>
                      <a:pt x="891" y="347"/>
                    </a:lnTo>
                    <a:lnTo>
                      <a:pt x="847" y="373"/>
                    </a:lnTo>
                    <a:lnTo>
                      <a:pt x="811" y="398"/>
                    </a:lnTo>
                    <a:lnTo>
                      <a:pt x="796" y="425"/>
                    </a:lnTo>
                    <a:lnTo>
                      <a:pt x="813" y="454"/>
                    </a:lnTo>
                    <a:lnTo>
                      <a:pt x="872" y="488"/>
                    </a:lnTo>
                    <a:lnTo>
                      <a:pt x="934" y="488"/>
                    </a:lnTo>
                    <a:lnTo>
                      <a:pt x="934" y="498"/>
                    </a:lnTo>
                    <a:lnTo>
                      <a:pt x="872" y="511"/>
                    </a:lnTo>
                    <a:lnTo>
                      <a:pt x="809" y="524"/>
                    </a:lnTo>
                    <a:lnTo>
                      <a:pt x="744" y="539"/>
                    </a:lnTo>
                    <a:lnTo>
                      <a:pt x="684" y="560"/>
                    </a:lnTo>
                    <a:lnTo>
                      <a:pt x="629" y="586"/>
                    </a:lnTo>
                    <a:lnTo>
                      <a:pt x="584" y="626"/>
                    </a:lnTo>
                    <a:lnTo>
                      <a:pt x="549" y="678"/>
                    </a:lnTo>
                    <a:lnTo>
                      <a:pt x="529" y="747"/>
                    </a:lnTo>
                    <a:lnTo>
                      <a:pt x="517" y="777"/>
                    </a:lnTo>
                    <a:lnTo>
                      <a:pt x="494" y="797"/>
                    </a:lnTo>
                    <a:lnTo>
                      <a:pt x="465" y="808"/>
                    </a:lnTo>
                    <a:lnTo>
                      <a:pt x="436" y="816"/>
                    </a:lnTo>
                    <a:lnTo>
                      <a:pt x="408" y="822"/>
                    </a:lnTo>
                    <a:lnTo>
                      <a:pt x="391" y="835"/>
                    </a:lnTo>
                    <a:lnTo>
                      <a:pt x="388" y="856"/>
                    </a:lnTo>
                    <a:lnTo>
                      <a:pt x="405" y="891"/>
                    </a:lnTo>
                    <a:lnTo>
                      <a:pt x="396" y="926"/>
                    </a:lnTo>
                    <a:lnTo>
                      <a:pt x="394" y="964"/>
                    </a:lnTo>
                    <a:lnTo>
                      <a:pt x="395" y="1001"/>
                    </a:lnTo>
                    <a:lnTo>
                      <a:pt x="399" y="1041"/>
                    </a:lnTo>
                    <a:lnTo>
                      <a:pt x="402" y="1077"/>
                    </a:lnTo>
                    <a:lnTo>
                      <a:pt x="404" y="1114"/>
                    </a:lnTo>
                    <a:lnTo>
                      <a:pt x="402" y="1148"/>
                    </a:lnTo>
                    <a:lnTo>
                      <a:pt x="395" y="1182"/>
                    </a:lnTo>
                    <a:lnTo>
                      <a:pt x="385" y="1244"/>
                    </a:lnTo>
                    <a:lnTo>
                      <a:pt x="104" y="1524"/>
                    </a:lnTo>
                    <a:lnTo>
                      <a:pt x="104" y="1513"/>
                    </a:lnTo>
                    <a:lnTo>
                      <a:pt x="102" y="1505"/>
                    </a:lnTo>
                    <a:lnTo>
                      <a:pt x="97" y="1499"/>
                    </a:lnTo>
                    <a:lnTo>
                      <a:pt x="90" y="1496"/>
                    </a:lnTo>
                    <a:lnTo>
                      <a:pt x="80" y="1491"/>
                    </a:lnTo>
                    <a:lnTo>
                      <a:pt x="69" y="1489"/>
                    </a:lnTo>
                    <a:lnTo>
                      <a:pt x="60" y="1486"/>
                    </a:lnTo>
                    <a:lnTo>
                      <a:pt x="52" y="1483"/>
                    </a:lnTo>
                    <a:lnTo>
                      <a:pt x="43" y="1459"/>
                    </a:lnTo>
                    <a:lnTo>
                      <a:pt x="35" y="1435"/>
                    </a:lnTo>
                    <a:lnTo>
                      <a:pt x="25" y="1410"/>
                    </a:lnTo>
                    <a:lnTo>
                      <a:pt x="19" y="1386"/>
                    </a:lnTo>
                    <a:lnTo>
                      <a:pt x="11" y="1359"/>
                    </a:lnTo>
                    <a:lnTo>
                      <a:pt x="5" y="1333"/>
                    </a:lnTo>
                    <a:lnTo>
                      <a:pt x="0" y="1305"/>
                    </a:lnTo>
                    <a:lnTo>
                      <a:pt x="0" y="1276"/>
                    </a:lnTo>
                    <a:lnTo>
                      <a:pt x="13" y="1259"/>
                    </a:lnTo>
                    <a:lnTo>
                      <a:pt x="29" y="1247"/>
                    </a:lnTo>
                    <a:lnTo>
                      <a:pt x="45" y="1239"/>
                    </a:lnTo>
                    <a:lnTo>
                      <a:pt x="64" y="1235"/>
                    </a:lnTo>
                    <a:lnTo>
                      <a:pt x="82" y="1229"/>
                    </a:lnTo>
                    <a:lnTo>
                      <a:pt x="101" y="1224"/>
                    </a:lnTo>
                    <a:lnTo>
                      <a:pt x="118" y="1215"/>
                    </a:lnTo>
                    <a:lnTo>
                      <a:pt x="136" y="1203"/>
                    </a:lnTo>
                    <a:lnTo>
                      <a:pt x="177" y="1117"/>
                    </a:lnTo>
                    <a:lnTo>
                      <a:pt x="219" y="1031"/>
                    </a:lnTo>
                    <a:lnTo>
                      <a:pt x="258" y="946"/>
                    </a:lnTo>
                    <a:lnTo>
                      <a:pt x="297" y="861"/>
                    </a:lnTo>
                    <a:lnTo>
                      <a:pt x="333" y="775"/>
                    </a:lnTo>
                    <a:lnTo>
                      <a:pt x="370" y="689"/>
                    </a:lnTo>
                    <a:lnTo>
                      <a:pt x="403" y="603"/>
                    </a:lnTo>
                    <a:lnTo>
                      <a:pt x="437" y="519"/>
                    </a:lnTo>
                    <a:lnTo>
                      <a:pt x="430" y="472"/>
                    </a:lnTo>
                    <a:lnTo>
                      <a:pt x="423" y="428"/>
                    </a:lnTo>
                    <a:lnTo>
                      <a:pt x="414" y="384"/>
                    </a:lnTo>
                    <a:lnTo>
                      <a:pt x="406" y="342"/>
                    </a:lnTo>
                    <a:lnTo>
                      <a:pt x="397" y="298"/>
                    </a:lnTo>
                    <a:lnTo>
                      <a:pt x="390" y="255"/>
                    </a:lnTo>
                    <a:lnTo>
                      <a:pt x="386" y="210"/>
                    </a:lnTo>
                    <a:lnTo>
                      <a:pt x="385" y="166"/>
                    </a:lnTo>
                    <a:lnTo>
                      <a:pt x="447" y="353"/>
                    </a:lnTo>
                    <a:lnTo>
                      <a:pt x="506" y="338"/>
                    </a:lnTo>
                    <a:lnTo>
                      <a:pt x="544" y="308"/>
                    </a:lnTo>
                    <a:lnTo>
                      <a:pt x="564" y="266"/>
                    </a:lnTo>
                    <a:lnTo>
                      <a:pt x="576" y="215"/>
                    </a:lnTo>
                    <a:lnTo>
                      <a:pt x="581" y="158"/>
                    </a:lnTo>
                    <a:lnTo>
                      <a:pt x="592" y="101"/>
                    </a:lnTo>
                    <a:lnTo>
                      <a:pt x="608" y="46"/>
                    </a:lnTo>
                    <a:lnTo>
                      <a:pt x="644" y="0"/>
                    </a:lnTo>
                    <a:lnTo>
                      <a:pt x="647" y="41"/>
                    </a:lnTo>
                    <a:lnTo>
                      <a:pt x="647" y="80"/>
                    </a:lnTo>
                    <a:lnTo>
                      <a:pt x="644" y="116"/>
                    </a:lnTo>
                    <a:lnTo>
                      <a:pt x="640" y="154"/>
                    </a:lnTo>
                    <a:lnTo>
                      <a:pt x="634" y="189"/>
                    </a:lnTo>
                    <a:lnTo>
                      <a:pt x="633" y="225"/>
                    </a:lnTo>
                    <a:lnTo>
                      <a:pt x="634" y="262"/>
                    </a:lnTo>
                    <a:lnTo>
                      <a:pt x="644" y="301"/>
                    </a:lnTo>
                    <a:close/>
                  </a:path>
                </a:pathLst>
              </a:custGeom>
              <a:solidFill>
                <a:srgbClr val="F2D8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" name="Freeform 70"/>
              <p:cNvSpPr>
                <a:spLocks/>
              </p:cNvSpPr>
              <p:nvPr/>
            </p:nvSpPr>
            <p:spPr bwMode="auto">
              <a:xfrm>
                <a:off x="4023" y="778"/>
                <a:ext cx="167" cy="286"/>
              </a:xfrm>
              <a:custGeom>
                <a:avLst/>
                <a:gdLst>
                  <a:gd name="T0" fmla="*/ 156 w 834"/>
                  <a:gd name="T1" fmla="*/ 24 h 1430"/>
                  <a:gd name="T2" fmla="*/ 135 w 834"/>
                  <a:gd name="T3" fmla="*/ 19 h 1430"/>
                  <a:gd name="T4" fmla="*/ 117 w 834"/>
                  <a:gd name="T5" fmla="*/ 27 h 1430"/>
                  <a:gd name="T6" fmla="*/ 108 w 834"/>
                  <a:gd name="T7" fmla="*/ 41 h 1430"/>
                  <a:gd name="T8" fmla="*/ 79 w 834"/>
                  <a:gd name="T9" fmla="*/ 52 h 1430"/>
                  <a:gd name="T10" fmla="*/ 66 w 834"/>
                  <a:gd name="T11" fmla="*/ 75 h 1430"/>
                  <a:gd name="T12" fmla="*/ 64 w 834"/>
                  <a:gd name="T13" fmla="*/ 89 h 1430"/>
                  <a:gd name="T14" fmla="*/ 43 w 834"/>
                  <a:gd name="T15" fmla="*/ 108 h 1430"/>
                  <a:gd name="T16" fmla="*/ 45 w 834"/>
                  <a:gd name="T17" fmla="*/ 128 h 1430"/>
                  <a:gd name="T18" fmla="*/ 42 w 834"/>
                  <a:gd name="T19" fmla="*/ 153 h 1430"/>
                  <a:gd name="T20" fmla="*/ 46 w 834"/>
                  <a:gd name="T21" fmla="*/ 181 h 1430"/>
                  <a:gd name="T22" fmla="*/ 60 w 834"/>
                  <a:gd name="T23" fmla="*/ 187 h 1430"/>
                  <a:gd name="T24" fmla="*/ 65 w 834"/>
                  <a:gd name="T25" fmla="*/ 197 h 1430"/>
                  <a:gd name="T26" fmla="*/ 60 w 834"/>
                  <a:gd name="T27" fmla="*/ 221 h 1430"/>
                  <a:gd name="T28" fmla="*/ 46 w 834"/>
                  <a:gd name="T29" fmla="*/ 254 h 1430"/>
                  <a:gd name="T30" fmla="*/ 30 w 834"/>
                  <a:gd name="T31" fmla="*/ 279 h 1430"/>
                  <a:gd name="T32" fmla="*/ 12 w 834"/>
                  <a:gd name="T33" fmla="*/ 285 h 1430"/>
                  <a:gd name="T34" fmla="*/ 16 w 834"/>
                  <a:gd name="T35" fmla="*/ 275 h 1430"/>
                  <a:gd name="T36" fmla="*/ 27 w 834"/>
                  <a:gd name="T37" fmla="*/ 257 h 1430"/>
                  <a:gd name="T38" fmla="*/ 21 w 834"/>
                  <a:gd name="T39" fmla="*/ 247 h 1430"/>
                  <a:gd name="T40" fmla="*/ 26 w 834"/>
                  <a:gd name="T41" fmla="*/ 234 h 1430"/>
                  <a:gd name="T42" fmla="*/ 13 w 834"/>
                  <a:gd name="T43" fmla="*/ 234 h 1430"/>
                  <a:gd name="T44" fmla="*/ 34 w 834"/>
                  <a:gd name="T45" fmla="*/ 216 h 1430"/>
                  <a:gd name="T46" fmla="*/ 25 w 834"/>
                  <a:gd name="T47" fmla="*/ 214 h 1430"/>
                  <a:gd name="T48" fmla="*/ 2 w 834"/>
                  <a:gd name="T49" fmla="*/ 229 h 1430"/>
                  <a:gd name="T50" fmla="*/ 2 w 834"/>
                  <a:gd name="T51" fmla="*/ 218 h 1430"/>
                  <a:gd name="T52" fmla="*/ 26 w 834"/>
                  <a:gd name="T53" fmla="*/ 204 h 1430"/>
                  <a:gd name="T54" fmla="*/ 24 w 834"/>
                  <a:gd name="T55" fmla="*/ 194 h 1430"/>
                  <a:gd name="T56" fmla="*/ 18 w 834"/>
                  <a:gd name="T57" fmla="*/ 184 h 1430"/>
                  <a:gd name="T58" fmla="*/ 29 w 834"/>
                  <a:gd name="T59" fmla="*/ 174 h 1430"/>
                  <a:gd name="T60" fmla="*/ 10 w 834"/>
                  <a:gd name="T61" fmla="*/ 180 h 1430"/>
                  <a:gd name="T62" fmla="*/ 1 w 834"/>
                  <a:gd name="T63" fmla="*/ 180 h 1430"/>
                  <a:gd name="T64" fmla="*/ 9 w 834"/>
                  <a:gd name="T65" fmla="*/ 171 h 1430"/>
                  <a:gd name="T66" fmla="*/ 33 w 834"/>
                  <a:gd name="T67" fmla="*/ 154 h 1430"/>
                  <a:gd name="T68" fmla="*/ 25 w 834"/>
                  <a:gd name="T69" fmla="*/ 151 h 1430"/>
                  <a:gd name="T70" fmla="*/ 21 w 834"/>
                  <a:gd name="T71" fmla="*/ 138 h 1430"/>
                  <a:gd name="T72" fmla="*/ 28 w 834"/>
                  <a:gd name="T73" fmla="*/ 128 h 1430"/>
                  <a:gd name="T74" fmla="*/ 28 w 834"/>
                  <a:gd name="T75" fmla="*/ 118 h 1430"/>
                  <a:gd name="T76" fmla="*/ 13 w 834"/>
                  <a:gd name="T77" fmla="*/ 126 h 1430"/>
                  <a:gd name="T78" fmla="*/ 28 w 834"/>
                  <a:gd name="T79" fmla="*/ 110 h 1430"/>
                  <a:gd name="T80" fmla="*/ 31 w 834"/>
                  <a:gd name="T81" fmla="*/ 101 h 1430"/>
                  <a:gd name="T82" fmla="*/ 19 w 834"/>
                  <a:gd name="T83" fmla="*/ 104 h 1430"/>
                  <a:gd name="T84" fmla="*/ 39 w 834"/>
                  <a:gd name="T85" fmla="*/ 96 h 1430"/>
                  <a:gd name="T86" fmla="*/ 47 w 834"/>
                  <a:gd name="T87" fmla="*/ 71 h 1430"/>
                  <a:gd name="T88" fmla="*/ 58 w 834"/>
                  <a:gd name="T89" fmla="*/ 55 h 1430"/>
                  <a:gd name="T90" fmla="*/ 64 w 834"/>
                  <a:gd name="T91" fmla="*/ 50 h 1430"/>
                  <a:gd name="T92" fmla="*/ 50 w 834"/>
                  <a:gd name="T93" fmla="*/ 46 h 1430"/>
                  <a:gd name="T94" fmla="*/ 62 w 834"/>
                  <a:gd name="T95" fmla="*/ 37 h 1430"/>
                  <a:gd name="T96" fmla="*/ 68 w 834"/>
                  <a:gd name="T97" fmla="*/ 29 h 1430"/>
                  <a:gd name="T98" fmla="*/ 52 w 834"/>
                  <a:gd name="T99" fmla="*/ 29 h 1430"/>
                  <a:gd name="T100" fmla="*/ 46 w 834"/>
                  <a:gd name="T101" fmla="*/ 33 h 1430"/>
                  <a:gd name="T102" fmla="*/ 73 w 834"/>
                  <a:gd name="T103" fmla="*/ 27 h 1430"/>
                  <a:gd name="T104" fmla="*/ 87 w 834"/>
                  <a:gd name="T105" fmla="*/ 35 h 1430"/>
                  <a:gd name="T106" fmla="*/ 95 w 834"/>
                  <a:gd name="T107" fmla="*/ 30 h 1430"/>
                  <a:gd name="T108" fmla="*/ 110 w 834"/>
                  <a:gd name="T109" fmla="*/ 6 h 1430"/>
                  <a:gd name="T110" fmla="*/ 121 w 834"/>
                  <a:gd name="T111" fmla="*/ 13 h 1430"/>
                  <a:gd name="T112" fmla="*/ 145 w 834"/>
                  <a:gd name="T113" fmla="*/ 0 h 143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34" h="1430">
                    <a:moveTo>
                      <a:pt x="830" y="73"/>
                    </a:moveTo>
                    <a:lnTo>
                      <a:pt x="834" y="99"/>
                    </a:lnTo>
                    <a:lnTo>
                      <a:pt x="830" y="115"/>
                    </a:lnTo>
                    <a:lnTo>
                      <a:pt x="817" y="121"/>
                    </a:lnTo>
                    <a:lnTo>
                      <a:pt x="800" y="122"/>
                    </a:lnTo>
                    <a:lnTo>
                      <a:pt x="779" y="118"/>
                    </a:lnTo>
                    <a:lnTo>
                      <a:pt x="759" y="116"/>
                    </a:lnTo>
                    <a:lnTo>
                      <a:pt x="739" y="117"/>
                    </a:lnTo>
                    <a:lnTo>
                      <a:pt x="726" y="125"/>
                    </a:lnTo>
                    <a:lnTo>
                      <a:pt x="711" y="108"/>
                    </a:lnTo>
                    <a:lnTo>
                      <a:pt x="695" y="99"/>
                    </a:lnTo>
                    <a:lnTo>
                      <a:pt x="676" y="96"/>
                    </a:lnTo>
                    <a:lnTo>
                      <a:pt x="658" y="97"/>
                    </a:lnTo>
                    <a:lnTo>
                      <a:pt x="638" y="100"/>
                    </a:lnTo>
                    <a:lnTo>
                      <a:pt x="620" y="108"/>
                    </a:lnTo>
                    <a:lnTo>
                      <a:pt x="604" y="116"/>
                    </a:lnTo>
                    <a:lnTo>
                      <a:pt x="591" y="125"/>
                    </a:lnTo>
                    <a:lnTo>
                      <a:pt x="582" y="135"/>
                    </a:lnTo>
                    <a:lnTo>
                      <a:pt x="573" y="145"/>
                    </a:lnTo>
                    <a:lnTo>
                      <a:pt x="564" y="156"/>
                    </a:lnTo>
                    <a:lnTo>
                      <a:pt x="556" y="167"/>
                    </a:lnTo>
                    <a:lnTo>
                      <a:pt x="548" y="177"/>
                    </a:lnTo>
                    <a:lnTo>
                      <a:pt x="544" y="189"/>
                    </a:lnTo>
                    <a:lnTo>
                      <a:pt x="539" y="203"/>
                    </a:lnTo>
                    <a:lnTo>
                      <a:pt x="539" y="218"/>
                    </a:lnTo>
                    <a:lnTo>
                      <a:pt x="508" y="210"/>
                    </a:lnTo>
                    <a:lnTo>
                      <a:pt x="478" y="213"/>
                    </a:lnTo>
                    <a:lnTo>
                      <a:pt x="449" y="222"/>
                    </a:lnTo>
                    <a:lnTo>
                      <a:pt x="423" y="239"/>
                    </a:lnTo>
                    <a:lnTo>
                      <a:pt x="397" y="258"/>
                    </a:lnTo>
                    <a:lnTo>
                      <a:pt x="373" y="282"/>
                    </a:lnTo>
                    <a:lnTo>
                      <a:pt x="351" y="307"/>
                    </a:lnTo>
                    <a:lnTo>
                      <a:pt x="331" y="332"/>
                    </a:lnTo>
                    <a:lnTo>
                      <a:pt x="330" y="345"/>
                    </a:lnTo>
                    <a:lnTo>
                      <a:pt x="329" y="360"/>
                    </a:lnTo>
                    <a:lnTo>
                      <a:pt x="328" y="374"/>
                    </a:lnTo>
                    <a:lnTo>
                      <a:pt x="328" y="387"/>
                    </a:lnTo>
                    <a:lnTo>
                      <a:pt x="328" y="398"/>
                    </a:lnTo>
                    <a:lnTo>
                      <a:pt x="330" y="411"/>
                    </a:lnTo>
                    <a:lnTo>
                      <a:pt x="334" y="423"/>
                    </a:lnTo>
                    <a:lnTo>
                      <a:pt x="342" y="436"/>
                    </a:lnTo>
                    <a:lnTo>
                      <a:pt x="321" y="445"/>
                    </a:lnTo>
                    <a:lnTo>
                      <a:pt x="304" y="457"/>
                    </a:lnTo>
                    <a:lnTo>
                      <a:pt x="286" y="472"/>
                    </a:lnTo>
                    <a:lnTo>
                      <a:pt x="269" y="489"/>
                    </a:lnTo>
                    <a:lnTo>
                      <a:pt x="251" y="506"/>
                    </a:lnTo>
                    <a:lnTo>
                      <a:pt x="233" y="525"/>
                    </a:lnTo>
                    <a:lnTo>
                      <a:pt x="215" y="542"/>
                    </a:lnTo>
                    <a:lnTo>
                      <a:pt x="197" y="560"/>
                    </a:lnTo>
                    <a:lnTo>
                      <a:pt x="198" y="577"/>
                    </a:lnTo>
                    <a:lnTo>
                      <a:pt x="203" y="595"/>
                    </a:lnTo>
                    <a:lnTo>
                      <a:pt x="209" y="611"/>
                    </a:lnTo>
                    <a:lnTo>
                      <a:pt x="218" y="627"/>
                    </a:lnTo>
                    <a:lnTo>
                      <a:pt x="226" y="641"/>
                    </a:lnTo>
                    <a:lnTo>
                      <a:pt x="235" y="658"/>
                    </a:lnTo>
                    <a:lnTo>
                      <a:pt x="242" y="675"/>
                    </a:lnTo>
                    <a:lnTo>
                      <a:pt x="249" y="694"/>
                    </a:lnTo>
                    <a:lnTo>
                      <a:pt x="235" y="717"/>
                    </a:lnTo>
                    <a:lnTo>
                      <a:pt x="223" y="741"/>
                    </a:lnTo>
                    <a:lnTo>
                      <a:pt x="211" y="765"/>
                    </a:lnTo>
                    <a:lnTo>
                      <a:pt x="202" y="788"/>
                    </a:lnTo>
                    <a:lnTo>
                      <a:pt x="195" y="812"/>
                    </a:lnTo>
                    <a:lnTo>
                      <a:pt x="196" y="838"/>
                    </a:lnTo>
                    <a:lnTo>
                      <a:pt x="202" y="864"/>
                    </a:lnTo>
                    <a:lnTo>
                      <a:pt x="217" y="892"/>
                    </a:lnTo>
                    <a:lnTo>
                      <a:pt x="228" y="906"/>
                    </a:lnTo>
                    <a:lnTo>
                      <a:pt x="239" y="917"/>
                    </a:lnTo>
                    <a:lnTo>
                      <a:pt x="249" y="925"/>
                    </a:lnTo>
                    <a:lnTo>
                      <a:pt x="261" y="932"/>
                    </a:lnTo>
                    <a:lnTo>
                      <a:pt x="273" y="935"/>
                    </a:lnTo>
                    <a:lnTo>
                      <a:pt x="287" y="936"/>
                    </a:lnTo>
                    <a:lnTo>
                      <a:pt x="302" y="935"/>
                    </a:lnTo>
                    <a:lnTo>
                      <a:pt x="321" y="933"/>
                    </a:lnTo>
                    <a:lnTo>
                      <a:pt x="321" y="941"/>
                    </a:lnTo>
                    <a:lnTo>
                      <a:pt x="321" y="951"/>
                    </a:lnTo>
                    <a:lnTo>
                      <a:pt x="321" y="962"/>
                    </a:lnTo>
                    <a:lnTo>
                      <a:pt x="324" y="975"/>
                    </a:lnTo>
                    <a:lnTo>
                      <a:pt x="325" y="985"/>
                    </a:lnTo>
                    <a:lnTo>
                      <a:pt x="329" y="996"/>
                    </a:lnTo>
                    <a:lnTo>
                      <a:pt x="334" y="1006"/>
                    </a:lnTo>
                    <a:lnTo>
                      <a:pt x="342" y="1016"/>
                    </a:lnTo>
                    <a:lnTo>
                      <a:pt x="315" y="1041"/>
                    </a:lnTo>
                    <a:lnTo>
                      <a:pt x="303" y="1072"/>
                    </a:lnTo>
                    <a:lnTo>
                      <a:pt x="300" y="1103"/>
                    </a:lnTo>
                    <a:lnTo>
                      <a:pt x="302" y="1137"/>
                    </a:lnTo>
                    <a:lnTo>
                      <a:pt x="301" y="1169"/>
                    </a:lnTo>
                    <a:lnTo>
                      <a:pt x="294" y="1199"/>
                    </a:lnTo>
                    <a:lnTo>
                      <a:pt x="274" y="1224"/>
                    </a:lnTo>
                    <a:lnTo>
                      <a:pt x="239" y="1245"/>
                    </a:lnTo>
                    <a:lnTo>
                      <a:pt x="231" y="1270"/>
                    </a:lnTo>
                    <a:lnTo>
                      <a:pt x="221" y="1293"/>
                    </a:lnTo>
                    <a:lnTo>
                      <a:pt x="206" y="1315"/>
                    </a:lnTo>
                    <a:lnTo>
                      <a:pt x="191" y="1336"/>
                    </a:lnTo>
                    <a:lnTo>
                      <a:pt x="176" y="1355"/>
                    </a:lnTo>
                    <a:lnTo>
                      <a:pt x="162" y="1377"/>
                    </a:lnTo>
                    <a:lnTo>
                      <a:pt x="151" y="1397"/>
                    </a:lnTo>
                    <a:lnTo>
                      <a:pt x="145" y="1421"/>
                    </a:lnTo>
                    <a:lnTo>
                      <a:pt x="128" y="1427"/>
                    </a:lnTo>
                    <a:lnTo>
                      <a:pt x="111" y="1430"/>
                    </a:lnTo>
                    <a:lnTo>
                      <a:pt x="94" y="1430"/>
                    </a:lnTo>
                    <a:lnTo>
                      <a:pt x="78" y="1429"/>
                    </a:lnTo>
                    <a:lnTo>
                      <a:pt x="61" y="1424"/>
                    </a:lnTo>
                    <a:lnTo>
                      <a:pt x="47" y="1419"/>
                    </a:lnTo>
                    <a:lnTo>
                      <a:pt x="33" y="1410"/>
                    </a:lnTo>
                    <a:lnTo>
                      <a:pt x="21" y="1399"/>
                    </a:lnTo>
                    <a:lnTo>
                      <a:pt x="40" y="1393"/>
                    </a:lnTo>
                    <a:lnTo>
                      <a:pt x="60" y="1386"/>
                    </a:lnTo>
                    <a:lnTo>
                      <a:pt x="79" y="1376"/>
                    </a:lnTo>
                    <a:lnTo>
                      <a:pt x="100" y="1364"/>
                    </a:lnTo>
                    <a:lnTo>
                      <a:pt x="116" y="1350"/>
                    </a:lnTo>
                    <a:lnTo>
                      <a:pt x="133" y="1336"/>
                    </a:lnTo>
                    <a:lnTo>
                      <a:pt x="145" y="1321"/>
                    </a:lnTo>
                    <a:lnTo>
                      <a:pt x="155" y="1307"/>
                    </a:lnTo>
                    <a:lnTo>
                      <a:pt x="135" y="1285"/>
                    </a:lnTo>
                    <a:lnTo>
                      <a:pt x="11" y="1359"/>
                    </a:lnTo>
                    <a:lnTo>
                      <a:pt x="9" y="1317"/>
                    </a:lnTo>
                    <a:lnTo>
                      <a:pt x="22" y="1288"/>
                    </a:lnTo>
                    <a:lnTo>
                      <a:pt x="43" y="1265"/>
                    </a:lnTo>
                    <a:lnTo>
                      <a:pt x="73" y="1249"/>
                    </a:lnTo>
                    <a:lnTo>
                      <a:pt x="103" y="1233"/>
                    </a:lnTo>
                    <a:lnTo>
                      <a:pt x="134" y="1218"/>
                    </a:lnTo>
                    <a:lnTo>
                      <a:pt x="159" y="1197"/>
                    </a:lnTo>
                    <a:lnTo>
                      <a:pt x="177" y="1171"/>
                    </a:lnTo>
                    <a:lnTo>
                      <a:pt x="160" y="1166"/>
                    </a:lnTo>
                    <a:lnTo>
                      <a:pt x="146" y="1166"/>
                    </a:lnTo>
                    <a:lnTo>
                      <a:pt x="131" y="1168"/>
                    </a:lnTo>
                    <a:lnTo>
                      <a:pt x="118" y="1173"/>
                    </a:lnTo>
                    <a:lnTo>
                      <a:pt x="102" y="1179"/>
                    </a:lnTo>
                    <a:lnTo>
                      <a:pt x="86" y="1186"/>
                    </a:lnTo>
                    <a:lnTo>
                      <a:pt x="69" y="1190"/>
                    </a:lnTo>
                    <a:lnTo>
                      <a:pt x="52" y="1193"/>
                    </a:lnTo>
                    <a:lnTo>
                      <a:pt x="64" y="1170"/>
                    </a:lnTo>
                    <a:lnTo>
                      <a:pt x="79" y="1152"/>
                    </a:lnTo>
                    <a:lnTo>
                      <a:pt x="96" y="1135"/>
                    </a:lnTo>
                    <a:lnTo>
                      <a:pt x="114" y="1122"/>
                    </a:lnTo>
                    <a:lnTo>
                      <a:pt x="133" y="1108"/>
                    </a:lnTo>
                    <a:lnTo>
                      <a:pt x="152" y="1096"/>
                    </a:lnTo>
                    <a:lnTo>
                      <a:pt x="169" y="1082"/>
                    </a:lnTo>
                    <a:lnTo>
                      <a:pt x="187" y="1068"/>
                    </a:lnTo>
                    <a:lnTo>
                      <a:pt x="174" y="1059"/>
                    </a:lnTo>
                    <a:lnTo>
                      <a:pt x="163" y="1056"/>
                    </a:lnTo>
                    <a:lnTo>
                      <a:pt x="151" y="1057"/>
                    </a:lnTo>
                    <a:lnTo>
                      <a:pt x="139" y="1063"/>
                    </a:lnTo>
                    <a:lnTo>
                      <a:pt x="127" y="1068"/>
                    </a:lnTo>
                    <a:lnTo>
                      <a:pt x="116" y="1076"/>
                    </a:lnTo>
                    <a:lnTo>
                      <a:pt x="104" y="1082"/>
                    </a:lnTo>
                    <a:lnTo>
                      <a:pt x="93" y="1089"/>
                    </a:lnTo>
                    <a:lnTo>
                      <a:pt x="21" y="1151"/>
                    </a:lnTo>
                    <a:lnTo>
                      <a:pt x="13" y="1149"/>
                    </a:lnTo>
                    <a:lnTo>
                      <a:pt x="9" y="1143"/>
                    </a:lnTo>
                    <a:lnTo>
                      <a:pt x="7" y="1135"/>
                    </a:lnTo>
                    <a:lnTo>
                      <a:pt x="7" y="1127"/>
                    </a:lnTo>
                    <a:lnTo>
                      <a:pt x="7" y="1116"/>
                    </a:lnTo>
                    <a:lnTo>
                      <a:pt x="8" y="1106"/>
                    </a:lnTo>
                    <a:lnTo>
                      <a:pt x="9" y="1097"/>
                    </a:lnTo>
                    <a:lnTo>
                      <a:pt x="11" y="1089"/>
                    </a:lnTo>
                    <a:lnTo>
                      <a:pt x="30" y="1082"/>
                    </a:lnTo>
                    <a:lnTo>
                      <a:pt x="50" y="1073"/>
                    </a:lnTo>
                    <a:lnTo>
                      <a:pt x="70" y="1062"/>
                    </a:lnTo>
                    <a:lnTo>
                      <a:pt x="92" y="1049"/>
                    </a:lnTo>
                    <a:lnTo>
                      <a:pt x="111" y="1035"/>
                    </a:lnTo>
                    <a:lnTo>
                      <a:pt x="130" y="1021"/>
                    </a:lnTo>
                    <a:lnTo>
                      <a:pt x="148" y="1007"/>
                    </a:lnTo>
                    <a:lnTo>
                      <a:pt x="165" y="995"/>
                    </a:lnTo>
                    <a:lnTo>
                      <a:pt x="147" y="996"/>
                    </a:lnTo>
                    <a:lnTo>
                      <a:pt x="136" y="992"/>
                    </a:lnTo>
                    <a:lnTo>
                      <a:pt x="126" y="980"/>
                    </a:lnTo>
                    <a:lnTo>
                      <a:pt x="119" y="968"/>
                    </a:lnTo>
                    <a:lnTo>
                      <a:pt x="110" y="952"/>
                    </a:lnTo>
                    <a:lnTo>
                      <a:pt x="101" y="941"/>
                    </a:lnTo>
                    <a:lnTo>
                      <a:pt x="88" y="933"/>
                    </a:lnTo>
                    <a:lnTo>
                      <a:pt x="73" y="933"/>
                    </a:lnTo>
                    <a:lnTo>
                      <a:pt x="81" y="925"/>
                    </a:lnTo>
                    <a:lnTo>
                      <a:pt x="91" y="919"/>
                    </a:lnTo>
                    <a:lnTo>
                      <a:pt x="101" y="914"/>
                    </a:lnTo>
                    <a:lnTo>
                      <a:pt x="112" y="909"/>
                    </a:lnTo>
                    <a:lnTo>
                      <a:pt x="121" y="901"/>
                    </a:lnTo>
                    <a:lnTo>
                      <a:pt x="131" y="894"/>
                    </a:lnTo>
                    <a:lnTo>
                      <a:pt x="138" y="883"/>
                    </a:lnTo>
                    <a:lnTo>
                      <a:pt x="145" y="871"/>
                    </a:lnTo>
                    <a:lnTo>
                      <a:pt x="126" y="865"/>
                    </a:lnTo>
                    <a:lnTo>
                      <a:pt x="109" y="867"/>
                    </a:lnTo>
                    <a:lnTo>
                      <a:pt x="92" y="872"/>
                    </a:lnTo>
                    <a:lnTo>
                      <a:pt x="78" y="881"/>
                    </a:lnTo>
                    <a:lnTo>
                      <a:pt x="64" y="891"/>
                    </a:lnTo>
                    <a:lnTo>
                      <a:pt x="49" y="902"/>
                    </a:lnTo>
                    <a:lnTo>
                      <a:pt x="34" y="913"/>
                    </a:lnTo>
                    <a:lnTo>
                      <a:pt x="21" y="923"/>
                    </a:lnTo>
                    <a:lnTo>
                      <a:pt x="13" y="917"/>
                    </a:lnTo>
                    <a:lnTo>
                      <a:pt x="8" y="913"/>
                    </a:lnTo>
                    <a:lnTo>
                      <a:pt x="4" y="906"/>
                    </a:lnTo>
                    <a:lnTo>
                      <a:pt x="3" y="900"/>
                    </a:lnTo>
                    <a:lnTo>
                      <a:pt x="0" y="892"/>
                    </a:lnTo>
                    <a:lnTo>
                      <a:pt x="0" y="885"/>
                    </a:lnTo>
                    <a:lnTo>
                      <a:pt x="0" y="878"/>
                    </a:lnTo>
                    <a:lnTo>
                      <a:pt x="0" y="871"/>
                    </a:lnTo>
                    <a:lnTo>
                      <a:pt x="22" y="866"/>
                    </a:lnTo>
                    <a:lnTo>
                      <a:pt x="44" y="857"/>
                    </a:lnTo>
                    <a:lnTo>
                      <a:pt x="65" y="842"/>
                    </a:lnTo>
                    <a:lnTo>
                      <a:pt x="86" y="827"/>
                    </a:lnTo>
                    <a:lnTo>
                      <a:pt x="105" y="807"/>
                    </a:lnTo>
                    <a:lnTo>
                      <a:pt x="126" y="792"/>
                    </a:lnTo>
                    <a:lnTo>
                      <a:pt x="145" y="777"/>
                    </a:lnTo>
                    <a:lnTo>
                      <a:pt x="165" y="768"/>
                    </a:lnTo>
                    <a:lnTo>
                      <a:pt x="160" y="760"/>
                    </a:lnTo>
                    <a:lnTo>
                      <a:pt x="155" y="757"/>
                    </a:lnTo>
                    <a:lnTo>
                      <a:pt x="150" y="753"/>
                    </a:lnTo>
                    <a:lnTo>
                      <a:pt x="145" y="753"/>
                    </a:lnTo>
                    <a:lnTo>
                      <a:pt x="133" y="754"/>
                    </a:lnTo>
                    <a:lnTo>
                      <a:pt x="125" y="757"/>
                    </a:lnTo>
                    <a:lnTo>
                      <a:pt x="135" y="744"/>
                    </a:lnTo>
                    <a:lnTo>
                      <a:pt x="137" y="733"/>
                    </a:lnTo>
                    <a:lnTo>
                      <a:pt x="134" y="722"/>
                    </a:lnTo>
                    <a:lnTo>
                      <a:pt x="127" y="711"/>
                    </a:lnTo>
                    <a:lnTo>
                      <a:pt x="117" y="700"/>
                    </a:lnTo>
                    <a:lnTo>
                      <a:pt x="107" y="691"/>
                    </a:lnTo>
                    <a:lnTo>
                      <a:pt x="98" y="681"/>
                    </a:lnTo>
                    <a:lnTo>
                      <a:pt x="93" y="674"/>
                    </a:lnTo>
                    <a:lnTo>
                      <a:pt x="104" y="667"/>
                    </a:lnTo>
                    <a:lnTo>
                      <a:pt x="117" y="661"/>
                    </a:lnTo>
                    <a:lnTo>
                      <a:pt x="129" y="650"/>
                    </a:lnTo>
                    <a:lnTo>
                      <a:pt x="142" y="640"/>
                    </a:lnTo>
                    <a:lnTo>
                      <a:pt x="152" y="628"/>
                    </a:lnTo>
                    <a:lnTo>
                      <a:pt x="162" y="615"/>
                    </a:lnTo>
                    <a:lnTo>
                      <a:pt x="170" y="602"/>
                    </a:lnTo>
                    <a:lnTo>
                      <a:pt x="177" y="592"/>
                    </a:lnTo>
                    <a:lnTo>
                      <a:pt x="157" y="586"/>
                    </a:lnTo>
                    <a:lnTo>
                      <a:pt x="142" y="588"/>
                    </a:lnTo>
                    <a:lnTo>
                      <a:pt x="127" y="594"/>
                    </a:lnTo>
                    <a:lnTo>
                      <a:pt x="114" y="603"/>
                    </a:lnTo>
                    <a:lnTo>
                      <a:pt x="101" y="612"/>
                    </a:lnTo>
                    <a:lnTo>
                      <a:pt x="90" y="622"/>
                    </a:lnTo>
                    <a:lnTo>
                      <a:pt x="76" y="629"/>
                    </a:lnTo>
                    <a:lnTo>
                      <a:pt x="63" y="632"/>
                    </a:lnTo>
                    <a:lnTo>
                      <a:pt x="41" y="602"/>
                    </a:lnTo>
                    <a:lnTo>
                      <a:pt x="57" y="589"/>
                    </a:lnTo>
                    <a:lnTo>
                      <a:pt x="76" y="579"/>
                    </a:lnTo>
                    <a:lnTo>
                      <a:pt x="96" y="569"/>
                    </a:lnTo>
                    <a:lnTo>
                      <a:pt x="119" y="560"/>
                    </a:lnTo>
                    <a:lnTo>
                      <a:pt x="139" y="550"/>
                    </a:lnTo>
                    <a:lnTo>
                      <a:pt x="160" y="540"/>
                    </a:lnTo>
                    <a:lnTo>
                      <a:pt x="179" y="528"/>
                    </a:lnTo>
                    <a:lnTo>
                      <a:pt x="197" y="518"/>
                    </a:lnTo>
                    <a:lnTo>
                      <a:pt x="183" y="509"/>
                    </a:lnTo>
                    <a:lnTo>
                      <a:pt x="170" y="506"/>
                    </a:lnTo>
                    <a:lnTo>
                      <a:pt x="154" y="507"/>
                    </a:lnTo>
                    <a:lnTo>
                      <a:pt x="139" y="513"/>
                    </a:lnTo>
                    <a:lnTo>
                      <a:pt x="124" y="518"/>
                    </a:lnTo>
                    <a:lnTo>
                      <a:pt x="109" y="526"/>
                    </a:lnTo>
                    <a:lnTo>
                      <a:pt x="95" y="533"/>
                    </a:lnTo>
                    <a:lnTo>
                      <a:pt x="83" y="540"/>
                    </a:lnTo>
                    <a:lnTo>
                      <a:pt x="93" y="520"/>
                    </a:lnTo>
                    <a:lnTo>
                      <a:pt x="110" y="511"/>
                    </a:lnTo>
                    <a:lnTo>
                      <a:pt x="129" y="507"/>
                    </a:lnTo>
                    <a:lnTo>
                      <a:pt x="151" y="506"/>
                    </a:lnTo>
                    <a:lnTo>
                      <a:pt x="170" y="501"/>
                    </a:lnTo>
                    <a:lnTo>
                      <a:pt x="186" y="495"/>
                    </a:lnTo>
                    <a:lnTo>
                      <a:pt x="195" y="480"/>
                    </a:lnTo>
                    <a:lnTo>
                      <a:pt x="197" y="456"/>
                    </a:lnTo>
                    <a:lnTo>
                      <a:pt x="155" y="404"/>
                    </a:lnTo>
                    <a:lnTo>
                      <a:pt x="166" y="385"/>
                    </a:lnTo>
                    <a:lnTo>
                      <a:pt x="187" y="372"/>
                    </a:lnTo>
                    <a:lnTo>
                      <a:pt x="211" y="363"/>
                    </a:lnTo>
                    <a:lnTo>
                      <a:pt x="235" y="356"/>
                    </a:lnTo>
                    <a:lnTo>
                      <a:pt x="257" y="344"/>
                    </a:lnTo>
                    <a:lnTo>
                      <a:pt x="272" y="330"/>
                    </a:lnTo>
                    <a:lnTo>
                      <a:pt x="276" y="305"/>
                    </a:lnTo>
                    <a:lnTo>
                      <a:pt x="269" y="270"/>
                    </a:lnTo>
                    <a:lnTo>
                      <a:pt x="279" y="272"/>
                    </a:lnTo>
                    <a:lnTo>
                      <a:pt x="289" y="273"/>
                    </a:lnTo>
                    <a:lnTo>
                      <a:pt x="295" y="272"/>
                    </a:lnTo>
                    <a:lnTo>
                      <a:pt x="303" y="271"/>
                    </a:lnTo>
                    <a:lnTo>
                      <a:pt x="308" y="266"/>
                    </a:lnTo>
                    <a:lnTo>
                      <a:pt x="312" y="262"/>
                    </a:lnTo>
                    <a:lnTo>
                      <a:pt x="317" y="255"/>
                    </a:lnTo>
                    <a:lnTo>
                      <a:pt x="321" y="249"/>
                    </a:lnTo>
                    <a:lnTo>
                      <a:pt x="309" y="234"/>
                    </a:lnTo>
                    <a:lnTo>
                      <a:pt x="298" y="229"/>
                    </a:lnTo>
                    <a:lnTo>
                      <a:pt x="285" y="228"/>
                    </a:lnTo>
                    <a:lnTo>
                      <a:pt x="275" y="231"/>
                    </a:lnTo>
                    <a:lnTo>
                      <a:pt x="263" y="234"/>
                    </a:lnTo>
                    <a:lnTo>
                      <a:pt x="251" y="232"/>
                    </a:lnTo>
                    <a:lnTo>
                      <a:pt x="239" y="223"/>
                    </a:lnTo>
                    <a:lnTo>
                      <a:pt x="229" y="208"/>
                    </a:lnTo>
                    <a:lnTo>
                      <a:pt x="246" y="192"/>
                    </a:lnTo>
                    <a:lnTo>
                      <a:pt x="266" y="186"/>
                    </a:lnTo>
                    <a:lnTo>
                      <a:pt x="289" y="184"/>
                    </a:lnTo>
                    <a:lnTo>
                      <a:pt x="311" y="185"/>
                    </a:lnTo>
                    <a:lnTo>
                      <a:pt x="330" y="184"/>
                    </a:lnTo>
                    <a:lnTo>
                      <a:pt x="347" y="182"/>
                    </a:lnTo>
                    <a:lnTo>
                      <a:pt x="359" y="173"/>
                    </a:lnTo>
                    <a:lnTo>
                      <a:pt x="363" y="156"/>
                    </a:lnTo>
                    <a:lnTo>
                      <a:pt x="353" y="148"/>
                    </a:lnTo>
                    <a:lnTo>
                      <a:pt x="342" y="144"/>
                    </a:lnTo>
                    <a:lnTo>
                      <a:pt x="328" y="142"/>
                    </a:lnTo>
                    <a:lnTo>
                      <a:pt x="315" y="142"/>
                    </a:lnTo>
                    <a:lnTo>
                      <a:pt x="299" y="142"/>
                    </a:lnTo>
                    <a:lnTo>
                      <a:pt x="285" y="143"/>
                    </a:lnTo>
                    <a:lnTo>
                      <a:pt x="272" y="144"/>
                    </a:lnTo>
                    <a:lnTo>
                      <a:pt x="259" y="145"/>
                    </a:lnTo>
                    <a:lnTo>
                      <a:pt x="252" y="152"/>
                    </a:lnTo>
                    <a:lnTo>
                      <a:pt x="247" y="159"/>
                    </a:lnTo>
                    <a:lnTo>
                      <a:pt x="243" y="161"/>
                    </a:lnTo>
                    <a:lnTo>
                      <a:pt x="240" y="163"/>
                    </a:lnTo>
                    <a:lnTo>
                      <a:pt x="234" y="165"/>
                    </a:lnTo>
                    <a:lnTo>
                      <a:pt x="229" y="166"/>
                    </a:lnTo>
                    <a:lnTo>
                      <a:pt x="246" y="149"/>
                    </a:lnTo>
                    <a:lnTo>
                      <a:pt x="266" y="139"/>
                    </a:lnTo>
                    <a:lnTo>
                      <a:pt x="287" y="133"/>
                    </a:lnTo>
                    <a:lnTo>
                      <a:pt x="313" y="132"/>
                    </a:lnTo>
                    <a:lnTo>
                      <a:pt x="338" y="132"/>
                    </a:lnTo>
                    <a:lnTo>
                      <a:pt x="364" y="136"/>
                    </a:lnTo>
                    <a:lnTo>
                      <a:pt x="390" y="140"/>
                    </a:lnTo>
                    <a:lnTo>
                      <a:pt x="415" y="145"/>
                    </a:lnTo>
                    <a:lnTo>
                      <a:pt x="421" y="150"/>
                    </a:lnTo>
                    <a:lnTo>
                      <a:pt x="425" y="157"/>
                    </a:lnTo>
                    <a:lnTo>
                      <a:pt x="429" y="166"/>
                    </a:lnTo>
                    <a:lnTo>
                      <a:pt x="432" y="175"/>
                    </a:lnTo>
                    <a:lnTo>
                      <a:pt x="435" y="183"/>
                    </a:lnTo>
                    <a:lnTo>
                      <a:pt x="443" y="189"/>
                    </a:lnTo>
                    <a:lnTo>
                      <a:pt x="452" y="195"/>
                    </a:lnTo>
                    <a:lnTo>
                      <a:pt x="467" y="197"/>
                    </a:lnTo>
                    <a:lnTo>
                      <a:pt x="472" y="175"/>
                    </a:lnTo>
                    <a:lnTo>
                      <a:pt x="475" y="150"/>
                    </a:lnTo>
                    <a:lnTo>
                      <a:pt x="476" y="124"/>
                    </a:lnTo>
                    <a:lnTo>
                      <a:pt x="481" y="98"/>
                    </a:lnTo>
                    <a:lnTo>
                      <a:pt x="486" y="73"/>
                    </a:lnTo>
                    <a:lnTo>
                      <a:pt x="499" y="53"/>
                    </a:lnTo>
                    <a:lnTo>
                      <a:pt x="519" y="38"/>
                    </a:lnTo>
                    <a:lnTo>
                      <a:pt x="550" y="31"/>
                    </a:lnTo>
                    <a:lnTo>
                      <a:pt x="563" y="31"/>
                    </a:lnTo>
                    <a:lnTo>
                      <a:pt x="574" y="36"/>
                    </a:lnTo>
                    <a:lnTo>
                      <a:pt x="585" y="41"/>
                    </a:lnTo>
                    <a:lnTo>
                      <a:pt x="593" y="49"/>
                    </a:lnTo>
                    <a:lnTo>
                      <a:pt x="598" y="56"/>
                    </a:lnTo>
                    <a:lnTo>
                      <a:pt x="603" y="66"/>
                    </a:lnTo>
                    <a:lnTo>
                      <a:pt x="607" y="74"/>
                    </a:lnTo>
                    <a:lnTo>
                      <a:pt x="612" y="83"/>
                    </a:lnTo>
                    <a:lnTo>
                      <a:pt x="629" y="51"/>
                    </a:lnTo>
                    <a:lnTo>
                      <a:pt x="656" y="26"/>
                    </a:lnTo>
                    <a:lnTo>
                      <a:pt x="687" y="8"/>
                    </a:lnTo>
                    <a:lnTo>
                      <a:pt x="724" y="0"/>
                    </a:lnTo>
                    <a:lnTo>
                      <a:pt x="759" y="1"/>
                    </a:lnTo>
                    <a:lnTo>
                      <a:pt x="790" y="12"/>
                    </a:lnTo>
                    <a:lnTo>
                      <a:pt x="815" y="36"/>
                    </a:lnTo>
                    <a:lnTo>
                      <a:pt x="830" y="73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" name="Freeform 71"/>
              <p:cNvSpPr>
                <a:spLocks/>
              </p:cNvSpPr>
              <p:nvPr/>
            </p:nvSpPr>
            <p:spPr bwMode="auto">
              <a:xfrm>
                <a:off x="4073" y="808"/>
                <a:ext cx="130" cy="165"/>
              </a:xfrm>
              <a:custGeom>
                <a:avLst/>
                <a:gdLst>
                  <a:gd name="T0" fmla="*/ 104 w 653"/>
                  <a:gd name="T1" fmla="*/ 4 h 823"/>
                  <a:gd name="T2" fmla="*/ 123 w 653"/>
                  <a:gd name="T3" fmla="*/ 5 h 823"/>
                  <a:gd name="T4" fmla="*/ 129 w 653"/>
                  <a:gd name="T5" fmla="*/ 12 h 823"/>
                  <a:gd name="T6" fmla="*/ 124 w 653"/>
                  <a:gd name="T7" fmla="*/ 17 h 823"/>
                  <a:gd name="T8" fmla="*/ 116 w 653"/>
                  <a:gd name="T9" fmla="*/ 16 h 823"/>
                  <a:gd name="T10" fmla="*/ 112 w 653"/>
                  <a:gd name="T11" fmla="*/ 34 h 823"/>
                  <a:gd name="T12" fmla="*/ 99 w 653"/>
                  <a:gd name="T13" fmla="*/ 48 h 823"/>
                  <a:gd name="T14" fmla="*/ 85 w 653"/>
                  <a:gd name="T15" fmla="*/ 45 h 823"/>
                  <a:gd name="T16" fmla="*/ 76 w 653"/>
                  <a:gd name="T17" fmla="*/ 34 h 823"/>
                  <a:gd name="T18" fmla="*/ 71 w 653"/>
                  <a:gd name="T19" fmla="*/ 53 h 823"/>
                  <a:gd name="T20" fmla="*/ 62 w 653"/>
                  <a:gd name="T21" fmla="*/ 76 h 823"/>
                  <a:gd name="T22" fmla="*/ 51 w 653"/>
                  <a:gd name="T23" fmla="*/ 77 h 823"/>
                  <a:gd name="T24" fmla="*/ 45 w 653"/>
                  <a:gd name="T25" fmla="*/ 73 h 823"/>
                  <a:gd name="T26" fmla="*/ 40 w 653"/>
                  <a:gd name="T27" fmla="*/ 79 h 823"/>
                  <a:gd name="T28" fmla="*/ 44 w 653"/>
                  <a:gd name="T29" fmla="*/ 88 h 823"/>
                  <a:gd name="T30" fmla="*/ 50 w 653"/>
                  <a:gd name="T31" fmla="*/ 92 h 823"/>
                  <a:gd name="T32" fmla="*/ 52 w 653"/>
                  <a:gd name="T33" fmla="*/ 101 h 823"/>
                  <a:gd name="T34" fmla="*/ 40 w 653"/>
                  <a:gd name="T35" fmla="*/ 124 h 823"/>
                  <a:gd name="T36" fmla="*/ 54 w 653"/>
                  <a:gd name="T37" fmla="*/ 129 h 823"/>
                  <a:gd name="T38" fmla="*/ 59 w 653"/>
                  <a:gd name="T39" fmla="*/ 147 h 823"/>
                  <a:gd name="T40" fmla="*/ 41 w 653"/>
                  <a:gd name="T41" fmla="*/ 160 h 823"/>
                  <a:gd name="T42" fmla="*/ 25 w 653"/>
                  <a:gd name="T43" fmla="*/ 163 h 823"/>
                  <a:gd name="T44" fmla="*/ 26 w 653"/>
                  <a:gd name="T45" fmla="*/ 152 h 823"/>
                  <a:gd name="T46" fmla="*/ 29 w 653"/>
                  <a:gd name="T47" fmla="*/ 139 h 823"/>
                  <a:gd name="T48" fmla="*/ 14 w 653"/>
                  <a:gd name="T49" fmla="*/ 146 h 823"/>
                  <a:gd name="T50" fmla="*/ 29 w 653"/>
                  <a:gd name="T51" fmla="*/ 130 h 823"/>
                  <a:gd name="T52" fmla="*/ 16 w 653"/>
                  <a:gd name="T53" fmla="*/ 126 h 823"/>
                  <a:gd name="T54" fmla="*/ 0 w 653"/>
                  <a:gd name="T55" fmla="*/ 130 h 823"/>
                  <a:gd name="T56" fmla="*/ 4 w 653"/>
                  <a:gd name="T57" fmla="*/ 120 h 823"/>
                  <a:gd name="T58" fmla="*/ 16 w 653"/>
                  <a:gd name="T59" fmla="*/ 119 h 823"/>
                  <a:gd name="T60" fmla="*/ 25 w 653"/>
                  <a:gd name="T61" fmla="*/ 115 h 823"/>
                  <a:gd name="T62" fmla="*/ 33 w 653"/>
                  <a:gd name="T63" fmla="*/ 109 h 823"/>
                  <a:gd name="T64" fmla="*/ 26 w 653"/>
                  <a:gd name="T65" fmla="*/ 106 h 823"/>
                  <a:gd name="T66" fmla="*/ 19 w 653"/>
                  <a:gd name="T67" fmla="*/ 109 h 823"/>
                  <a:gd name="T68" fmla="*/ 9 w 653"/>
                  <a:gd name="T69" fmla="*/ 101 h 823"/>
                  <a:gd name="T70" fmla="*/ 2 w 653"/>
                  <a:gd name="T71" fmla="*/ 90 h 823"/>
                  <a:gd name="T72" fmla="*/ 14 w 653"/>
                  <a:gd name="T73" fmla="*/ 84 h 823"/>
                  <a:gd name="T74" fmla="*/ 28 w 653"/>
                  <a:gd name="T75" fmla="*/ 75 h 823"/>
                  <a:gd name="T76" fmla="*/ 36 w 653"/>
                  <a:gd name="T77" fmla="*/ 60 h 823"/>
                  <a:gd name="T78" fmla="*/ 55 w 653"/>
                  <a:gd name="T79" fmla="*/ 47 h 823"/>
                  <a:gd name="T80" fmla="*/ 47 w 653"/>
                  <a:gd name="T81" fmla="*/ 44 h 823"/>
                  <a:gd name="T82" fmla="*/ 32 w 653"/>
                  <a:gd name="T83" fmla="*/ 51 h 823"/>
                  <a:gd name="T84" fmla="*/ 35 w 653"/>
                  <a:gd name="T85" fmla="*/ 49 h 823"/>
                  <a:gd name="T86" fmla="*/ 48 w 653"/>
                  <a:gd name="T87" fmla="*/ 38 h 823"/>
                  <a:gd name="T88" fmla="*/ 46 w 653"/>
                  <a:gd name="T89" fmla="*/ 32 h 823"/>
                  <a:gd name="T90" fmla="*/ 32 w 653"/>
                  <a:gd name="T91" fmla="*/ 39 h 823"/>
                  <a:gd name="T92" fmla="*/ 31 w 653"/>
                  <a:gd name="T93" fmla="*/ 32 h 823"/>
                  <a:gd name="T94" fmla="*/ 52 w 653"/>
                  <a:gd name="T95" fmla="*/ 23 h 823"/>
                  <a:gd name="T96" fmla="*/ 66 w 653"/>
                  <a:gd name="T97" fmla="*/ 26 h 823"/>
                  <a:gd name="T98" fmla="*/ 66 w 653"/>
                  <a:gd name="T99" fmla="*/ 16 h 823"/>
                  <a:gd name="T100" fmla="*/ 71 w 653"/>
                  <a:gd name="T101" fmla="*/ 5 h 823"/>
                  <a:gd name="T102" fmla="*/ 80 w 653"/>
                  <a:gd name="T103" fmla="*/ 0 h 823"/>
                  <a:gd name="T104" fmla="*/ 89 w 653"/>
                  <a:gd name="T105" fmla="*/ 3 h 823"/>
                  <a:gd name="T106" fmla="*/ 90 w 653"/>
                  <a:gd name="T107" fmla="*/ 10 h 82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53" h="823">
                    <a:moveTo>
                      <a:pt x="467" y="66"/>
                    </a:moveTo>
                    <a:lnTo>
                      <a:pt x="483" y="44"/>
                    </a:lnTo>
                    <a:lnTo>
                      <a:pt x="502" y="31"/>
                    </a:lnTo>
                    <a:lnTo>
                      <a:pt x="522" y="22"/>
                    </a:lnTo>
                    <a:lnTo>
                      <a:pt x="546" y="18"/>
                    </a:lnTo>
                    <a:lnTo>
                      <a:pt x="570" y="18"/>
                    </a:lnTo>
                    <a:lnTo>
                      <a:pt x="594" y="22"/>
                    </a:lnTo>
                    <a:lnTo>
                      <a:pt x="618" y="26"/>
                    </a:lnTo>
                    <a:lnTo>
                      <a:pt x="643" y="35"/>
                    </a:lnTo>
                    <a:lnTo>
                      <a:pt x="646" y="42"/>
                    </a:lnTo>
                    <a:lnTo>
                      <a:pt x="648" y="50"/>
                    </a:lnTo>
                    <a:lnTo>
                      <a:pt x="648" y="58"/>
                    </a:lnTo>
                    <a:lnTo>
                      <a:pt x="653" y="66"/>
                    </a:lnTo>
                    <a:lnTo>
                      <a:pt x="643" y="79"/>
                    </a:lnTo>
                    <a:lnTo>
                      <a:pt x="634" y="85"/>
                    </a:lnTo>
                    <a:lnTo>
                      <a:pt x="623" y="84"/>
                    </a:lnTo>
                    <a:lnTo>
                      <a:pt x="613" y="82"/>
                    </a:lnTo>
                    <a:lnTo>
                      <a:pt x="602" y="77"/>
                    </a:lnTo>
                    <a:lnTo>
                      <a:pt x="593" y="77"/>
                    </a:lnTo>
                    <a:lnTo>
                      <a:pt x="585" y="82"/>
                    </a:lnTo>
                    <a:lnTo>
                      <a:pt x="581" y="97"/>
                    </a:lnTo>
                    <a:lnTo>
                      <a:pt x="581" y="122"/>
                    </a:lnTo>
                    <a:lnTo>
                      <a:pt x="575" y="147"/>
                    </a:lnTo>
                    <a:lnTo>
                      <a:pt x="565" y="169"/>
                    </a:lnTo>
                    <a:lnTo>
                      <a:pt x="551" y="190"/>
                    </a:lnTo>
                    <a:lnTo>
                      <a:pt x="535" y="207"/>
                    </a:lnTo>
                    <a:lnTo>
                      <a:pt x="515" y="224"/>
                    </a:lnTo>
                    <a:lnTo>
                      <a:pt x="496" y="239"/>
                    </a:lnTo>
                    <a:lnTo>
                      <a:pt x="477" y="252"/>
                    </a:lnTo>
                    <a:lnTo>
                      <a:pt x="455" y="248"/>
                    </a:lnTo>
                    <a:lnTo>
                      <a:pt x="440" y="237"/>
                    </a:lnTo>
                    <a:lnTo>
                      <a:pt x="426" y="222"/>
                    </a:lnTo>
                    <a:lnTo>
                      <a:pt x="416" y="207"/>
                    </a:lnTo>
                    <a:lnTo>
                      <a:pt x="405" y="190"/>
                    </a:lnTo>
                    <a:lnTo>
                      <a:pt x="393" y="178"/>
                    </a:lnTo>
                    <a:lnTo>
                      <a:pt x="380" y="169"/>
                    </a:lnTo>
                    <a:lnTo>
                      <a:pt x="363" y="170"/>
                    </a:lnTo>
                    <a:lnTo>
                      <a:pt x="359" y="198"/>
                    </a:lnTo>
                    <a:lnTo>
                      <a:pt x="359" y="231"/>
                    </a:lnTo>
                    <a:lnTo>
                      <a:pt x="358" y="265"/>
                    </a:lnTo>
                    <a:lnTo>
                      <a:pt x="356" y="298"/>
                    </a:lnTo>
                    <a:lnTo>
                      <a:pt x="348" y="330"/>
                    </a:lnTo>
                    <a:lnTo>
                      <a:pt x="335" y="358"/>
                    </a:lnTo>
                    <a:lnTo>
                      <a:pt x="312" y="381"/>
                    </a:lnTo>
                    <a:lnTo>
                      <a:pt x="280" y="398"/>
                    </a:lnTo>
                    <a:lnTo>
                      <a:pt x="271" y="396"/>
                    </a:lnTo>
                    <a:lnTo>
                      <a:pt x="264" y="391"/>
                    </a:lnTo>
                    <a:lnTo>
                      <a:pt x="258" y="384"/>
                    </a:lnTo>
                    <a:lnTo>
                      <a:pt x="252" y="378"/>
                    </a:lnTo>
                    <a:lnTo>
                      <a:pt x="244" y="371"/>
                    </a:lnTo>
                    <a:lnTo>
                      <a:pt x="236" y="366"/>
                    </a:lnTo>
                    <a:lnTo>
                      <a:pt x="227" y="364"/>
                    </a:lnTo>
                    <a:lnTo>
                      <a:pt x="218" y="366"/>
                    </a:lnTo>
                    <a:lnTo>
                      <a:pt x="202" y="373"/>
                    </a:lnTo>
                    <a:lnTo>
                      <a:pt x="198" y="383"/>
                    </a:lnTo>
                    <a:lnTo>
                      <a:pt x="200" y="393"/>
                    </a:lnTo>
                    <a:lnTo>
                      <a:pt x="206" y="404"/>
                    </a:lnTo>
                    <a:lnTo>
                      <a:pt x="212" y="414"/>
                    </a:lnTo>
                    <a:lnTo>
                      <a:pt x="218" y="426"/>
                    </a:lnTo>
                    <a:lnTo>
                      <a:pt x="220" y="437"/>
                    </a:lnTo>
                    <a:lnTo>
                      <a:pt x="218" y="450"/>
                    </a:lnTo>
                    <a:lnTo>
                      <a:pt x="232" y="450"/>
                    </a:lnTo>
                    <a:lnTo>
                      <a:pt x="244" y="454"/>
                    </a:lnTo>
                    <a:lnTo>
                      <a:pt x="253" y="460"/>
                    </a:lnTo>
                    <a:lnTo>
                      <a:pt x="261" y="470"/>
                    </a:lnTo>
                    <a:lnTo>
                      <a:pt x="264" y="479"/>
                    </a:lnTo>
                    <a:lnTo>
                      <a:pt x="267" y="493"/>
                    </a:lnTo>
                    <a:lnTo>
                      <a:pt x="263" y="505"/>
                    </a:lnTo>
                    <a:lnTo>
                      <a:pt x="259" y="522"/>
                    </a:lnTo>
                    <a:lnTo>
                      <a:pt x="176" y="594"/>
                    </a:lnTo>
                    <a:lnTo>
                      <a:pt x="185" y="609"/>
                    </a:lnTo>
                    <a:lnTo>
                      <a:pt x="201" y="619"/>
                    </a:lnTo>
                    <a:lnTo>
                      <a:pt x="217" y="625"/>
                    </a:lnTo>
                    <a:lnTo>
                      <a:pt x="236" y="631"/>
                    </a:lnTo>
                    <a:lnTo>
                      <a:pt x="253" y="634"/>
                    </a:lnTo>
                    <a:lnTo>
                      <a:pt x="270" y="641"/>
                    </a:lnTo>
                    <a:lnTo>
                      <a:pt x="283" y="650"/>
                    </a:lnTo>
                    <a:lnTo>
                      <a:pt x="290" y="667"/>
                    </a:lnTo>
                    <a:lnTo>
                      <a:pt x="301" y="703"/>
                    </a:lnTo>
                    <a:lnTo>
                      <a:pt x="297" y="732"/>
                    </a:lnTo>
                    <a:lnTo>
                      <a:pt x="283" y="754"/>
                    </a:lnTo>
                    <a:lnTo>
                      <a:pt x="261" y="772"/>
                    </a:lnTo>
                    <a:lnTo>
                      <a:pt x="233" y="784"/>
                    </a:lnTo>
                    <a:lnTo>
                      <a:pt x="205" y="796"/>
                    </a:lnTo>
                    <a:lnTo>
                      <a:pt x="177" y="807"/>
                    </a:lnTo>
                    <a:lnTo>
                      <a:pt x="156" y="823"/>
                    </a:lnTo>
                    <a:lnTo>
                      <a:pt x="136" y="819"/>
                    </a:lnTo>
                    <a:lnTo>
                      <a:pt x="125" y="811"/>
                    </a:lnTo>
                    <a:lnTo>
                      <a:pt x="121" y="800"/>
                    </a:lnTo>
                    <a:lnTo>
                      <a:pt x="122" y="788"/>
                    </a:lnTo>
                    <a:lnTo>
                      <a:pt x="125" y="772"/>
                    </a:lnTo>
                    <a:lnTo>
                      <a:pt x="132" y="756"/>
                    </a:lnTo>
                    <a:lnTo>
                      <a:pt x="138" y="741"/>
                    </a:lnTo>
                    <a:lnTo>
                      <a:pt x="145" y="729"/>
                    </a:lnTo>
                    <a:lnTo>
                      <a:pt x="166" y="709"/>
                    </a:lnTo>
                    <a:lnTo>
                      <a:pt x="146" y="695"/>
                    </a:lnTo>
                    <a:lnTo>
                      <a:pt x="127" y="696"/>
                    </a:lnTo>
                    <a:lnTo>
                      <a:pt x="107" y="704"/>
                    </a:lnTo>
                    <a:lnTo>
                      <a:pt x="88" y="716"/>
                    </a:lnTo>
                    <a:lnTo>
                      <a:pt x="68" y="727"/>
                    </a:lnTo>
                    <a:lnTo>
                      <a:pt x="49" y="735"/>
                    </a:lnTo>
                    <a:lnTo>
                      <a:pt x="29" y="732"/>
                    </a:lnTo>
                    <a:lnTo>
                      <a:pt x="10" y="719"/>
                    </a:lnTo>
                    <a:lnTo>
                      <a:pt x="145" y="646"/>
                    </a:lnTo>
                    <a:lnTo>
                      <a:pt x="131" y="633"/>
                    </a:lnTo>
                    <a:lnTo>
                      <a:pt x="115" y="626"/>
                    </a:lnTo>
                    <a:lnTo>
                      <a:pt x="98" y="624"/>
                    </a:lnTo>
                    <a:lnTo>
                      <a:pt x="80" y="626"/>
                    </a:lnTo>
                    <a:lnTo>
                      <a:pt x="60" y="629"/>
                    </a:lnTo>
                    <a:lnTo>
                      <a:pt x="40" y="635"/>
                    </a:lnTo>
                    <a:lnTo>
                      <a:pt x="19" y="641"/>
                    </a:lnTo>
                    <a:lnTo>
                      <a:pt x="0" y="646"/>
                    </a:lnTo>
                    <a:lnTo>
                      <a:pt x="3" y="642"/>
                    </a:lnTo>
                    <a:lnTo>
                      <a:pt x="8" y="631"/>
                    </a:lnTo>
                    <a:lnTo>
                      <a:pt x="14" y="615"/>
                    </a:lnTo>
                    <a:lnTo>
                      <a:pt x="21" y="600"/>
                    </a:lnTo>
                    <a:lnTo>
                      <a:pt x="30" y="587"/>
                    </a:lnTo>
                    <a:lnTo>
                      <a:pt x="44" y="580"/>
                    </a:lnTo>
                    <a:lnTo>
                      <a:pt x="61" y="581"/>
                    </a:lnTo>
                    <a:lnTo>
                      <a:pt x="82" y="594"/>
                    </a:lnTo>
                    <a:lnTo>
                      <a:pt x="94" y="589"/>
                    </a:lnTo>
                    <a:lnTo>
                      <a:pt x="105" y="584"/>
                    </a:lnTo>
                    <a:lnTo>
                      <a:pt x="116" y="578"/>
                    </a:lnTo>
                    <a:lnTo>
                      <a:pt x="128" y="572"/>
                    </a:lnTo>
                    <a:lnTo>
                      <a:pt x="138" y="564"/>
                    </a:lnTo>
                    <a:lnTo>
                      <a:pt x="148" y="557"/>
                    </a:lnTo>
                    <a:lnTo>
                      <a:pt x="157" y="549"/>
                    </a:lnTo>
                    <a:lnTo>
                      <a:pt x="166" y="542"/>
                    </a:lnTo>
                    <a:lnTo>
                      <a:pt x="159" y="527"/>
                    </a:lnTo>
                    <a:lnTo>
                      <a:pt x="150" y="521"/>
                    </a:lnTo>
                    <a:lnTo>
                      <a:pt x="140" y="521"/>
                    </a:lnTo>
                    <a:lnTo>
                      <a:pt x="129" y="527"/>
                    </a:lnTo>
                    <a:lnTo>
                      <a:pt x="116" y="532"/>
                    </a:lnTo>
                    <a:lnTo>
                      <a:pt x="107" y="539"/>
                    </a:lnTo>
                    <a:lnTo>
                      <a:pt x="98" y="542"/>
                    </a:lnTo>
                    <a:lnTo>
                      <a:pt x="93" y="542"/>
                    </a:lnTo>
                    <a:lnTo>
                      <a:pt x="80" y="533"/>
                    </a:lnTo>
                    <a:lnTo>
                      <a:pt x="68" y="524"/>
                    </a:lnTo>
                    <a:lnTo>
                      <a:pt x="54" y="513"/>
                    </a:lnTo>
                    <a:lnTo>
                      <a:pt x="43" y="503"/>
                    </a:lnTo>
                    <a:lnTo>
                      <a:pt x="32" y="491"/>
                    </a:lnTo>
                    <a:lnTo>
                      <a:pt x="23" y="478"/>
                    </a:lnTo>
                    <a:lnTo>
                      <a:pt x="15" y="463"/>
                    </a:lnTo>
                    <a:lnTo>
                      <a:pt x="10" y="450"/>
                    </a:lnTo>
                    <a:lnTo>
                      <a:pt x="10" y="418"/>
                    </a:lnTo>
                    <a:lnTo>
                      <a:pt x="32" y="425"/>
                    </a:lnTo>
                    <a:lnTo>
                      <a:pt x="52" y="426"/>
                    </a:lnTo>
                    <a:lnTo>
                      <a:pt x="71" y="420"/>
                    </a:lnTo>
                    <a:lnTo>
                      <a:pt x="90" y="411"/>
                    </a:lnTo>
                    <a:lnTo>
                      <a:pt x="106" y="399"/>
                    </a:lnTo>
                    <a:lnTo>
                      <a:pt x="123" y="387"/>
                    </a:lnTo>
                    <a:lnTo>
                      <a:pt x="139" y="374"/>
                    </a:lnTo>
                    <a:lnTo>
                      <a:pt x="156" y="366"/>
                    </a:lnTo>
                    <a:lnTo>
                      <a:pt x="154" y="338"/>
                    </a:lnTo>
                    <a:lnTo>
                      <a:pt x="164" y="317"/>
                    </a:lnTo>
                    <a:lnTo>
                      <a:pt x="182" y="298"/>
                    </a:lnTo>
                    <a:lnTo>
                      <a:pt x="207" y="285"/>
                    </a:lnTo>
                    <a:lnTo>
                      <a:pt x="232" y="269"/>
                    </a:lnTo>
                    <a:lnTo>
                      <a:pt x="257" y="254"/>
                    </a:lnTo>
                    <a:lnTo>
                      <a:pt x="277" y="235"/>
                    </a:lnTo>
                    <a:lnTo>
                      <a:pt x="290" y="211"/>
                    </a:lnTo>
                    <a:lnTo>
                      <a:pt x="270" y="211"/>
                    </a:lnTo>
                    <a:lnTo>
                      <a:pt x="252" y="216"/>
                    </a:lnTo>
                    <a:lnTo>
                      <a:pt x="234" y="220"/>
                    </a:lnTo>
                    <a:lnTo>
                      <a:pt x="217" y="228"/>
                    </a:lnTo>
                    <a:lnTo>
                      <a:pt x="199" y="236"/>
                    </a:lnTo>
                    <a:lnTo>
                      <a:pt x="181" y="245"/>
                    </a:lnTo>
                    <a:lnTo>
                      <a:pt x="163" y="254"/>
                    </a:lnTo>
                    <a:lnTo>
                      <a:pt x="145" y="263"/>
                    </a:lnTo>
                    <a:lnTo>
                      <a:pt x="145" y="252"/>
                    </a:lnTo>
                    <a:lnTo>
                      <a:pt x="159" y="249"/>
                    </a:lnTo>
                    <a:lnTo>
                      <a:pt x="176" y="242"/>
                    </a:lnTo>
                    <a:lnTo>
                      <a:pt x="193" y="231"/>
                    </a:lnTo>
                    <a:lnTo>
                      <a:pt x="210" y="218"/>
                    </a:lnTo>
                    <a:lnTo>
                      <a:pt x="226" y="204"/>
                    </a:lnTo>
                    <a:lnTo>
                      <a:pt x="242" y="190"/>
                    </a:lnTo>
                    <a:lnTo>
                      <a:pt x="255" y="178"/>
                    </a:lnTo>
                    <a:lnTo>
                      <a:pt x="269" y="170"/>
                    </a:lnTo>
                    <a:lnTo>
                      <a:pt x="249" y="162"/>
                    </a:lnTo>
                    <a:lnTo>
                      <a:pt x="232" y="161"/>
                    </a:lnTo>
                    <a:lnTo>
                      <a:pt x="214" y="165"/>
                    </a:lnTo>
                    <a:lnTo>
                      <a:pt x="197" y="174"/>
                    </a:lnTo>
                    <a:lnTo>
                      <a:pt x="179" y="184"/>
                    </a:lnTo>
                    <a:lnTo>
                      <a:pt x="160" y="196"/>
                    </a:lnTo>
                    <a:lnTo>
                      <a:pt x="142" y="205"/>
                    </a:lnTo>
                    <a:lnTo>
                      <a:pt x="124" y="211"/>
                    </a:lnTo>
                    <a:lnTo>
                      <a:pt x="138" y="183"/>
                    </a:lnTo>
                    <a:lnTo>
                      <a:pt x="157" y="159"/>
                    </a:lnTo>
                    <a:lnTo>
                      <a:pt x="180" y="139"/>
                    </a:lnTo>
                    <a:lnTo>
                      <a:pt x="206" y="124"/>
                    </a:lnTo>
                    <a:lnTo>
                      <a:pt x="232" y="115"/>
                    </a:lnTo>
                    <a:lnTo>
                      <a:pt x="259" y="117"/>
                    </a:lnTo>
                    <a:lnTo>
                      <a:pt x="285" y="127"/>
                    </a:lnTo>
                    <a:lnTo>
                      <a:pt x="311" y="149"/>
                    </a:lnTo>
                    <a:lnTo>
                      <a:pt x="324" y="139"/>
                    </a:lnTo>
                    <a:lnTo>
                      <a:pt x="332" y="129"/>
                    </a:lnTo>
                    <a:lnTo>
                      <a:pt x="335" y="117"/>
                    </a:lnTo>
                    <a:lnTo>
                      <a:pt x="333" y="105"/>
                    </a:lnTo>
                    <a:lnTo>
                      <a:pt x="331" y="93"/>
                    </a:lnTo>
                    <a:lnTo>
                      <a:pt x="331" y="80"/>
                    </a:lnTo>
                    <a:lnTo>
                      <a:pt x="333" y="67"/>
                    </a:lnTo>
                    <a:lnTo>
                      <a:pt x="342" y="56"/>
                    </a:lnTo>
                    <a:lnTo>
                      <a:pt x="347" y="40"/>
                    </a:lnTo>
                    <a:lnTo>
                      <a:pt x="355" y="27"/>
                    </a:lnTo>
                    <a:lnTo>
                      <a:pt x="364" y="16"/>
                    </a:lnTo>
                    <a:lnTo>
                      <a:pt x="376" y="9"/>
                    </a:lnTo>
                    <a:lnTo>
                      <a:pt x="389" y="2"/>
                    </a:lnTo>
                    <a:lnTo>
                      <a:pt x="403" y="0"/>
                    </a:lnTo>
                    <a:lnTo>
                      <a:pt x="419" y="0"/>
                    </a:lnTo>
                    <a:lnTo>
                      <a:pt x="435" y="4"/>
                    </a:lnTo>
                    <a:lnTo>
                      <a:pt x="443" y="8"/>
                    </a:lnTo>
                    <a:lnTo>
                      <a:pt x="449" y="15"/>
                    </a:lnTo>
                    <a:lnTo>
                      <a:pt x="450" y="24"/>
                    </a:lnTo>
                    <a:lnTo>
                      <a:pt x="451" y="34"/>
                    </a:lnTo>
                    <a:lnTo>
                      <a:pt x="451" y="43"/>
                    </a:lnTo>
                    <a:lnTo>
                      <a:pt x="452" y="52"/>
                    </a:lnTo>
                    <a:lnTo>
                      <a:pt x="457" y="59"/>
                    </a:lnTo>
                    <a:lnTo>
                      <a:pt x="467" y="66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" name="Freeform 72"/>
              <p:cNvSpPr>
                <a:spLocks/>
              </p:cNvSpPr>
              <p:nvPr/>
            </p:nvSpPr>
            <p:spPr bwMode="auto">
              <a:xfrm>
                <a:off x="4205" y="822"/>
                <a:ext cx="88" cy="130"/>
              </a:xfrm>
              <a:custGeom>
                <a:avLst/>
                <a:gdLst>
                  <a:gd name="T0" fmla="*/ 27 w 437"/>
                  <a:gd name="T1" fmla="*/ 4 h 653"/>
                  <a:gd name="T2" fmla="*/ 20 w 437"/>
                  <a:gd name="T3" fmla="*/ 7 h 653"/>
                  <a:gd name="T4" fmla="*/ 15 w 437"/>
                  <a:gd name="T5" fmla="*/ 12 h 653"/>
                  <a:gd name="T6" fmla="*/ 24 w 437"/>
                  <a:gd name="T7" fmla="*/ 13 h 653"/>
                  <a:gd name="T8" fmla="*/ 35 w 437"/>
                  <a:gd name="T9" fmla="*/ 9 h 653"/>
                  <a:gd name="T10" fmla="*/ 39 w 437"/>
                  <a:gd name="T11" fmla="*/ 13 h 653"/>
                  <a:gd name="T12" fmla="*/ 40 w 437"/>
                  <a:gd name="T13" fmla="*/ 21 h 653"/>
                  <a:gd name="T14" fmla="*/ 37 w 437"/>
                  <a:gd name="T15" fmla="*/ 27 h 653"/>
                  <a:gd name="T16" fmla="*/ 32 w 437"/>
                  <a:gd name="T17" fmla="*/ 33 h 653"/>
                  <a:gd name="T18" fmla="*/ 32 w 437"/>
                  <a:gd name="T19" fmla="*/ 36 h 653"/>
                  <a:gd name="T20" fmla="*/ 39 w 437"/>
                  <a:gd name="T21" fmla="*/ 34 h 653"/>
                  <a:gd name="T22" fmla="*/ 48 w 437"/>
                  <a:gd name="T23" fmla="*/ 28 h 653"/>
                  <a:gd name="T24" fmla="*/ 57 w 437"/>
                  <a:gd name="T25" fmla="*/ 31 h 653"/>
                  <a:gd name="T26" fmla="*/ 59 w 437"/>
                  <a:gd name="T27" fmla="*/ 36 h 653"/>
                  <a:gd name="T28" fmla="*/ 52 w 437"/>
                  <a:gd name="T29" fmla="*/ 40 h 653"/>
                  <a:gd name="T30" fmla="*/ 47 w 437"/>
                  <a:gd name="T31" fmla="*/ 44 h 653"/>
                  <a:gd name="T32" fmla="*/ 42 w 437"/>
                  <a:gd name="T33" fmla="*/ 47 h 653"/>
                  <a:gd name="T34" fmla="*/ 48 w 437"/>
                  <a:gd name="T35" fmla="*/ 52 h 653"/>
                  <a:gd name="T36" fmla="*/ 55 w 437"/>
                  <a:gd name="T37" fmla="*/ 48 h 653"/>
                  <a:gd name="T38" fmla="*/ 60 w 437"/>
                  <a:gd name="T39" fmla="*/ 46 h 653"/>
                  <a:gd name="T40" fmla="*/ 59 w 437"/>
                  <a:gd name="T41" fmla="*/ 49 h 653"/>
                  <a:gd name="T42" fmla="*/ 59 w 437"/>
                  <a:gd name="T43" fmla="*/ 54 h 653"/>
                  <a:gd name="T44" fmla="*/ 60 w 437"/>
                  <a:gd name="T45" fmla="*/ 59 h 653"/>
                  <a:gd name="T46" fmla="*/ 57 w 437"/>
                  <a:gd name="T47" fmla="*/ 62 h 653"/>
                  <a:gd name="T48" fmla="*/ 53 w 437"/>
                  <a:gd name="T49" fmla="*/ 66 h 653"/>
                  <a:gd name="T50" fmla="*/ 60 w 437"/>
                  <a:gd name="T51" fmla="*/ 68 h 653"/>
                  <a:gd name="T52" fmla="*/ 70 w 437"/>
                  <a:gd name="T53" fmla="*/ 62 h 653"/>
                  <a:gd name="T54" fmla="*/ 82 w 437"/>
                  <a:gd name="T55" fmla="*/ 64 h 653"/>
                  <a:gd name="T56" fmla="*/ 72 w 437"/>
                  <a:gd name="T57" fmla="*/ 66 h 653"/>
                  <a:gd name="T58" fmla="*/ 64 w 437"/>
                  <a:gd name="T59" fmla="*/ 71 h 653"/>
                  <a:gd name="T60" fmla="*/ 64 w 437"/>
                  <a:gd name="T61" fmla="*/ 78 h 653"/>
                  <a:gd name="T62" fmla="*/ 74 w 437"/>
                  <a:gd name="T63" fmla="*/ 75 h 653"/>
                  <a:gd name="T64" fmla="*/ 82 w 437"/>
                  <a:gd name="T65" fmla="*/ 70 h 653"/>
                  <a:gd name="T66" fmla="*/ 87 w 437"/>
                  <a:gd name="T67" fmla="*/ 74 h 653"/>
                  <a:gd name="T68" fmla="*/ 85 w 437"/>
                  <a:gd name="T69" fmla="*/ 79 h 653"/>
                  <a:gd name="T70" fmla="*/ 78 w 437"/>
                  <a:gd name="T71" fmla="*/ 81 h 653"/>
                  <a:gd name="T72" fmla="*/ 71 w 437"/>
                  <a:gd name="T73" fmla="*/ 84 h 653"/>
                  <a:gd name="T74" fmla="*/ 78 w 437"/>
                  <a:gd name="T75" fmla="*/ 97 h 653"/>
                  <a:gd name="T76" fmla="*/ 72 w 437"/>
                  <a:gd name="T77" fmla="*/ 99 h 653"/>
                  <a:gd name="T78" fmla="*/ 69 w 437"/>
                  <a:gd name="T79" fmla="*/ 102 h 653"/>
                  <a:gd name="T80" fmla="*/ 74 w 437"/>
                  <a:gd name="T81" fmla="*/ 108 h 653"/>
                  <a:gd name="T82" fmla="*/ 81 w 437"/>
                  <a:gd name="T83" fmla="*/ 105 h 653"/>
                  <a:gd name="T84" fmla="*/ 88 w 437"/>
                  <a:gd name="T85" fmla="*/ 103 h 653"/>
                  <a:gd name="T86" fmla="*/ 79 w 437"/>
                  <a:gd name="T87" fmla="*/ 109 h 653"/>
                  <a:gd name="T88" fmla="*/ 68 w 437"/>
                  <a:gd name="T89" fmla="*/ 111 h 653"/>
                  <a:gd name="T90" fmla="*/ 82 w 437"/>
                  <a:gd name="T91" fmla="*/ 117 h 653"/>
                  <a:gd name="T92" fmla="*/ 72 w 437"/>
                  <a:gd name="T93" fmla="*/ 122 h 653"/>
                  <a:gd name="T94" fmla="*/ 66 w 437"/>
                  <a:gd name="T95" fmla="*/ 130 h 653"/>
                  <a:gd name="T96" fmla="*/ 58 w 437"/>
                  <a:gd name="T97" fmla="*/ 118 h 653"/>
                  <a:gd name="T98" fmla="*/ 56 w 437"/>
                  <a:gd name="T99" fmla="*/ 91 h 653"/>
                  <a:gd name="T100" fmla="*/ 45 w 437"/>
                  <a:gd name="T101" fmla="*/ 67 h 653"/>
                  <a:gd name="T102" fmla="*/ 36 w 437"/>
                  <a:gd name="T103" fmla="*/ 57 h 653"/>
                  <a:gd name="T104" fmla="*/ 38 w 437"/>
                  <a:gd name="T105" fmla="*/ 50 h 653"/>
                  <a:gd name="T106" fmla="*/ 36 w 437"/>
                  <a:gd name="T107" fmla="*/ 45 h 653"/>
                  <a:gd name="T108" fmla="*/ 30 w 437"/>
                  <a:gd name="T109" fmla="*/ 40 h 653"/>
                  <a:gd name="T110" fmla="*/ 27 w 437"/>
                  <a:gd name="T111" fmla="*/ 32 h 653"/>
                  <a:gd name="T112" fmla="*/ 23 w 437"/>
                  <a:gd name="T113" fmla="*/ 24 h 653"/>
                  <a:gd name="T114" fmla="*/ 12 w 437"/>
                  <a:gd name="T115" fmla="*/ 21 h 653"/>
                  <a:gd name="T116" fmla="*/ 2 w 437"/>
                  <a:gd name="T117" fmla="*/ 16 h 653"/>
                  <a:gd name="T118" fmla="*/ 3 w 437"/>
                  <a:gd name="T119" fmla="*/ 7 h 653"/>
                  <a:gd name="T120" fmla="*/ 15 w 437"/>
                  <a:gd name="T121" fmla="*/ 1 h 653"/>
                  <a:gd name="T122" fmla="*/ 27 w 437"/>
                  <a:gd name="T123" fmla="*/ 0 h 6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37" h="653">
                    <a:moveTo>
                      <a:pt x="156" y="9"/>
                    </a:moveTo>
                    <a:lnTo>
                      <a:pt x="144" y="15"/>
                    </a:lnTo>
                    <a:lnTo>
                      <a:pt x="133" y="21"/>
                    </a:lnTo>
                    <a:lnTo>
                      <a:pt x="120" y="26"/>
                    </a:lnTo>
                    <a:lnTo>
                      <a:pt x="110" y="31"/>
                    </a:lnTo>
                    <a:lnTo>
                      <a:pt x="100" y="35"/>
                    </a:lnTo>
                    <a:lnTo>
                      <a:pt x="90" y="42"/>
                    </a:lnTo>
                    <a:lnTo>
                      <a:pt x="79" y="50"/>
                    </a:lnTo>
                    <a:lnTo>
                      <a:pt x="73" y="61"/>
                    </a:lnTo>
                    <a:lnTo>
                      <a:pt x="85" y="70"/>
                    </a:lnTo>
                    <a:lnTo>
                      <a:pt x="102" y="72"/>
                    </a:lnTo>
                    <a:lnTo>
                      <a:pt x="119" y="67"/>
                    </a:lnTo>
                    <a:lnTo>
                      <a:pt x="138" y="60"/>
                    </a:lnTo>
                    <a:lnTo>
                      <a:pt x="155" y="51"/>
                    </a:lnTo>
                    <a:lnTo>
                      <a:pt x="172" y="45"/>
                    </a:lnTo>
                    <a:lnTo>
                      <a:pt x="186" y="43"/>
                    </a:lnTo>
                    <a:lnTo>
                      <a:pt x="197" y="51"/>
                    </a:lnTo>
                    <a:lnTo>
                      <a:pt x="195" y="64"/>
                    </a:lnTo>
                    <a:lnTo>
                      <a:pt x="196" y="79"/>
                    </a:lnTo>
                    <a:lnTo>
                      <a:pt x="198" y="91"/>
                    </a:lnTo>
                    <a:lnTo>
                      <a:pt x="200" y="105"/>
                    </a:lnTo>
                    <a:lnTo>
                      <a:pt x="199" y="115"/>
                    </a:lnTo>
                    <a:lnTo>
                      <a:pt x="195" y="126"/>
                    </a:lnTo>
                    <a:lnTo>
                      <a:pt x="183" y="135"/>
                    </a:lnTo>
                    <a:lnTo>
                      <a:pt x="167" y="144"/>
                    </a:lnTo>
                    <a:lnTo>
                      <a:pt x="163" y="152"/>
                    </a:lnTo>
                    <a:lnTo>
                      <a:pt x="159" y="165"/>
                    </a:lnTo>
                    <a:lnTo>
                      <a:pt x="156" y="169"/>
                    </a:lnTo>
                    <a:lnTo>
                      <a:pt x="157" y="175"/>
                    </a:lnTo>
                    <a:lnTo>
                      <a:pt x="160" y="179"/>
                    </a:lnTo>
                    <a:lnTo>
                      <a:pt x="167" y="185"/>
                    </a:lnTo>
                    <a:lnTo>
                      <a:pt x="180" y="178"/>
                    </a:lnTo>
                    <a:lnTo>
                      <a:pt x="195" y="169"/>
                    </a:lnTo>
                    <a:lnTo>
                      <a:pt x="208" y="159"/>
                    </a:lnTo>
                    <a:lnTo>
                      <a:pt x="223" y="150"/>
                    </a:lnTo>
                    <a:lnTo>
                      <a:pt x="237" y="142"/>
                    </a:lnTo>
                    <a:lnTo>
                      <a:pt x="250" y="140"/>
                    </a:lnTo>
                    <a:lnTo>
                      <a:pt x="264" y="142"/>
                    </a:lnTo>
                    <a:lnTo>
                      <a:pt x="281" y="155"/>
                    </a:lnTo>
                    <a:lnTo>
                      <a:pt x="293" y="167"/>
                    </a:lnTo>
                    <a:lnTo>
                      <a:pt x="296" y="176"/>
                    </a:lnTo>
                    <a:lnTo>
                      <a:pt x="292" y="183"/>
                    </a:lnTo>
                    <a:lnTo>
                      <a:pt x="283" y="189"/>
                    </a:lnTo>
                    <a:lnTo>
                      <a:pt x="269" y="193"/>
                    </a:lnTo>
                    <a:lnTo>
                      <a:pt x="256" y="199"/>
                    </a:lnTo>
                    <a:lnTo>
                      <a:pt x="244" y="205"/>
                    </a:lnTo>
                    <a:lnTo>
                      <a:pt x="239" y="217"/>
                    </a:lnTo>
                    <a:lnTo>
                      <a:pt x="231" y="219"/>
                    </a:lnTo>
                    <a:lnTo>
                      <a:pt x="223" y="227"/>
                    </a:lnTo>
                    <a:lnTo>
                      <a:pt x="215" y="234"/>
                    </a:lnTo>
                    <a:lnTo>
                      <a:pt x="208" y="237"/>
                    </a:lnTo>
                    <a:lnTo>
                      <a:pt x="216" y="254"/>
                    </a:lnTo>
                    <a:lnTo>
                      <a:pt x="226" y="262"/>
                    </a:lnTo>
                    <a:lnTo>
                      <a:pt x="237" y="263"/>
                    </a:lnTo>
                    <a:lnTo>
                      <a:pt x="250" y="259"/>
                    </a:lnTo>
                    <a:lnTo>
                      <a:pt x="263" y="250"/>
                    </a:lnTo>
                    <a:lnTo>
                      <a:pt x="275" y="240"/>
                    </a:lnTo>
                    <a:lnTo>
                      <a:pt x="287" y="231"/>
                    </a:lnTo>
                    <a:lnTo>
                      <a:pt x="301" y="227"/>
                    </a:lnTo>
                    <a:lnTo>
                      <a:pt x="296" y="230"/>
                    </a:lnTo>
                    <a:lnTo>
                      <a:pt x="294" y="236"/>
                    </a:lnTo>
                    <a:lnTo>
                      <a:pt x="292" y="242"/>
                    </a:lnTo>
                    <a:lnTo>
                      <a:pt x="292" y="248"/>
                    </a:lnTo>
                    <a:lnTo>
                      <a:pt x="291" y="255"/>
                    </a:lnTo>
                    <a:lnTo>
                      <a:pt x="291" y="263"/>
                    </a:lnTo>
                    <a:lnTo>
                      <a:pt x="291" y="270"/>
                    </a:lnTo>
                    <a:lnTo>
                      <a:pt x="291" y="279"/>
                    </a:lnTo>
                    <a:lnTo>
                      <a:pt x="301" y="289"/>
                    </a:lnTo>
                    <a:lnTo>
                      <a:pt x="299" y="295"/>
                    </a:lnTo>
                    <a:lnTo>
                      <a:pt x="294" y="300"/>
                    </a:lnTo>
                    <a:lnTo>
                      <a:pt x="287" y="305"/>
                    </a:lnTo>
                    <a:lnTo>
                      <a:pt x="281" y="311"/>
                    </a:lnTo>
                    <a:lnTo>
                      <a:pt x="273" y="315"/>
                    </a:lnTo>
                    <a:lnTo>
                      <a:pt x="266" y="322"/>
                    </a:lnTo>
                    <a:lnTo>
                      <a:pt x="261" y="330"/>
                    </a:lnTo>
                    <a:lnTo>
                      <a:pt x="260" y="341"/>
                    </a:lnTo>
                    <a:lnTo>
                      <a:pt x="278" y="347"/>
                    </a:lnTo>
                    <a:lnTo>
                      <a:pt x="296" y="343"/>
                    </a:lnTo>
                    <a:lnTo>
                      <a:pt x="313" y="334"/>
                    </a:lnTo>
                    <a:lnTo>
                      <a:pt x="332" y="323"/>
                    </a:lnTo>
                    <a:lnTo>
                      <a:pt x="348" y="312"/>
                    </a:lnTo>
                    <a:lnTo>
                      <a:pt x="367" y="306"/>
                    </a:lnTo>
                    <a:lnTo>
                      <a:pt x="385" y="307"/>
                    </a:lnTo>
                    <a:lnTo>
                      <a:pt x="405" y="321"/>
                    </a:lnTo>
                    <a:lnTo>
                      <a:pt x="388" y="321"/>
                    </a:lnTo>
                    <a:lnTo>
                      <a:pt x="373" y="325"/>
                    </a:lnTo>
                    <a:lnTo>
                      <a:pt x="359" y="331"/>
                    </a:lnTo>
                    <a:lnTo>
                      <a:pt x="345" y="340"/>
                    </a:lnTo>
                    <a:lnTo>
                      <a:pt x="332" y="349"/>
                    </a:lnTo>
                    <a:lnTo>
                      <a:pt x="319" y="359"/>
                    </a:lnTo>
                    <a:lnTo>
                      <a:pt x="309" y="370"/>
                    </a:lnTo>
                    <a:lnTo>
                      <a:pt x="301" y="383"/>
                    </a:lnTo>
                    <a:lnTo>
                      <a:pt x="318" y="392"/>
                    </a:lnTo>
                    <a:lnTo>
                      <a:pt x="336" y="393"/>
                    </a:lnTo>
                    <a:lnTo>
                      <a:pt x="351" y="387"/>
                    </a:lnTo>
                    <a:lnTo>
                      <a:pt x="367" y="378"/>
                    </a:lnTo>
                    <a:lnTo>
                      <a:pt x="381" y="366"/>
                    </a:lnTo>
                    <a:lnTo>
                      <a:pt x="396" y="357"/>
                    </a:lnTo>
                    <a:lnTo>
                      <a:pt x="409" y="350"/>
                    </a:lnTo>
                    <a:lnTo>
                      <a:pt x="425" y="351"/>
                    </a:lnTo>
                    <a:lnTo>
                      <a:pt x="431" y="359"/>
                    </a:lnTo>
                    <a:lnTo>
                      <a:pt x="434" y="372"/>
                    </a:lnTo>
                    <a:lnTo>
                      <a:pt x="435" y="383"/>
                    </a:lnTo>
                    <a:lnTo>
                      <a:pt x="437" y="393"/>
                    </a:lnTo>
                    <a:lnTo>
                      <a:pt x="424" y="395"/>
                    </a:lnTo>
                    <a:lnTo>
                      <a:pt x="413" y="399"/>
                    </a:lnTo>
                    <a:lnTo>
                      <a:pt x="400" y="401"/>
                    </a:lnTo>
                    <a:lnTo>
                      <a:pt x="389" y="405"/>
                    </a:lnTo>
                    <a:lnTo>
                      <a:pt x="377" y="409"/>
                    </a:lnTo>
                    <a:lnTo>
                      <a:pt x="365" y="416"/>
                    </a:lnTo>
                    <a:lnTo>
                      <a:pt x="353" y="424"/>
                    </a:lnTo>
                    <a:lnTo>
                      <a:pt x="343" y="435"/>
                    </a:lnTo>
                    <a:lnTo>
                      <a:pt x="395" y="475"/>
                    </a:lnTo>
                    <a:lnTo>
                      <a:pt x="386" y="485"/>
                    </a:lnTo>
                    <a:lnTo>
                      <a:pt x="377" y="490"/>
                    </a:lnTo>
                    <a:lnTo>
                      <a:pt x="368" y="494"/>
                    </a:lnTo>
                    <a:lnTo>
                      <a:pt x="360" y="497"/>
                    </a:lnTo>
                    <a:lnTo>
                      <a:pt x="352" y="500"/>
                    </a:lnTo>
                    <a:lnTo>
                      <a:pt x="347" y="505"/>
                    </a:lnTo>
                    <a:lnTo>
                      <a:pt x="343" y="513"/>
                    </a:lnTo>
                    <a:lnTo>
                      <a:pt x="343" y="527"/>
                    </a:lnTo>
                    <a:lnTo>
                      <a:pt x="353" y="538"/>
                    </a:lnTo>
                    <a:lnTo>
                      <a:pt x="367" y="541"/>
                    </a:lnTo>
                    <a:lnTo>
                      <a:pt x="379" y="539"/>
                    </a:lnTo>
                    <a:lnTo>
                      <a:pt x="393" y="534"/>
                    </a:lnTo>
                    <a:lnTo>
                      <a:pt x="404" y="526"/>
                    </a:lnTo>
                    <a:lnTo>
                      <a:pt x="416" y="520"/>
                    </a:lnTo>
                    <a:lnTo>
                      <a:pt x="426" y="515"/>
                    </a:lnTo>
                    <a:lnTo>
                      <a:pt x="437" y="517"/>
                    </a:lnTo>
                    <a:lnTo>
                      <a:pt x="430" y="534"/>
                    </a:lnTo>
                    <a:lnTo>
                      <a:pt x="414" y="543"/>
                    </a:lnTo>
                    <a:lnTo>
                      <a:pt x="393" y="548"/>
                    </a:lnTo>
                    <a:lnTo>
                      <a:pt x="371" y="550"/>
                    </a:lnTo>
                    <a:lnTo>
                      <a:pt x="351" y="552"/>
                    </a:lnTo>
                    <a:lnTo>
                      <a:pt x="339" y="560"/>
                    </a:lnTo>
                    <a:lnTo>
                      <a:pt x="337" y="574"/>
                    </a:lnTo>
                    <a:lnTo>
                      <a:pt x="353" y="600"/>
                    </a:lnTo>
                    <a:lnTo>
                      <a:pt x="405" y="590"/>
                    </a:lnTo>
                    <a:lnTo>
                      <a:pt x="383" y="590"/>
                    </a:lnTo>
                    <a:lnTo>
                      <a:pt x="369" y="600"/>
                    </a:lnTo>
                    <a:lnTo>
                      <a:pt x="356" y="613"/>
                    </a:lnTo>
                    <a:lnTo>
                      <a:pt x="347" y="630"/>
                    </a:lnTo>
                    <a:lnTo>
                      <a:pt x="336" y="644"/>
                    </a:lnTo>
                    <a:lnTo>
                      <a:pt x="326" y="653"/>
                    </a:lnTo>
                    <a:lnTo>
                      <a:pt x="310" y="653"/>
                    </a:lnTo>
                    <a:lnTo>
                      <a:pt x="291" y="642"/>
                    </a:lnTo>
                    <a:lnTo>
                      <a:pt x="286" y="594"/>
                    </a:lnTo>
                    <a:lnTo>
                      <a:pt x="285" y="547"/>
                    </a:lnTo>
                    <a:lnTo>
                      <a:pt x="282" y="499"/>
                    </a:lnTo>
                    <a:lnTo>
                      <a:pt x="277" y="456"/>
                    </a:lnTo>
                    <a:lnTo>
                      <a:pt x="266" y="413"/>
                    </a:lnTo>
                    <a:lnTo>
                      <a:pt x="249" y="374"/>
                    </a:lnTo>
                    <a:lnTo>
                      <a:pt x="223" y="339"/>
                    </a:lnTo>
                    <a:lnTo>
                      <a:pt x="187" y="309"/>
                    </a:lnTo>
                    <a:lnTo>
                      <a:pt x="181" y="297"/>
                    </a:lnTo>
                    <a:lnTo>
                      <a:pt x="180" y="286"/>
                    </a:lnTo>
                    <a:lnTo>
                      <a:pt x="182" y="274"/>
                    </a:lnTo>
                    <a:lnTo>
                      <a:pt x="186" y="264"/>
                    </a:lnTo>
                    <a:lnTo>
                      <a:pt x="187" y="253"/>
                    </a:lnTo>
                    <a:lnTo>
                      <a:pt x="188" y="244"/>
                    </a:lnTo>
                    <a:lnTo>
                      <a:pt x="185" y="234"/>
                    </a:lnTo>
                    <a:lnTo>
                      <a:pt x="177" y="227"/>
                    </a:lnTo>
                    <a:lnTo>
                      <a:pt x="135" y="227"/>
                    </a:lnTo>
                    <a:lnTo>
                      <a:pt x="145" y="213"/>
                    </a:lnTo>
                    <a:lnTo>
                      <a:pt x="150" y="201"/>
                    </a:lnTo>
                    <a:lnTo>
                      <a:pt x="148" y="187"/>
                    </a:lnTo>
                    <a:lnTo>
                      <a:pt x="144" y="175"/>
                    </a:lnTo>
                    <a:lnTo>
                      <a:pt x="135" y="161"/>
                    </a:lnTo>
                    <a:lnTo>
                      <a:pt x="127" y="148"/>
                    </a:lnTo>
                    <a:lnTo>
                      <a:pt x="119" y="134"/>
                    </a:lnTo>
                    <a:lnTo>
                      <a:pt x="115" y="123"/>
                    </a:lnTo>
                    <a:lnTo>
                      <a:pt x="96" y="117"/>
                    </a:lnTo>
                    <a:lnTo>
                      <a:pt x="78" y="112"/>
                    </a:lnTo>
                    <a:lnTo>
                      <a:pt x="59" y="105"/>
                    </a:lnTo>
                    <a:lnTo>
                      <a:pt x="41" y="98"/>
                    </a:lnTo>
                    <a:lnTo>
                      <a:pt x="24" y="88"/>
                    </a:lnTo>
                    <a:lnTo>
                      <a:pt x="12" y="78"/>
                    </a:lnTo>
                    <a:lnTo>
                      <a:pt x="3" y="64"/>
                    </a:lnTo>
                    <a:lnTo>
                      <a:pt x="0" y="51"/>
                    </a:lnTo>
                    <a:lnTo>
                      <a:pt x="16" y="35"/>
                    </a:lnTo>
                    <a:lnTo>
                      <a:pt x="34" y="22"/>
                    </a:lnTo>
                    <a:lnTo>
                      <a:pt x="53" y="12"/>
                    </a:lnTo>
                    <a:lnTo>
                      <a:pt x="74" y="5"/>
                    </a:lnTo>
                    <a:lnTo>
                      <a:pt x="94" y="1"/>
                    </a:lnTo>
                    <a:lnTo>
                      <a:pt x="115" y="0"/>
                    </a:lnTo>
                    <a:lnTo>
                      <a:pt x="135" y="2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" name="Freeform 73"/>
              <p:cNvSpPr>
                <a:spLocks/>
              </p:cNvSpPr>
              <p:nvPr/>
            </p:nvSpPr>
            <p:spPr bwMode="auto">
              <a:xfrm>
                <a:off x="4056" y="840"/>
                <a:ext cx="17" cy="4"/>
              </a:xfrm>
              <a:custGeom>
                <a:avLst/>
                <a:gdLst>
                  <a:gd name="T0" fmla="*/ 17 w 86"/>
                  <a:gd name="T1" fmla="*/ 2 h 23"/>
                  <a:gd name="T2" fmla="*/ 15 w 86"/>
                  <a:gd name="T3" fmla="*/ 3 h 23"/>
                  <a:gd name="T4" fmla="*/ 13 w 86"/>
                  <a:gd name="T5" fmla="*/ 3 h 23"/>
                  <a:gd name="T6" fmla="*/ 11 w 86"/>
                  <a:gd name="T7" fmla="*/ 3 h 23"/>
                  <a:gd name="T8" fmla="*/ 9 w 86"/>
                  <a:gd name="T9" fmla="*/ 3 h 23"/>
                  <a:gd name="T10" fmla="*/ 6 w 86"/>
                  <a:gd name="T11" fmla="*/ 3 h 23"/>
                  <a:gd name="T12" fmla="*/ 4 w 86"/>
                  <a:gd name="T13" fmla="*/ 3 h 23"/>
                  <a:gd name="T14" fmla="*/ 2 w 86"/>
                  <a:gd name="T15" fmla="*/ 3 h 23"/>
                  <a:gd name="T16" fmla="*/ 0 w 86"/>
                  <a:gd name="T17" fmla="*/ 4 h 23"/>
                  <a:gd name="T18" fmla="*/ 0 w 86"/>
                  <a:gd name="T19" fmla="*/ 3 h 23"/>
                  <a:gd name="T20" fmla="*/ 1 w 86"/>
                  <a:gd name="T21" fmla="*/ 2 h 23"/>
                  <a:gd name="T22" fmla="*/ 3 w 86"/>
                  <a:gd name="T23" fmla="*/ 1 h 23"/>
                  <a:gd name="T24" fmla="*/ 6 w 86"/>
                  <a:gd name="T25" fmla="*/ 0 h 23"/>
                  <a:gd name="T26" fmla="*/ 8 w 86"/>
                  <a:gd name="T27" fmla="*/ 0 h 23"/>
                  <a:gd name="T28" fmla="*/ 11 w 86"/>
                  <a:gd name="T29" fmla="*/ 0 h 23"/>
                  <a:gd name="T30" fmla="*/ 14 w 86"/>
                  <a:gd name="T31" fmla="*/ 1 h 23"/>
                  <a:gd name="T32" fmla="*/ 17 w 86"/>
                  <a:gd name="T33" fmla="*/ 2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23">
                    <a:moveTo>
                      <a:pt x="86" y="13"/>
                    </a:moveTo>
                    <a:lnTo>
                      <a:pt x="76" y="15"/>
                    </a:lnTo>
                    <a:lnTo>
                      <a:pt x="67" y="16"/>
                    </a:lnTo>
                    <a:lnTo>
                      <a:pt x="55" y="16"/>
                    </a:lnTo>
                    <a:lnTo>
                      <a:pt x="44" y="17"/>
                    </a:lnTo>
                    <a:lnTo>
                      <a:pt x="32" y="17"/>
                    </a:lnTo>
                    <a:lnTo>
                      <a:pt x="20" y="17"/>
                    </a:lnTo>
                    <a:lnTo>
                      <a:pt x="10" y="18"/>
                    </a:lnTo>
                    <a:lnTo>
                      <a:pt x="2" y="23"/>
                    </a:lnTo>
                    <a:lnTo>
                      <a:pt x="0" y="15"/>
                    </a:lnTo>
                    <a:lnTo>
                      <a:pt x="6" y="9"/>
                    </a:lnTo>
                    <a:lnTo>
                      <a:pt x="15" y="5"/>
                    </a:lnTo>
                    <a:lnTo>
                      <a:pt x="28" y="2"/>
                    </a:lnTo>
                    <a:lnTo>
                      <a:pt x="42" y="0"/>
                    </a:lnTo>
                    <a:lnTo>
                      <a:pt x="58" y="2"/>
                    </a:lnTo>
                    <a:lnTo>
                      <a:pt x="72" y="6"/>
                    </a:lnTo>
                    <a:lnTo>
                      <a:pt x="86" y="13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" name="Freeform 74"/>
              <p:cNvSpPr>
                <a:spLocks/>
              </p:cNvSpPr>
              <p:nvPr/>
            </p:nvSpPr>
            <p:spPr bwMode="auto">
              <a:xfrm>
                <a:off x="4127" y="844"/>
                <a:ext cx="130" cy="150"/>
              </a:xfrm>
              <a:custGeom>
                <a:avLst/>
                <a:gdLst>
                  <a:gd name="T0" fmla="*/ 96 w 653"/>
                  <a:gd name="T1" fmla="*/ 21 h 747"/>
                  <a:gd name="T2" fmla="*/ 89 w 653"/>
                  <a:gd name="T3" fmla="*/ 27 h 747"/>
                  <a:gd name="T4" fmla="*/ 83 w 653"/>
                  <a:gd name="T5" fmla="*/ 32 h 747"/>
                  <a:gd name="T6" fmla="*/ 78 w 653"/>
                  <a:gd name="T7" fmla="*/ 38 h 747"/>
                  <a:gd name="T8" fmla="*/ 74 w 653"/>
                  <a:gd name="T9" fmla="*/ 40 h 747"/>
                  <a:gd name="T10" fmla="*/ 70 w 653"/>
                  <a:gd name="T11" fmla="*/ 35 h 747"/>
                  <a:gd name="T12" fmla="*/ 67 w 653"/>
                  <a:gd name="T13" fmla="*/ 32 h 747"/>
                  <a:gd name="T14" fmla="*/ 64 w 653"/>
                  <a:gd name="T15" fmla="*/ 33 h 747"/>
                  <a:gd name="T16" fmla="*/ 101 w 653"/>
                  <a:gd name="T17" fmla="*/ 81 h 747"/>
                  <a:gd name="T18" fmla="*/ 98 w 653"/>
                  <a:gd name="T19" fmla="*/ 86 h 747"/>
                  <a:gd name="T20" fmla="*/ 94 w 653"/>
                  <a:gd name="T21" fmla="*/ 91 h 747"/>
                  <a:gd name="T22" fmla="*/ 92 w 653"/>
                  <a:gd name="T23" fmla="*/ 95 h 747"/>
                  <a:gd name="T24" fmla="*/ 95 w 653"/>
                  <a:gd name="T25" fmla="*/ 102 h 747"/>
                  <a:gd name="T26" fmla="*/ 100 w 653"/>
                  <a:gd name="T27" fmla="*/ 98 h 747"/>
                  <a:gd name="T28" fmla="*/ 105 w 653"/>
                  <a:gd name="T29" fmla="*/ 94 h 747"/>
                  <a:gd name="T30" fmla="*/ 109 w 653"/>
                  <a:gd name="T31" fmla="*/ 90 h 747"/>
                  <a:gd name="T32" fmla="*/ 113 w 653"/>
                  <a:gd name="T33" fmla="*/ 85 h 747"/>
                  <a:gd name="T34" fmla="*/ 111 w 653"/>
                  <a:gd name="T35" fmla="*/ 77 h 747"/>
                  <a:gd name="T36" fmla="*/ 107 w 653"/>
                  <a:gd name="T37" fmla="*/ 70 h 747"/>
                  <a:gd name="T38" fmla="*/ 101 w 653"/>
                  <a:gd name="T39" fmla="*/ 64 h 747"/>
                  <a:gd name="T40" fmla="*/ 95 w 653"/>
                  <a:gd name="T41" fmla="*/ 58 h 747"/>
                  <a:gd name="T42" fmla="*/ 102 w 653"/>
                  <a:gd name="T43" fmla="*/ 54 h 747"/>
                  <a:gd name="T44" fmla="*/ 110 w 653"/>
                  <a:gd name="T45" fmla="*/ 52 h 747"/>
                  <a:gd name="T46" fmla="*/ 118 w 653"/>
                  <a:gd name="T47" fmla="*/ 56 h 747"/>
                  <a:gd name="T48" fmla="*/ 124 w 653"/>
                  <a:gd name="T49" fmla="*/ 67 h 747"/>
                  <a:gd name="T50" fmla="*/ 124 w 653"/>
                  <a:gd name="T51" fmla="*/ 149 h 747"/>
                  <a:gd name="T52" fmla="*/ 113 w 653"/>
                  <a:gd name="T53" fmla="*/ 149 h 747"/>
                  <a:gd name="T54" fmla="*/ 101 w 653"/>
                  <a:gd name="T55" fmla="*/ 147 h 747"/>
                  <a:gd name="T56" fmla="*/ 88 w 653"/>
                  <a:gd name="T57" fmla="*/ 144 h 747"/>
                  <a:gd name="T58" fmla="*/ 73 w 653"/>
                  <a:gd name="T59" fmla="*/ 141 h 747"/>
                  <a:gd name="T60" fmla="*/ 53 w 653"/>
                  <a:gd name="T61" fmla="*/ 136 h 747"/>
                  <a:gd name="T62" fmla="*/ 34 w 653"/>
                  <a:gd name="T63" fmla="*/ 129 h 747"/>
                  <a:gd name="T64" fmla="*/ 20 w 653"/>
                  <a:gd name="T65" fmla="*/ 116 h 747"/>
                  <a:gd name="T66" fmla="*/ 16 w 653"/>
                  <a:gd name="T67" fmla="*/ 100 h 747"/>
                  <a:gd name="T68" fmla="*/ 10 w 653"/>
                  <a:gd name="T69" fmla="*/ 89 h 747"/>
                  <a:gd name="T70" fmla="*/ 2 w 653"/>
                  <a:gd name="T71" fmla="*/ 80 h 747"/>
                  <a:gd name="T72" fmla="*/ 2 w 653"/>
                  <a:gd name="T73" fmla="*/ 69 h 747"/>
                  <a:gd name="T74" fmla="*/ 7 w 653"/>
                  <a:gd name="T75" fmla="*/ 56 h 747"/>
                  <a:gd name="T76" fmla="*/ 12 w 653"/>
                  <a:gd name="T77" fmla="*/ 47 h 747"/>
                  <a:gd name="T78" fmla="*/ 22 w 653"/>
                  <a:gd name="T79" fmla="*/ 38 h 747"/>
                  <a:gd name="T80" fmla="*/ 29 w 653"/>
                  <a:gd name="T81" fmla="*/ 27 h 747"/>
                  <a:gd name="T82" fmla="*/ 31 w 653"/>
                  <a:gd name="T83" fmla="*/ 21 h 747"/>
                  <a:gd name="T84" fmla="*/ 36 w 653"/>
                  <a:gd name="T85" fmla="*/ 25 h 747"/>
                  <a:gd name="T86" fmla="*/ 42 w 653"/>
                  <a:gd name="T87" fmla="*/ 26 h 747"/>
                  <a:gd name="T88" fmla="*/ 49 w 653"/>
                  <a:gd name="T89" fmla="*/ 24 h 747"/>
                  <a:gd name="T90" fmla="*/ 54 w 653"/>
                  <a:gd name="T91" fmla="*/ 18 h 747"/>
                  <a:gd name="T92" fmla="*/ 59 w 653"/>
                  <a:gd name="T93" fmla="*/ 13 h 747"/>
                  <a:gd name="T94" fmla="*/ 64 w 653"/>
                  <a:gd name="T95" fmla="*/ 8 h 747"/>
                  <a:gd name="T96" fmla="*/ 68 w 653"/>
                  <a:gd name="T97" fmla="*/ 3 h 747"/>
                  <a:gd name="T98" fmla="*/ 73 w 653"/>
                  <a:gd name="T99" fmla="*/ 2 h 747"/>
                  <a:gd name="T100" fmla="*/ 81 w 653"/>
                  <a:gd name="T101" fmla="*/ 6 h 747"/>
                  <a:gd name="T102" fmla="*/ 90 w 653"/>
                  <a:gd name="T103" fmla="*/ 9 h 747"/>
                  <a:gd name="T104" fmla="*/ 97 w 653"/>
                  <a:gd name="T105" fmla="*/ 14 h 74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53" h="747">
                    <a:moveTo>
                      <a:pt x="497" y="94"/>
                    </a:moveTo>
                    <a:lnTo>
                      <a:pt x="480" y="107"/>
                    </a:lnTo>
                    <a:lnTo>
                      <a:pt x="463" y="121"/>
                    </a:lnTo>
                    <a:lnTo>
                      <a:pt x="446" y="132"/>
                    </a:lnTo>
                    <a:lnTo>
                      <a:pt x="432" y="146"/>
                    </a:lnTo>
                    <a:lnTo>
                      <a:pt x="416" y="158"/>
                    </a:lnTo>
                    <a:lnTo>
                      <a:pt x="404" y="173"/>
                    </a:lnTo>
                    <a:lnTo>
                      <a:pt x="391" y="188"/>
                    </a:lnTo>
                    <a:lnTo>
                      <a:pt x="383" y="208"/>
                    </a:lnTo>
                    <a:lnTo>
                      <a:pt x="372" y="200"/>
                    </a:lnTo>
                    <a:lnTo>
                      <a:pt x="362" y="188"/>
                    </a:lnTo>
                    <a:lnTo>
                      <a:pt x="353" y="176"/>
                    </a:lnTo>
                    <a:lnTo>
                      <a:pt x="346" y="165"/>
                    </a:lnTo>
                    <a:lnTo>
                      <a:pt x="338" y="157"/>
                    </a:lnTo>
                    <a:lnTo>
                      <a:pt x="330" y="157"/>
                    </a:lnTo>
                    <a:lnTo>
                      <a:pt x="320" y="165"/>
                    </a:lnTo>
                    <a:lnTo>
                      <a:pt x="311" y="186"/>
                    </a:lnTo>
                    <a:lnTo>
                      <a:pt x="508" y="404"/>
                    </a:lnTo>
                    <a:lnTo>
                      <a:pt x="501" y="418"/>
                    </a:lnTo>
                    <a:lnTo>
                      <a:pt x="492" y="430"/>
                    </a:lnTo>
                    <a:lnTo>
                      <a:pt x="482" y="440"/>
                    </a:lnTo>
                    <a:lnTo>
                      <a:pt x="472" y="452"/>
                    </a:lnTo>
                    <a:lnTo>
                      <a:pt x="465" y="462"/>
                    </a:lnTo>
                    <a:lnTo>
                      <a:pt x="462" y="475"/>
                    </a:lnTo>
                    <a:lnTo>
                      <a:pt x="465" y="490"/>
                    </a:lnTo>
                    <a:lnTo>
                      <a:pt x="477" y="508"/>
                    </a:lnTo>
                    <a:lnTo>
                      <a:pt x="491" y="499"/>
                    </a:lnTo>
                    <a:lnTo>
                      <a:pt x="503" y="490"/>
                    </a:lnTo>
                    <a:lnTo>
                      <a:pt x="514" y="480"/>
                    </a:lnTo>
                    <a:lnTo>
                      <a:pt x="527" y="470"/>
                    </a:lnTo>
                    <a:lnTo>
                      <a:pt x="537" y="459"/>
                    </a:lnTo>
                    <a:lnTo>
                      <a:pt x="547" y="447"/>
                    </a:lnTo>
                    <a:lnTo>
                      <a:pt x="557" y="436"/>
                    </a:lnTo>
                    <a:lnTo>
                      <a:pt x="570" y="425"/>
                    </a:lnTo>
                    <a:lnTo>
                      <a:pt x="563" y="402"/>
                    </a:lnTo>
                    <a:lnTo>
                      <a:pt x="556" y="383"/>
                    </a:lnTo>
                    <a:lnTo>
                      <a:pt x="546" y="365"/>
                    </a:lnTo>
                    <a:lnTo>
                      <a:pt x="535" y="349"/>
                    </a:lnTo>
                    <a:lnTo>
                      <a:pt x="520" y="333"/>
                    </a:lnTo>
                    <a:lnTo>
                      <a:pt x="506" y="320"/>
                    </a:lnTo>
                    <a:lnTo>
                      <a:pt x="492" y="305"/>
                    </a:lnTo>
                    <a:lnTo>
                      <a:pt x="477" y="290"/>
                    </a:lnTo>
                    <a:lnTo>
                      <a:pt x="493" y="278"/>
                    </a:lnTo>
                    <a:lnTo>
                      <a:pt x="512" y="268"/>
                    </a:lnTo>
                    <a:lnTo>
                      <a:pt x="531" y="261"/>
                    </a:lnTo>
                    <a:lnTo>
                      <a:pt x="553" y="260"/>
                    </a:lnTo>
                    <a:lnTo>
                      <a:pt x="572" y="264"/>
                    </a:lnTo>
                    <a:lnTo>
                      <a:pt x="591" y="277"/>
                    </a:lnTo>
                    <a:lnTo>
                      <a:pt x="607" y="298"/>
                    </a:lnTo>
                    <a:lnTo>
                      <a:pt x="622" y="332"/>
                    </a:lnTo>
                    <a:lnTo>
                      <a:pt x="653" y="736"/>
                    </a:lnTo>
                    <a:lnTo>
                      <a:pt x="624" y="743"/>
                    </a:lnTo>
                    <a:lnTo>
                      <a:pt x="596" y="747"/>
                    </a:lnTo>
                    <a:lnTo>
                      <a:pt x="566" y="744"/>
                    </a:lnTo>
                    <a:lnTo>
                      <a:pt x="537" y="741"/>
                    </a:lnTo>
                    <a:lnTo>
                      <a:pt x="505" y="733"/>
                    </a:lnTo>
                    <a:lnTo>
                      <a:pt x="475" y="726"/>
                    </a:lnTo>
                    <a:lnTo>
                      <a:pt x="444" y="719"/>
                    </a:lnTo>
                    <a:lnTo>
                      <a:pt x="414" y="715"/>
                    </a:lnTo>
                    <a:lnTo>
                      <a:pt x="365" y="703"/>
                    </a:lnTo>
                    <a:lnTo>
                      <a:pt x="317" y="691"/>
                    </a:lnTo>
                    <a:lnTo>
                      <a:pt x="266" y="678"/>
                    </a:lnTo>
                    <a:lnTo>
                      <a:pt x="219" y="662"/>
                    </a:lnTo>
                    <a:lnTo>
                      <a:pt x="173" y="640"/>
                    </a:lnTo>
                    <a:lnTo>
                      <a:pt x="133" y="613"/>
                    </a:lnTo>
                    <a:lnTo>
                      <a:pt x="98" y="579"/>
                    </a:lnTo>
                    <a:lnTo>
                      <a:pt x="72" y="539"/>
                    </a:lnTo>
                    <a:lnTo>
                      <a:pt x="80" y="499"/>
                    </a:lnTo>
                    <a:lnTo>
                      <a:pt x="71" y="469"/>
                    </a:lnTo>
                    <a:lnTo>
                      <a:pt x="52" y="443"/>
                    </a:lnTo>
                    <a:lnTo>
                      <a:pt x="29" y="420"/>
                    </a:lnTo>
                    <a:lnTo>
                      <a:pt x="9" y="398"/>
                    </a:lnTo>
                    <a:lnTo>
                      <a:pt x="0" y="374"/>
                    </a:lnTo>
                    <a:lnTo>
                      <a:pt x="8" y="344"/>
                    </a:lnTo>
                    <a:lnTo>
                      <a:pt x="41" y="311"/>
                    </a:lnTo>
                    <a:lnTo>
                      <a:pt x="33" y="281"/>
                    </a:lnTo>
                    <a:lnTo>
                      <a:pt x="42" y="256"/>
                    </a:lnTo>
                    <a:lnTo>
                      <a:pt x="59" y="235"/>
                    </a:lnTo>
                    <a:lnTo>
                      <a:pt x="84" y="213"/>
                    </a:lnTo>
                    <a:lnTo>
                      <a:pt x="109" y="190"/>
                    </a:lnTo>
                    <a:lnTo>
                      <a:pt x="130" y="164"/>
                    </a:lnTo>
                    <a:lnTo>
                      <a:pt x="144" y="132"/>
                    </a:lnTo>
                    <a:lnTo>
                      <a:pt x="145" y="94"/>
                    </a:lnTo>
                    <a:lnTo>
                      <a:pt x="154" y="104"/>
                    </a:lnTo>
                    <a:lnTo>
                      <a:pt x="166" y="114"/>
                    </a:lnTo>
                    <a:lnTo>
                      <a:pt x="180" y="123"/>
                    </a:lnTo>
                    <a:lnTo>
                      <a:pt x="197" y="129"/>
                    </a:lnTo>
                    <a:lnTo>
                      <a:pt x="213" y="130"/>
                    </a:lnTo>
                    <a:lnTo>
                      <a:pt x="230" y="127"/>
                    </a:lnTo>
                    <a:lnTo>
                      <a:pt x="245" y="118"/>
                    </a:lnTo>
                    <a:lnTo>
                      <a:pt x="259" y="104"/>
                    </a:lnTo>
                    <a:lnTo>
                      <a:pt x="269" y="91"/>
                    </a:lnTo>
                    <a:lnTo>
                      <a:pt x="283" y="79"/>
                    </a:lnTo>
                    <a:lnTo>
                      <a:pt x="295" y="66"/>
                    </a:lnTo>
                    <a:lnTo>
                      <a:pt x="309" y="55"/>
                    </a:lnTo>
                    <a:lnTo>
                      <a:pt x="320" y="42"/>
                    </a:lnTo>
                    <a:lnTo>
                      <a:pt x="332" y="28"/>
                    </a:lnTo>
                    <a:lnTo>
                      <a:pt x="341" y="13"/>
                    </a:lnTo>
                    <a:lnTo>
                      <a:pt x="352" y="0"/>
                    </a:lnTo>
                    <a:lnTo>
                      <a:pt x="367" y="12"/>
                    </a:lnTo>
                    <a:lnTo>
                      <a:pt x="388" y="21"/>
                    </a:lnTo>
                    <a:lnTo>
                      <a:pt x="409" y="28"/>
                    </a:lnTo>
                    <a:lnTo>
                      <a:pt x="432" y="35"/>
                    </a:lnTo>
                    <a:lnTo>
                      <a:pt x="452" y="43"/>
                    </a:lnTo>
                    <a:lnTo>
                      <a:pt x="471" y="54"/>
                    </a:lnTo>
                    <a:lnTo>
                      <a:pt x="486" y="70"/>
                    </a:lnTo>
                    <a:lnTo>
                      <a:pt x="497" y="94"/>
                    </a:lnTo>
                    <a:close/>
                  </a:path>
                </a:pathLst>
              </a:custGeom>
              <a:solidFill>
                <a:srgbClr val="F2D8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" name="Freeform 75"/>
              <p:cNvSpPr>
                <a:spLocks/>
              </p:cNvSpPr>
              <p:nvPr/>
            </p:nvSpPr>
            <p:spPr bwMode="auto">
              <a:xfrm>
                <a:off x="4210" y="855"/>
                <a:ext cx="315" cy="286"/>
              </a:xfrm>
              <a:custGeom>
                <a:avLst/>
                <a:gdLst>
                  <a:gd name="T0" fmla="*/ 259 w 1572"/>
                  <a:gd name="T1" fmla="*/ 43 h 1430"/>
                  <a:gd name="T2" fmla="*/ 271 w 1572"/>
                  <a:gd name="T3" fmla="*/ 32 h 1430"/>
                  <a:gd name="T4" fmla="*/ 280 w 1572"/>
                  <a:gd name="T5" fmla="*/ 18 h 1430"/>
                  <a:gd name="T6" fmla="*/ 291 w 1572"/>
                  <a:gd name="T7" fmla="*/ 5 h 1430"/>
                  <a:gd name="T8" fmla="*/ 296 w 1572"/>
                  <a:gd name="T9" fmla="*/ 8 h 1430"/>
                  <a:gd name="T10" fmla="*/ 289 w 1572"/>
                  <a:gd name="T11" fmla="*/ 23 h 1430"/>
                  <a:gd name="T12" fmla="*/ 278 w 1572"/>
                  <a:gd name="T13" fmla="*/ 37 h 1430"/>
                  <a:gd name="T14" fmla="*/ 268 w 1572"/>
                  <a:gd name="T15" fmla="*/ 50 h 1430"/>
                  <a:gd name="T16" fmla="*/ 263 w 1572"/>
                  <a:gd name="T17" fmla="*/ 57 h 1430"/>
                  <a:gd name="T18" fmla="*/ 264 w 1572"/>
                  <a:gd name="T19" fmla="*/ 60 h 1430"/>
                  <a:gd name="T20" fmla="*/ 267 w 1572"/>
                  <a:gd name="T21" fmla="*/ 62 h 1430"/>
                  <a:gd name="T22" fmla="*/ 270 w 1572"/>
                  <a:gd name="T23" fmla="*/ 62 h 1430"/>
                  <a:gd name="T24" fmla="*/ 315 w 1572"/>
                  <a:gd name="T25" fmla="*/ 58 h 1430"/>
                  <a:gd name="T26" fmla="*/ 301 w 1572"/>
                  <a:gd name="T27" fmla="*/ 68 h 1430"/>
                  <a:gd name="T28" fmla="*/ 282 w 1572"/>
                  <a:gd name="T29" fmla="*/ 72 h 1430"/>
                  <a:gd name="T30" fmla="*/ 268 w 1572"/>
                  <a:gd name="T31" fmla="*/ 77 h 1430"/>
                  <a:gd name="T32" fmla="*/ 265 w 1572"/>
                  <a:gd name="T33" fmla="*/ 93 h 1430"/>
                  <a:gd name="T34" fmla="*/ 282 w 1572"/>
                  <a:gd name="T35" fmla="*/ 101 h 1430"/>
                  <a:gd name="T36" fmla="*/ 253 w 1572"/>
                  <a:gd name="T37" fmla="*/ 106 h 1430"/>
                  <a:gd name="T38" fmla="*/ 226 w 1572"/>
                  <a:gd name="T39" fmla="*/ 117 h 1430"/>
                  <a:gd name="T40" fmla="*/ 203 w 1572"/>
                  <a:gd name="T41" fmla="*/ 134 h 1430"/>
                  <a:gd name="T42" fmla="*/ 180 w 1572"/>
                  <a:gd name="T43" fmla="*/ 163 h 1430"/>
                  <a:gd name="T44" fmla="*/ 154 w 1572"/>
                  <a:gd name="T45" fmla="*/ 200 h 1430"/>
                  <a:gd name="T46" fmla="*/ 126 w 1572"/>
                  <a:gd name="T47" fmla="*/ 235 h 1430"/>
                  <a:gd name="T48" fmla="*/ 92 w 1572"/>
                  <a:gd name="T49" fmla="*/ 265 h 1430"/>
                  <a:gd name="T50" fmla="*/ 69 w 1572"/>
                  <a:gd name="T51" fmla="*/ 276 h 1430"/>
                  <a:gd name="T52" fmla="*/ 64 w 1572"/>
                  <a:gd name="T53" fmla="*/ 276 h 1430"/>
                  <a:gd name="T54" fmla="*/ 57 w 1572"/>
                  <a:gd name="T55" fmla="*/ 276 h 1430"/>
                  <a:gd name="T56" fmla="*/ 51 w 1572"/>
                  <a:gd name="T57" fmla="*/ 278 h 1430"/>
                  <a:gd name="T58" fmla="*/ 3 w 1572"/>
                  <a:gd name="T59" fmla="*/ 286 h 1430"/>
                  <a:gd name="T60" fmla="*/ 0 w 1572"/>
                  <a:gd name="T61" fmla="*/ 272 h 1430"/>
                  <a:gd name="T62" fmla="*/ 1 w 1572"/>
                  <a:gd name="T63" fmla="*/ 259 h 1430"/>
                  <a:gd name="T64" fmla="*/ 4 w 1572"/>
                  <a:gd name="T65" fmla="*/ 246 h 1430"/>
                  <a:gd name="T66" fmla="*/ 5 w 1572"/>
                  <a:gd name="T67" fmla="*/ 234 h 1430"/>
                  <a:gd name="T68" fmla="*/ 24 w 1572"/>
                  <a:gd name="T69" fmla="*/ 234 h 1430"/>
                  <a:gd name="T70" fmla="*/ 41 w 1572"/>
                  <a:gd name="T71" fmla="*/ 231 h 1430"/>
                  <a:gd name="T72" fmla="*/ 59 w 1572"/>
                  <a:gd name="T73" fmla="*/ 227 h 1430"/>
                  <a:gd name="T74" fmla="*/ 76 w 1572"/>
                  <a:gd name="T75" fmla="*/ 224 h 1430"/>
                  <a:gd name="T76" fmla="*/ 193 w 1572"/>
                  <a:gd name="T77" fmla="*/ 88 h 1430"/>
                  <a:gd name="T78" fmla="*/ 193 w 1572"/>
                  <a:gd name="T79" fmla="*/ 69 h 1430"/>
                  <a:gd name="T80" fmla="*/ 193 w 1572"/>
                  <a:gd name="T81" fmla="*/ 49 h 1430"/>
                  <a:gd name="T82" fmla="*/ 193 w 1572"/>
                  <a:gd name="T83" fmla="*/ 31 h 1430"/>
                  <a:gd name="T84" fmla="*/ 196 w 1572"/>
                  <a:gd name="T85" fmla="*/ 26 h 1430"/>
                  <a:gd name="T86" fmla="*/ 200 w 1572"/>
                  <a:gd name="T87" fmla="*/ 36 h 1430"/>
                  <a:gd name="T88" fmla="*/ 203 w 1572"/>
                  <a:gd name="T89" fmla="*/ 47 h 1430"/>
                  <a:gd name="T90" fmla="*/ 209 w 1572"/>
                  <a:gd name="T91" fmla="*/ 56 h 1430"/>
                  <a:gd name="T92" fmla="*/ 221 w 1572"/>
                  <a:gd name="T93" fmla="*/ 53 h 1430"/>
                  <a:gd name="T94" fmla="*/ 229 w 1572"/>
                  <a:gd name="T95" fmla="*/ 39 h 1430"/>
                  <a:gd name="T96" fmla="*/ 234 w 1572"/>
                  <a:gd name="T97" fmla="*/ 23 h 1430"/>
                  <a:gd name="T98" fmla="*/ 240 w 1572"/>
                  <a:gd name="T99" fmla="*/ 7 h 1430"/>
                  <a:gd name="T100" fmla="*/ 246 w 1572"/>
                  <a:gd name="T101" fmla="*/ 5 h 1430"/>
                  <a:gd name="T102" fmla="*/ 247 w 1572"/>
                  <a:gd name="T103" fmla="*/ 17 h 1430"/>
                  <a:gd name="T104" fmla="*/ 247 w 1572"/>
                  <a:gd name="T105" fmla="*/ 30 h 1430"/>
                  <a:gd name="T106" fmla="*/ 249 w 1572"/>
                  <a:gd name="T107" fmla="*/ 41 h 143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572" h="1430">
                    <a:moveTo>
                      <a:pt x="1251" y="228"/>
                    </a:moveTo>
                    <a:lnTo>
                      <a:pt x="1292" y="214"/>
                    </a:lnTo>
                    <a:lnTo>
                      <a:pt x="1326" y="192"/>
                    </a:lnTo>
                    <a:lnTo>
                      <a:pt x="1353" y="161"/>
                    </a:lnTo>
                    <a:lnTo>
                      <a:pt x="1378" y="129"/>
                    </a:lnTo>
                    <a:lnTo>
                      <a:pt x="1399" y="92"/>
                    </a:lnTo>
                    <a:lnTo>
                      <a:pt x="1425" y="57"/>
                    </a:lnTo>
                    <a:lnTo>
                      <a:pt x="1454" y="25"/>
                    </a:lnTo>
                    <a:lnTo>
                      <a:pt x="1490" y="0"/>
                    </a:lnTo>
                    <a:lnTo>
                      <a:pt x="1477" y="40"/>
                    </a:lnTo>
                    <a:lnTo>
                      <a:pt x="1462" y="79"/>
                    </a:lnTo>
                    <a:lnTo>
                      <a:pt x="1440" y="116"/>
                    </a:lnTo>
                    <a:lnTo>
                      <a:pt x="1416" y="151"/>
                    </a:lnTo>
                    <a:lnTo>
                      <a:pt x="1389" y="184"/>
                    </a:lnTo>
                    <a:lnTo>
                      <a:pt x="1363" y="217"/>
                    </a:lnTo>
                    <a:lnTo>
                      <a:pt x="1336" y="248"/>
                    </a:lnTo>
                    <a:lnTo>
                      <a:pt x="1313" y="280"/>
                    </a:lnTo>
                    <a:lnTo>
                      <a:pt x="1313" y="287"/>
                    </a:lnTo>
                    <a:lnTo>
                      <a:pt x="1316" y="295"/>
                    </a:lnTo>
                    <a:lnTo>
                      <a:pt x="1319" y="300"/>
                    </a:lnTo>
                    <a:lnTo>
                      <a:pt x="1326" y="306"/>
                    </a:lnTo>
                    <a:lnTo>
                      <a:pt x="1332" y="309"/>
                    </a:lnTo>
                    <a:lnTo>
                      <a:pt x="1338" y="312"/>
                    </a:lnTo>
                    <a:lnTo>
                      <a:pt x="1346" y="312"/>
                    </a:lnTo>
                    <a:lnTo>
                      <a:pt x="1355" y="310"/>
                    </a:lnTo>
                    <a:lnTo>
                      <a:pt x="1572" y="290"/>
                    </a:lnTo>
                    <a:lnTo>
                      <a:pt x="1541" y="321"/>
                    </a:lnTo>
                    <a:lnTo>
                      <a:pt x="1500" y="339"/>
                    </a:lnTo>
                    <a:lnTo>
                      <a:pt x="1454" y="349"/>
                    </a:lnTo>
                    <a:lnTo>
                      <a:pt x="1408" y="358"/>
                    </a:lnTo>
                    <a:lnTo>
                      <a:pt x="1367" y="368"/>
                    </a:lnTo>
                    <a:lnTo>
                      <a:pt x="1335" y="387"/>
                    </a:lnTo>
                    <a:lnTo>
                      <a:pt x="1319" y="418"/>
                    </a:lnTo>
                    <a:lnTo>
                      <a:pt x="1324" y="466"/>
                    </a:lnTo>
                    <a:lnTo>
                      <a:pt x="1480" y="508"/>
                    </a:lnTo>
                    <a:lnTo>
                      <a:pt x="1405" y="507"/>
                    </a:lnTo>
                    <a:lnTo>
                      <a:pt x="1333" y="515"/>
                    </a:lnTo>
                    <a:lnTo>
                      <a:pt x="1263" y="530"/>
                    </a:lnTo>
                    <a:lnTo>
                      <a:pt x="1196" y="553"/>
                    </a:lnTo>
                    <a:lnTo>
                      <a:pt x="1130" y="584"/>
                    </a:lnTo>
                    <a:lnTo>
                      <a:pt x="1069" y="623"/>
                    </a:lnTo>
                    <a:lnTo>
                      <a:pt x="1013" y="670"/>
                    </a:lnTo>
                    <a:lnTo>
                      <a:pt x="961" y="725"/>
                    </a:lnTo>
                    <a:lnTo>
                      <a:pt x="898" y="813"/>
                    </a:lnTo>
                    <a:lnTo>
                      <a:pt x="835" y="906"/>
                    </a:lnTo>
                    <a:lnTo>
                      <a:pt x="770" y="999"/>
                    </a:lnTo>
                    <a:lnTo>
                      <a:pt x="702" y="1090"/>
                    </a:lnTo>
                    <a:lnTo>
                      <a:pt x="627" y="1176"/>
                    </a:lnTo>
                    <a:lnTo>
                      <a:pt x="547" y="1255"/>
                    </a:lnTo>
                    <a:lnTo>
                      <a:pt x="458" y="1323"/>
                    </a:lnTo>
                    <a:lnTo>
                      <a:pt x="360" y="1378"/>
                    </a:lnTo>
                    <a:lnTo>
                      <a:pt x="346" y="1378"/>
                    </a:lnTo>
                    <a:lnTo>
                      <a:pt x="333" y="1378"/>
                    </a:lnTo>
                    <a:lnTo>
                      <a:pt x="317" y="1378"/>
                    </a:lnTo>
                    <a:lnTo>
                      <a:pt x="302" y="1380"/>
                    </a:lnTo>
                    <a:lnTo>
                      <a:pt x="285" y="1381"/>
                    </a:lnTo>
                    <a:lnTo>
                      <a:pt x="270" y="1386"/>
                    </a:lnTo>
                    <a:lnTo>
                      <a:pt x="257" y="1392"/>
                    </a:lnTo>
                    <a:lnTo>
                      <a:pt x="245" y="1400"/>
                    </a:lnTo>
                    <a:lnTo>
                      <a:pt x="17" y="1430"/>
                    </a:lnTo>
                    <a:lnTo>
                      <a:pt x="5" y="1395"/>
                    </a:lnTo>
                    <a:lnTo>
                      <a:pt x="0" y="1361"/>
                    </a:lnTo>
                    <a:lnTo>
                      <a:pt x="0" y="1328"/>
                    </a:lnTo>
                    <a:lnTo>
                      <a:pt x="6" y="1297"/>
                    </a:lnTo>
                    <a:lnTo>
                      <a:pt x="12" y="1264"/>
                    </a:lnTo>
                    <a:lnTo>
                      <a:pt x="19" y="1232"/>
                    </a:lnTo>
                    <a:lnTo>
                      <a:pt x="25" y="1202"/>
                    </a:lnTo>
                    <a:lnTo>
                      <a:pt x="27" y="1171"/>
                    </a:lnTo>
                    <a:lnTo>
                      <a:pt x="73" y="1171"/>
                    </a:lnTo>
                    <a:lnTo>
                      <a:pt x="118" y="1169"/>
                    </a:lnTo>
                    <a:lnTo>
                      <a:pt x="162" y="1163"/>
                    </a:lnTo>
                    <a:lnTo>
                      <a:pt x="207" y="1157"/>
                    </a:lnTo>
                    <a:lnTo>
                      <a:pt x="250" y="1147"/>
                    </a:lnTo>
                    <a:lnTo>
                      <a:pt x="293" y="1136"/>
                    </a:lnTo>
                    <a:lnTo>
                      <a:pt x="336" y="1127"/>
                    </a:lnTo>
                    <a:lnTo>
                      <a:pt x="380" y="1119"/>
                    </a:lnTo>
                    <a:lnTo>
                      <a:pt x="961" y="487"/>
                    </a:lnTo>
                    <a:lnTo>
                      <a:pt x="961" y="442"/>
                    </a:lnTo>
                    <a:lnTo>
                      <a:pt x="962" y="394"/>
                    </a:lnTo>
                    <a:lnTo>
                      <a:pt x="962" y="344"/>
                    </a:lnTo>
                    <a:lnTo>
                      <a:pt x="964" y="296"/>
                    </a:lnTo>
                    <a:lnTo>
                      <a:pt x="964" y="246"/>
                    </a:lnTo>
                    <a:lnTo>
                      <a:pt x="964" y="200"/>
                    </a:lnTo>
                    <a:lnTo>
                      <a:pt x="963" y="155"/>
                    </a:lnTo>
                    <a:lnTo>
                      <a:pt x="961" y="114"/>
                    </a:lnTo>
                    <a:lnTo>
                      <a:pt x="979" y="132"/>
                    </a:lnTo>
                    <a:lnTo>
                      <a:pt x="991" y="156"/>
                    </a:lnTo>
                    <a:lnTo>
                      <a:pt x="998" y="182"/>
                    </a:lnTo>
                    <a:lnTo>
                      <a:pt x="1006" y="210"/>
                    </a:lnTo>
                    <a:lnTo>
                      <a:pt x="1013" y="236"/>
                    </a:lnTo>
                    <a:lnTo>
                      <a:pt x="1025" y="260"/>
                    </a:lnTo>
                    <a:lnTo>
                      <a:pt x="1044" y="278"/>
                    </a:lnTo>
                    <a:lnTo>
                      <a:pt x="1075" y="290"/>
                    </a:lnTo>
                    <a:lnTo>
                      <a:pt x="1104" y="263"/>
                    </a:lnTo>
                    <a:lnTo>
                      <a:pt x="1127" y="231"/>
                    </a:lnTo>
                    <a:lnTo>
                      <a:pt x="1144" y="195"/>
                    </a:lnTo>
                    <a:lnTo>
                      <a:pt x="1159" y="157"/>
                    </a:lnTo>
                    <a:lnTo>
                      <a:pt x="1170" y="116"/>
                    </a:lnTo>
                    <a:lnTo>
                      <a:pt x="1184" y="75"/>
                    </a:lnTo>
                    <a:lnTo>
                      <a:pt x="1198" y="36"/>
                    </a:lnTo>
                    <a:lnTo>
                      <a:pt x="1220" y="0"/>
                    </a:lnTo>
                    <a:lnTo>
                      <a:pt x="1228" y="25"/>
                    </a:lnTo>
                    <a:lnTo>
                      <a:pt x="1233" y="53"/>
                    </a:lnTo>
                    <a:lnTo>
                      <a:pt x="1234" y="85"/>
                    </a:lnTo>
                    <a:lnTo>
                      <a:pt x="1235" y="117"/>
                    </a:lnTo>
                    <a:lnTo>
                      <a:pt x="1235" y="148"/>
                    </a:lnTo>
                    <a:lnTo>
                      <a:pt x="1237" y="178"/>
                    </a:lnTo>
                    <a:lnTo>
                      <a:pt x="1241" y="204"/>
                    </a:lnTo>
                    <a:lnTo>
                      <a:pt x="1251" y="228"/>
                    </a:lnTo>
                    <a:close/>
                  </a:path>
                </a:pathLst>
              </a:custGeom>
              <a:solidFill>
                <a:srgbClr val="F2D8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" name="Freeform 76"/>
              <p:cNvSpPr>
                <a:spLocks/>
              </p:cNvSpPr>
              <p:nvPr/>
            </p:nvSpPr>
            <p:spPr bwMode="auto">
              <a:xfrm>
                <a:off x="4220" y="878"/>
                <a:ext cx="10" cy="8"/>
              </a:xfrm>
              <a:custGeom>
                <a:avLst/>
                <a:gdLst>
                  <a:gd name="T0" fmla="*/ 10 w 52"/>
                  <a:gd name="T1" fmla="*/ 4 h 42"/>
                  <a:gd name="T2" fmla="*/ 9 w 52"/>
                  <a:gd name="T3" fmla="*/ 4 h 42"/>
                  <a:gd name="T4" fmla="*/ 8 w 52"/>
                  <a:gd name="T5" fmla="*/ 6 h 42"/>
                  <a:gd name="T6" fmla="*/ 8 w 52"/>
                  <a:gd name="T7" fmla="*/ 7 h 42"/>
                  <a:gd name="T8" fmla="*/ 8 w 52"/>
                  <a:gd name="T9" fmla="*/ 8 h 42"/>
                  <a:gd name="T10" fmla="*/ 0 w 52"/>
                  <a:gd name="T11" fmla="*/ 4 h 42"/>
                  <a:gd name="T12" fmla="*/ 4 w 52"/>
                  <a:gd name="T13" fmla="*/ 0 h 42"/>
                  <a:gd name="T14" fmla="*/ 10 w 52"/>
                  <a:gd name="T15" fmla="*/ 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42">
                    <a:moveTo>
                      <a:pt x="52" y="20"/>
                    </a:moveTo>
                    <a:lnTo>
                      <a:pt x="45" y="22"/>
                    </a:lnTo>
                    <a:lnTo>
                      <a:pt x="43" y="30"/>
                    </a:lnTo>
                    <a:lnTo>
                      <a:pt x="42" y="37"/>
                    </a:lnTo>
                    <a:lnTo>
                      <a:pt x="42" y="42"/>
                    </a:lnTo>
                    <a:lnTo>
                      <a:pt x="0" y="20"/>
                    </a:lnTo>
                    <a:lnTo>
                      <a:pt x="21" y="0"/>
                    </a:lnTo>
                    <a:lnTo>
                      <a:pt x="52" y="20"/>
                    </a:lnTo>
                    <a:close/>
                  </a:path>
                </a:pathLst>
              </a:custGeom>
              <a:solidFill>
                <a:srgbClr val="00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" name="Freeform 77"/>
              <p:cNvSpPr>
                <a:spLocks/>
              </p:cNvSpPr>
              <p:nvPr/>
            </p:nvSpPr>
            <p:spPr bwMode="auto">
              <a:xfrm>
                <a:off x="4081" y="893"/>
                <a:ext cx="27" cy="14"/>
              </a:xfrm>
              <a:custGeom>
                <a:avLst/>
                <a:gdLst>
                  <a:gd name="T0" fmla="*/ 27 w 134"/>
                  <a:gd name="T1" fmla="*/ 1 h 71"/>
                  <a:gd name="T2" fmla="*/ 24 w 134"/>
                  <a:gd name="T3" fmla="*/ 3 h 71"/>
                  <a:gd name="T4" fmla="*/ 21 w 134"/>
                  <a:gd name="T5" fmla="*/ 5 h 71"/>
                  <a:gd name="T6" fmla="*/ 18 w 134"/>
                  <a:gd name="T7" fmla="*/ 8 h 71"/>
                  <a:gd name="T8" fmla="*/ 15 w 134"/>
                  <a:gd name="T9" fmla="*/ 10 h 71"/>
                  <a:gd name="T10" fmla="*/ 11 w 134"/>
                  <a:gd name="T11" fmla="*/ 12 h 71"/>
                  <a:gd name="T12" fmla="*/ 8 w 134"/>
                  <a:gd name="T13" fmla="*/ 14 h 71"/>
                  <a:gd name="T14" fmla="*/ 4 w 134"/>
                  <a:gd name="T15" fmla="*/ 14 h 71"/>
                  <a:gd name="T16" fmla="*/ 0 w 134"/>
                  <a:gd name="T17" fmla="*/ 13 h 71"/>
                  <a:gd name="T18" fmla="*/ 2 w 134"/>
                  <a:gd name="T19" fmla="*/ 11 h 71"/>
                  <a:gd name="T20" fmla="*/ 5 w 134"/>
                  <a:gd name="T21" fmla="*/ 8 h 71"/>
                  <a:gd name="T22" fmla="*/ 9 w 134"/>
                  <a:gd name="T23" fmla="*/ 6 h 71"/>
                  <a:gd name="T24" fmla="*/ 12 w 134"/>
                  <a:gd name="T25" fmla="*/ 3 h 71"/>
                  <a:gd name="T26" fmla="*/ 16 w 134"/>
                  <a:gd name="T27" fmla="*/ 2 h 71"/>
                  <a:gd name="T28" fmla="*/ 20 w 134"/>
                  <a:gd name="T29" fmla="*/ 0 h 71"/>
                  <a:gd name="T30" fmla="*/ 23 w 134"/>
                  <a:gd name="T31" fmla="*/ 0 h 71"/>
                  <a:gd name="T32" fmla="*/ 27 w 134"/>
                  <a:gd name="T33" fmla="*/ 1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4" h="71">
                    <a:moveTo>
                      <a:pt x="134" y="5"/>
                    </a:moveTo>
                    <a:lnTo>
                      <a:pt x="117" y="14"/>
                    </a:lnTo>
                    <a:lnTo>
                      <a:pt x="104" y="27"/>
                    </a:lnTo>
                    <a:lnTo>
                      <a:pt x="89" y="39"/>
                    </a:lnTo>
                    <a:lnTo>
                      <a:pt x="74" y="52"/>
                    </a:lnTo>
                    <a:lnTo>
                      <a:pt x="57" y="62"/>
                    </a:lnTo>
                    <a:lnTo>
                      <a:pt x="40" y="69"/>
                    </a:lnTo>
                    <a:lnTo>
                      <a:pt x="20" y="71"/>
                    </a:lnTo>
                    <a:lnTo>
                      <a:pt x="0" y="68"/>
                    </a:lnTo>
                    <a:lnTo>
                      <a:pt x="11" y="54"/>
                    </a:lnTo>
                    <a:lnTo>
                      <a:pt x="27" y="42"/>
                    </a:lnTo>
                    <a:lnTo>
                      <a:pt x="44" y="28"/>
                    </a:lnTo>
                    <a:lnTo>
                      <a:pt x="62" y="17"/>
                    </a:lnTo>
                    <a:lnTo>
                      <a:pt x="80" y="8"/>
                    </a:lnTo>
                    <a:lnTo>
                      <a:pt x="99" y="2"/>
                    </a:lnTo>
                    <a:lnTo>
                      <a:pt x="116" y="0"/>
                    </a:lnTo>
                    <a:lnTo>
                      <a:pt x="13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" name="Freeform 78"/>
              <p:cNvSpPr>
                <a:spLocks/>
              </p:cNvSpPr>
              <p:nvPr/>
            </p:nvSpPr>
            <p:spPr bwMode="auto">
              <a:xfrm>
                <a:off x="4147" y="896"/>
                <a:ext cx="43" cy="37"/>
              </a:xfrm>
              <a:custGeom>
                <a:avLst/>
                <a:gdLst>
                  <a:gd name="T0" fmla="*/ 42 w 214"/>
                  <a:gd name="T1" fmla="*/ 1 h 185"/>
                  <a:gd name="T2" fmla="*/ 43 w 214"/>
                  <a:gd name="T3" fmla="*/ 4 h 185"/>
                  <a:gd name="T4" fmla="*/ 43 w 214"/>
                  <a:gd name="T5" fmla="*/ 8 h 185"/>
                  <a:gd name="T6" fmla="*/ 42 w 214"/>
                  <a:gd name="T7" fmla="*/ 11 h 185"/>
                  <a:gd name="T8" fmla="*/ 42 w 214"/>
                  <a:gd name="T9" fmla="*/ 15 h 185"/>
                  <a:gd name="T10" fmla="*/ 40 w 214"/>
                  <a:gd name="T11" fmla="*/ 18 h 185"/>
                  <a:gd name="T12" fmla="*/ 39 w 214"/>
                  <a:gd name="T13" fmla="*/ 21 h 185"/>
                  <a:gd name="T14" fmla="*/ 37 w 214"/>
                  <a:gd name="T15" fmla="*/ 24 h 185"/>
                  <a:gd name="T16" fmla="*/ 35 w 214"/>
                  <a:gd name="T17" fmla="*/ 27 h 185"/>
                  <a:gd name="T18" fmla="*/ 32 w 214"/>
                  <a:gd name="T19" fmla="*/ 29 h 185"/>
                  <a:gd name="T20" fmla="*/ 28 w 214"/>
                  <a:gd name="T21" fmla="*/ 32 h 185"/>
                  <a:gd name="T22" fmla="*/ 24 w 214"/>
                  <a:gd name="T23" fmla="*/ 34 h 185"/>
                  <a:gd name="T24" fmla="*/ 20 w 214"/>
                  <a:gd name="T25" fmla="*/ 35 h 185"/>
                  <a:gd name="T26" fmla="*/ 16 w 214"/>
                  <a:gd name="T27" fmla="*/ 36 h 185"/>
                  <a:gd name="T28" fmla="*/ 11 w 214"/>
                  <a:gd name="T29" fmla="*/ 37 h 185"/>
                  <a:gd name="T30" fmla="*/ 7 w 214"/>
                  <a:gd name="T31" fmla="*/ 37 h 185"/>
                  <a:gd name="T32" fmla="*/ 2 w 214"/>
                  <a:gd name="T33" fmla="*/ 36 h 185"/>
                  <a:gd name="T34" fmla="*/ 0 w 214"/>
                  <a:gd name="T35" fmla="*/ 33 h 185"/>
                  <a:gd name="T36" fmla="*/ 0 w 214"/>
                  <a:gd name="T37" fmla="*/ 31 h 185"/>
                  <a:gd name="T38" fmla="*/ 0 w 214"/>
                  <a:gd name="T39" fmla="*/ 29 h 185"/>
                  <a:gd name="T40" fmla="*/ 2 w 214"/>
                  <a:gd name="T41" fmla="*/ 27 h 185"/>
                  <a:gd name="T42" fmla="*/ 3 w 214"/>
                  <a:gd name="T43" fmla="*/ 25 h 185"/>
                  <a:gd name="T44" fmla="*/ 5 w 214"/>
                  <a:gd name="T45" fmla="*/ 22 h 185"/>
                  <a:gd name="T46" fmla="*/ 6 w 214"/>
                  <a:gd name="T47" fmla="*/ 20 h 185"/>
                  <a:gd name="T48" fmla="*/ 6 w 214"/>
                  <a:gd name="T49" fmla="*/ 17 h 185"/>
                  <a:gd name="T50" fmla="*/ 9 w 214"/>
                  <a:gd name="T51" fmla="*/ 14 h 185"/>
                  <a:gd name="T52" fmla="*/ 13 w 214"/>
                  <a:gd name="T53" fmla="*/ 10 h 185"/>
                  <a:gd name="T54" fmla="*/ 17 w 214"/>
                  <a:gd name="T55" fmla="*/ 7 h 185"/>
                  <a:gd name="T56" fmla="*/ 22 w 214"/>
                  <a:gd name="T57" fmla="*/ 5 h 185"/>
                  <a:gd name="T58" fmla="*/ 26 w 214"/>
                  <a:gd name="T59" fmla="*/ 2 h 185"/>
                  <a:gd name="T60" fmla="*/ 31 w 214"/>
                  <a:gd name="T61" fmla="*/ 1 h 185"/>
                  <a:gd name="T62" fmla="*/ 36 w 214"/>
                  <a:gd name="T63" fmla="*/ 0 h 185"/>
                  <a:gd name="T64" fmla="*/ 42 w 214"/>
                  <a:gd name="T65" fmla="*/ 1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4" h="185">
                    <a:moveTo>
                      <a:pt x="208" y="3"/>
                    </a:moveTo>
                    <a:lnTo>
                      <a:pt x="212" y="21"/>
                    </a:lnTo>
                    <a:lnTo>
                      <a:pt x="214" y="39"/>
                    </a:lnTo>
                    <a:lnTo>
                      <a:pt x="211" y="56"/>
                    </a:lnTo>
                    <a:lnTo>
                      <a:pt x="207" y="73"/>
                    </a:lnTo>
                    <a:lnTo>
                      <a:pt x="200" y="89"/>
                    </a:lnTo>
                    <a:lnTo>
                      <a:pt x="192" y="104"/>
                    </a:lnTo>
                    <a:lnTo>
                      <a:pt x="183" y="120"/>
                    </a:lnTo>
                    <a:lnTo>
                      <a:pt x="176" y="137"/>
                    </a:lnTo>
                    <a:lnTo>
                      <a:pt x="158" y="147"/>
                    </a:lnTo>
                    <a:lnTo>
                      <a:pt x="140" y="159"/>
                    </a:lnTo>
                    <a:lnTo>
                      <a:pt x="120" y="168"/>
                    </a:lnTo>
                    <a:lnTo>
                      <a:pt x="101" y="177"/>
                    </a:lnTo>
                    <a:lnTo>
                      <a:pt x="78" y="181"/>
                    </a:lnTo>
                    <a:lnTo>
                      <a:pt x="55" y="185"/>
                    </a:lnTo>
                    <a:lnTo>
                      <a:pt x="33" y="183"/>
                    </a:lnTo>
                    <a:lnTo>
                      <a:pt x="10" y="179"/>
                    </a:lnTo>
                    <a:lnTo>
                      <a:pt x="1" y="166"/>
                    </a:lnTo>
                    <a:lnTo>
                      <a:pt x="0" y="156"/>
                    </a:lnTo>
                    <a:lnTo>
                      <a:pt x="2" y="145"/>
                    </a:lnTo>
                    <a:lnTo>
                      <a:pt x="9" y="135"/>
                    </a:lnTo>
                    <a:lnTo>
                      <a:pt x="16" y="124"/>
                    </a:lnTo>
                    <a:lnTo>
                      <a:pt x="24" y="112"/>
                    </a:lnTo>
                    <a:lnTo>
                      <a:pt x="29" y="99"/>
                    </a:lnTo>
                    <a:lnTo>
                      <a:pt x="32" y="85"/>
                    </a:lnTo>
                    <a:lnTo>
                      <a:pt x="47" y="68"/>
                    </a:lnTo>
                    <a:lnTo>
                      <a:pt x="65" y="52"/>
                    </a:lnTo>
                    <a:lnTo>
                      <a:pt x="85" y="35"/>
                    </a:lnTo>
                    <a:lnTo>
                      <a:pt x="107" y="23"/>
                    </a:lnTo>
                    <a:lnTo>
                      <a:pt x="130" y="12"/>
                    </a:lnTo>
                    <a:lnTo>
                      <a:pt x="154" y="4"/>
                    </a:lnTo>
                    <a:lnTo>
                      <a:pt x="180" y="0"/>
                    </a:lnTo>
                    <a:lnTo>
                      <a:pt x="20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" name="Freeform 79"/>
              <p:cNvSpPr>
                <a:spLocks/>
              </p:cNvSpPr>
              <p:nvPr/>
            </p:nvSpPr>
            <p:spPr bwMode="auto">
              <a:xfrm>
                <a:off x="4170" y="904"/>
                <a:ext cx="9" cy="13"/>
              </a:xfrm>
              <a:custGeom>
                <a:avLst/>
                <a:gdLst>
                  <a:gd name="T0" fmla="*/ 4 w 47"/>
                  <a:gd name="T1" fmla="*/ 13 h 62"/>
                  <a:gd name="T2" fmla="*/ 1 w 47"/>
                  <a:gd name="T3" fmla="*/ 10 h 62"/>
                  <a:gd name="T4" fmla="*/ 0 w 47"/>
                  <a:gd name="T5" fmla="*/ 8 h 62"/>
                  <a:gd name="T6" fmla="*/ 0 w 47"/>
                  <a:gd name="T7" fmla="*/ 6 h 62"/>
                  <a:gd name="T8" fmla="*/ 1 w 47"/>
                  <a:gd name="T9" fmla="*/ 4 h 62"/>
                  <a:gd name="T10" fmla="*/ 2 w 47"/>
                  <a:gd name="T11" fmla="*/ 2 h 62"/>
                  <a:gd name="T12" fmla="*/ 5 w 47"/>
                  <a:gd name="T13" fmla="*/ 1 h 62"/>
                  <a:gd name="T14" fmla="*/ 7 w 47"/>
                  <a:gd name="T15" fmla="*/ 0 h 62"/>
                  <a:gd name="T16" fmla="*/ 8 w 47"/>
                  <a:gd name="T17" fmla="*/ 0 h 62"/>
                  <a:gd name="T18" fmla="*/ 9 w 47"/>
                  <a:gd name="T19" fmla="*/ 1 h 62"/>
                  <a:gd name="T20" fmla="*/ 9 w 47"/>
                  <a:gd name="T21" fmla="*/ 3 h 62"/>
                  <a:gd name="T22" fmla="*/ 9 w 47"/>
                  <a:gd name="T23" fmla="*/ 5 h 62"/>
                  <a:gd name="T24" fmla="*/ 9 w 47"/>
                  <a:gd name="T25" fmla="*/ 7 h 62"/>
                  <a:gd name="T26" fmla="*/ 8 w 47"/>
                  <a:gd name="T27" fmla="*/ 8 h 62"/>
                  <a:gd name="T28" fmla="*/ 7 w 47"/>
                  <a:gd name="T29" fmla="*/ 10 h 62"/>
                  <a:gd name="T30" fmla="*/ 5 w 47"/>
                  <a:gd name="T31" fmla="*/ 12 h 62"/>
                  <a:gd name="T32" fmla="*/ 4 w 47"/>
                  <a:gd name="T33" fmla="*/ 13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" h="62">
                    <a:moveTo>
                      <a:pt x="22" y="62"/>
                    </a:moveTo>
                    <a:lnTo>
                      <a:pt x="7" y="50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5" y="20"/>
                    </a:lnTo>
                    <a:lnTo>
                      <a:pt x="13" y="11"/>
                    </a:lnTo>
                    <a:lnTo>
                      <a:pt x="24" y="5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46" y="7"/>
                    </a:lnTo>
                    <a:lnTo>
                      <a:pt x="47" y="15"/>
                    </a:lnTo>
                    <a:lnTo>
                      <a:pt x="46" y="23"/>
                    </a:lnTo>
                    <a:lnTo>
                      <a:pt x="45" y="31"/>
                    </a:lnTo>
                    <a:lnTo>
                      <a:pt x="40" y="39"/>
                    </a:lnTo>
                    <a:lnTo>
                      <a:pt x="35" y="47"/>
                    </a:lnTo>
                    <a:lnTo>
                      <a:pt x="28" y="55"/>
                    </a:lnTo>
                    <a:lnTo>
                      <a:pt x="22" y="62"/>
                    </a:lnTo>
                    <a:close/>
                  </a:path>
                </a:pathLst>
              </a:custGeom>
              <a:solidFill>
                <a:srgbClr val="00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" name="Freeform 80"/>
              <p:cNvSpPr>
                <a:spLocks/>
              </p:cNvSpPr>
              <p:nvPr/>
            </p:nvSpPr>
            <p:spPr bwMode="auto">
              <a:xfrm>
                <a:off x="4160" y="913"/>
                <a:ext cx="10" cy="10"/>
              </a:xfrm>
              <a:custGeom>
                <a:avLst/>
                <a:gdLst>
                  <a:gd name="T0" fmla="*/ 10 w 52"/>
                  <a:gd name="T1" fmla="*/ 8 h 52"/>
                  <a:gd name="T2" fmla="*/ 10 w 52"/>
                  <a:gd name="T3" fmla="*/ 8 h 52"/>
                  <a:gd name="T4" fmla="*/ 8 w 52"/>
                  <a:gd name="T5" fmla="*/ 9 h 52"/>
                  <a:gd name="T6" fmla="*/ 7 w 52"/>
                  <a:gd name="T7" fmla="*/ 9 h 52"/>
                  <a:gd name="T8" fmla="*/ 6 w 52"/>
                  <a:gd name="T9" fmla="*/ 10 h 52"/>
                  <a:gd name="T10" fmla="*/ 4 w 52"/>
                  <a:gd name="T11" fmla="*/ 10 h 52"/>
                  <a:gd name="T12" fmla="*/ 2 w 52"/>
                  <a:gd name="T13" fmla="*/ 10 h 52"/>
                  <a:gd name="T14" fmla="*/ 1 w 52"/>
                  <a:gd name="T15" fmla="*/ 10 h 52"/>
                  <a:gd name="T16" fmla="*/ 0 w 52"/>
                  <a:gd name="T17" fmla="*/ 10 h 52"/>
                  <a:gd name="T18" fmla="*/ 4 w 52"/>
                  <a:gd name="T19" fmla="*/ 0 h 52"/>
                  <a:gd name="T20" fmla="*/ 10 w 52"/>
                  <a:gd name="T21" fmla="*/ 8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52">
                    <a:moveTo>
                      <a:pt x="52" y="42"/>
                    </a:moveTo>
                    <a:lnTo>
                      <a:pt x="50" y="44"/>
                    </a:lnTo>
                    <a:lnTo>
                      <a:pt x="44" y="46"/>
                    </a:lnTo>
                    <a:lnTo>
                      <a:pt x="37" y="48"/>
                    </a:lnTo>
                    <a:lnTo>
                      <a:pt x="29" y="50"/>
                    </a:lnTo>
                    <a:lnTo>
                      <a:pt x="20" y="50"/>
                    </a:lnTo>
                    <a:lnTo>
                      <a:pt x="11" y="51"/>
                    </a:lnTo>
                    <a:lnTo>
                      <a:pt x="5" y="51"/>
                    </a:lnTo>
                    <a:lnTo>
                      <a:pt x="0" y="52"/>
                    </a:lnTo>
                    <a:lnTo>
                      <a:pt x="22" y="0"/>
                    </a:lnTo>
                    <a:lnTo>
                      <a:pt x="52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" name="Freeform 81"/>
              <p:cNvSpPr>
                <a:spLocks/>
              </p:cNvSpPr>
              <p:nvPr/>
            </p:nvSpPr>
            <p:spPr bwMode="auto">
              <a:xfrm>
                <a:off x="4222" y="954"/>
                <a:ext cx="19" cy="13"/>
              </a:xfrm>
              <a:custGeom>
                <a:avLst/>
                <a:gdLst>
                  <a:gd name="T0" fmla="*/ 19 w 94"/>
                  <a:gd name="T1" fmla="*/ 2 h 63"/>
                  <a:gd name="T2" fmla="*/ 19 w 94"/>
                  <a:gd name="T3" fmla="*/ 4 h 63"/>
                  <a:gd name="T4" fmla="*/ 19 w 94"/>
                  <a:gd name="T5" fmla="*/ 5 h 63"/>
                  <a:gd name="T6" fmla="*/ 18 w 94"/>
                  <a:gd name="T7" fmla="*/ 7 h 63"/>
                  <a:gd name="T8" fmla="*/ 17 w 94"/>
                  <a:gd name="T9" fmla="*/ 8 h 63"/>
                  <a:gd name="T10" fmla="*/ 15 w 94"/>
                  <a:gd name="T11" fmla="*/ 9 h 63"/>
                  <a:gd name="T12" fmla="*/ 14 w 94"/>
                  <a:gd name="T13" fmla="*/ 11 h 63"/>
                  <a:gd name="T14" fmla="*/ 12 w 94"/>
                  <a:gd name="T15" fmla="*/ 12 h 63"/>
                  <a:gd name="T16" fmla="*/ 10 w 94"/>
                  <a:gd name="T17" fmla="*/ 13 h 63"/>
                  <a:gd name="T18" fmla="*/ 8 w 94"/>
                  <a:gd name="T19" fmla="*/ 13 h 63"/>
                  <a:gd name="T20" fmla="*/ 6 w 94"/>
                  <a:gd name="T21" fmla="*/ 13 h 63"/>
                  <a:gd name="T22" fmla="*/ 4 w 94"/>
                  <a:gd name="T23" fmla="*/ 13 h 63"/>
                  <a:gd name="T24" fmla="*/ 3 w 94"/>
                  <a:gd name="T25" fmla="*/ 12 h 63"/>
                  <a:gd name="T26" fmla="*/ 1 w 94"/>
                  <a:gd name="T27" fmla="*/ 11 h 63"/>
                  <a:gd name="T28" fmla="*/ 1 w 94"/>
                  <a:gd name="T29" fmla="*/ 10 h 63"/>
                  <a:gd name="T30" fmla="*/ 0 w 94"/>
                  <a:gd name="T31" fmla="*/ 9 h 63"/>
                  <a:gd name="T32" fmla="*/ 0 w 94"/>
                  <a:gd name="T33" fmla="*/ 7 h 63"/>
                  <a:gd name="T34" fmla="*/ 2 w 94"/>
                  <a:gd name="T35" fmla="*/ 6 h 63"/>
                  <a:gd name="T36" fmla="*/ 4 w 94"/>
                  <a:gd name="T37" fmla="*/ 5 h 63"/>
                  <a:gd name="T38" fmla="*/ 6 w 94"/>
                  <a:gd name="T39" fmla="*/ 3 h 63"/>
                  <a:gd name="T40" fmla="*/ 8 w 94"/>
                  <a:gd name="T41" fmla="*/ 2 h 63"/>
                  <a:gd name="T42" fmla="*/ 11 w 94"/>
                  <a:gd name="T43" fmla="*/ 0 h 63"/>
                  <a:gd name="T44" fmla="*/ 13 w 94"/>
                  <a:gd name="T45" fmla="*/ 0 h 63"/>
                  <a:gd name="T46" fmla="*/ 16 w 94"/>
                  <a:gd name="T47" fmla="*/ 0 h 63"/>
                  <a:gd name="T48" fmla="*/ 19 w 94"/>
                  <a:gd name="T49" fmla="*/ 2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4" h="63">
                    <a:moveTo>
                      <a:pt x="93" y="11"/>
                    </a:moveTo>
                    <a:lnTo>
                      <a:pt x="94" y="18"/>
                    </a:lnTo>
                    <a:lnTo>
                      <a:pt x="93" y="26"/>
                    </a:lnTo>
                    <a:lnTo>
                      <a:pt x="89" y="33"/>
                    </a:lnTo>
                    <a:lnTo>
                      <a:pt x="84" y="41"/>
                    </a:lnTo>
                    <a:lnTo>
                      <a:pt x="76" y="46"/>
                    </a:lnTo>
                    <a:lnTo>
                      <a:pt x="67" y="53"/>
                    </a:lnTo>
                    <a:lnTo>
                      <a:pt x="58" y="58"/>
                    </a:lnTo>
                    <a:lnTo>
                      <a:pt x="51" y="63"/>
                    </a:lnTo>
                    <a:lnTo>
                      <a:pt x="38" y="62"/>
                    </a:lnTo>
                    <a:lnTo>
                      <a:pt x="29" y="62"/>
                    </a:lnTo>
                    <a:lnTo>
                      <a:pt x="20" y="61"/>
                    </a:lnTo>
                    <a:lnTo>
                      <a:pt x="14" y="59"/>
                    </a:lnTo>
                    <a:lnTo>
                      <a:pt x="7" y="54"/>
                    </a:lnTo>
                    <a:lnTo>
                      <a:pt x="3" y="50"/>
                    </a:lnTo>
                    <a:lnTo>
                      <a:pt x="0" y="42"/>
                    </a:lnTo>
                    <a:lnTo>
                      <a:pt x="0" y="32"/>
                    </a:lnTo>
                    <a:lnTo>
                      <a:pt x="10" y="29"/>
                    </a:lnTo>
                    <a:lnTo>
                      <a:pt x="20" y="24"/>
                    </a:lnTo>
                    <a:lnTo>
                      <a:pt x="31" y="16"/>
                    </a:lnTo>
                    <a:lnTo>
                      <a:pt x="42" y="9"/>
                    </a:lnTo>
                    <a:lnTo>
                      <a:pt x="52" y="2"/>
                    </a:lnTo>
                    <a:lnTo>
                      <a:pt x="63" y="0"/>
                    </a:lnTo>
                    <a:lnTo>
                      <a:pt x="77" y="2"/>
                    </a:lnTo>
                    <a:lnTo>
                      <a:pt x="9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" name="Freeform 82"/>
              <p:cNvSpPr>
                <a:spLocks/>
              </p:cNvSpPr>
              <p:nvPr/>
            </p:nvSpPr>
            <p:spPr bwMode="auto">
              <a:xfrm>
                <a:off x="4222" y="958"/>
                <a:ext cx="102" cy="121"/>
              </a:xfrm>
              <a:custGeom>
                <a:avLst/>
                <a:gdLst>
                  <a:gd name="T0" fmla="*/ 82 w 510"/>
                  <a:gd name="T1" fmla="*/ 14 h 604"/>
                  <a:gd name="T2" fmla="*/ 84 w 510"/>
                  <a:gd name="T3" fmla="*/ 30 h 604"/>
                  <a:gd name="T4" fmla="*/ 90 w 510"/>
                  <a:gd name="T5" fmla="*/ 44 h 604"/>
                  <a:gd name="T6" fmla="*/ 97 w 510"/>
                  <a:gd name="T7" fmla="*/ 57 h 604"/>
                  <a:gd name="T8" fmla="*/ 100 w 510"/>
                  <a:gd name="T9" fmla="*/ 66 h 604"/>
                  <a:gd name="T10" fmla="*/ 95 w 510"/>
                  <a:gd name="T11" fmla="*/ 73 h 604"/>
                  <a:gd name="T12" fmla="*/ 89 w 510"/>
                  <a:gd name="T13" fmla="*/ 80 h 604"/>
                  <a:gd name="T14" fmla="*/ 82 w 510"/>
                  <a:gd name="T15" fmla="*/ 87 h 604"/>
                  <a:gd name="T16" fmla="*/ 73 w 510"/>
                  <a:gd name="T17" fmla="*/ 84 h 604"/>
                  <a:gd name="T18" fmla="*/ 78 w 510"/>
                  <a:gd name="T19" fmla="*/ 79 h 604"/>
                  <a:gd name="T20" fmla="*/ 84 w 510"/>
                  <a:gd name="T21" fmla="*/ 74 h 604"/>
                  <a:gd name="T22" fmla="*/ 89 w 510"/>
                  <a:gd name="T23" fmla="*/ 69 h 604"/>
                  <a:gd name="T24" fmla="*/ 90 w 510"/>
                  <a:gd name="T25" fmla="*/ 63 h 604"/>
                  <a:gd name="T26" fmla="*/ 84 w 510"/>
                  <a:gd name="T27" fmla="*/ 59 h 604"/>
                  <a:gd name="T28" fmla="*/ 79 w 510"/>
                  <a:gd name="T29" fmla="*/ 59 h 604"/>
                  <a:gd name="T30" fmla="*/ 74 w 510"/>
                  <a:gd name="T31" fmla="*/ 59 h 604"/>
                  <a:gd name="T32" fmla="*/ 69 w 510"/>
                  <a:gd name="T33" fmla="*/ 61 h 604"/>
                  <a:gd name="T34" fmla="*/ 63 w 510"/>
                  <a:gd name="T35" fmla="*/ 53 h 604"/>
                  <a:gd name="T36" fmla="*/ 60 w 510"/>
                  <a:gd name="T37" fmla="*/ 44 h 604"/>
                  <a:gd name="T38" fmla="*/ 57 w 510"/>
                  <a:gd name="T39" fmla="*/ 36 h 604"/>
                  <a:gd name="T40" fmla="*/ 50 w 510"/>
                  <a:gd name="T41" fmla="*/ 32 h 604"/>
                  <a:gd name="T42" fmla="*/ 45 w 510"/>
                  <a:gd name="T43" fmla="*/ 40 h 604"/>
                  <a:gd name="T44" fmla="*/ 42 w 510"/>
                  <a:gd name="T45" fmla="*/ 51 h 604"/>
                  <a:gd name="T46" fmla="*/ 40 w 510"/>
                  <a:gd name="T47" fmla="*/ 62 h 604"/>
                  <a:gd name="T48" fmla="*/ 38 w 510"/>
                  <a:gd name="T49" fmla="*/ 73 h 604"/>
                  <a:gd name="T50" fmla="*/ 30 w 510"/>
                  <a:gd name="T51" fmla="*/ 76 h 604"/>
                  <a:gd name="T52" fmla="*/ 22 w 510"/>
                  <a:gd name="T53" fmla="*/ 80 h 604"/>
                  <a:gd name="T54" fmla="*/ 14 w 510"/>
                  <a:gd name="T55" fmla="*/ 83 h 604"/>
                  <a:gd name="T56" fmla="*/ 7 w 510"/>
                  <a:gd name="T57" fmla="*/ 86 h 604"/>
                  <a:gd name="T58" fmla="*/ 14 w 510"/>
                  <a:gd name="T59" fmla="*/ 93 h 604"/>
                  <a:gd name="T60" fmla="*/ 24 w 510"/>
                  <a:gd name="T61" fmla="*/ 97 h 604"/>
                  <a:gd name="T62" fmla="*/ 32 w 510"/>
                  <a:gd name="T63" fmla="*/ 104 h 604"/>
                  <a:gd name="T64" fmla="*/ 30 w 510"/>
                  <a:gd name="T65" fmla="*/ 117 h 604"/>
                  <a:gd name="T66" fmla="*/ 24 w 510"/>
                  <a:gd name="T67" fmla="*/ 118 h 604"/>
                  <a:gd name="T68" fmla="*/ 19 w 510"/>
                  <a:gd name="T69" fmla="*/ 120 h 604"/>
                  <a:gd name="T70" fmla="*/ 13 w 510"/>
                  <a:gd name="T71" fmla="*/ 121 h 604"/>
                  <a:gd name="T72" fmla="*/ 7 w 510"/>
                  <a:gd name="T73" fmla="*/ 121 h 604"/>
                  <a:gd name="T74" fmla="*/ 8 w 510"/>
                  <a:gd name="T75" fmla="*/ 115 h 604"/>
                  <a:gd name="T76" fmla="*/ 7 w 510"/>
                  <a:gd name="T77" fmla="*/ 110 h 604"/>
                  <a:gd name="T78" fmla="*/ 4 w 510"/>
                  <a:gd name="T79" fmla="*/ 106 h 604"/>
                  <a:gd name="T80" fmla="*/ 1 w 510"/>
                  <a:gd name="T81" fmla="*/ 102 h 604"/>
                  <a:gd name="T82" fmla="*/ 0 w 510"/>
                  <a:gd name="T83" fmla="*/ 89 h 604"/>
                  <a:gd name="T84" fmla="*/ 0 w 510"/>
                  <a:gd name="T85" fmla="*/ 74 h 604"/>
                  <a:gd name="T86" fmla="*/ 0 w 510"/>
                  <a:gd name="T87" fmla="*/ 59 h 604"/>
                  <a:gd name="T88" fmla="*/ 3 w 510"/>
                  <a:gd name="T89" fmla="*/ 44 h 604"/>
                  <a:gd name="T90" fmla="*/ 12 w 510"/>
                  <a:gd name="T91" fmla="*/ 46 h 604"/>
                  <a:gd name="T92" fmla="*/ 22 w 510"/>
                  <a:gd name="T93" fmla="*/ 47 h 604"/>
                  <a:gd name="T94" fmla="*/ 31 w 510"/>
                  <a:gd name="T95" fmla="*/ 47 h 604"/>
                  <a:gd name="T96" fmla="*/ 40 w 510"/>
                  <a:gd name="T97" fmla="*/ 44 h 604"/>
                  <a:gd name="T98" fmla="*/ 46 w 510"/>
                  <a:gd name="T99" fmla="*/ 31 h 604"/>
                  <a:gd name="T100" fmla="*/ 45 w 510"/>
                  <a:gd name="T101" fmla="*/ 15 h 604"/>
                  <a:gd name="T102" fmla="*/ 48 w 510"/>
                  <a:gd name="T103" fmla="*/ 3 h 604"/>
                  <a:gd name="T104" fmla="*/ 65 w 510"/>
                  <a:gd name="T105" fmla="*/ 1 h 604"/>
                  <a:gd name="T106" fmla="*/ 70 w 510"/>
                  <a:gd name="T107" fmla="*/ 2 h 604"/>
                  <a:gd name="T108" fmla="*/ 75 w 510"/>
                  <a:gd name="T109" fmla="*/ 2 h 604"/>
                  <a:gd name="T110" fmla="*/ 79 w 510"/>
                  <a:gd name="T111" fmla="*/ 3 h 604"/>
                  <a:gd name="T112" fmla="*/ 81 w 510"/>
                  <a:gd name="T113" fmla="*/ 7 h 6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10" h="604">
                    <a:moveTo>
                      <a:pt x="406" y="34"/>
                    </a:moveTo>
                    <a:lnTo>
                      <a:pt x="408" y="72"/>
                    </a:lnTo>
                    <a:lnTo>
                      <a:pt x="413" y="111"/>
                    </a:lnTo>
                    <a:lnTo>
                      <a:pt x="422" y="148"/>
                    </a:lnTo>
                    <a:lnTo>
                      <a:pt x="435" y="185"/>
                    </a:lnTo>
                    <a:lnTo>
                      <a:pt x="449" y="220"/>
                    </a:lnTo>
                    <a:lnTo>
                      <a:pt x="467" y="254"/>
                    </a:lnTo>
                    <a:lnTo>
                      <a:pt x="487" y="285"/>
                    </a:lnTo>
                    <a:lnTo>
                      <a:pt x="510" y="314"/>
                    </a:lnTo>
                    <a:lnTo>
                      <a:pt x="500" y="329"/>
                    </a:lnTo>
                    <a:lnTo>
                      <a:pt x="489" y="346"/>
                    </a:lnTo>
                    <a:lnTo>
                      <a:pt x="475" y="363"/>
                    </a:lnTo>
                    <a:lnTo>
                      <a:pt x="461" y="381"/>
                    </a:lnTo>
                    <a:lnTo>
                      <a:pt x="444" y="398"/>
                    </a:lnTo>
                    <a:lnTo>
                      <a:pt x="428" y="416"/>
                    </a:lnTo>
                    <a:lnTo>
                      <a:pt x="411" y="432"/>
                    </a:lnTo>
                    <a:lnTo>
                      <a:pt x="396" y="448"/>
                    </a:lnTo>
                    <a:lnTo>
                      <a:pt x="366" y="418"/>
                    </a:lnTo>
                    <a:lnTo>
                      <a:pt x="377" y="406"/>
                    </a:lnTo>
                    <a:lnTo>
                      <a:pt x="392" y="393"/>
                    </a:lnTo>
                    <a:lnTo>
                      <a:pt x="406" y="381"/>
                    </a:lnTo>
                    <a:lnTo>
                      <a:pt x="422" y="369"/>
                    </a:lnTo>
                    <a:lnTo>
                      <a:pt x="434" y="356"/>
                    </a:lnTo>
                    <a:lnTo>
                      <a:pt x="444" y="342"/>
                    </a:lnTo>
                    <a:lnTo>
                      <a:pt x="448" y="328"/>
                    </a:lnTo>
                    <a:lnTo>
                      <a:pt x="448" y="314"/>
                    </a:lnTo>
                    <a:lnTo>
                      <a:pt x="435" y="304"/>
                    </a:lnTo>
                    <a:lnTo>
                      <a:pt x="422" y="297"/>
                    </a:lnTo>
                    <a:lnTo>
                      <a:pt x="409" y="294"/>
                    </a:lnTo>
                    <a:lnTo>
                      <a:pt x="396" y="294"/>
                    </a:lnTo>
                    <a:lnTo>
                      <a:pt x="383" y="294"/>
                    </a:lnTo>
                    <a:lnTo>
                      <a:pt x="369" y="296"/>
                    </a:lnTo>
                    <a:lnTo>
                      <a:pt x="356" y="299"/>
                    </a:lnTo>
                    <a:lnTo>
                      <a:pt x="344" y="304"/>
                    </a:lnTo>
                    <a:lnTo>
                      <a:pt x="327" y="285"/>
                    </a:lnTo>
                    <a:lnTo>
                      <a:pt x="316" y="264"/>
                    </a:lnTo>
                    <a:lnTo>
                      <a:pt x="307" y="242"/>
                    </a:lnTo>
                    <a:lnTo>
                      <a:pt x="301" y="219"/>
                    </a:lnTo>
                    <a:lnTo>
                      <a:pt x="293" y="198"/>
                    </a:lnTo>
                    <a:lnTo>
                      <a:pt x="284" y="180"/>
                    </a:lnTo>
                    <a:lnTo>
                      <a:pt x="270" y="165"/>
                    </a:lnTo>
                    <a:lnTo>
                      <a:pt x="252" y="158"/>
                    </a:lnTo>
                    <a:lnTo>
                      <a:pt x="237" y="178"/>
                    </a:lnTo>
                    <a:lnTo>
                      <a:pt x="227" y="202"/>
                    </a:lnTo>
                    <a:lnTo>
                      <a:pt x="218" y="227"/>
                    </a:lnTo>
                    <a:lnTo>
                      <a:pt x="212" y="254"/>
                    </a:lnTo>
                    <a:lnTo>
                      <a:pt x="205" y="281"/>
                    </a:lnTo>
                    <a:lnTo>
                      <a:pt x="201" y="310"/>
                    </a:lnTo>
                    <a:lnTo>
                      <a:pt x="195" y="338"/>
                    </a:lnTo>
                    <a:lnTo>
                      <a:pt x="189" y="366"/>
                    </a:lnTo>
                    <a:lnTo>
                      <a:pt x="169" y="373"/>
                    </a:lnTo>
                    <a:lnTo>
                      <a:pt x="150" y="381"/>
                    </a:lnTo>
                    <a:lnTo>
                      <a:pt x="131" y="389"/>
                    </a:lnTo>
                    <a:lnTo>
                      <a:pt x="112" y="397"/>
                    </a:lnTo>
                    <a:lnTo>
                      <a:pt x="91" y="403"/>
                    </a:lnTo>
                    <a:lnTo>
                      <a:pt x="72" y="412"/>
                    </a:lnTo>
                    <a:lnTo>
                      <a:pt x="53" y="419"/>
                    </a:lnTo>
                    <a:lnTo>
                      <a:pt x="34" y="428"/>
                    </a:lnTo>
                    <a:lnTo>
                      <a:pt x="46" y="446"/>
                    </a:lnTo>
                    <a:lnTo>
                      <a:pt x="69" y="462"/>
                    </a:lnTo>
                    <a:lnTo>
                      <a:pt x="93" y="473"/>
                    </a:lnTo>
                    <a:lnTo>
                      <a:pt x="121" y="486"/>
                    </a:lnTo>
                    <a:lnTo>
                      <a:pt x="142" y="499"/>
                    </a:lnTo>
                    <a:lnTo>
                      <a:pt x="158" y="520"/>
                    </a:lnTo>
                    <a:lnTo>
                      <a:pt x="160" y="546"/>
                    </a:lnTo>
                    <a:lnTo>
                      <a:pt x="148" y="584"/>
                    </a:lnTo>
                    <a:lnTo>
                      <a:pt x="134" y="587"/>
                    </a:lnTo>
                    <a:lnTo>
                      <a:pt x="122" y="591"/>
                    </a:lnTo>
                    <a:lnTo>
                      <a:pt x="107" y="594"/>
                    </a:lnTo>
                    <a:lnTo>
                      <a:pt x="93" y="598"/>
                    </a:lnTo>
                    <a:lnTo>
                      <a:pt x="78" y="600"/>
                    </a:lnTo>
                    <a:lnTo>
                      <a:pt x="63" y="602"/>
                    </a:lnTo>
                    <a:lnTo>
                      <a:pt x="48" y="603"/>
                    </a:lnTo>
                    <a:lnTo>
                      <a:pt x="34" y="604"/>
                    </a:lnTo>
                    <a:lnTo>
                      <a:pt x="38" y="587"/>
                    </a:lnTo>
                    <a:lnTo>
                      <a:pt x="39" y="574"/>
                    </a:lnTo>
                    <a:lnTo>
                      <a:pt x="37" y="560"/>
                    </a:lnTo>
                    <a:lnTo>
                      <a:pt x="34" y="549"/>
                    </a:lnTo>
                    <a:lnTo>
                      <a:pt x="26" y="538"/>
                    </a:lnTo>
                    <a:lnTo>
                      <a:pt x="19" y="528"/>
                    </a:lnTo>
                    <a:lnTo>
                      <a:pt x="10" y="517"/>
                    </a:lnTo>
                    <a:lnTo>
                      <a:pt x="3" y="511"/>
                    </a:lnTo>
                    <a:lnTo>
                      <a:pt x="2" y="477"/>
                    </a:lnTo>
                    <a:lnTo>
                      <a:pt x="1" y="443"/>
                    </a:lnTo>
                    <a:lnTo>
                      <a:pt x="0" y="406"/>
                    </a:lnTo>
                    <a:lnTo>
                      <a:pt x="0" y="369"/>
                    </a:lnTo>
                    <a:lnTo>
                      <a:pt x="0" y="331"/>
                    </a:lnTo>
                    <a:lnTo>
                      <a:pt x="2" y="294"/>
                    </a:lnTo>
                    <a:lnTo>
                      <a:pt x="5" y="256"/>
                    </a:lnTo>
                    <a:lnTo>
                      <a:pt x="13" y="221"/>
                    </a:lnTo>
                    <a:lnTo>
                      <a:pt x="36" y="225"/>
                    </a:lnTo>
                    <a:lnTo>
                      <a:pt x="61" y="229"/>
                    </a:lnTo>
                    <a:lnTo>
                      <a:pt x="84" y="233"/>
                    </a:lnTo>
                    <a:lnTo>
                      <a:pt x="109" y="236"/>
                    </a:lnTo>
                    <a:lnTo>
                      <a:pt x="133" y="236"/>
                    </a:lnTo>
                    <a:lnTo>
                      <a:pt x="157" y="235"/>
                    </a:lnTo>
                    <a:lnTo>
                      <a:pt x="178" y="229"/>
                    </a:lnTo>
                    <a:lnTo>
                      <a:pt x="200" y="221"/>
                    </a:lnTo>
                    <a:lnTo>
                      <a:pt x="223" y="192"/>
                    </a:lnTo>
                    <a:lnTo>
                      <a:pt x="231" y="156"/>
                    </a:lnTo>
                    <a:lnTo>
                      <a:pt x="229" y="115"/>
                    </a:lnTo>
                    <a:lnTo>
                      <a:pt x="226" y="77"/>
                    </a:lnTo>
                    <a:lnTo>
                      <a:pt x="226" y="41"/>
                    </a:lnTo>
                    <a:lnTo>
                      <a:pt x="238" y="15"/>
                    </a:lnTo>
                    <a:lnTo>
                      <a:pt x="267" y="0"/>
                    </a:lnTo>
                    <a:lnTo>
                      <a:pt x="324" y="3"/>
                    </a:lnTo>
                    <a:lnTo>
                      <a:pt x="335" y="8"/>
                    </a:lnTo>
                    <a:lnTo>
                      <a:pt x="348" y="10"/>
                    </a:lnTo>
                    <a:lnTo>
                      <a:pt x="360" y="10"/>
                    </a:lnTo>
                    <a:lnTo>
                      <a:pt x="373" y="10"/>
                    </a:lnTo>
                    <a:lnTo>
                      <a:pt x="383" y="10"/>
                    </a:lnTo>
                    <a:lnTo>
                      <a:pt x="393" y="14"/>
                    </a:lnTo>
                    <a:lnTo>
                      <a:pt x="400" y="20"/>
                    </a:lnTo>
                    <a:lnTo>
                      <a:pt x="406" y="34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" name="Freeform 83"/>
              <p:cNvSpPr>
                <a:spLocks/>
              </p:cNvSpPr>
              <p:nvPr/>
            </p:nvSpPr>
            <p:spPr bwMode="auto">
              <a:xfrm>
                <a:off x="4108" y="967"/>
                <a:ext cx="69" cy="92"/>
              </a:xfrm>
              <a:custGeom>
                <a:avLst/>
                <a:gdLst>
                  <a:gd name="T0" fmla="*/ 51 w 345"/>
                  <a:gd name="T1" fmla="*/ 20 h 460"/>
                  <a:gd name="T2" fmla="*/ 52 w 345"/>
                  <a:gd name="T3" fmla="*/ 25 h 460"/>
                  <a:gd name="T4" fmla="*/ 53 w 345"/>
                  <a:gd name="T5" fmla="*/ 30 h 460"/>
                  <a:gd name="T6" fmla="*/ 52 w 345"/>
                  <a:gd name="T7" fmla="*/ 35 h 460"/>
                  <a:gd name="T8" fmla="*/ 50 w 345"/>
                  <a:gd name="T9" fmla="*/ 38 h 460"/>
                  <a:gd name="T10" fmla="*/ 47 w 345"/>
                  <a:gd name="T11" fmla="*/ 39 h 460"/>
                  <a:gd name="T12" fmla="*/ 45 w 345"/>
                  <a:gd name="T13" fmla="*/ 41 h 460"/>
                  <a:gd name="T14" fmla="*/ 42 w 345"/>
                  <a:gd name="T15" fmla="*/ 42 h 460"/>
                  <a:gd name="T16" fmla="*/ 43 w 345"/>
                  <a:gd name="T17" fmla="*/ 48 h 460"/>
                  <a:gd name="T18" fmla="*/ 49 w 345"/>
                  <a:gd name="T19" fmla="*/ 51 h 460"/>
                  <a:gd name="T20" fmla="*/ 57 w 345"/>
                  <a:gd name="T21" fmla="*/ 52 h 460"/>
                  <a:gd name="T22" fmla="*/ 65 w 345"/>
                  <a:gd name="T23" fmla="*/ 55 h 460"/>
                  <a:gd name="T24" fmla="*/ 69 w 345"/>
                  <a:gd name="T25" fmla="*/ 64 h 460"/>
                  <a:gd name="T26" fmla="*/ 69 w 345"/>
                  <a:gd name="T27" fmla="*/ 73 h 460"/>
                  <a:gd name="T28" fmla="*/ 66 w 345"/>
                  <a:gd name="T29" fmla="*/ 82 h 460"/>
                  <a:gd name="T30" fmla="*/ 60 w 345"/>
                  <a:gd name="T31" fmla="*/ 88 h 460"/>
                  <a:gd name="T32" fmla="*/ 55 w 345"/>
                  <a:gd name="T33" fmla="*/ 92 h 460"/>
                  <a:gd name="T34" fmla="*/ 55 w 345"/>
                  <a:gd name="T35" fmla="*/ 92 h 460"/>
                  <a:gd name="T36" fmla="*/ 59 w 345"/>
                  <a:gd name="T37" fmla="*/ 89 h 460"/>
                  <a:gd name="T38" fmla="*/ 61 w 345"/>
                  <a:gd name="T39" fmla="*/ 85 h 460"/>
                  <a:gd name="T40" fmla="*/ 54 w 345"/>
                  <a:gd name="T41" fmla="*/ 83 h 460"/>
                  <a:gd name="T42" fmla="*/ 46 w 345"/>
                  <a:gd name="T43" fmla="*/ 77 h 460"/>
                  <a:gd name="T44" fmla="*/ 41 w 345"/>
                  <a:gd name="T45" fmla="*/ 68 h 460"/>
                  <a:gd name="T46" fmla="*/ 33 w 345"/>
                  <a:gd name="T47" fmla="*/ 65 h 460"/>
                  <a:gd name="T48" fmla="*/ 26 w 345"/>
                  <a:gd name="T49" fmla="*/ 69 h 460"/>
                  <a:gd name="T50" fmla="*/ 28 w 345"/>
                  <a:gd name="T51" fmla="*/ 68 h 460"/>
                  <a:gd name="T52" fmla="*/ 32 w 345"/>
                  <a:gd name="T53" fmla="*/ 65 h 460"/>
                  <a:gd name="T54" fmla="*/ 36 w 345"/>
                  <a:gd name="T55" fmla="*/ 62 h 460"/>
                  <a:gd name="T56" fmla="*/ 35 w 345"/>
                  <a:gd name="T57" fmla="*/ 56 h 460"/>
                  <a:gd name="T58" fmla="*/ 29 w 345"/>
                  <a:gd name="T59" fmla="*/ 55 h 460"/>
                  <a:gd name="T60" fmla="*/ 24 w 345"/>
                  <a:gd name="T61" fmla="*/ 59 h 460"/>
                  <a:gd name="T62" fmla="*/ 19 w 345"/>
                  <a:gd name="T63" fmla="*/ 63 h 460"/>
                  <a:gd name="T64" fmla="*/ 16 w 345"/>
                  <a:gd name="T65" fmla="*/ 64 h 460"/>
                  <a:gd name="T66" fmla="*/ 18 w 345"/>
                  <a:gd name="T67" fmla="*/ 61 h 460"/>
                  <a:gd name="T68" fmla="*/ 21 w 345"/>
                  <a:gd name="T69" fmla="*/ 57 h 460"/>
                  <a:gd name="T70" fmla="*/ 21 w 345"/>
                  <a:gd name="T71" fmla="*/ 52 h 460"/>
                  <a:gd name="T72" fmla="*/ 20 w 345"/>
                  <a:gd name="T73" fmla="*/ 47 h 460"/>
                  <a:gd name="T74" fmla="*/ 26 w 345"/>
                  <a:gd name="T75" fmla="*/ 43 h 460"/>
                  <a:gd name="T76" fmla="*/ 32 w 345"/>
                  <a:gd name="T77" fmla="*/ 40 h 460"/>
                  <a:gd name="T78" fmla="*/ 33 w 345"/>
                  <a:gd name="T79" fmla="*/ 36 h 460"/>
                  <a:gd name="T80" fmla="*/ 27 w 345"/>
                  <a:gd name="T81" fmla="*/ 33 h 460"/>
                  <a:gd name="T82" fmla="*/ 19 w 345"/>
                  <a:gd name="T83" fmla="*/ 37 h 460"/>
                  <a:gd name="T84" fmla="*/ 12 w 345"/>
                  <a:gd name="T85" fmla="*/ 43 h 460"/>
                  <a:gd name="T86" fmla="*/ 5 w 345"/>
                  <a:gd name="T87" fmla="*/ 46 h 460"/>
                  <a:gd name="T88" fmla="*/ 4 w 345"/>
                  <a:gd name="T89" fmla="*/ 41 h 460"/>
                  <a:gd name="T90" fmla="*/ 11 w 345"/>
                  <a:gd name="T91" fmla="*/ 35 h 460"/>
                  <a:gd name="T92" fmla="*/ 19 w 345"/>
                  <a:gd name="T93" fmla="*/ 29 h 460"/>
                  <a:gd name="T94" fmla="*/ 25 w 345"/>
                  <a:gd name="T95" fmla="*/ 23 h 460"/>
                  <a:gd name="T96" fmla="*/ 23 w 345"/>
                  <a:gd name="T97" fmla="*/ 20 h 460"/>
                  <a:gd name="T98" fmla="*/ 16 w 345"/>
                  <a:gd name="T99" fmla="*/ 21 h 460"/>
                  <a:gd name="T100" fmla="*/ 9 w 345"/>
                  <a:gd name="T101" fmla="*/ 25 h 460"/>
                  <a:gd name="T102" fmla="*/ 3 w 345"/>
                  <a:gd name="T103" fmla="*/ 29 h 460"/>
                  <a:gd name="T104" fmla="*/ 4 w 345"/>
                  <a:gd name="T105" fmla="*/ 30 h 460"/>
                  <a:gd name="T106" fmla="*/ 6 w 345"/>
                  <a:gd name="T107" fmla="*/ 25 h 460"/>
                  <a:gd name="T108" fmla="*/ 7 w 345"/>
                  <a:gd name="T109" fmla="*/ 16 h 460"/>
                  <a:gd name="T110" fmla="*/ 11 w 345"/>
                  <a:gd name="T111" fmla="*/ 10 h 460"/>
                  <a:gd name="T112" fmla="*/ 20 w 345"/>
                  <a:gd name="T113" fmla="*/ 2 h 460"/>
                  <a:gd name="T114" fmla="*/ 28 w 345"/>
                  <a:gd name="T115" fmla="*/ 1 h 460"/>
                  <a:gd name="T116" fmla="*/ 36 w 345"/>
                  <a:gd name="T117" fmla="*/ 8 h 460"/>
                  <a:gd name="T118" fmla="*/ 45 w 345"/>
                  <a:gd name="T119" fmla="*/ 16 h 46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" h="460">
                    <a:moveTo>
                      <a:pt x="249" y="92"/>
                    </a:moveTo>
                    <a:lnTo>
                      <a:pt x="255" y="100"/>
                    </a:lnTo>
                    <a:lnTo>
                      <a:pt x="260" y="111"/>
                    </a:lnTo>
                    <a:lnTo>
                      <a:pt x="262" y="125"/>
                    </a:lnTo>
                    <a:lnTo>
                      <a:pt x="265" y="138"/>
                    </a:lnTo>
                    <a:lnTo>
                      <a:pt x="264" y="151"/>
                    </a:lnTo>
                    <a:lnTo>
                      <a:pt x="264" y="164"/>
                    </a:lnTo>
                    <a:lnTo>
                      <a:pt x="261" y="175"/>
                    </a:lnTo>
                    <a:lnTo>
                      <a:pt x="259" y="186"/>
                    </a:lnTo>
                    <a:lnTo>
                      <a:pt x="251" y="189"/>
                    </a:lnTo>
                    <a:lnTo>
                      <a:pt x="243" y="192"/>
                    </a:lnTo>
                    <a:lnTo>
                      <a:pt x="236" y="196"/>
                    </a:lnTo>
                    <a:lnTo>
                      <a:pt x="230" y="200"/>
                    </a:lnTo>
                    <a:lnTo>
                      <a:pt x="223" y="204"/>
                    </a:lnTo>
                    <a:lnTo>
                      <a:pt x="216" y="208"/>
                    </a:lnTo>
                    <a:lnTo>
                      <a:pt x="210" y="212"/>
                    </a:lnTo>
                    <a:lnTo>
                      <a:pt x="207" y="216"/>
                    </a:lnTo>
                    <a:lnTo>
                      <a:pt x="214" y="239"/>
                    </a:lnTo>
                    <a:lnTo>
                      <a:pt x="229" y="252"/>
                    </a:lnTo>
                    <a:lnTo>
                      <a:pt x="246" y="257"/>
                    </a:lnTo>
                    <a:lnTo>
                      <a:pt x="267" y="258"/>
                    </a:lnTo>
                    <a:lnTo>
                      <a:pt x="287" y="258"/>
                    </a:lnTo>
                    <a:lnTo>
                      <a:pt x="309" y="262"/>
                    </a:lnTo>
                    <a:lnTo>
                      <a:pt x="327" y="275"/>
                    </a:lnTo>
                    <a:lnTo>
                      <a:pt x="343" y="300"/>
                    </a:lnTo>
                    <a:lnTo>
                      <a:pt x="345" y="322"/>
                    </a:lnTo>
                    <a:lnTo>
                      <a:pt x="345" y="345"/>
                    </a:lnTo>
                    <a:lnTo>
                      <a:pt x="343" y="367"/>
                    </a:lnTo>
                    <a:lnTo>
                      <a:pt x="338" y="389"/>
                    </a:lnTo>
                    <a:lnTo>
                      <a:pt x="329" y="408"/>
                    </a:lnTo>
                    <a:lnTo>
                      <a:pt x="317" y="425"/>
                    </a:lnTo>
                    <a:lnTo>
                      <a:pt x="300" y="441"/>
                    </a:lnTo>
                    <a:lnTo>
                      <a:pt x="281" y="454"/>
                    </a:lnTo>
                    <a:lnTo>
                      <a:pt x="273" y="459"/>
                    </a:lnTo>
                    <a:lnTo>
                      <a:pt x="273" y="460"/>
                    </a:lnTo>
                    <a:lnTo>
                      <a:pt x="277" y="458"/>
                    </a:lnTo>
                    <a:lnTo>
                      <a:pt x="286" y="453"/>
                    </a:lnTo>
                    <a:lnTo>
                      <a:pt x="294" y="444"/>
                    </a:lnTo>
                    <a:lnTo>
                      <a:pt x="301" y="435"/>
                    </a:lnTo>
                    <a:lnTo>
                      <a:pt x="303" y="424"/>
                    </a:lnTo>
                    <a:lnTo>
                      <a:pt x="301" y="414"/>
                    </a:lnTo>
                    <a:lnTo>
                      <a:pt x="268" y="415"/>
                    </a:lnTo>
                    <a:lnTo>
                      <a:pt x="246" y="404"/>
                    </a:lnTo>
                    <a:lnTo>
                      <a:pt x="230" y="383"/>
                    </a:lnTo>
                    <a:lnTo>
                      <a:pt x="217" y="361"/>
                    </a:lnTo>
                    <a:lnTo>
                      <a:pt x="205" y="339"/>
                    </a:lnTo>
                    <a:lnTo>
                      <a:pt x="189" y="325"/>
                    </a:lnTo>
                    <a:lnTo>
                      <a:pt x="166" y="323"/>
                    </a:lnTo>
                    <a:lnTo>
                      <a:pt x="135" y="340"/>
                    </a:lnTo>
                    <a:lnTo>
                      <a:pt x="130" y="344"/>
                    </a:lnTo>
                    <a:lnTo>
                      <a:pt x="133" y="345"/>
                    </a:lnTo>
                    <a:lnTo>
                      <a:pt x="138" y="341"/>
                    </a:lnTo>
                    <a:lnTo>
                      <a:pt x="148" y="335"/>
                    </a:lnTo>
                    <a:lnTo>
                      <a:pt x="159" y="326"/>
                    </a:lnTo>
                    <a:lnTo>
                      <a:pt x="171" y="317"/>
                    </a:lnTo>
                    <a:lnTo>
                      <a:pt x="180" y="308"/>
                    </a:lnTo>
                    <a:lnTo>
                      <a:pt x="187" y="300"/>
                    </a:lnTo>
                    <a:lnTo>
                      <a:pt x="173" y="278"/>
                    </a:lnTo>
                    <a:lnTo>
                      <a:pt x="161" y="271"/>
                    </a:lnTo>
                    <a:lnTo>
                      <a:pt x="147" y="273"/>
                    </a:lnTo>
                    <a:lnTo>
                      <a:pt x="135" y="282"/>
                    </a:lnTo>
                    <a:lnTo>
                      <a:pt x="121" y="293"/>
                    </a:lnTo>
                    <a:lnTo>
                      <a:pt x="108" y="305"/>
                    </a:lnTo>
                    <a:lnTo>
                      <a:pt x="94" y="315"/>
                    </a:lnTo>
                    <a:lnTo>
                      <a:pt x="83" y="320"/>
                    </a:lnTo>
                    <a:lnTo>
                      <a:pt x="78" y="318"/>
                    </a:lnTo>
                    <a:lnTo>
                      <a:pt x="83" y="314"/>
                    </a:lnTo>
                    <a:lnTo>
                      <a:pt x="90" y="306"/>
                    </a:lnTo>
                    <a:lnTo>
                      <a:pt x="100" y="299"/>
                    </a:lnTo>
                    <a:lnTo>
                      <a:pt x="107" y="287"/>
                    </a:lnTo>
                    <a:lnTo>
                      <a:pt x="110" y="276"/>
                    </a:lnTo>
                    <a:lnTo>
                      <a:pt x="105" y="261"/>
                    </a:lnTo>
                    <a:lnTo>
                      <a:pt x="93" y="248"/>
                    </a:lnTo>
                    <a:lnTo>
                      <a:pt x="102" y="233"/>
                    </a:lnTo>
                    <a:lnTo>
                      <a:pt x="117" y="223"/>
                    </a:lnTo>
                    <a:lnTo>
                      <a:pt x="131" y="215"/>
                    </a:lnTo>
                    <a:lnTo>
                      <a:pt x="147" y="209"/>
                    </a:lnTo>
                    <a:lnTo>
                      <a:pt x="159" y="201"/>
                    </a:lnTo>
                    <a:lnTo>
                      <a:pt x="165" y="192"/>
                    </a:lnTo>
                    <a:lnTo>
                      <a:pt x="164" y="180"/>
                    </a:lnTo>
                    <a:lnTo>
                      <a:pt x="155" y="164"/>
                    </a:lnTo>
                    <a:lnTo>
                      <a:pt x="133" y="164"/>
                    </a:lnTo>
                    <a:lnTo>
                      <a:pt x="113" y="173"/>
                    </a:lnTo>
                    <a:lnTo>
                      <a:pt x="95" y="187"/>
                    </a:lnTo>
                    <a:lnTo>
                      <a:pt x="78" y="203"/>
                    </a:lnTo>
                    <a:lnTo>
                      <a:pt x="61" y="216"/>
                    </a:lnTo>
                    <a:lnTo>
                      <a:pt x="45" y="227"/>
                    </a:lnTo>
                    <a:lnTo>
                      <a:pt x="27" y="232"/>
                    </a:lnTo>
                    <a:lnTo>
                      <a:pt x="10" y="226"/>
                    </a:lnTo>
                    <a:lnTo>
                      <a:pt x="21" y="207"/>
                    </a:lnTo>
                    <a:lnTo>
                      <a:pt x="36" y="190"/>
                    </a:lnTo>
                    <a:lnTo>
                      <a:pt x="55" y="174"/>
                    </a:lnTo>
                    <a:lnTo>
                      <a:pt x="76" y="161"/>
                    </a:lnTo>
                    <a:lnTo>
                      <a:pt x="95" y="145"/>
                    </a:lnTo>
                    <a:lnTo>
                      <a:pt x="113" y="131"/>
                    </a:lnTo>
                    <a:lnTo>
                      <a:pt x="126" y="117"/>
                    </a:lnTo>
                    <a:lnTo>
                      <a:pt x="135" y="102"/>
                    </a:lnTo>
                    <a:lnTo>
                      <a:pt x="114" y="100"/>
                    </a:lnTo>
                    <a:lnTo>
                      <a:pt x="97" y="102"/>
                    </a:lnTo>
                    <a:lnTo>
                      <a:pt x="79" y="106"/>
                    </a:lnTo>
                    <a:lnTo>
                      <a:pt x="64" y="116"/>
                    </a:lnTo>
                    <a:lnTo>
                      <a:pt x="47" y="125"/>
                    </a:lnTo>
                    <a:lnTo>
                      <a:pt x="31" y="135"/>
                    </a:lnTo>
                    <a:lnTo>
                      <a:pt x="15" y="144"/>
                    </a:lnTo>
                    <a:lnTo>
                      <a:pt x="0" y="154"/>
                    </a:lnTo>
                    <a:lnTo>
                      <a:pt x="19" y="152"/>
                    </a:lnTo>
                    <a:lnTo>
                      <a:pt x="30" y="140"/>
                    </a:lnTo>
                    <a:lnTo>
                      <a:pt x="32" y="123"/>
                    </a:lnTo>
                    <a:lnTo>
                      <a:pt x="33" y="104"/>
                    </a:lnTo>
                    <a:lnTo>
                      <a:pt x="33" y="82"/>
                    </a:lnTo>
                    <a:lnTo>
                      <a:pt x="40" y="62"/>
                    </a:lnTo>
                    <a:lnTo>
                      <a:pt x="55" y="48"/>
                    </a:lnTo>
                    <a:lnTo>
                      <a:pt x="83" y="40"/>
                    </a:lnTo>
                    <a:lnTo>
                      <a:pt x="102" y="10"/>
                    </a:lnTo>
                    <a:lnTo>
                      <a:pt x="121" y="0"/>
                    </a:lnTo>
                    <a:lnTo>
                      <a:pt x="142" y="4"/>
                    </a:lnTo>
                    <a:lnTo>
                      <a:pt x="162" y="18"/>
                    </a:lnTo>
                    <a:lnTo>
                      <a:pt x="182" y="38"/>
                    </a:lnTo>
                    <a:lnTo>
                      <a:pt x="204" y="60"/>
                    </a:lnTo>
                    <a:lnTo>
                      <a:pt x="225" y="78"/>
                    </a:lnTo>
                    <a:lnTo>
                      <a:pt x="249" y="92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" name="Freeform 84"/>
              <p:cNvSpPr>
                <a:spLocks/>
              </p:cNvSpPr>
              <p:nvPr/>
            </p:nvSpPr>
            <p:spPr bwMode="auto">
              <a:xfrm>
                <a:off x="4170" y="989"/>
                <a:ext cx="44" cy="74"/>
              </a:xfrm>
              <a:custGeom>
                <a:avLst/>
                <a:gdLst>
                  <a:gd name="T0" fmla="*/ 44 w 218"/>
                  <a:gd name="T1" fmla="*/ 10 h 367"/>
                  <a:gd name="T2" fmla="*/ 43 w 218"/>
                  <a:gd name="T3" fmla="*/ 18 h 367"/>
                  <a:gd name="T4" fmla="*/ 42 w 218"/>
                  <a:gd name="T5" fmla="*/ 26 h 367"/>
                  <a:gd name="T6" fmla="*/ 41 w 218"/>
                  <a:gd name="T7" fmla="*/ 34 h 367"/>
                  <a:gd name="T8" fmla="*/ 41 w 218"/>
                  <a:gd name="T9" fmla="*/ 42 h 367"/>
                  <a:gd name="T10" fmla="*/ 40 w 218"/>
                  <a:gd name="T11" fmla="*/ 50 h 367"/>
                  <a:gd name="T12" fmla="*/ 40 w 218"/>
                  <a:gd name="T13" fmla="*/ 58 h 367"/>
                  <a:gd name="T14" fmla="*/ 41 w 218"/>
                  <a:gd name="T15" fmla="*/ 65 h 367"/>
                  <a:gd name="T16" fmla="*/ 42 w 218"/>
                  <a:gd name="T17" fmla="*/ 73 h 367"/>
                  <a:gd name="T18" fmla="*/ 38 w 218"/>
                  <a:gd name="T19" fmla="*/ 74 h 367"/>
                  <a:gd name="T20" fmla="*/ 34 w 218"/>
                  <a:gd name="T21" fmla="*/ 74 h 367"/>
                  <a:gd name="T22" fmla="*/ 30 w 218"/>
                  <a:gd name="T23" fmla="*/ 74 h 367"/>
                  <a:gd name="T24" fmla="*/ 26 w 218"/>
                  <a:gd name="T25" fmla="*/ 74 h 367"/>
                  <a:gd name="T26" fmla="*/ 23 w 218"/>
                  <a:gd name="T27" fmla="*/ 73 h 367"/>
                  <a:gd name="T28" fmla="*/ 19 w 218"/>
                  <a:gd name="T29" fmla="*/ 72 h 367"/>
                  <a:gd name="T30" fmla="*/ 16 w 218"/>
                  <a:gd name="T31" fmla="*/ 70 h 367"/>
                  <a:gd name="T32" fmla="*/ 13 w 218"/>
                  <a:gd name="T33" fmla="*/ 69 h 367"/>
                  <a:gd name="T34" fmla="*/ 13 w 218"/>
                  <a:gd name="T35" fmla="*/ 65 h 367"/>
                  <a:gd name="T36" fmla="*/ 14 w 218"/>
                  <a:gd name="T37" fmla="*/ 59 h 367"/>
                  <a:gd name="T38" fmla="*/ 15 w 218"/>
                  <a:gd name="T39" fmla="*/ 54 h 367"/>
                  <a:gd name="T40" fmla="*/ 16 w 218"/>
                  <a:gd name="T41" fmla="*/ 48 h 367"/>
                  <a:gd name="T42" fmla="*/ 16 w 218"/>
                  <a:gd name="T43" fmla="*/ 42 h 367"/>
                  <a:gd name="T44" fmla="*/ 15 w 218"/>
                  <a:gd name="T45" fmla="*/ 36 h 367"/>
                  <a:gd name="T46" fmla="*/ 14 w 218"/>
                  <a:gd name="T47" fmla="*/ 30 h 367"/>
                  <a:gd name="T48" fmla="*/ 10 w 218"/>
                  <a:gd name="T49" fmla="*/ 25 h 367"/>
                  <a:gd name="T50" fmla="*/ 6 w 218"/>
                  <a:gd name="T51" fmla="*/ 23 h 367"/>
                  <a:gd name="T52" fmla="*/ 3 w 218"/>
                  <a:gd name="T53" fmla="*/ 21 h 367"/>
                  <a:gd name="T54" fmla="*/ 1 w 218"/>
                  <a:gd name="T55" fmla="*/ 18 h 367"/>
                  <a:gd name="T56" fmla="*/ 0 w 218"/>
                  <a:gd name="T57" fmla="*/ 15 h 367"/>
                  <a:gd name="T58" fmla="*/ 0 w 218"/>
                  <a:gd name="T59" fmla="*/ 11 h 367"/>
                  <a:gd name="T60" fmla="*/ 0 w 218"/>
                  <a:gd name="T61" fmla="*/ 8 h 367"/>
                  <a:gd name="T62" fmla="*/ 0 w 218"/>
                  <a:gd name="T63" fmla="*/ 4 h 367"/>
                  <a:gd name="T64" fmla="*/ 0 w 218"/>
                  <a:gd name="T65" fmla="*/ 0 h 367"/>
                  <a:gd name="T66" fmla="*/ 44 w 218"/>
                  <a:gd name="T67" fmla="*/ 10 h 36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8" h="367">
                    <a:moveTo>
                      <a:pt x="218" y="52"/>
                    </a:moveTo>
                    <a:lnTo>
                      <a:pt x="213" y="91"/>
                    </a:lnTo>
                    <a:lnTo>
                      <a:pt x="208" y="130"/>
                    </a:lnTo>
                    <a:lnTo>
                      <a:pt x="204" y="168"/>
                    </a:lnTo>
                    <a:lnTo>
                      <a:pt x="201" y="208"/>
                    </a:lnTo>
                    <a:lnTo>
                      <a:pt x="198" y="246"/>
                    </a:lnTo>
                    <a:lnTo>
                      <a:pt x="198" y="286"/>
                    </a:lnTo>
                    <a:lnTo>
                      <a:pt x="201" y="324"/>
                    </a:lnTo>
                    <a:lnTo>
                      <a:pt x="208" y="364"/>
                    </a:lnTo>
                    <a:lnTo>
                      <a:pt x="188" y="366"/>
                    </a:lnTo>
                    <a:lnTo>
                      <a:pt x="168" y="367"/>
                    </a:lnTo>
                    <a:lnTo>
                      <a:pt x="149" y="366"/>
                    </a:lnTo>
                    <a:lnTo>
                      <a:pt x="131" y="365"/>
                    </a:lnTo>
                    <a:lnTo>
                      <a:pt x="112" y="361"/>
                    </a:lnTo>
                    <a:lnTo>
                      <a:pt x="95" y="355"/>
                    </a:lnTo>
                    <a:lnTo>
                      <a:pt x="77" y="348"/>
                    </a:lnTo>
                    <a:lnTo>
                      <a:pt x="62" y="342"/>
                    </a:lnTo>
                    <a:lnTo>
                      <a:pt x="66" y="320"/>
                    </a:lnTo>
                    <a:lnTo>
                      <a:pt x="71" y="295"/>
                    </a:lnTo>
                    <a:lnTo>
                      <a:pt x="76" y="266"/>
                    </a:lnTo>
                    <a:lnTo>
                      <a:pt x="80" y="237"/>
                    </a:lnTo>
                    <a:lnTo>
                      <a:pt x="79" y="207"/>
                    </a:lnTo>
                    <a:lnTo>
                      <a:pt x="76" y="178"/>
                    </a:lnTo>
                    <a:lnTo>
                      <a:pt x="67" y="149"/>
                    </a:lnTo>
                    <a:lnTo>
                      <a:pt x="52" y="126"/>
                    </a:lnTo>
                    <a:lnTo>
                      <a:pt x="28" y="115"/>
                    </a:lnTo>
                    <a:lnTo>
                      <a:pt x="14" y="103"/>
                    </a:lnTo>
                    <a:lnTo>
                      <a:pt x="6" y="89"/>
                    </a:lnTo>
                    <a:lnTo>
                      <a:pt x="2" y="74"/>
                    </a:lnTo>
                    <a:lnTo>
                      <a:pt x="1" y="55"/>
                    </a:lnTo>
                    <a:lnTo>
                      <a:pt x="1" y="39"/>
                    </a:lnTo>
                    <a:lnTo>
                      <a:pt x="1" y="19"/>
                    </a:lnTo>
                    <a:lnTo>
                      <a:pt x="0" y="0"/>
                    </a:lnTo>
                    <a:lnTo>
                      <a:pt x="218" y="52"/>
                    </a:lnTo>
                    <a:close/>
                  </a:path>
                </a:pathLst>
              </a:custGeom>
              <a:solidFill>
                <a:srgbClr val="F2D8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" name="Freeform 85"/>
              <p:cNvSpPr>
                <a:spLocks/>
              </p:cNvSpPr>
              <p:nvPr/>
            </p:nvSpPr>
            <p:spPr bwMode="auto">
              <a:xfrm>
                <a:off x="4249" y="1006"/>
                <a:ext cx="46" cy="66"/>
              </a:xfrm>
              <a:custGeom>
                <a:avLst/>
                <a:gdLst>
                  <a:gd name="T0" fmla="*/ 46 w 229"/>
                  <a:gd name="T1" fmla="*/ 23 h 331"/>
                  <a:gd name="T2" fmla="*/ 39 w 229"/>
                  <a:gd name="T3" fmla="*/ 27 h 331"/>
                  <a:gd name="T4" fmla="*/ 36 w 229"/>
                  <a:gd name="T5" fmla="*/ 31 h 331"/>
                  <a:gd name="T6" fmla="*/ 36 w 229"/>
                  <a:gd name="T7" fmla="*/ 35 h 331"/>
                  <a:gd name="T8" fmla="*/ 38 w 229"/>
                  <a:gd name="T9" fmla="*/ 39 h 331"/>
                  <a:gd name="T10" fmla="*/ 41 w 229"/>
                  <a:gd name="T11" fmla="*/ 44 h 331"/>
                  <a:gd name="T12" fmla="*/ 42 w 229"/>
                  <a:gd name="T13" fmla="*/ 48 h 331"/>
                  <a:gd name="T14" fmla="*/ 41 w 229"/>
                  <a:gd name="T15" fmla="*/ 53 h 331"/>
                  <a:gd name="T16" fmla="*/ 38 w 229"/>
                  <a:gd name="T17" fmla="*/ 58 h 331"/>
                  <a:gd name="T18" fmla="*/ 34 w 229"/>
                  <a:gd name="T19" fmla="*/ 55 h 331"/>
                  <a:gd name="T20" fmla="*/ 30 w 229"/>
                  <a:gd name="T21" fmla="*/ 54 h 331"/>
                  <a:gd name="T22" fmla="*/ 27 w 229"/>
                  <a:gd name="T23" fmla="*/ 54 h 331"/>
                  <a:gd name="T24" fmla="*/ 24 w 229"/>
                  <a:gd name="T25" fmla="*/ 56 h 331"/>
                  <a:gd name="T26" fmla="*/ 21 w 229"/>
                  <a:gd name="T27" fmla="*/ 59 h 331"/>
                  <a:gd name="T28" fmla="*/ 18 w 229"/>
                  <a:gd name="T29" fmla="*/ 61 h 331"/>
                  <a:gd name="T30" fmla="*/ 15 w 229"/>
                  <a:gd name="T31" fmla="*/ 64 h 331"/>
                  <a:gd name="T32" fmla="*/ 13 w 229"/>
                  <a:gd name="T33" fmla="*/ 66 h 331"/>
                  <a:gd name="T34" fmla="*/ 13 w 229"/>
                  <a:gd name="T35" fmla="*/ 63 h 331"/>
                  <a:gd name="T36" fmla="*/ 13 w 229"/>
                  <a:gd name="T37" fmla="*/ 61 h 331"/>
                  <a:gd name="T38" fmla="*/ 14 w 229"/>
                  <a:gd name="T39" fmla="*/ 59 h 331"/>
                  <a:gd name="T40" fmla="*/ 14 w 229"/>
                  <a:gd name="T41" fmla="*/ 57 h 331"/>
                  <a:gd name="T42" fmla="*/ 14 w 229"/>
                  <a:gd name="T43" fmla="*/ 54 h 331"/>
                  <a:gd name="T44" fmla="*/ 14 w 229"/>
                  <a:gd name="T45" fmla="*/ 52 h 331"/>
                  <a:gd name="T46" fmla="*/ 14 w 229"/>
                  <a:gd name="T47" fmla="*/ 49 h 331"/>
                  <a:gd name="T48" fmla="*/ 15 w 229"/>
                  <a:gd name="T49" fmla="*/ 47 h 331"/>
                  <a:gd name="T50" fmla="*/ 0 w 229"/>
                  <a:gd name="T51" fmla="*/ 39 h 331"/>
                  <a:gd name="T52" fmla="*/ 19 w 229"/>
                  <a:gd name="T53" fmla="*/ 29 h 331"/>
                  <a:gd name="T54" fmla="*/ 25 w 229"/>
                  <a:gd name="T55" fmla="*/ 0 h 331"/>
                  <a:gd name="T56" fmla="*/ 27 w 229"/>
                  <a:gd name="T57" fmla="*/ 3 h 331"/>
                  <a:gd name="T58" fmla="*/ 28 w 229"/>
                  <a:gd name="T59" fmla="*/ 8 h 331"/>
                  <a:gd name="T60" fmla="*/ 29 w 229"/>
                  <a:gd name="T61" fmla="*/ 12 h 331"/>
                  <a:gd name="T62" fmla="*/ 31 w 229"/>
                  <a:gd name="T63" fmla="*/ 17 h 331"/>
                  <a:gd name="T64" fmla="*/ 32 w 229"/>
                  <a:gd name="T65" fmla="*/ 20 h 331"/>
                  <a:gd name="T66" fmla="*/ 36 w 229"/>
                  <a:gd name="T67" fmla="*/ 23 h 331"/>
                  <a:gd name="T68" fmla="*/ 40 w 229"/>
                  <a:gd name="T69" fmla="*/ 24 h 331"/>
                  <a:gd name="T70" fmla="*/ 46 w 229"/>
                  <a:gd name="T71" fmla="*/ 23 h 33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9" h="331">
                    <a:moveTo>
                      <a:pt x="229" y="114"/>
                    </a:moveTo>
                    <a:lnTo>
                      <a:pt x="194" y="133"/>
                    </a:lnTo>
                    <a:lnTo>
                      <a:pt x="181" y="153"/>
                    </a:lnTo>
                    <a:lnTo>
                      <a:pt x="181" y="175"/>
                    </a:lnTo>
                    <a:lnTo>
                      <a:pt x="191" y="197"/>
                    </a:lnTo>
                    <a:lnTo>
                      <a:pt x="203" y="220"/>
                    </a:lnTo>
                    <a:lnTo>
                      <a:pt x="210" y="243"/>
                    </a:lnTo>
                    <a:lnTo>
                      <a:pt x="206" y="266"/>
                    </a:lnTo>
                    <a:lnTo>
                      <a:pt x="187" y="290"/>
                    </a:lnTo>
                    <a:lnTo>
                      <a:pt x="168" y="275"/>
                    </a:lnTo>
                    <a:lnTo>
                      <a:pt x="151" y="271"/>
                    </a:lnTo>
                    <a:lnTo>
                      <a:pt x="134" y="273"/>
                    </a:lnTo>
                    <a:lnTo>
                      <a:pt x="120" y="283"/>
                    </a:lnTo>
                    <a:lnTo>
                      <a:pt x="106" y="295"/>
                    </a:lnTo>
                    <a:lnTo>
                      <a:pt x="91" y="308"/>
                    </a:lnTo>
                    <a:lnTo>
                      <a:pt x="76" y="321"/>
                    </a:lnTo>
                    <a:lnTo>
                      <a:pt x="63" y="331"/>
                    </a:lnTo>
                    <a:lnTo>
                      <a:pt x="65" y="318"/>
                    </a:lnTo>
                    <a:lnTo>
                      <a:pt x="67" y="307"/>
                    </a:lnTo>
                    <a:lnTo>
                      <a:pt x="68" y="295"/>
                    </a:lnTo>
                    <a:lnTo>
                      <a:pt x="71" y="284"/>
                    </a:lnTo>
                    <a:lnTo>
                      <a:pt x="71" y="272"/>
                    </a:lnTo>
                    <a:lnTo>
                      <a:pt x="72" y="261"/>
                    </a:lnTo>
                    <a:lnTo>
                      <a:pt x="72" y="248"/>
                    </a:lnTo>
                    <a:lnTo>
                      <a:pt x="73" y="238"/>
                    </a:lnTo>
                    <a:lnTo>
                      <a:pt x="0" y="196"/>
                    </a:lnTo>
                    <a:lnTo>
                      <a:pt x="93" y="144"/>
                    </a:lnTo>
                    <a:lnTo>
                      <a:pt x="125" y="0"/>
                    </a:lnTo>
                    <a:lnTo>
                      <a:pt x="133" y="17"/>
                    </a:lnTo>
                    <a:lnTo>
                      <a:pt x="140" y="38"/>
                    </a:lnTo>
                    <a:lnTo>
                      <a:pt x="145" y="61"/>
                    </a:lnTo>
                    <a:lnTo>
                      <a:pt x="153" y="83"/>
                    </a:lnTo>
                    <a:lnTo>
                      <a:pt x="161" y="101"/>
                    </a:lnTo>
                    <a:lnTo>
                      <a:pt x="177" y="114"/>
                    </a:lnTo>
                    <a:lnTo>
                      <a:pt x="197" y="118"/>
                    </a:lnTo>
                    <a:lnTo>
                      <a:pt x="229" y="114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" name="Freeform 86"/>
              <p:cNvSpPr>
                <a:spLocks/>
              </p:cNvSpPr>
              <p:nvPr/>
            </p:nvSpPr>
            <p:spPr bwMode="auto">
              <a:xfrm>
                <a:off x="4029" y="1022"/>
                <a:ext cx="116" cy="176"/>
              </a:xfrm>
              <a:custGeom>
                <a:avLst/>
                <a:gdLst>
                  <a:gd name="T0" fmla="*/ 82 w 581"/>
                  <a:gd name="T1" fmla="*/ 16 h 879"/>
                  <a:gd name="T2" fmla="*/ 93 w 581"/>
                  <a:gd name="T3" fmla="*/ 26 h 879"/>
                  <a:gd name="T4" fmla="*/ 104 w 581"/>
                  <a:gd name="T5" fmla="*/ 28 h 879"/>
                  <a:gd name="T6" fmla="*/ 113 w 581"/>
                  <a:gd name="T7" fmla="*/ 28 h 879"/>
                  <a:gd name="T8" fmla="*/ 109 w 581"/>
                  <a:gd name="T9" fmla="*/ 31 h 879"/>
                  <a:gd name="T10" fmla="*/ 103 w 581"/>
                  <a:gd name="T11" fmla="*/ 35 h 879"/>
                  <a:gd name="T12" fmla="*/ 109 w 581"/>
                  <a:gd name="T13" fmla="*/ 43 h 879"/>
                  <a:gd name="T14" fmla="*/ 104 w 581"/>
                  <a:gd name="T15" fmla="*/ 46 h 879"/>
                  <a:gd name="T16" fmla="*/ 95 w 581"/>
                  <a:gd name="T17" fmla="*/ 37 h 879"/>
                  <a:gd name="T18" fmla="*/ 85 w 581"/>
                  <a:gd name="T19" fmla="*/ 43 h 879"/>
                  <a:gd name="T20" fmla="*/ 78 w 581"/>
                  <a:gd name="T21" fmla="*/ 38 h 879"/>
                  <a:gd name="T22" fmla="*/ 72 w 581"/>
                  <a:gd name="T23" fmla="*/ 41 h 879"/>
                  <a:gd name="T24" fmla="*/ 66 w 581"/>
                  <a:gd name="T25" fmla="*/ 47 h 879"/>
                  <a:gd name="T26" fmla="*/ 61 w 581"/>
                  <a:gd name="T27" fmla="*/ 55 h 879"/>
                  <a:gd name="T28" fmla="*/ 69 w 581"/>
                  <a:gd name="T29" fmla="*/ 59 h 879"/>
                  <a:gd name="T30" fmla="*/ 58 w 581"/>
                  <a:gd name="T31" fmla="*/ 76 h 879"/>
                  <a:gd name="T32" fmla="*/ 63 w 581"/>
                  <a:gd name="T33" fmla="*/ 80 h 879"/>
                  <a:gd name="T34" fmla="*/ 70 w 581"/>
                  <a:gd name="T35" fmla="*/ 78 h 879"/>
                  <a:gd name="T36" fmla="*/ 73 w 581"/>
                  <a:gd name="T37" fmla="*/ 87 h 879"/>
                  <a:gd name="T38" fmla="*/ 63 w 581"/>
                  <a:gd name="T39" fmla="*/ 103 h 879"/>
                  <a:gd name="T40" fmla="*/ 53 w 581"/>
                  <a:gd name="T41" fmla="*/ 107 h 879"/>
                  <a:gd name="T42" fmla="*/ 46 w 581"/>
                  <a:gd name="T43" fmla="*/ 109 h 879"/>
                  <a:gd name="T44" fmla="*/ 55 w 581"/>
                  <a:gd name="T45" fmla="*/ 121 h 879"/>
                  <a:gd name="T46" fmla="*/ 59 w 581"/>
                  <a:gd name="T47" fmla="*/ 139 h 879"/>
                  <a:gd name="T48" fmla="*/ 55 w 581"/>
                  <a:gd name="T49" fmla="*/ 158 h 879"/>
                  <a:gd name="T50" fmla="*/ 40 w 581"/>
                  <a:gd name="T51" fmla="*/ 171 h 879"/>
                  <a:gd name="T52" fmla="*/ 30 w 581"/>
                  <a:gd name="T53" fmla="*/ 176 h 879"/>
                  <a:gd name="T54" fmla="*/ 22 w 581"/>
                  <a:gd name="T55" fmla="*/ 171 h 879"/>
                  <a:gd name="T56" fmla="*/ 30 w 581"/>
                  <a:gd name="T57" fmla="*/ 162 h 879"/>
                  <a:gd name="T58" fmla="*/ 42 w 581"/>
                  <a:gd name="T59" fmla="*/ 152 h 879"/>
                  <a:gd name="T60" fmla="*/ 34 w 581"/>
                  <a:gd name="T61" fmla="*/ 151 h 879"/>
                  <a:gd name="T62" fmla="*/ 22 w 581"/>
                  <a:gd name="T63" fmla="*/ 159 h 879"/>
                  <a:gd name="T64" fmla="*/ 19 w 581"/>
                  <a:gd name="T65" fmla="*/ 148 h 879"/>
                  <a:gd name="T66" fmla="*/ 37 w 581"/>
                  <a:gd name="T67" fmla="*/ 135 h 879"/>
                  <a:gd name="T68" fmla="*/ 45 w 581"/>
                  <a:gd name="T69" fmla="*/ 133 h 879"/>
                  <a:gd name="T70" fmla="*/ 44 w 581"/>
                  <a:gd name="T71" fmla="*/ 127 h 879"/>
                  <a:gd name="T72" fmla="*/ 35 w 581"/>
                  <a:gd name="T73" fmla="*/ 128 h 879"/>
                  <a:gd name="T74" fmla="*/ 23 w 581"/>
                  <a:gd name="T75" fmla="*/ 128 h 879"/>
                  <a:gd name="T76" fmla="*/ 28 w 581"/>
                  <a:gd name="T77" fmla="*/ 117 h 879"/>
                  <a:gd name="T78" fmla="*/ 41 w 581"/>
                  <a:gd name="T79" fmla="*/ 108 h 879"/>
                  <a:gd name="T80" fmla="*/ 41 w 581"/>
                  <a:gd name="T81" fmla="*/ 103 h 879"/>
                  <a:gd name="T82" fmla="*/ 34 w 581"/>
                  <a:gd name="T83" fmla="*/ 104 h 879"/>
                  <a:gd name="T84" fmla="*/ 12 w 581"/>
                  <a:gd name="T85" fmla="*/ 118 h 879"/>
                  <a:gd name="T86" fmla="*/ 9 w 581"/>
                  <a:gd name="T87" fmla="*/ 111 h 879"/>
                  <a:gd name="T88" fmla="*/ 23 w 581"/>
                  <a:gd name="T89" fmla="*/ 105 h 879"/>
                  <a:gd name="T90" fmla="*/ 42 w 581"/>
                  <a:gd name="T91" fmla="*/ 88 h 879"/>
                  <a:gd name="T92" fmla="*/ 41 w 581"/>
                  <a:gd name="T93" fmla="*/ 80 h 879"/>
                  <a:gd name="T94" fmla="*/ 23 w 581"/>
                  <a:gd name="T95" fmla="*/ 92 h 879"/>
                  <a:gd name="T96" fmla="*/ 20 w 581"/>
                  <a:gd name="T97" fmla="*/ 83 h 879"/>
                  <a:gd name="T98" fmla="*/ 37 w 581"/>
                  <a:gd name="T99" fmla="*/ 69 h 879"/>
                  <a:gd name="T100" fmla="*/ 33 w 581"/>
                  <a:gd name="T101" fmla="*/ 64 h 879"/>
                  <a:gd name="T102" fmla="*/ 14 w 581"/>
                  <a:gd name="T103" fmla="*/ 78 h 879"/>
                  <a:gd name="T104" fmla="*/ 1 w 581"/>
                  <a:gd name="T105" fmla="*/ 79 h 879"/>
                  <a:gd name="T106" fmla="*/ 8 w 581"/>
                  <a:gd name="T107" fmla="*/ 63 h 879"/>
                  <a:gd name="T108" fmla="*/ 21 w 581"/>
                  <a:gd name="T109" fmla="*/ 57 h 879"/>
                  <a:gd name="T110" fmla="*/ 30 w 581"/>
                  <a:gd name="T111" fmla="*/ 59 h 879"/>
                  <a:gd name="T112" fmla="*/ 34 w 581"/>
                  <a:gd name="T113" fmla="*/ 51 h 879"/>
                  <a:gd name="T114" fmla="*/ 34 w 581"/>
                  <a:gd name="T115" fmla="*/ 37 h 879"/>
                  <a:gd name="T116" fmla="*/ 52 w 581"/>
                  <a:gd name="T117" fmla="*/ 26 h 879"/>
                  <a:gd name="T118" fmla="*/ 51 w 581"/>
                  <a:gd name="T119" fmla="*/ 10 h 879"/>
                  <a:gd name="T120" fmla="*/ 62 w 581"/>
                  <a:gd name="T121" fmla="*/ 1 h 879"/>
                  <a:gd name="T122" fmla="*/ 73 w 581"/>
                  <a:gd name="T123" fmla="*/ 1 h 879"/>
                  <a:gd name="T124" fmla="*/ 83 w 581"/>
                  <a:gd name="T125" fmla="*/ 5 h 8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81" h="879">
                    <a:moveTo>
                      <a:pt x="415" y="26"/>
                    </a:moveTo>
                    <a:lnTo>
                      <a:pt x="409" y="44"/>
                    </a:lnTo>
                    <a:lnTo>
                      <a:pt x="409" y="62"/>
                    </a:lnTo>
                    <a:lnTo>
                      <a:pt x="413" y="78"/>
                    </a:lnTo>
                    <a:lnTo>
                      <a:pt x="424" y="93"/>
                    </a:lnTo>
                    <a:lnTo>
                      <a:pt x="435" y="106"/>
                    </a:lnTo>
                    <a:lnTo>
                      <a:pt x="451" y="119"/>
                    </a:lnTo>
                    <a:lnTo>
                      <a:pt x="467" y="130"/>
                    </a:lnTo>
                    <a:lnTo>
                      <a:pt x="487" y="140"/>
                    </a:lnTo>
                    <a:lnTo>
                      <a:pt x="498" y="141"/>
                    </a:lnTo>
                    <a:lnTo>
                      <a:pt x="510" y="140"/>
                    </a:lnTo>
                    <a:lnTo>
                      <a:pt x="521" y="138"/>
                    </a:lnTo>
                    <a:lnTo>
                      <a:pt x="533" y="136"/>
                    </a:lnTo>
                    <a:lnTo>
                      <a:pt x="545" y="134"/>
                    </a:lnTo>
                    <a:lnTo>
                      <a:pt x="557" y="136"/>
                    </a:lnTo>
                    <a:lnTo>
                      <a:pt x="568" y="140"/>
                    </a:lnTo>
                    <a:lnTo>
                      <a:pt x="581" y="150"/>
                    </a:lnTo>
                    <a:lnTo>
                      <a:pt x="560" y="160"/>
                    </a:lnTo>
                    <a:lnTo>
                      <a:pt x="556" y="154"/>
                    </a:lnTo>
                    <a:lnTo>
                      <a:pt x="548" y="154"/>
                    </a:lnTo>
                    <a:lnTo>
                      <a:pt x="537" y="153"/>
                    </a:lnTo>
                    <a:lnTo>
                      <a:pt x="529" y="150"/>
                    </a:lnTo>
                    <a:lnTo>
                      <a:pt x="517" y="164"/>
                    </a:lnTo>
                    <a:lnTo>
                      <a:pt x="516" y="175"/>
                    </a:lnTo>
                    <a:lnTo>
                      <a:pt x="521" y="185"/>
                    </a:lnTo>
                    <a:lnTo>
                      <a:pt x="530" y="196"/>
                    </a:lnTo>
                    <a:lnTo>
                      <a:pt x="538" y="205"/>
                    </a:lnTo>
                    <a:lnTo>
                      <a:pt x="545" y="215"/>
                    </a:lnTo>
                    <a:lnTo>
                      <a:pt x="545" y="228"/>
                    </a:lnTo>
                    <a:lnTo>
                      <a:pt x="539" y="243"/>
                    </a:lnTo>
                    <a:lnTo>
                      <a:pt x="530" y="239"/>
                    </a:lnTo>
                    <a:lnTo>
                      <a:pt x="521" y="231"/>
                    </a:lnTo>
                    <a:lnTo>
                      <a:pt x="510" y="219"/>
                    </a:lnTo>
                    <a:lnTo>
                      <a:pt x="499" y="208"/>
                    </a:lnTo>
                    <a:lnTo>
                      <a:pt x="487" y="194"/>
                    </a:lnTo>
                    <a:lnTo>
                      <a:pt x="475" y="185"/>
                    </a:lnTo>
                    <a:lnTo>
                      <a:pt x="460" y="179"/>
                    </a:lnTo>
                    <a:lnTo>
                      <a:pt x="446" y="180"/>
                    </a:lnTo>
                    <a:lnTo>
                      <a:pt x="436" y="222"/>
                    </a:lnTo>
                    <a:lnTo>
                      <a:pt x="427" y="217"/>
                    </a:lnTo>
                    <a:lnTo>
                      <a:pt x="419" y="211"/>
                    </a:lnTo>
                    <a:lnTo>
                      <a:pt x="410" y="204"/>
                    </a:lnTo>
                    <a:lnTo>
                      <a:pt x="402" y="199"/>
                    </a:lnTo>
                    <a:lnTo>
                      <a:pt x="393" y="192"/>
                    </a:lnTo>
                    <a:lnTo>
                      <a:pt x="384" y="189"/>
                    </a:lnTo>
                    <a:lnTo>
                      <a:pt x="373" y="187"/>
                    </a:lnTo>
                    <a:lnTo>
                      <a:pt x="363" y="191"/>
                    </a:lnTo>
                    <a:lnTo>
                      <a:pt x="360" y="203"/>
                    </a:lnTo>
                    <a:lnTo>
                      <a:pt x="356" y="214"/>
                    </a:lnTo>
                    <a:lnTo>
                      <a:pt x="348" y="222"/>
                    </a:lnTo>
                    <a:lnTo>
                      <a:pt x="339" y="230"/>
                    </a:lnTo>
                    <a:lnTo>
                      <a:pt x="329" y="237"/>
                    </a:lnTo>
                    <a:lnTo>
                      <a:pt x="319" y="245"/>
                    </a:lnTo>
                    <a:lnTo>
                      <a:pt x="308" y="253"/>
                    </a:lnTo>
                    <a:lnTo>
                      <a:pt x="300" y="264"/>
                    </a:lnTo>
                    <a:lnTo>
                      <a:pt x="308" y="273"/>
                    </a:lnTo>
                    <a:lnTo>
                      <a:pt x="319" y="280"/>
                    </a:lnTo>
                    <a:lnTo>
                      <a:pt x="329" y="284"/>
                    </a:lnTo>
                    <a:lnTo>
                      <a:pt x="339" y="290"/>
                    </a:lnTo>
                    <a:lnTo>
                      <a:pt x="348" y="295"/>
                    </a:lnTo>
                    <a:lnTo>
                      <a:pt x="356" y="302"/>
                    </a:lnTo>
                    <a:lnTo>
                      <a:pt x="360" y="312"/>
                    </a:lnTo>
                    <a:lnTo>
                      <a:pt x="363" y="326"/>
                    </a:lnTo>
                    <a:lnTo>
                      <a:pt x="290" y="378"/>
                    </a:lnTo>
                    <a:lnTo>
                      <a:pt x="294" y="387"/>
                    </a:lnTo>
                    <a:lnTo>
                      <a:pt x="300" y="393"/>
                    </a:lnTo>
                    <a:lnTo>
                      <a:pt x="307" y="396"/>
                    </a:lnTo>
                    <a:lnTo>
                      <a:pt x="317" y="398"/>
                    </a:lnTo>
                    <a:lnTo>
                      <a:pt x="325" y="396"/>
                    </a:lnTo>
                    <a:lnTo>
                      <a:pt x="334" y="395"/>
                    </a:lnTo>
                    <a:lnTo>
                      <a:pt x="343" y="392"/>
                    </a:lnTo>
                    <a:lnTo>
                      <a:pt x="352" y="388"/>
                    </a:lnTo>
                    <a:lnTo>
                      <a:pt x="374" y="378"/>
                    </a:lnTo>
                    <a:lnTo>
                      <a:pt x="373" y="392"/>
                    </a:lnTo>
                    <a:lnTo>
                      <a:pt x="371" y="411"/>
                    </a:lnTo>
                    <a:lnTo>
                      <a:pt x="366" y="434"/>
                    </a:lnTo>
                    <a:lnTo>
                      <a:pt x="359" y="457"/>
                    </a:lnTo>
                    <a:lnTo>
                      <a:pt x="348" y="480"/>
                    </a:lnTo>
                    <a:lnTo>
                      <a:pt x="333" y="499"/>
                    </a:lnTo>
                    <a:lnTo>
                      <a:pt x="314" y="514"/>
                    </a:lnTo>
                    <a:lnTo>
                      <a:pt x="290" y="523"/>
                    </a:lnTo>
                    <a:lnTo>
                      <a:pt x="281" y="527"/>
                    </a:lnTo>
                    <a:lnTo>
                      <a:pt x="272" y="532"/>
                    </a:lnTo>
                    <a:lnTo>
                      <a:pt x="263" y="533"/>
                    </a:lnTo>
                    <a:lnTo>
                      <a:pt x="255" y="534"/>
                    </a:lnTo>
                    <a:lnTo>
                      <a:pt x="245" y="534"/>
                    </a:lnTo>
                    <a:lnTo>
                      <a:pt x="238" y="539"/>
                    </a:lnTo>
                    <a:lnTo>
                      <a:pt x="232" y="544"/>
                    </a:lnTo>
                    <a:lnTo>
                      <a:pt x="228" y="554"/>
                    </a:lnTo>
                    <a:lnTo>
                      <a:pt x="245" y="567"/>
                    </a:lnTo>
                    <a:lnTo>
                      <a:pt x="261" y="584"/>
                    </a:lnTo>
                    <a:lnTo>
                      <a:pt x="273" y="602"/>
                    </a:lnTo>
                    <a:lnTo>
                      <a:pt x="284" y="624"/>
                    </a:lnTo>
                    <a:lnTo>
                      <a:pt x="290" y="647"/>
                    </a:lnTo>
                    <a:lnTo>
                      <a:pt x="296" y="671"/>
                    </a:lnTo>
                    <a:lnTo>
                      <a:pt x="298" y="694"/>
                    </a:lnTo>
                    <a:lnTo>
                      <a:pt x="300" y="719"/>
                    </a:lnTo>
                    <a:lnTo>
                      <a:pt x="298" y="746"/>
                    </a:lnTo>
                    <a:lnTo>
                      <a:pt x="290" y="769"/>
                    </a:lnTo>
                    <a:lnTo>
                      <a:pt x="276" y="787"/>
                    </a:lnTo>
                    <a:lnTo>
                      <a:pt x="259" y="805"/>
                    </a:lnTo>
                    <a:lnTo>
                      <a:pt x="238" y="820"/>
                    </a:lnTo>
                    <a:lnTo>
                      <a:pt x="218" y="836"/>
                    </a:lnTo>
                    <a:lnTo>
                      <a:pt x="200" y="854"/>
                    </a:lnTo>
                    <a:lnTo>
                      <a:pt x="186" y="875"/>
                    </a:lnTo>
                    <a:lnTo>
                      <a:pt x="174" y="878"/>
                    </a:lnTo>
                    <a:lnTo>
                      <a:pt x="163" y="879"/>
                    </a:lnTo>
                    <a:lnTo>
                      <a:pt x="151" y="878"/>
                    </a:lnTo>
                    <a:lnTo>
                      <a:pt x="141" y="875"/>
                    </a:lnTo>
                    <a:lnTo>
                      <a:pt x="130" y="870"/>
                    </a:lnTo>
                    <a:lnTo>
                      <a:pt x="121" y="863"/>
                    </a:lnTo>
                    <a:lnTo>
                      <a:pt x="111" y="854"/>
                    </a:lnTo>
                    <a:lnTo>
                      <a:pt x="104" y="845"/>
                    </a:lnTo>
                    <a:lnTo>
                      <a:pt x="119" y="832"/>
                    </a:lnTo>
                    <a:lnTo>
                      <a:pt x="135" y="821"/>
                    </a:lnTo>
                    <a:lnTo>
                      <a:pt x="151" y="809"/>
                    </a:lnTo>
                    <a:lnTo>
                      <a:pt x="168" y="797"/>
                    </a:lnTo>
                    <a:lnTo>
                      <a:pt x="183" y="785"/>
                    </a:lnTo>
                    <a:lnTo>
                      <a:pt x="197" y="774"/>
                    </a:lnTo>
                    <a:lnTo>
                      <a:pt x="208" y="761"/>
                    </a:lnTo>
                    <a:lnTo>
                      <a:pt x="218" y="751"/>
                    </a:lnTo>
                    <a:lnTo>
                      <a:pt x="201" y="745"/>
                    </a:lnTo>
                    <a:lnTo>
                      <a:pt x="186" y="746"/>
                    </a:lnTo>
                    <a:lnTo>
                      <a:pt x="169" y="752"/>
                    </a:lnTo>
                    <a:lnTo>
                      <a:pt x="155" y="761"/>
                    </a:lnTo>
                    <a:lnTo>
                      <a:pt x="139" y="770"/>
                    </a:lnTo>
                    <a:lnTo>
                      <a:pt x="124" y="781"/>
                    </a:lnTo>
                    <a:lnTo>
                      <a:pt x="108" y="793"/>
                    </a:lnTo>
                    <a:lnTo>
                      <a:pt x="94" y="803"/>
                    </a:lnTo>
                    <a:lnTo>
                      <a:pt x="81" y="777"/>
                    </a:lnTo>
                    <a:lnTo>
                      <a:pt x="83" y="757"/>
                    </a:lnTo>
                    <a:lnTo>
                      <a:pt x="95" y="737"/>
                    </a:lnTo>
                    <a:lnTo>
                      <a:pt x="115" y="722"/>
                    </a:lnTo>
                    <a:lnTo>
                      <a:pt x="138" y="706"/>
                    </a:lnTo>
                    <a:lnTo>
                      <a:pt x="164" y="691"/>
                    </a:lnTo>
                    <a:lnTo>
                      <a:pt x="187" y="674"/>
                    </a:lnTo>
                    <a:lnTo>
                      <a:pt x="208" y="657"/>
                    </a:lnTo>
                    <a:lnTo>
                      <a:pt x="215" y="658"/>
                    </a:lnTo>
                    <a:lnTo>
                      <a:pt x="221" y="661"/>
                    </a:lnTo>
                    <a:lnTo>
                      <a:pt x="226" y="662"/>
                    </a:lnTo>
                    <a:lnTo>
                      <a:pt x="228" y="657"/>
                    </a:lnTo>
                    <a:lnTo>
                      <a:pt x="230" y="649"/>
                    </a:lnTo>
                    <a:lnTo>
                      <a:pt x="226" y="641"/>
                    </a:lnTo>
                    <a:lnTo>
                      <a:pt x="220" y="633"/>
                    </a:lnTo>
                    <a:lnTo>
                      <a:pt x="218" y="627"/>
                    </a:lnTo>
                    <a:lnTo>
                      <a:pt x="204" y="630"/>
                    </a:lnTo>
                    <a:lnTo>
                      <a:pt x="191" y="635"/>
                    </a:lnTo>
                    <a:lnTo>
                      <a:pt x="175" y="638"/>
                    </a:lnTo>
                    <a:lnTo>
                      <a:pt x="160" y="643"/>
                    </a:lnTo>
                    <a:lnTo>
                      <a:pt x="143" y="645"/>
                    </a:lnTo>
                    <a:lnTo>
                      <a:pt x="129" y="645"/>
                    </a:lnTo>
                    <a:lnTo>
                      <a:pt x="115" y="641"/>
                    </a:lnTo>
                    <a:lnTo>
                      <a:pt x="104" y="637"/>
                    </a:lnTo>
                    <a:lnTo>
                      <a:pt x="113" y="617"/>
                    </a:lnTo>
                    <a:lnTo>
                      <a:pt x="125" y="600"/>
                    </a:lnTo>
                    <a:lnTo>
                      <a:pt x="139" y="583"/>
                    </a:lnTo>
                    <a:lnTo>
                      <a:pt x="156" y="569"/>
                    </a:lnTo>
                    <a:lnTo>
                      <a:pt x="172" y="556"/>
                    </a:lnTo>
                    <a:lnTo>
                      <a:pt x="189" y="545"/>
                    </a:lnTo>
                    <a:lnTo>
                      <a:pt x="204" y="537"/>
                    </a:lnTo>
                    <a:lnTo>
                      <a:pt x="218" y="533"/>
                    </a:lnTo>
                    <a:lnTo>
                      <a:pt x="216" y="523"/>
                    </a:lnTo>
                    <a:lnTo>
                      <a:pt x="210" y="516"/>
                    </a:lnTo>
                    <a:lnTo>
                      <a:pt x="203" y="513"/>
                    </a:lnTo>
                    <a:lnTo>
                      <a:pt x="195" y="513"/>
                    </a:lnTo>
                    <a:lnTo>
                      <a:pt x="186" y="513"/>
                    </a:lnTo>
                    <a:lnTo>
                      <a:pt x="177" y="515"/>
                    </a:lnTo>
                    <a:lnTo>
                      <a:pt x="171" y="518"/>
                    </a:lnTo>
                    <a:lnTo>
                      <a:pt x="166" y="523"/>
                    </a:lnTo>
                    <a:lnTo>
                      <a:pt x="72" y="595"/>
                    </a:lnTo>
                    <a:lnTo>
                      <a:pt x="64" y="593"/>
                    </a:lnTo>
                    <a:lnTo>
                      <a:pt x="59" y="588"/>
                    </a:lnTo>
                    <a:lnTo>
                      <a:pt x="53" y="580"/>
                    </a:lnTo>
                    <a:lnTo>
                      <a:pt x="50" y="572"/>
                    </a:lnTo>
                    <a:lnTo>
                      <a:pt x="46" y="563"/>
                    </a:lnTo>
                    <a:lnTo>
                      <a:pt x="47" y="556"/>
                    </a:lnTo>
                    <a:lnTo>
                      <a:pt x="47" y="548"/>
                    </a:lnTo>
                    <a:lnTo>
                      <a:pt x="52" y="543"/>
                    </a:lnTo>
                    <a:lnTo>
                      <a:pt x="83" y="535"/>
                    </a:lnTo>
                    <a:lnTo>
                      <a:pt x="113" y="523"/>
                    </a:lnTo>
                    <a:lnTo>
                      <a:pt x="138" y="506"/>
                    </a:lnTo>
                    <a:lnTo>
                      <a:pt x="163" y="485"/>
                    </a:lnTo>
                    <a:lnTo>
                      <a:pt x="185" y="463"/>
                    </a:lnTo>
                    <a:lnTo>
                      <a:pt x="209" y="440"/>
                    </a:lnTo>
                    <a:lnTo>
                      <a:pt x="233" y="418"/>
                    </a:lnTo>
                    <a:lnTo>
                      <a:pt x="260" y="398"/>
                    </a:lnTo>
                    <a:lnTo>
                      <a:pt x="232" y="393"/>
                    </a:lnTo>
                    <a:lnTo>
                      <a:pt x="207" y="400"/>
                    </a:lnTo>
                    <a:lnTo>
                      <a:pt x="183" y="413"/>
                    </a:lnTo>
                    <a:lnTo>
                      <a:pt x="160" y="431"/>
                    </a:lnTo>
                    <a:lnTo>
                      <a:pt x="137" y="447"/>
                    </a:lnTo>
                    <a:lnTo>
                      <a:pt x="113" y="460"/>
                    </a:lnTo>
                    <a:lnTo>
                      <a:pt x="87" y="461"/>
                    </a:lnTo>
                    <a:lnTo>
                      <a:pt x="62" y="450"/>
                    </a:lnTo>
                    <a:lnTo>
                      <a:pt x="79" y="431"/>
                    </a:lnTo>
                    <a:lnTo>
                      <a:pt x="99" y="413"/>
                    </a:lnTo>
                    <a:lnTo>
                      <a:pt x="121" y="396"/>
                    </a:lnTo>
                    <a:lnTo>
                      <a:pt x="143" y="380"/>
                    </a:lnTo>
                    <a:lnTo>
                      <a:pt x="165" y="362"/>
                    </a:lnTo>
                    <a:lnTo>
                      <a:pt x="185" y="345"/>
                    </a:lnTo>
                    <a:lnTo>
                      <a:pt x="203" y="325"/>
                    </a:lnTo>
                    <a:lnTo>
                      <a:pt x="218" y="305"/>
                    </a:lnTo>
                    <a:lnTo>
                      <a:pt x="191" y="308"/>
                    </a:lnTo>
                    <a:lnTo>
                      <a:pt x="165" y="318"/>
                    </a:lnTo>
                    <a:lnTo>
                      <a:pt x="139" y="334"/>
                    </a:lnTo>
                    <a:lnTo>
                      <a:pt x="115" y="353"/>
                    </a:lnTo>
                    <a:lnTo>
                      <a:pt x="91" y="373"/>
                    </a:lnTo>
                    <a:lnTo>
                      <a:pt x="68" y="392"/>
                    </a:lnTo>
                    <a:lnTo>
                      <a:pt x="44" y="406"/>
                    </a:lnTo>
                    <a:lnTo>
                      <a:pt x="21" y="419"/>
                    </a:lnTo>
                    <a:lnTo>
                      <a:pt x="0" y="419"/>
                    </a:lnTo>
                    <a:lnTo>
                      <a:pt x="3" y="395"/>
                    </a:lnTo>
                    <a:lnTo>
                      <a:pt x="9" y="373"/>
                    </a:lnTo>
                    <a:lnTo>
                      <a:pt x="16" y="351"/>
                    </a:lnTo>
                    <a:lnTo>
                      <a:pt x="27" y="332"/>
                    </a:lnTo>
                    <a:lnTo>
                      <a:pt x="38" y="314"/>
                    </a:lnTo>
                    <a:lnTo>
                      <a:pt x="53" y="300"/>
                    </a:lnTo>
                    <a:lnTo>
                      <a:pt x="71" y="290"/>
                    </a:lnTo>
                    <a:lnTo>
                      <a:pt x="94" y="284"/>
                    </a:lnTo>
                    <a:lnTo>
                      <a:pt x="104" y="284"/>
                    </a:lnTo>
                    <a:lnTo>
                      <a:pt x="115" y="288"/>
                    </a:lnTo>
                    <a:lnTo>
                      <a:pt x="126" y="291"/>
                    </a:lnTo>
                    <a:lnTo>
                      <a:pt x="138" y="295"/>
                    </a:lnTo>
                    <a:lnTo>
                      <a:pt x="148" y="295"/>
                    </a:lnTo>
                    <a:lnTo>
                      <a:pt x="158" y="292"/>
                    </a:lnTo>
                    <a:lnTo>
                      <a:pt x="167" y="286"/>
                    </a:lnTo>
                    <a:lnTo>
                      <a:pt x="176" y="274"/>
                    </a:lnTo>
                    <a:lnTo>
                      <a:pt x="169" y="254"/>
                    </a:lnTo>
                    <a:lnTo>
                      <a:pt x="166" y="236"/>
                    </a:lnTo>
                    <a:lnTo>
                      <a:pt x="165" y="219"/>
                    </a:lnTo>
                    <a:lnTo>
                      <a:pt x="167" y="202"/>
                    </a:lnTo>
                    <a:lnTo>
                      <a:pt x="171" y="185"/>
                    </a:lnTo>
                    <a:lnTo>
                      <a:pt x="177" y="170"/>
                    </a:lnTo>
                    <a:lnTo>
                      <a:pt x="186" y="154"/>
                    </a:lnTo>
                    <a:lnTo>
                      <a:pt x="198" y="140"/>
                    </a:lnTo>
                    <a:lnTo>
                      <a:pt x="260" y="128"/>
                    </a:lnTo>
                    <a:lnTo>
                      <a:pt x="253" y="110"/>
                    </a:lnTo>
                    <a:lnTo>
                      <a:pt x="250" y="91"/>
                    </a:lnTo>
                    <a:lnTo>
                      <a:pt x="250" y="70"/>
                    </a:lnTo>
                    <a:lnTo>
                      <a:pt x="253" y="51"/>
                    </a:lnTo>
                    <a:lnTo>
                      <a:pt x="260" y="31"/>
                    </a:lnTo>
                    <a:lnTo>
                      <a:pt x="272" y="17"/>
                    </a:lnTo>
                    <a:lnTo>
                      <a:pt x="289" y="6"/>
                    </a:lnTo>
                    <a:lnTo>
                      <a:pt x="311" y="4"/>
                    </a:lnTo>
                    <a:lnTo>
                      <a:pt x="324" y="0"/>
                    </a:lnTo>
                    <a:lnTo>
                      <a:pt x="339" y="0"/>
                    </a:lnTo>
                    <a:lnTo>
                      <a:pt x="352" y="0"/>
                    </a:lnTo>
                    <a:lnTo>
                      <a:pt x="366" y="3"/>
                    </a:lnTo>
                    <a:lnTo>
                      <a:pt x="377" y="5"/>
                    </a:lnTo>
                    <a:lnTo>
                      <a:pt x="390" y="11"/>
                    </a:lnTo>
                    <a:lnTo>
                      <a:pt x="402" y="17"/>
                    </a:lnTo>
                    <a:lnTo>
                      <a:pt x="415" y="26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" name="Freeform 87"/>
              <p:cNvSpPr>
                <a:spLocks/>
              </p:cNvSpPr>
              <p:nvPr/>
            </p:nvSpPr>
            <p:spPr bwMode="auto">
              <a:xfrm>
                <a:off x="4091" y="1068"/>
                <a:ext cx="119" cy="108"/>
              </a:xfrm>
              <a:custGeom>
                <a:avLst/>
                <a:gdLst>
                  <a:gd name="T0" fmla="*/ 112 w 591"/>
                  <a:gd name="T1" fmla="*/ 13 h 540"/>
                  <a:gd name="T2" fmla="*/ 111 w 591"/>
                  <a:gd name="T3" fmla="*/ 27 h 540"/>
                  <a:gd name="T4" fmla="*/ 111 w 591"/>
                  <a:gd name="T5" fmla="*/ 42 h 540"/>
                  <a:gd name="T6" fmla="*/ 110 w 591"/>
                  <a:gd name="T7" fmla="*/ 63 h 540"/>
                  <a:gd name="T8" fmla="*/ 110 w 591"/>
                  <a:gd name="T9" fmla="*/ 86 h 540"/>
                  <a:gd name="T10" fmla="*/ 103 w 591"/>
                  <a:gd name="T11" fmla="*/ 105 h 540"/>
                  <a:gd name="T12" fmla="*/ 78 w 591"/>
                  <a:gd name="T13" fmla="*/ 108 h 540"/>
                  <a:gd name="T14" fmla="*/ 53 w 591"/>
                  <a:gd name="T15" fmla="*/ 105 h 540"/>
                  <a:gd name="T16" fmla="*/ 61 w 591"/>
                  <a:gd name="T17" fmla="*/ 84 h 540"/>
                  <a:gd name="T18" fmla="*/ 70 w 591"/>
                  <a:gd name="T19" fmla="*/ 92 h 540"/>
                  <a:gd name="T20" fmla="*/ 80 w 591"/>
                  <a:gd name="T21" fmla="*/ 95 h 540"/>
                  <a:gd name="T22" fmla="*/ 86 w 591"/>
                  <a:gd name="T23" fmla="*/ 88 h 540"/>
                  <a:gd name="T24" fmla="*/ 84 w 591"/>
                  <a:gd name="T25" fmla="*/ 79 h 540"/>
                  <a:gd name="T26" fmla="*/ 81 w 591"/>
                  <a:gd name="T27" fmla="*/ 69 h 540"/>
                  <a:gd name="T28" fmla="*/ 88 w 591"/>
                  <a:gd name="T29" fmla="*/ 59 h 540"/>
                  <a:gd name="T30" fmla="*/ 93 w 591"/>
                  <a:gd name="T31" fmla="*/ 49 h 540"/>
                  <a:gd name="T32" fmla="*/ 92 w 591"/>
                  <a:gd name="T33" fmla="*/ 40 h 540"/>
                  <a:gd name="T34" fmla="*/ 85 w 591"/>
                  <a:gd name="T35" fmla="*/ 38 h 540"/>
                  <a:gd name="T36" fmla="*/ 77 w 591"/>
                  <a:gd name="T37" fmla="*/ 38 h 540"/>
                  <a:gd name="T38" fmla="*/ 71 w 591"/>
                  <a:gd name="T39" fmla="*/ 34 h 540"/>
                  <a:gd name="T40" fmla="*/ 64 w 591"/>
                  <a:gd name="T41" fmla="*/ 25 h 540"/>
                  <a:gd name="T42" fmla="*/ 56 w 591"/>
                  <a:gd name="T43" fmla="*/ 17 h 540"/>
                  <a:gd name="T44" fmla="*/ 48 w 591"/>
                  <a:gd name="T45" fmla="*/ 26 h 540"/>
                  <a:gd name="T46" fmla="*/ 46 w 591"/>
                  <a:gd name="T47" fmla="*/ 38 h 540"/>
                  <a:gd name="T48" fmla="*/ 40 w 591"/>
                  <a:gd name="T49" fmla="*/ 48 h 540"/>
                  <a:gd name="T50" fmla="*/ 30 w 591"/>
                  <a:gd name="T51" fmla="*/ 53 h 540"/>
                  <a:gd name="T52" fmla="*/ 20 w 591"/>
                  <a:gd name="T53" fmla="*/ 59 h 540"/>
                  <a:gd name="T54" fmla="*/ 25 w 591"/>
                  <a:gd name="T55" fmla="*/ 71 h 540"/>
                  <a:gd name="T56" fmla="*/ 34 w 591"/>
                  <a:gd name="T57" fmla="*/ 86 h 540"/>
                  <a:gd name="T58" fmla="*/ 33 w 591"/>
                  <a:gd name="T59" fmla="*/ 106 h 540"/>
                  <a:gd name="T60" fmla="*/ 24 w 591"/>
                  <a:gd name="T61" fmla="*/ 104 h 540"/>
                  <a:gd name="T62" fmla="*/ 13 w 591"/>
                  <a:gd name="T63" fmla="*/ 103 h 540"/>
                  <a:gd name="T64" fmla="*/ 7 w 591"/>
                  <a:gd name="T65" fmla="*/ 97 h 540"/>
                  <a:gd name="T66" fmla="*/ 7 w 591"/>
                  <a:gd name="T67" fmla="*/ 85 h 540"/>
                  <a:gd name="T68" fmla="*/ 2 w 591"/>
                  <a:gd name="T69" fmla="*/ 74 h 540"/>
                  <a:gd name="T70" fmla="*/ 11 w 591"/>
                  <a:gd name="T71" fmla="*/ 60 h 540"/>
                  <a:gd name="T72" fmla="*/ 21 w 591"/>
                  <a:gd name="T73" fmla="*/ 40 h 540"/>
                  <a:gd name="T74" fmla="*/ 23 w 591"/>
                  <a:gd name="T75" fmla="*/ 19 h 540"/>
                  <a:gd name="T76" fmla="*/ 35 w 591"/>
                  <a:gd name="T77" fmla="*/ 19 h 540"/>
                  <a:gd name="T78" fmla="*/ 47 w 591"/>
                  <a:gd name="T79" fmla="*/ 14 h 540"/>
                  <a:gd name="T80" fmla="*/ 54 w 591"/>
                  <a:gd name="T81" fmla="*/ 5 h 540"/>
                  <a:gd name="T82" fmla="*/ 63 w 591"/>
                  <a:gd name="T83" fmla="*/ 2 h 540"/>
                  <a:gd name="T84" fmla="*/ 76 w 591"/>
                  <a:gd name="T85" fmla="*/ 2 h 5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1" h="540">
                    <a:moveTo>
                      <a:pt x="591" y="32"/>
                    </a:moveTo>
                    <a:lnTo>
                      <a:pt x="568" y="48"/>
                    </a:lnTo>
                    <a:lnTo>
                      <a:pt x="556" y="67"/>
                    </a:lnTo>
                    <a:lnTo>
                      <a:pt x="550" y="87"/>
                    </a:lnTo>
                    <a:lnTo>
                      <a:pt x="550" y="111"/>
                    </a:lnTo>
                    <a:lnTo>
                      <a:pt x="552" y="135"/>
                    </a:lnTo>
                    <a:lnTo>
                      <a:pt x="555" y="160"/>
                    </a:lnTo>
                    <a:lnTo>
                      <a:pt x="553" y="183"/>
                    </a:lnTo>
                    <a:lnTo>
                      <a:pt x="550" y="208"/>
                    </a:lnTo>
                    <a:lnTo>
                      <a:pt x="546" y="242"/>
                    </a:lnTo>
                    <a:lnTo>
                      <a:pt x="544" y="279"/>
                    </a:lnTo>
                    <a:lnTo>
                      <a:pt x="544" y="316"/>
                    </a:lnTo>
                    <a:lnTo>
                      <a:pt x="546" y="354"/>
                    </a:lnTo>
                    <a:lnTo>
                      <a:pt x="546" y="391"/>
                    </a:lnTo>
                    <a:lnTo>
                      <a:pt x="548" y="431"/>
                    </a:lnTo>
                    <a:lnTo>
                      <a:pt x="549" y="469"/>
                    </a:lnTo>
                    <a:lnTo>
                      <a:pt x="550" y="509"/>
                    </a:lnTo>
                    <a:lnTo>
                      <a:pt x="513" y="524"/>
                    </a:lnTo>
                    <a:lnTo>
                      <a:pt x="472" y="535"/>
                    </a:lnTo>
                    <a:lnTo>
                      <a:pt x="430" y="539"/>
                    </a:lnTo>
                    <a:lnTo>
                      <a:pt x="388" y="540"/>
                    </a:lnTo>
                    <a:lnTo>
                      <a:pt x="345" y="537"/>
                    </a:lnTo>
                    <a:lnTo>
                      <a:pt x="304" y="533"/>
                    </a:lnTo>
                    <a:lnTo>
                      <a:pt x="264" y="526"/>
                    </a:lnTo>
                    <a:lnTo>
                      <a:pt x="228" y="519"/>
                    </a:lnTo>
                    <a:lnTo>
                      <a:pt x="290" y="405"/>
                    </a:lnTo>
                    <a:lnTo>
                      <a:pt x="303" y="420"/>
                    </a:lnTo>
                    <a:lnTo>
                      <a:pt x="316" y="434"/>
                    </a:lnTo>
                    <a:lnTo>
                      <a:pt x="332" y="447"/>
                    </a:lnTo>
                    <a:lnTo>
                      <a:pt x="349" y="460"/>
                    </a:lnTo>
                    <a:lnTo>
                      <a:pt x="365" y="468"/>
                    </a:lnTo>
                    <a:lnTo>
                      <a:pt x="382" y="475"/>
                    </a:lnTo>
                    <a:lnTo>
                      <a:pt x="397" y="477"/>
                    </a:lnTo>
                    <a:lnTo>
                      <a:pt x="414" y="477"/>
                    </a:lnTo>
                    <a:lnTo>
                      <a:pt x="422" y="458"/>
                    </a:lnTo>
                    <a:lnTo>
                      <a:pt x="426" y="441"/>
                    </a:lnTo>
                    <a:lnTo>
                      <a:pt x="423" y="424"/>
                    </a:lnTo>
                    <a:lnTo>
                      <a:pt x="421" y="409"/>
                    </a:lnTo>
                    <a:lnTo>
                      <a:pt x="416" y="394"/>
                    </a:lnTo>
                    <a:lnTo>
                      <a:pt x="410" y="378"/>
                    </a:lnTo>
                    <a:lnTo>
                      <a:pt x="405" y="360"/>
                    </a:lnTo>
                    <a:lnTo>
                      <a:pt x="404" y="343"/>
                    </a:lnTo>
                    <a:lnTo>
                      <a:pt x="416" y="326"/>
                    </a:lnTo>
                    <a:lnTo>
                      <a:pt x="427" y="310"/>
                    </a:lnTo>
                    <a:lnTo>
                      <a:pt x="437" y="294"/>
                    </a:lnTo>
                    <a:lnTo>
                      <a:pt x="447" y="278"/>
                    </a:lnTo>
                    <a:lnTo>
                      <a:pt x="454" y="261"/>
                    </a:lnTo>
                    <a:lnTo>
                      <a:pt x="461" y="244"/>
                    </a:lnTo>
                    <a:lnTo>
                      <a:pt x="464" y="226"/>
                    </a:lnTo>
                    <a:lnTo>
                      <a:pt x="466" y="208"/>
                    </a:lnTo>
                    <a:lnTo>
                      <a:pt x="456" y="200"/>
                    </a:lnTo>
                    <a:lnTo>
                      <a:pt x="446" y="195"/>
                    </a:lnTo>
                    <a:lnTo>
                      <a:pt x="432" y="191"/>
                    </a:lnTo>
                    <a:lnTo>
                      <a:pt x="420" y="190"/>
                    </a:lnTo>
                    <a:lnTo>
                      <a:pt x="407" y="189"/>
                    </a:lnTo>
                    <a:lnTo>
                      <a:pt x="393" y="190"/>
                    </a:lnTo>
                    <a:lnTo>
                      <a:pt x="382" y="192"/>
                    </a:lnTo>
                    <a:lnTo>
                      <a:pt x="374" y="197"/>
                    </a:lnTo>
                    <a:lnTo>
                      <a:pt x="361" y="183"/>
                    </a:lnTo>
                    <a:lnTo>
                      <a:pt x="351" y="170"/>
                    </a:lnTo>
                    <a:lnTo>
                      <a:pt x="340" y="155"/>
                    </a:lnTo>
                    <a:lnTo>
                      <a:pt x="330" y="141"/>
                    </a:lnTo>
                    <a:lnTo>
                      <a:pt x="318" y="124"/>
                    </a:lnTo>
                    <a:lnTo>
                      <a:pt x="307" y="109"/>
                    </a:lnTo>
                    <a:lnTo>
                      <a:pt x="293" y="95"/>
                    </a:lnTo>
                    <a:lnTo>
                      <a:pt x="280" y="84"/>
                    </a:lnTo>
                    <a:lnTo>
                      <a:pt x="260" y="95"/>
                    </a:lnTo>
                    <a:lnTo>
                      <a:pt x="246" y="111"/>
                    </a:lnTo>
                    <a:lnTo>
                      <a:pt x="237" y="129"/>
                    </a:lnTo>
                    <a:lnTo>
                      <a:pt x="232" y="150"/>
                    </a:lnTo>
                    <a:lnTo>
                      <a:pt x="229" y="170"/>
                    </a:lnTo>
                    <a:lnTo>
                      <a:pt x="227" y="192"/>
                    </a:lnTo>
                    <a:lnTo>
                      <a:pt x="222" y="215"/>
                    </a:lnTo>
                    <a:lnTo>
                      <a:pt x="218" y="239"/>
                    </a:lnTo>
                    <a:lnTo>
                      <a:pt x="201" y="242"/>
                    </a:lnTo>
                    <a:lnTo>
                      <a:pt x="184" y="248"/>
                    </a:lnTo>
                    <a:lnTo>
                      <a:pt x="167" y="253"/>
                    </a:lnTo>
                    <a:lnTo>
                      <a:pt x="150" y="263"/>
                    </a:lnTo>
                    <a:lnTo>
                      <a:pt x="132" y="272"/>
                    </a:lnTo>
                    <a:lnTo>
                      <a:pt x="115" y="283"/>
                    </a:lnTo>
                    <a:lnTo>
                      <a:pt x="98" y="296"/>
                    </a:lnTo>
                    <a:lnTo>
                      <a:pt x="83" y="311"/>
                    </a:lnTo>
                    <a:lnTo>
                      <a:pt x="105" y="333"/>
                    </a:lnTo>
                    <a:lnTo>
                      <a:pt x="126" y="355"/>
                    </a:lnTo>
                    <a:lnTo>
                      <a:pt x="143" y="379"/>
                    </a:lnTo>
                    <a:lnTo>
                      <a:pt x="159" y="404"/>
                    </a:lnTo>
                    <a:lnTo>
                      <a:pt x="168" y="430"/>
                    </a:lnTo>
                    <a:lnTo>
                      <a:pt x="174" y="459"/>
                    </a:lnTo>
                    <a:lnTo>
                      <a:pt x="173" y="492"/>
                    </a:lnTo>
                    <a:lnTo>
                      <a:pt x="166" y="529"/>
                    </a:lnTo>
                    <a:lnTo>
                      <a:pt x="152" y="525"/>
                    </a:lnTo>
                    <a:lnTo>
                      <a:pt x="138" y="522"/>
                    </a:lnTo>
                    <a:lnTo>
                      <a:pt x="119" y="520"/>
                    </a:lnTo>
                    <a:lnTo>
                      <a:pt x="102" y="519"/>
                    </a:lnTo>
                    <a:lnTo>
                      <a:pt x="83" y="516"/>
                    </a:lnTo>
                    <a:lnTo>
                      <a:pt x="65" y="513"/>
                    </a:lnTo>
                    <a:lnTo>
                      <a:pt x="47" y="511"/>
                    </a:lnTo>
                    <a:lnTo>
                      <a:pt x="31" y="509"/>
                    </a:lnTo>
                    <a:lnTo>
                      <a:pt x="34" y="483"/>
                    </a:lnTo>
                    <a:lnTo>
                      <a:pt x="36" y="460"/>
                    </a:lnTo>
                    <a:lnTo>
                      <a:pt x="35" y="440"/>
                    </a:lnTo>
                    <a:lnTo>
                      <a:pt x="35" y="423"/>
                    </a:lnTo>
                    <a:lnTo>
                      <a:pt x="29" y="405"/>
                    </a:lnTo>
                    <a:lnTo>
                      <a:pt x="22" y="388"/>
                    </a:lnTo>
                    <a:lnTo>
                      <a:pt x="12" y="370"/>
                    </a:lnTo>
                    <a:lnTo>
                      <a:pt x="0" y="353"/>
                    </a:lnTo>
                    <a:lnTo>
                      <a:pt x="28" y="327"/>
                    </a:lnTo>
                    <a:lnTo>
                      <a:pt x="54" y="299"/>
                    </a:lnTo>
                    <a:lnTo>
                      <a:pt x="74" y="267"/>
                    </a:lnTo>
                    <a:lnTo>
                      <a:pt x="92" y="234"/>
                    </a:lnTo>
                    <a:lnTo>
                      <a:pt x="104" y="199"/>
                    </a:lnTo>
                    <a:lnTo>
                      <a:pt x="112" y="164"/>
                    </a:lnTo>
                    <a:lnTo>
                      <a:pt x="115" y="128"/>
                    </a:lnTo>
                    <a:lnTo>
                      <a:pt x="114" y="94"/>
                    </a:lnTo>
                    <a:lnTo>
                      <a:pt x="135" y="98"/>
                    </a:lnTo>
                    <a:lnTo>
                      <a:pt x="156" y="99"/>
                    </a:lnTo>
                    <a:lnTo>
                      <a:pt x="175" y="94"/>
                    </a:lnTo>
                    <a:lnTo>
                      <a:pt x="195" y="89"/>
                    </a:lnTo>
                    <a:lnTo>
                      <a:pt x="213" y="78"/>
                    </a:lnTo>
                    <a:lnTo>
                      <a:pt x="231" y="69"/>
                    </a:lnTo>
                    <a:lnTo>
                      <a:pt x="249" y="60"/>
                    </a:lnTo>
                    <a:lnTo>
                      <a:pt x="270" y="52"/>
                    </a:lnTo>
                    <a:lnTo>
                      <a:pt x="269" y="26"/>
                    </a:lnTo>
                    <a:lnTo>
                      <a:pt x="278" y="14"/>
                    </a:lnTo>
                    <a:lnTo>
                      <a:pt x="292" y="9"/>
                    </a:lnTo>
                    <a:lnTo>
                      <a:pt x="312" y="11"/>
                    </a:lnTo>
                    <a:lnTo>
                      <a:pt x="332" y="12"/>
                    </a:lnTo>
                    <a:lnTo>
                      <a:pt x="355" y="14"/>
                    </a:lnTo>
                    <a:lnTo>
                      <a:pt x="375" y="11"/>
                    </a:lnTo>
                    <a:lnTo>
                      <a:pt x="394" y="0"/>
                    </a:lnTo>
                    <a:lnTo>
                      <a:pt x="591" y="32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" name="Freeform 88"/>
              <p:cNvSpPr>
                <a:spLocks/>
              </p:cNvSpPr>
              <p:nvPr/>
            </p:nvSpPr>
            <p:spPr bwMode="auto">
              <a:xfrm>
                <a:off x="4123" y="1101"/>
                <a:ext cx="47" cy="55"/>
              </a:xfrm>
              <a:custGeom>
                <a:avLst/>
                <a:gdLst>
                  <a:gd name="T0" fmla="*/ 47 w 238"/>
                  <a:gd name="T1" fmla="*/ 17 h 271"/>
                  <a:gd name="T2" fmla="*/ 47 w 238"/>
                  <a:gd name="T3" fmla="*/ 19 h 271"/>
                  <a:gd name="T4" fmla="*/ 46 w 238"/>
                  <a:gd name="T5" fmla="*/ 23 h 271"/>
                  <a:gd name="T6" fmla="*/ 44 w 238"/>
                  <a:gd name="T7" fmla="*/ 26 h 271"/>
                  <a:gd name="T8" fmla="*/ 42 w 238"/>
                  <a:gd name="T9" fmla="*/ 30 h 271"/>
                  <a:gd name="T10" fmla="*/ 40 w 238"/>
                  <a:gd name="T11" fmla="*/ 34 h 271"/>
                  <a:gd name="T12" fmla="*/ 39 w 238"/>
                  <a:gd name="T13" fmla="*/ 39 h 271"/>
                  <a:gd name="T14" fmla="*/ 39 w 238"/>
                  <a:gd name="T15" fmla="*/ 44 h 271"/>
                  <a:gd name="T16" fmla="*/ 41 w 238"/>
                  <a:gd name="T17" fmla="*/ 49 h 271"/>
                  <a:gd name="T18" fmla="*/ 40 w 238"/>
                  <a:gd name="T19" fmla="*/ 47 h 271"/>
                  <a:gd name="T20" fmla="*/ 38 w 238"/>
                  <a:gd name="T21" fmla="*/ 45 h 271"/>
                  <a:gd name="T22" fmla="*/ 36 w 238"/>
                  <a:gd name="T23" fmla="*/ 43 h 271"/>
                  <a:gd name="T24" fmla="*/ 34 w 238"/>
                  <a:gd name="T25" fmla="*/ 40 h 271"/>
                  <a:gd name="T26" fmla="*/ 31 w 238"/>
                  <a:gd name="T27" fmla="*/ 37 h 271"/>
                  <a:gd name="T28" fmla="*/ 28 w 238"/>
                  <a:gd name="T29" fmla="*/ 35 h 271"/>
                  <a:gd name="T30" fmla="*/ 25 w 238"/>
                  <a:gd name="T31" fmla="*/ 34 h 271"/>
                  <a:gd name="T32" fmla="*/ 23 w 238"/>
                  <a:gd name="T33" fmla="*/ 36 h 271"/>
                  <a:gd name="T34" fmla="*/ 12 w 238"/>
                  <a:gd name="T35" fmla="*/ 55 h 271"/>
                  <a:gd name="T36" fmla="*/ 12 w 238"/>
                  <a:gd name="T37" fmla="*/ 52 h 271"/>
                  <a:gd name="T38" fmla="*/ 11 w 238"/>
                  <a:gd name="T39" fmla="*/ 48 h 271"/>
                  <a:gd name="T40" fmla="*/ 11 w 238"/>
                  <a:gd name="T41" fmla="*/ 45 h 271"/>
                  <a:gd name="T42" fmla="*/ 10 w 238"/>
                  <a:gd name="T43" fmla="*/ 42 h 271"/>
                  <a:gd name="T44" fmla="*/ 8 w 238"/>
                  <a:gd name="T45" fmla="*/ 38 h 271"/>
                  <a:gd name="T46" fmla="*/ 6 w 238"/>
                  <a:gd name="T47" fmla="*/ 36 h 271"/>
                  <a:gd name="T48" fmla="*/ 3 w 238"/>
                  <a:gd name="T49" fmla="*/ 33 h 271"/>
                  <a:gd name="T50" fmla="*/ 0 w 238"/>
                  <a:gd name="T51" fmla="*/ 32 h 271"/>
                  <a:gd name="T52" fmla="*/ 2 w 238"/>
                  <a:gd name="T53" fmla="*/ 30 h 271"/>
                  <a:gd name="T54" fmla="*/ 4 w 238"/>
                  <a:gd name="T55" fmla="*/ 29 h 271"/>
                  <a:gd name="T56" fmla="*/ 6 w 238"/>
                  <a:gd name="T57" fmla="*/ 27 h 271"/>
                  <a:gd name="T58" fmla="*/ 8 w 238"/>
                  <a:gd name="T59" fmla="*/ 26 h 271"/>
                  <a:gd name="T60" fmla="*/ 11 w 238"/>
                  <a:gd name="T61" fmla="*/ 25 h 271"/>
                  <a:gd name="T62" fmla="*/ 13 w 238"/>
                  <a:gd name="T63" fmla="*/ 25 h 271"/>
                  <a:gd name="T64" fmla="*/ 16 w 238"/>
                  <a:gd name="T65" fmla="*/ 26 h 271"/>
                  <a:gd name="T66" fmla="*/ 18 w 238"/>
                  <a:gd name="T67" fmla="*/ 29 h 271"/>
                  <a:gd name="T68" fmla="*/ 21 w 238"/>
                  <a:gd name="T69" fmla="*/ 26 h 271"/>
                  <a:gd name="T70" fmla="*/ 22 w 238"/>
                  <a:gd name="T71" fmla="*/ 23 h 271"/>
                  <a:gd name="T72" fmla="*/ 23 w 238"/>
                  <a:gd name="T73" fmla="*/ 19 h 271"/>
                  <a:gd name="T74" fmla="*/ 23 w 238"/>
                  <a:gd name="T75" fmla="*/ 15 h 271"/>
                  <a:gd name="T76" fmla="*/ 23 w 238"/>
                  <a:gd name="T77" fmla="*/ 11 h 271"/>
                  <a:gd name="T78" fmla="*/ 24 w 238"/>
                  <a:gd name="T79" fmla="*/ 7 h 271"/>
                  <a:gd name="T80" fmla="*/ 24 w 238"/>
                  <a:gd name="T81" fmla="*/ 3 h 271"/>
                  <a:gd name="T82" fmla="*/ 26 w 238"/>
                  <a:gd name="T83" fmla="*/ 0 h 271"/>
                  <a:gd name="T84" fmla="*/ 28 w 238"/>
                  <a:gd name="T85" fmla="*/ 3 h 271"/>
                  <a:gd name="T86" fmla="*/ 30 w 238"/>
                  <a:gd name="T87" fmla="*/ 6 h 271"/>
                  <a:gd name="T88" fmla="*/ 32 w 238"/>
                  <a:gd name="T89" fmla="*/ 11 h 271"/>
                  <a:gd name="T90" fmla="*/ 34 w 238"/>
                  <a:gd name="T91" fmla="*/ 15 h 271"/>
                  <a:gd name="T92" fmla="*/ 36 w 238"/>
                  <a:gd name="T93" fmla="*/ 17 h 271"/>
                  <a:gd name="T94" fmla="*/ 39 w 238"/>
                  <a:gd name="T95" fmla="*/ 19 h 271"/>
                  <a:gd name="T96" fmla="*/ 42 w 238"/>
                  <a:gd name="T97" fmla="*/ 19 h 271"/>
                  <a:gd name="T98" fmla="*/ 47 w 238"/>
                  <a:gd name="T99" fmla="*/ 17 h 2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38" h="271">
                    <a:moveTo>
                      <a:pt x="238" y="83"/>
                    </a:moveTo>
                    <a:lnTo>
                      <a:pt x="237" y="95"/>
                    </a:lnTo>
                    <a:lnTo>
                      <a:pt x="231" y="111"/>
                    </a:lnTo>
                    <a:lnTo>
                      <a:pt x="221" y="128"/>
                    </a:lnTo>
                    <a:lnTo>
                      <a:pt x="211" y="148"/>
                    </a:lnTo>
                    <a:lnTo>
                      <a:pt x="201" y="169"/>
                    </a:lnTo>
                    <a:lnTo>
                      <a:pt x="195" y="191"/>
                    </a:lnTo>
                    <a:lnTo>
                      <a:pt x="196" y="215"/>
                    </a:lnTo>
                    <a:lnTo>
                      <a:pt x="208" y="239"/>
                    </a:lnTo>
                    <a:lnTo>
                      <a:pt x="201" y="234"/>
                    </a:lnTo>
                    <a:lnTo>
                      <a:pt x="193" y="224"/>
                    </a:lnTo>
                    <a:lnTo>
                      <a:pt x="183" y="210"/>
                    </a:lnTo>
                    <a:lnTo>
                      <a:pt x="171" y="196"/>
                    </a:lnTo>
                    <a:lnTo>
                      <a:pt x="157" y="181"/>
                    </a:lnTo>
                    <a:lnTo>
                      <a:pt x="143" y="172"/>
                    </a:lnTo>
                    <a:lnTo>
                      <a:pt x="128" y="169"/>
                    </a:lnTo>
                    <a:lnTo>
                      <a:pt x="114" y="177"/>
                    </a:lnTo>
                    <a:lnTo>
                      <a:pt x="62" y="271"/>
                    </a:lnTo>
                    <a:lnTo>
                      <a:pt x="61" y="254"/>
                    </a:lnTo>
                    <a:lnTo>
                      <a:pt x="58" y="237"/>
                    </a:lnTo>
                    <a:lnTo>
                      <a:pt x="54" y="220"/>
                    </a:lnTo>
                    <a:lnTo>
                      <a:pt x="49" y="205"/>
                    </a:lnTo>
                    <a:lnTo>
                      <a:pt x="40" y="189"/>
                    </a:lnTo>
                    <a:lnTo>
                      <a:pt x="30" y="177"/>
                    </a:lnTo>
                    <a:lnTo>
                      <a:pt x="17" y="164"/>
                    </a:lnTo>
                    <a:lnTo>
                      <a:pt x="0" y="156"/>
                    </a:lnTo>
                    <a:lnTo>
                      <a:pt x="8" y="150"/>
                    </a:lnTo>
                    <a:lnTo>
                      <a:pt x="18" y="142"/>
                    </a:lnTo>
                    <a:lnTo>
                      <a:pt x="28" y="133"/>
                    </a:lnTo>
                    <a:lnTo>
                      <a:pt x="41" y="127"/>
                    </a:lnTo>
                    <a:lnTo>
                      <a:pt x="54" y="121"/>
                    </a:lnTo>
                    <a:lnTo>
                      <a:pt x="67" y="123"/>
                    </a:lnTo>
                    <a:lnTo>
                      <a:pt x="80" y="129"/>
                    </a:lnTo>
                    <a:lnTo>
                      <a:pt x="93" y="145"/>
                    </a:lnTo>
                    <a:lnTo>
                      <a:pt x="105" y="130"/>
                    </a:lnTo>
                    <a:lnTo>
                      <a:pt x="111" y="115"/>
                    </a:lnTo>
                    <a:lnTo>
                      <a:pt x="115" y="95"/>
                    </a:lnTo>
                    <a:lnTo>
                      <a:pt x="117" y="76"/>
                    </a:lnTo>
                    <a:lnTo>
                      <a:pt x="117" y="55"/>
                    </a:lnTo>
                    <a:lnTo>
                      <a:pt x="119" y="36"/>
                    </a:lnTo>
                    <a:lnTo>
                      <a:pt x="124" y="16"/>
                    </a:lnTo>
                    <a:lnTo>
                      <a:pt x="134" y="0"/>
                    </a:lnTo>
                    <a:lnTo>
                      <a:pt x="144" y="14"/>
                    </a:lnTo>
                    <a:lnTo>
                      <a:pt x="153" y="32"/>
                    </a:lnTo>
                    <a:lnTo>
                      <a:pt x="161" y="52"/>
                    </a:lnTo>
                    <a:lnTo>
                      <a:pt x="170" y="72"/>
                    </a:lnTo>
                    <a:lnTo>
                      <a:pt x="180" y="86"/>
                    </a:lnTo>
                    <a:lnTo>
                      <a:pt x="195" y="95"/>
                    </a:lnTo>
                    <a:lnTo>
                      <a:pt x="213" y="94"/>
                    </a:lnTo>
                    <a:lnTo>
                      <a:pt x="238" y="83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" name="Freeform 89"/>
              <p:cNvSpPr>
                <a:spLocks/>
              </p:cNvSpPr>
              <p:nvPr/>
            </p:nvSpPr>
            <p:spPr bwMode="auto">
              <a:xfrm>
                <a:off x="4135" y="1141"/>
                <a:ext cx="161" cy="158"/>
              </a:xfrm>
              <a:custGeom>
                <a:avLst/>
                <a:gdLst>
                  <a:gd name="T0" fmla="*/ 114 w 806"/>
                  <a:gd name="T1" fmla="*/ 143 h 789"/>
                  <a:gd name="T2" fmla="*/ 113 w 806"/>
                  <a:gd name="T3" fmla="*/ 135 h 789"/>
                  <a:gd name="T4" fmla="*/ 115 w 806"/>
                  <a:gd name="T5" fmla="*/ 127 h 789"/>
                  <a:gd name="T6" fmla="*/ 114 w 806"/>
                  <a:gd name="T7" fmla="*/ 120 h 789"/>
                  <a:gd name="T8" fmla="*/ 108 w 806"/>
                  <a:gd name="T9" fmla="*/ 116 h 789"/>
                  <a:gd name="T10" fmla="*/ 103 w 806"/>
                  <a:gd name="T11" fmla="*/ 124 h 789"/>
                  <a:gd name="T12" fmla="*/ 100 w 806"/>
                  <a:gd name="T13" fmla="*/ 133 h 789"/>
                  <a:gd name="T14" fmla="*/ 96 w 806"/>
                  <a:gd name="T15" fmla="*/ 141 h 789"/>
                  <a:gd name="T16" fmla="*/ 89 w 806"/>
                  <a:gd name="T17" fmla="*/ 148 h 789"/>
                  <a:gd name="T18" fmla="*/ 85 w 806"/>
                  <a:gd name="T19" fmla="*/ 134 h 789"/>
                  <a:gd name="T20" fmla="*/ 84 w 806"/>
                  <a:gd name="T21" fmla="*/ 119 h 789"/>
                  <a:gd name="T22" fmla="*/ 83 w 806"/>
                  <a:gd name="T23" fmla="*/ 103 h 789"/>
                  <a:gd name="T24" fmla="*/ 85 w 806"/>
                  <a:gd name="T25" fmla="*/ 87 h 789"/>
                  <a:gd name="T26" fmla="*/ 81 w 806"/>
                  <a:gd name="T27" fmla="*/ 86 h 789"/>
                  <a:gd name="T28" fmla="*/ 77 w 806"/>
                  <a:gd name="T29" fmla="*/ 87 h 789"/>
                  <a:gd name="T30" fmla="*/ 71 w 806"/>
                  <a:gd name="T31" fmla="*/ 104 h 789"/>
                  <a:gd name="T32" fmla="*/ 65 w 806"/>
                  <a:gd name="T33" fmla="*/ 121 h 789"/>
                  <a:gd name="T34" fmla="*/ 58 w 806"/>
                  <a:gd name="T35" fmla="*/ 138 h 789"/>
                  <a:gd name="T36" fmla="*/ 48 w 806"/>
                  <a:gd name="T37" fmla="*/ 154 h 789"/>
                  <a:gd name="T38" fmla="*/ 41 w 806"/>
                  <a:gd name="T39" fmla="*/ 146 h 789"/>
                  <a:gd name="T40" fmla="*/ 39 w 806"/>
                  <a:gd name="T41" fmla="*/ 136 h 789"/>
                  <a:gd name="T42" fmla="*/ 38 w 806"/>
                  <a:gd name="T43" fmla="*/ 126 h 789"/>
                  <a:gd name="T44" fmla="*/ 31 w 806"/>
                  <a:gd name="T45" fmla="*/ 120 h 789"/>
                  <a:gd name="T46" fmla="*/ 11 w 806"/>
                  <a:gd name="T47" fmla="*/ 154 h 789"/>
                  <a:gd name="T48" fmla="*/ 6 w 806"/>
                  <a:gd name="T49" fmla="*/ 146 h 789"/>
                  <a:gd name="T50" fmla="*/ 3 w 806"/>
                  <a:gd name="T51" fmla="*/ 137 h 789"/>
                  <a:gd name="T52" fmla="*/ 1 w 806"/>
                  <a:gd name="T53" fmla="*/ 129 h 789"/>
                  <a:gd name="T54" fmla="*/ 2 w 806"/>
                  <a:gd name="T55" fmla="*/ 122 h 789"/>
                  <a:gd name="T56" fmla="*/ 6 w 806"/>
                  <a:gd name="T57" fmla="*/ 117 h 789"/>
                  <a:gd name="T58" fmla="*/ 10 w 806"/>
                  <a:gd name="T59" fmla="*/ 112 h 789"/>
                  <a:gd name="T60" fmla="*/ 14 w 806"/>
                  <a:gd name="T61" fmla="*/ 108 h 789"/>
                  <a:gd name="T62" fmla="*/ 19 w 806"/>
                  <a:gd name="T63" fmla="*/ 107 h 789"/>
                  <a:gd name="T64" fmla="*/ 24 w 806"/>
                  <a:gd name="T65" fmla="*/ 110 h 789"/>
                  <a:gd name="T66" fmla="*/ 29 w 806"/>
                  <a:gd name="T67" fmla="*/ 113 h 789"/>
                  <a:gd name="T68" fmla="*/ 35 w 806"/>
                  <a:gd name="T69" fmla="*/ 114 h 789"/>
                  <a:gd name="T70" fmla="*/ 39 w 806"/>
                  <a:gd name="T71" fmla="*/ 87 h 789"/>
                  <a:gd name="T72" fmla="*/ 53 w 806"/>
                  <a:gd name="T73" fmla="*/ 64 h 789"/>
                  <a:gd name="T74" fmla="*/ 42 w 806"/>
                  <a:gd name="T75" fmla="*/ 60 h 789"/>
                  <a:gd name="T76" fmla="*/ 31 w 806"/>
                  <a:gd name="T77" fmla="*/ 59 h 789"/>
                  <a:gd name="T78" fmla="*/ 24 w 806"/>
                  <a:gd name="T79" fmla="*/ 53 h 789"/>
                  <a:gd name="T80" fmla="*/ 30 w 806"/>
                  <a:gd name="T81" fmla="*/ 45 h 789"/>
                  <a:gd name="T82" fmla="*/ 46 w 806"/>
                  <a:gd name="T83" fmla="*/ 45 h 789"/>
                  <a:gd name="T84" fmla="*/ 61 w 806"/>
                  <a:gd name="T85" fmla="*/ 43 h 789"/>
                  <a:gd name="T86" fmla="*/ 75 w 806"/>
                  <a:gd name="T87" fmla="*/ 35 h 789"/>
                  <a:gd name="T88" fmla="*/ 80 w 806"/>
                  <a:gd name="T89" fmla="*/ 27 h 789"/>
                  <a:gd name="T90" fmla="*/ 79 w 806"/>
                  <a:gd name="T91" fmla="*/ 22 h 789"/>
                  <a:gd name="T92" fmla="*/ 78 w 806"/>
                  <a:gd name="T93" fmla="*/ 17 h 789"/>
                  <a:gd name="T94" fmla="*/ 77 w 806"/>
                  <a:gd name="T95" fmla="*/ 13 h 789"/>
                  <a:gd name="T96" fmla="*/ 86 w 806"/>
                  <a:gd name="T97" fmla="*/ 9 h 789"/>
                  <a:gd name="T98" fmla="*/ 105 w 806"/>
                  <a:gd name="T99" fmla="*/ 6 h 789"/>
                  <a:gd name="T100" fmla="*/ 125 w 806"/>
                  <a:gd name="T101" fmla="*/ 3 h 789"/>
                  <a:gd name="T102" fmla="*/ 145 w 806"/>
                  <a:gd name="T103" fmla="*/ 0 h 789"/>
                  <a:gd name="T104" fmla="*/ 157 w 806"/>
                  <a:gd name="T105" fmla="*/ 17 h 789"/>
                  <a:gd name="T106" fmla="*/ 160 w 806"/>
                  <a:gd name="T107" fmla="*/ 55 h 789"/>
                  <a:gd name="T108" fmla="*/ 159 w 806"/>
                  <a:gd name="T109" fmla="*/ 94 h 789"/>
                  <a:gd name="T110" fmla="*/ 142 w 806"/>
                  <a:gd name="T111" fmla="*/ 127 h 78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06" h="789">
                    <a:moveTo>
                      <a:pt x="633" y="695"/>
                    </a:moveTo>
                    <a:lnTo>
                      <a:pt x="570" y="715"/>
                    </a:lnTo>
                    <a:lnTo>
                      <a:pt x="565" y="694"/>
                    </a:lnTo>
                    <a:lnTo>
                      <a:pt x="566" y="673"/>
                    </a:lnTo>
                    <a:lnTo>
                      <a:pt x="569" y="652"/>
                    </a:lnTo>
                    <a:lnTo>
                      <a:pt x="574" y="633"/>
                    </a:lnTo>
                    <a:lnTo>
                      <a:pt x="574" y="614"/>
                    </a:lnTo>
                    <a:lnTo>
                      <a:pt x="570" y="598"/>
                    </a:lnTo>
                    <a:lnTo>
                      <a:pt x="559" y="586"/>
                    </a:lnTo>
                    <a:lnTo>
                      <a:pt x="539" y="581"/>
                    </a:lnTo>
                    <a:lnTo>
                      <a:pt x="525" y="600"/>
                    </a:lnTo>
                    <a:lnTo>
                      <a:pt x="515" y="621"/>
                    </a:lnTo>
                    <a:lnTo>
                      <a:pt x="507" y="643"/>
                    </a:lnTo>
                    <a:lnTo>
                      <a:pt x="500" y="666"/>
                    </a:lnTo>
                    <a:lnTo>
                      <a:pt x="491" y="686"/>
                    </a:lnTo>
                    <a:lnTo>
                      <a:pt x="480" y="706"/>
                    </a:lnTo>
                    <a:lnTo>
                      <a:pt x="465" y="722"/>
                    </a:lnTo>
                    <a:lnTo>
                      <a:pt x="446" y="737"/>
                    </a:lnTo>
                    <a:lnTo>
                      <a:pt x="435" y="703"/>
                    </a:lnTo>
                    <a:lnTo>
                      <a:pt x="427" y="668"/>
                    </a:lnTo>
                    <a:lnTo>
                      <a:pt x="421" y="630"/>
                    </a:lnTo>
                    <a:lnTo>
                      <a:pt x="419" y="593"/>
                    </a:lnTo>
                    <a:lnTo>
                      <a:pt x="418" y="554"/>
                    </a:lnTo>
                    <a:lnTo>
                      <a:pt x="418" y="514"/>
                    </a:lnTo>
                    <a:lnTo>
                      <a:pt x="420" y="473"/>
                    </a:lnTo>
                    <a:lnTo>
                      <a:pt x="425" y="436"/>
                    </a:lnTo>
                    <a:lnTo>
                      <a:pt x="415" y="429"/>
                    </a:lnTo>
                    <a:lnTo>
                      <a:pt x="404" y="428"/>
                    </a:lnTo>
                    <a:lnTo>
                      <a:pt x="392" y="429"/>
                    </a:lnTo>
                    <a:lnTo>
                      <a:pt x="384" y="436"/>
                    </a:lnTo>
                    <a:lnTo>
                      <a:pt x="368" y="478"/>
                    </a:lnTo>
                    <a:lnTo>
                      <a:pt x="355" y="521"/>
                    </a:lnTo>
                    <a:lnTo>
                      <a:pt x="340" y="563"/>
                    </a:lnTo>
                    <a:lnTo>
                      <a:pt x="326" y="606"/>
                    </a:lnTo>
                    <a:lnTo>
                      <a:pt x="309" y="646"/>
                    </a:lnTo>
                    <a:lnTo>
                      <a:pt x="290" y="687"/>
                    </a:lnTo>
                    <a:lnTo>
                      <a:pt x="265" y="727"/>
                    </a:lnTo>
                    <a:lnTo>
                      <a:pt x="238" y="767"/>
                    </a:lnTo>
                    <a:lnTo>
                      <a:pt x="216" y="751"/>
                    </a:lnTo>
                    <a:lnTo>
                      <a:pt x="204" y="730"/>
                    </a:lnTo>
                    <a:lnTo>
                      <a:pt x="199" y="705"/>
                    </a:lnTo>
                    <a:lnTo>
                      <a:pt x="196" y="680"/>
                    </a:lnTo>
                    <a:lnTo>
                      <a:pt x="194" y="653"/>
                    </a:lnTo>
                    <a:lnTo>
                      <a:pt x="189" y="630"/>
                    </a:lnTo>
                    <a:lnTo>
                      <a:pt x="176" y="612"/>
                    </a:lnTo>
                    <a:lnTo>
                      <a:pt x="156" y="601"/>
                    </a:lnTo>
                    <a:lnTo>
                      <a:pt x="72" y="789"/>
                    </a:lnTo>
                    <a:lnTo>
                      <a:pt x="54" y="771"/>
                    </a:lnTo>
                    <a:lnTo>
                      <a:pt x="40" y="751"/>
                    </a:lnTo>
                    <a:lnTo>
                      <a:pt x="30" y="730"/>
                    </a:lnTo>
                    <a:lnTo>
                      <a:pt x="24" y="708"/>
                    </a:lnTo>
                    <a:lnTo>
                      <a:pt x="17" y="686"/>
                    </a:lnTo>
                    <a:lnTo>
                      <a:pt x="11" y="663"/>
                    </a:lnTo>
                    <a:lnTo>
                      <a:pt x="5" y="642"/>
                    </a:lnTo>
                    <a:lnTo>
                      <a:pt x="0" y="623"/>
                    </a:lnTo>
                    <a:lnTo>
                      <a:pt x="10" y="607"/>
                    </a:lnTo>
                    <a:lnTo>
                      <a:pt x="21" y="593"/>
                    </a:lnTo>
                    <a:lnTo>
                      <a:pt x="31" y="582"/>
                    </a:lnTo>
                    <a:lnTo>
                      <a:pt x="42" y="572"/>
                    </a:lnTo>
                    <a:lnTo>
                      <a:pt x="51" y="560"/>
                    </a:lnTo>
                    <a:lnTo>
                      <a:pt x="61" y="550"/>
                    </a:lnTo>
                    <a:lnTo>
                      <a:pt x="71" y="539"/>
                    </a:lnTo>
                    <a:lnTo>
                      <a:pt x="83" y="529"/>
                    </a:lnTo>
                    <a:lnTo>
                      <a:pt x="94" y="533"/>
                    </a:lnTo>
                    <a:lnTo>
                      <a:pt x="107" y="540"/>
                    </a:lnTo>
                    <a:lnTo>
                      <a:pt x="121" y="548"/>
                    </a:lnTo>
                    <a:lnTo>
                      <a:pt x="134" y="557"/>
                    </a:lnTo>
                    <a:lnTo>
                      <a:pt x="147" y="563"/>
                    </a:lnTo>
                    <a:lnTo>
                      <a:pt x="160" y="568"/>
                    </a:lnTo>
                    <a:lnTo>
                      <a:pt x="173" y="571"/>
                    </a:lnTo>
                    <a:lnTo>
                      <a:pt x="186" y="571"/>
                    </a:lnTo>
                    <a:lnTo>
                      <a:pt x="196" y="436"/>
                    </a:lnTo>
                    <a:lnTo>
                      <a:pt x="280" y="342"/>
                    </a:lnTo>
                    <a:lnTo>
                      <a:pt x="263" y="318"/>
                    </a:lnTo>
                    <a:lnTo>
                      <a:pt x="240" y="306"/>
                    </a:lnTo>
                    <a:lnTo>
                      <a:pt x="212" y="302"/>
                    </a:lnTo>
                    <a:lnTo>
                      <a:pt x="185" y="301"/>
                    </a:lnTo>
                    <a:lnTo>
                      <a:pt x="157" y="296"/>
                    </a:lnTo>
                    <a:lnTo>
                      <a:pt x="134" y="286"/>
                    </a:lnTo>
                    <a:lnTo>
                      <a:pt x="118" y="264"/>
                    </a:lnTo>
                    <a:lnTo>
                      <a:pt x="114" y="228"/>
                    </a:lnTo>
                    <a:lnTo>
                      <a:pt x="152" y="225"/>
                    </a:lnTo>
                    <a:lnTo>
                      <a:pt x="192" y="225"/>
                    </a:lnTo>
                    <a:lnTo>
                      <a:pt x="231" y="224"/>
                    </a:lnTo>
                    <a:lnTo>
                      <a:pt x="271" y="222"/>
                    </a:lnTo>
                    <a:lnTo>
                      <a:pt x="307" y="214"/>
                    </a:lnTo>
                    <a:lnTo>
                      <a:pt x="342" y="200"/>
                    </a:lnTo>
                    <a:lnTo>
                      <a:pt x="375" y="177"/>
                    </a:lnTo>
                    <a:lnTo>
                      <a:pt x="404" y="146"/>
                    </a:lnTo>
                    <a:lnTo>
                      <a:pt x="400" y="133"/>
                    </a:lnTo>
                    <a:lnTo>
                      <a:pt x="398" y="122"/>
                    </a:lnTo>
                    <a:lnTo>
                      <a:pt x="395" y="110"/>
                    </a:lnTo>
                    <a:lnTo>
                      <a:pt x="394" y="98"/>
                    </a:lnTo>
                    <a:lnTo>
                      <a:pt x="391" y="86"/>
                    </a:lnTo>
                    <a:lnTo>
                      <a:pt x="389" y="75"/>
                    </a:lnTo>
                    <a:lnTo>
                      <a:pt x="386" y="63"/>
                    </a:lnTo>
                    <a:lnTo>
                      <a:pt x="384" y="52"/>
                    </a:lnTo>
                    <a:lnTo>
                      <a:pt x="430" y="45"/>
                    </a:lnTo>
                    <a:lnTo>
                      <a:pt x="478" y="38"/>
                    </a:lnTo>
                    <a:lnTo>
                      <a:pt x="526" y="29"/>
                    </a:lnTo>
                    <a:lnTo>
                      <a:pt x="576" y="22"/>
                    </a:lnTo>
                    <a:lnTo>
                      <a:pt x="626" y="13"/>
                    </a:lnTo>
                    <a:lnTo>
                      <a:pt x="676" y="6"/>
                    </a:lnTo>
                    <a:lnTo>
                      <a:pt x="726" y="1"/>
                    </a:lnTo>
                    <a:lnTo>
                      <a:pt x="777" y="0"/>
                    </a:lnTo>
                    <a:lnTo>
                      <a:pt x="784" y="86"/>
                    </a:lnTo>
                    <a:lnTo>
                      <a:pt x="795" y="180"/>
                    </a:lnTo>
                    <a:lnTo>
                      <a:pt x="803" y="276"/>
                    </a:lnTo>
                    <a:lnTo>
                      <a:pt x="806" y="374"/>
                    </a:lnTo>
                    <a:lnTo>
                      <a:pt x="794" y="468"/>
                    </a:lnTo>
                    <a:lnTo>
                      <a:pt x="765" y="555"/>
                    </a:lnTo>
                    <a:lnTo>
                      <a:pt x="713" y="632"/>
                    </a:lnTo>
                    <a:lnTo>
                      <a:pt x="633" y="695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" name="Freeform 90"/>
              <p:cNvSpPr>
                <a:spLocks/>
              </p:cNvSpPr>
              <p:nvPr/>
            </p:nvSpPr>
            <p:spPr bwMode="auto">
              <a:xfrm>
                <a:off x="4214" y="1168"/>
                <a:ext cx="81" cy="83"/>
              </a:xfrm>
              <a:custGeom>
                <a:avLst/>
                <a:gdLst>
                  <a:gd name="T0" fmla="*/ 57 w 405"/>
                  <a:gd name="T1" fmla="*/ 28 h 414"/>
                  <a:gd name="T2" fmla="*/ 64 w 405"/>
                  <a:gd name="T3" fmla="*/ 28 h 414"/>
                  <a:gd name="T4" fmla="*/ 71 w 405"/>
                  <a:gd name="T5" fmla="*/ 28 h 414"/>
                  <a:gd name="T6" fmla="*/ 78 w 405"/>
                  <a:gd name="T7" fmla="*/ 29 h 414"/>
                  <a:gd name="T8" fmla="*/ 78 w 405"/>
                  <a:gd name="T9" fmla="*/ 36 h 414"/>
                  <a:gd name="T10" fmla="*/ 68 w 405"/>
                  <a:gd name="T11" fmla="*/ 46 h 414"/>
                  <a:gd name="T12" fmla="*/ 58 w 405"/>
                  <a:gd name="T13" fmla="*/ 55 h 414"/>
                  <a:gd name="T14" fmla="*/ 56 w 405"/>
                  <a:gd name="T15" fmla="*/ 67 h 414"/>
                  <a:gd name="T16" fmla="*/ 58 w 405"/>
                  <a:gd name="T17" fmla="*/ 83 h 414"/>
                  <a:gd name="T18" fmla="*/ 52 w 405"/>
                  <a:gd name="T19" fmla="*/ 81 h 414"/>
                  <a:gd name="T20" fmla="*/ 48 w 405"/>
                  <a:gd name="T21" fmla="*/ 76 h 414"/>
                  <a:gd name="T22" fmla="*/ 45 w 405"/>
                  <a:gd name="T23" fmla="*/ 70 h 414"/>
                  <a:gd name="T24" fmla="*/ 41 w 405"/>
                  <a:gd name="T25" fmla="*/ 64 h 414"/>
                  <a:gd name="T26" fmla="*/ 36 w 405"/>
                  <a:gd name="T27" fmla="*/ 70 h 414"/>
                  <a:gd name="T28" fmla="*/ 31 w 405"/>
                  <a:gd name="T29" fmla="*/ 76 h 414"/>
                  <a:gd name="T30" fmla="*/ 25 w 405"/>
                  <a:gd name="T31" fmla="*/ 81 h 414"/>
                  <a:gd name="T32" fmla="*/ 19 w 405"/>
                  <a:gd name="T33" fmla="*/ 83 h 414"/>
                  <a:gd name="T34" fmla="*/ 19 w 405"/>
                  <a:gd name="T35" fmla="*/ 75 h 414"/>
                  <a:gd name="T36" fmla="*/ 22 w 405"/>
                  <a:gd name="T37" fmla="*/ 67 h 414"/>
                  <a:gd name="T38" fmla="*/ 22 w 405"/>
                  <a:gd name="T39" fmla="*/ 59 h 414"/>
                  <a:gd name="T40" fmla="*/ 19 w 405"/>
                  <a:gd name="T41" fmla="*/ 52 h 414"/>
                  <a:gd name="T42" fmla="*/ 13 w 405"/>
                  <a:gd name="T43" fmla="*/ 52 h 414"/>
                  <a:gd name="T44" fmla="*/ 8 w 405"/>
                  <a:gd name="T45" fmla="*/ 51 h 414"/>
                  <a:gd name="T46" fmla="*/ 4 w 405"/>
                  <a:gd name="T47" fmla="*/ 50 h 414"/>
                  <a:gd name="T48" fmla="*/ 0 w 405"/>
                  <a:gd name="T49" fmla="*/ 48 h 414"/>
                  <a:gd name="T50" fmla="*/ 4 w 405"/>
                  <a:gd name="T51" fmla="*/ 43 h 414"/>
                  <a:gd name="T52" fmla="*/ 10 w 405"/>
                  <a:gd name="T53" fmla="*/ 41 h 414"/>
                  <a:gd name="T54" fmla="*/ 17 w 405"/>
                  <a:gd name="T55" fmla="*/ 41 h 414"/>
                  <a:gd name="T56" fmla="*/ 23 w 405"/>
                  <a:gd name="T57" fmla="*/ 39 h 414"/>
                  <a:gd name="T58" fmla="*/ 29 w 405"/>
                  <a:gd name="T59" fmla="*/ 29 h 414"/>
                  <a:gd name="T60" fmla="*/ 34 w 405"/>
                  <a:gd name="T61" fmla="*/ 20 h 414"/>
                  <a:gd name="T62" fmla="*/ 38 w 405"/>
                  <a:gd name="T63" fmla="*/ 9 h 414"/>
                  <a:gd name="T64" fmla="*/ 44 w 405"/>
                  <a:gd name="T65" fmla="*/ 0 h 4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05" h="414">
                    <a:moveTo>
                      <a:pt x="269" y="134"/>
                    </a:moveTo>
                    <a:lnTo>
                      <a:pt x="285" y="139"/>
                    </a:lnTo>
                    <a:lnTo>
                      <a:pt x="303" y="141"/>
                    </a:lnTo>
                    <a:lnTo>
                      <a:pt x="321" y="140"/>
                    </a:lnTo>
                    <a:lnTo>
                      <a:pt x="340" y="140"/>
                    </a:lnTo>
                    <a:lnTo>
                      <a:pt x="357" y="139"/>
                    </a:lnTo>
                    <a:lnTo>
                      <a:pt x="375" y="140"/>
                    </a:lnTo>
                    <a:lnTo>
                      <a:pt x="391" y="144"/>
                    </a:lnTo>
                    <a:lnTo>
                      <a:pt x="405" y="154"/>
                    </a:lnTo>
                    <a:lnTo>
                      <a:pt x="390" y="179"/>
                    </a:lnTo>
                    <a:lnTo>
                      <a:pt x="367" y="204"/>
                    </a:lnTo>
                    <a:lnTo>
                      <a:pt x="339" y="227"/>
                    </a:lnTo>
                    <a:lnTo>
                      <a:pt x="313" y="252"/>
                    </a:lnTo>
                    <a:lnTo>
                      <a:pt x="291" y="275"/>
                    </a:lnTo>
                    <a:lnTo>
                      <a:pt x="278" y="304"/>
                    </a:lnTo>
                    <a:lnTo>
                      <a:pt x="279" y="335"/>
                    </a:lnTo>
                    <a:lnTo>
                      <a:pt x="301" y="372"/>
                    </a:lnTo>
                    <a:lnTo>
                      <a:pt x="291" y="414"/>
                    </a:lnTo>
                    <a:lnTo>
                      <a:pt x="273" y="411"/>
                    </a:lnTo>
                    <a:lnTo>
                      <a:pt x="259" y="403"/>
                    </a:lnTo>
                    <a:lnTo>
                      <a:pt x="248" y="392"/>
                    </a:lnTo>
                    <a:lnTo>
                      <a:pt x="241" y="379"/>
                    </a:lnTo>
                    <a:lnTo>
                      <a:pt x="233" y="363"/>
                    </a:lnTo>
                    <a:lnTo>
                      <a:pt x="225" y="348"/>
                    </a:lnTo>
                    <a:lnTo>
                      <a:pt x="217" y="333"/>
                    </a:lnTo>
                    <a:lnTo>
                      <a:pt x="207" y="321"/>
                    </a:lnTo>
                    <a:lnTo>
                      <a:pt x="192" y="333"/>
                    </a:lnTo>
                    <a:lnTo>
                      <a:pt x="179" y="348"/>
                    </a:lnTo>
                    <a:lnTo>
                      <a:pt x="165" y="363"/>
                    </a:lnTo>
                    <a:lnTo>
                      <a:pt x="154" y="379"/>
                    </a:lnTo>
                    <a:lnTo>
                      <a:pt x="140" y="392"/>
                    </a:lnTo>
                    <a:lnTo>
                      <a:pt x="127" y="403"/>
                    </a:lnTo>
                    <a:lnTo>
                      <a:pt x="110" y="411"/>
                    </a:lnTo>
                    <a:lnTo>
                      <a:pt x="93" y="414"/>
                    </a:lnTo>
                    <a:lnTo>
                      <a:pt x="91" y="393"/>
                    </a:lnTo>
                    <a:lnTo>
                      <a:pt x="95" y="372"/>
                    </a:lnTo>
                    <a:lnTo>
                      <a:pt x="101" y="352"/>
                    </a:lnTo>
                    <a:lnTo>
                      <a:pt x="108" y="332"/>
                    </a:lnTo>
                    <a:lnTo>
                      <a:pt x="111" y="311"/>
                    </a:lnTo>
                    <a:lnTo>
                      <a:pt x="112" y="292"/>
                    </a:lnTo>
                    <a:lnTo>
                      <a:pt x="106" y="274"/>
                    </a:lnTo>
                    <a:lnTo>
                      <a:pt x="93" y="258"/>
                    </a:lnTo>
                    <a:lnTo>
                      <a:pt x="79" y="257"/>
                    </a:lnTo>
                    <a:lnTo>
                      <a:pt x="67" y="257"/>
                    </a:lnTo>
                    <a:lnTo>
                      <a:pt x="54" y="256"/>
                    </a:lnTo>
                    <a:lnTo>
                      <a:pt x="42" y="255"/>
                    </a:lnTo>
                    <a:lnTo>
                      <a:pt x="28" y="252"/>
                    </a:lnTo>
                    <a:lnTo>
                      <a:pt x="18" y="249"/>
                    </a:lnTo>
                    <a:lnTo>
                      <a:pt x="8" y="244"/>
                    </a:lnTo>
                    <a:lnTo>
                      <a:pt x="0" y="238"/>
                    </a:lnTo>
                    <a:lnTo>
                      <a:pt x="9" y="221"/>
                    </a:lnTo>
                    <a:lnTo>
                      <a:pt x="22" y="212"/>
                    </a:lnTo>
                    <a:lnTo>
                      <a:pt x="35" y="206"/>
                    </a:lnTo>
                    <a:lnTo>
                      <a:pt x="52" y="205"/>
                    </a:lnTo>
                    <a:lnTo>
                      <a:pt x="68" y="204"/>
                    </a:lnTo>
                    <a:lnTo>
                      <a:pt x="85" y="203"/>
                    </a:lnTo>
                    <a:lnTo>
                      <a:pt x="101" y="201"/>
                    </a:lnTo>
                    <a:lnTo>
                      <a:pt x="114" y="196"/>
                    </a:lnTo>
                    <a:lnTo>
                      <a:pt x="131" y="171"/>
                    </a:lnTo>
                    <a:lnTo>
                      <a:pt x="146" y="147"/>
                    </a:lnTo>
                    <a:lnTo>
                      <a:pt x="157" y="122"/>
                    </a:lnTo>
                    <a:lnTo>
                      <a:pt x="170" y="98"/>
                    </a:lnTo>
                    <a:lnTo>
                      <a:pt x="180" y="72"/>
                    </a:lnTo>
                    <a:lnTo>
                      <a:pt x="191" y="47"/>
                    </a:lnTo>
                    <a:lnTo>
                      <a:pt x="202" y="22"/>
                    </a:lnTo>
                    <a:lnTo>
                      <a:pt x="218" y="0"/>
                    </a:lnTo>
                    <a:lnTo>
                      <a:pt x="269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" name="Freeform 91"/>
              <p:cNvSpPr>
                <a:spLocks/>
              </p:cNvSpPr>
              <p:nvPr/>
            </p:nvSpPr>
            <p:spPr bwMode="auto">
              <a:xfrm>
                <a:off x="4091" y="1180"/>
                <a:ext cx="50" cy="114"/>
              </a:xfrm>
              <a:custGeom>
                <a:avLst/>
                <a:gdLst>
                  <a:gd name="T0" fmla="*/ 50 w 249"/>
                  <a:gd name="T1" fmla="*/ 4 h 569"/>
                  <a:gd name="T2" fmla="*/ 48 w 249"/>
                  <a:gd name="T3" fmla="*/ 10 h 569"/>
                  <a:gd name="T4" fmla="*/ 46 w 249"/>
                  <a:gd name="T5" fmla="*/ 16 h 569"/>
                  <a:gd name="T6" fmla="*/ 44 w 249"/>
                  <a:gd name="T7" fmla="*/ 22 h 569"/>
                  <a:gd name="T8" fmla="*/ 42 w 249"/>
                  <a:gd name="T9" fmla="*/ 28 h 569"/>
                  <a:gd name="T10" fmla="*/ 39 w 249"/>
                  <a:gd name="T11" fmla="*/ 34 h 569"/>
                  <a:gd name="T12" fmla="*/ 35 w 249"/>
                  <a:gd name="T13" fmla="*/ 37 h 569"/>
                  <a:gd name="T14" fmla="*/ 29 w 249"/>
                  <a:gd name="T15" fmla="*/ 39 h 569"/>
                  <a:gd name="T16" fmla="*/ 21 w 249"/>
                  <a:gd name="T17" fmla="*/ 39 h 569"/>
                  <a:gd name="T18" fmla="*/ 17 w 249"/>
                  <a:gd name="T19" fmla="*/ 43 h 569"/>
                  <a:gd name="T20" fmla="*/ 18 w 249"/>
                  <a:gd name="T21" fmla="*/ 47 h 569"/>
                  <a:gd name="T22" fmla="*/ 22 w 249"/>
                  <a:gd name="T23" fmla="*/ 49 h 569"/>
                  <a:gd name="T24" fmla="*/ 26 w 249"/>
                  <a:gd name="T25" fmla="*/ 52 h 569"/>
                  <a:gd name="T26" fmla="*/ 30 w 249"/>
                  <a:gd name="T27" fmla="*/ 54 h 569"/>
                  <a:gd name="T28" fmla="*/ 34 w 249"/>
                  <a:gd name="T29" fmla="*/ 56 h 569"/>
                  <a:gd name="T30" fmla="*/ 36 w 249"/>
                  <a:gd name="T31" fmla="*/ 60 h 569"/>
                  <a:gd name="T32" fmla="*/ 36 w 249"/>
                  <a:gd name="T33" fmla="*/ 63 h 569"/>
                  <a:gd name="T34" fmla="*/ 33 w 249"/>
                  <a:gd name="T35" fmla="*/ 68 h 569"/>
                  <a:gd name="T36" fmla="*/ 34 w 249"/>
                  <a:gd name="T37" fmla="*/ 74 h 569"/>
                  <a:gd name="T38" fmla="*/ 34 w 249"/>
                  <a:gd name="T39" fmla="*/ 81 h 569"/>
                  <a:gd name="T40" fmla="*/ 33 w 249"/>
                  <a:gd name="T41" fmla="*/ 87 h 569"/>
                  <a:gd name="T42" fmla="*/ 33 w 249"/>
                  <a:gd name="T43" fmla="*/ 93 h 569"/>
                  <a:gd name="T44" fmla="*/ 33 w 249"/>
                  <a:gd name="T45" fmla="*/ 98 h 569"/>
                  <a:gd name="T46" fmla="*/ 34 w 249"/>
                  <a:gd name="T47" fmla="*/ 104 h 569"/>
                  <a:gd name="T48" fmla="*/ 35 w 249"/>
                  <a:gd name="T49" fmla="*/ 109 h 569"/>
                  <a:gd name="T50" fmla="*/ 38 w 249"/>
                  <a:gd name="T51" fmla="*/ 114 h 569"/>
                  <a:gd name="T52" fmla="*/ 34 w 249"/>
                  <a:gd name="T53" fmla="*/ 114 h 569"/>
                  <a:gd name="T54" fmla="*/ 30 w 249"/>
                  <a:gd name="T55" fmla="*/ 113 h 569"/>
                  <a:gd name="T56" fmla="*/ 27 w 249"/>
                  <a:gd name="T57" fmla="*/ 110 h 569"/>
                  <a:gd name="T58" fmla="*/ 24 w 249"/>
                  <a:gd name="T59" fmla="*/ 107 h 569"/>
                  <a:gd name="T60" fmla="*/ 21 w 249"/>
                  <a:gd name="T61" fmla="*/ 103 h 569"/>
                  <a:gd name="T62" fmla="*/ 18 w 249"/>
                  <a:gd name="T63" fmla="*/ 99 h 569"/>
                  <a:gd name="T64" fmla="*/ 16 w 249"/>
                  <a:gd name="T65" fmla="*/ 95 h 569"/>
                  <a:gd name="T66" fmla="*/ 15 w 249"/>
                  <a:gd name="T67" fmla="*/ 91 h 569"/>
                  <a:gd name="T68" fmla="*/ 12 w 249"/>
                  <a:gd name="T69" fmla="*/ 81 h 569"/>
                  <a:gd name="T70" fmla="*/ 11 w 249"/>
                  <a:gd name="T71" fmla="*/ 71 h 569"/>
                  <a:gd name="T72" fmla="*/ 10 w 249"/>
                  <a:gd name="T73" fmla="*/ 61 h 569"/>
                  <a:gd name="T74" fmla="*/ 10 w 249"/>
                  <a:gd name="T75" fmla="*/ 52 h 569"/>
                  <a:gd name="T76" fmla="*/ 9 w 249"/>
                  <a:gd name="T77" fmla="*/ 42 h 569"/>
                  <a:gd name="T78" fmla="*/ 7 w 249"/>
                  <a:gd name="T79" fmla="*/ 32 h 569"/>
                  <a:gd name="T80" fmla="*/ 4 w 249"/>
                  <a:gd name="T81" fmla="*/ 22 h 569"/>
                  <a:gd name="T82" fmla="*/ 0 w 249"/>
                  <a:gd name="T83" fmla="*/ 12 h 569"/>
                  <a:gd name="T84" fmla="*/ 4 w 249"/>
                  <a:gd name="T85" fmla="*/ 0 h 569"/>
                  <a:gd name="T86" fmla="*/ 10 w 249"/>
                  <a:gd name="T87" fmla="*/ 1 h 569"/>
                  <a:gd name="T88" fmla="*/ 16 w 249"/>
                  <a:gd name="T89" fmla="*/ 1 h 569"/>
                  <a:gd name="T90" fmla="*/ 21 w 249"/>
                  <a:gd name="T91" fmla="*/ 2 h 569"/>
                  <a:gd name="T92" fmla="*/ 26 w 249"/>
                  <a:gd name="T93" fmla="*/ 3 h 569"/>
                  <a:gd name="T94" fmla="*/ 32 w 249"/>
                  <a:gd name="T95" fmla="*/ 3 h 569"/>
                  <a:gd name="T96" fmla="*/ 37 w 249"/>
                  <a:gd name="T97" fmla="*/ 4 h 569"/>
                  <a:gd name="T98" fmla="*/ 43 w 249"/>
                  <a:gd name="T99" fmla="*/ 4 h 569"/>
                  <a:gd name="T100" fmla="*/ 50 w 249"/>
                  <a:gd name="T101" fmla="*/ 4 h 5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49" h="569">
                    <a:moveTo>
                      <a:pt x="249" y="20"/>
                    </a:moveTo>
                    <a:lnTo>
                      <a:pt x="238" y="48"/>
                    </a:lnTo>
                    <a:lnTo>
                      <a:pt x="230" y="80"/>
                    </a:lnTo>
                    <a:lnTo>
                      <a:pt x="221" y="112"/>
                    </a:lnTo>
                    <a:lnTo>
                      <a:pt x="211" y="142"/>
                    </a:lnTo>
                    <a:lnTo>
                      <a:pt x="195" y="168"/>
                    </a:lnTo>
                    <a:lnTo>
                      <a:pt x="174" y="187"/>
                    </a:lnTo>
                    <a:lnTo>
                      <a:pt x="143" y="196"/>
                    </a:lnTo>
                    <a:lnTo>
                      <a:pt x="104" y="196"/>
                    </a:lnTo>
                    <a:lnTo>
                      <a:pt x="83" y="217"/>
                    </a:lnTo>
                    <a:lnTo>
                      <a:pt x="91" y="234"/>
                    </a:lnTo>
                    <a:lnTo>
                      <a:pt x="108" y="247"/>
                    </a:lnTo>
                    <a:lnTo>
                      <a:pt x="130" y="259"/>
                    </a:lnTo>
                    <a:lnTo>
                      <a:pt x="151" y="271"/>
                    </a:lnTo>
                    <a:lnTo>
                      <a:pt x="168" y="282"/>
                    </a:lnTo>
                    <a:lnTo>
                      <a:pt x="179" y="298"/>
                    </a:lnTo>
                    <a:lnTo>
                      <a:pt x="179" y="316"/>
                    </a:lnTo>
                    <a:lnTo>
                      <a:pt x="166" y="341"/>
                    </a:lnTo>
                    <a:lnTo>
                      <a:pt x="167" y="371"/>
                    </a:lnTo>
                    <a:lnTo>
                      <a:pt x="167" y="402"/>
                    </a:lnTo>
                    <a:lnTo>
                      <a:pt x="165" y="432"/>
                    </a:lnTo>
                    <a:lnTo>
                      <a:pt x="165" y="463"/>
                    </a:lnTo>
                    <a:lnTo>
                      <a:pt x="164" y="490"/>
                    </a:lnTo>
                    <a:lnTo>
                      <a:pt x="167" y="518"/>
                    </a:lnTo>
                    <a:lnTo>
                      <a:pt x="174" y="544"/>
                    </a:lnTo>
                    <a:lnTo>
                      <a:pt x="187" y="569"/>
                    </a:lnTo>
                    <a:lnTo>
                      <a:pt x="167" y="568"/>
                    </a:lnTo>
                    <a:lnTo>
                      <a:pt x="150" y="562"/>
                    </a:lnTo>
                    <a:lnTo>
                      <a:pt x="133" y="550"/>
                    </a:lnTo>
                    <a:lnTo>
                      <a:pt x="118" y="535"/>
                    </a:lnTo>
                    <a:lnTo>
                      <a:pt x="104" y="515"/>
                    </a:lnTo>
                    <a:lnTo>
                      <a:pt x="91" y="496"/>
                    </a:lnTo>
                    <a:lnTo>
                      <a:pt x="81" y="474"/>
                    </a:lnTo>
                    <a:lnTo>
                      <a:pt x="73" y="455"/>
                    </a:lnTo>
                    <a:lnTo>
                      <a:pt x="60" y="404"/>
                    </a:lnTo>
                    <a:lnTo>
                      <a:pt x="54" y="355"/>
                    </a:lnTo>
                    <a:lnTo>
                      <a:pt x="49" y="306"/>
                    </a:lnTo>
                    <a:lnTo>
                      <a:pt x="48" y="259"/>
                    </a:lnTo>
                    <a:lnTo>
                      <a:pt x="44" y="209"/>
                    </a:lnTo>
                    <a:lnTo>
                      <a:pt x="36" y="160"/>
                    </a:lnTo>
                    <a:lnTo>
                      <a:pt x="21" y="111"/>
                    </a:lnTo>
                    <a:lnTo>
                      <a:pt x="0" y="62"/>
                    </a:lnTo>
                    <a:lnTo>
                      <a:pt x="21" y="0"/>
                    </a:lnTo>
                    <a:lnTo>
                      <a:pt x="49" y="3"/>
                    </a:lnTo>
                    <a:lnTo>
                      <a:pt x="78" y="7"/>
                    </a:lnTo>
                    <a:lnTo>
                      <a:pt x="104" y="10"/>
                    </a:lnTo>
                    <a:lnTo>
                      <a:pt x="131" y="13"/>
                    </a:lnTo>
                    <a:lnTo>
                      <a:pt x="157" y="16"/>
                    </a:lnTo>
                    <a:lnTo>
                      <a:pt x="185" y="18"/>
                    </a:lnTo>
                    <a:lnTo>
                      <a:pt x="216" y="19"/>
                    </a:lnTo>
                    <a:lnTo>
                      <a:pt x="249" y="20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" name="Freeform 92"/>
              <p:cNvSpPr>
                <a:spLocks/>
              </p:cNvSpPr>
              <p:nvPr/>
            </p:nvSpPr>
            <p:spPr bwMode="auto">
              <a:xfrm>
                <a:off x="4244" y="1188"/>
                <a:ext cx="34" cy="40"/>
              </a:xfrm>
              <a:custGeom>
                <a:avLst/>
                <a:gdLst>
                  <a:gd name="T0" fmla="*/ 21 w 168"/>
                  <a:gd name="T1" fmla="*/ 19 h 198"/>
                  <a:gd name="T2" fmla="*/ 34 w 168"/>
                  <a:gd name="T3" fmla="*/ 17 h 198"/>
                  <a:gd name="T4" fmla="*/ 17 w 168"/>
                  <a:gd name="T5" fmla="*/ 36 h 198"/>
                  <a:gd name="T6" fmla="*/ 17 w 168"/>
                  <a:gd name="T7" fmla="*/ 34 h 198"/>
                  <a:gd name="T8" fmla="*/ 16 w 168"/>
                  <a:gd name="T9" fmla="*/ 33 h 198"/>
                  <a:gd name="T10" fmla="*/ 15 w 168"/>
                  <a:gd name="T11" fmla="*/ 32 h 198"/>
                  <a:gd name="T12" fmla="*/ 13 w 168"/>
                  <a:gd name="T13" fmla="*/ 32 h 198"/>
                  <a:gd name="T14" fmla="*/ 11 w 168"/>
                  <a:gd name="T15" fmla="*/ 31 h 198"/>
                  <a:gd name="T16" fmla="*/ 9 w 168"/>
                  <a:gd name="T17" fmla="*/ 31 h 198"/>
                  <a:gd name="T18" fmla="*/ 7 w 168"/>
                  <a:gd name="T19" fmla="*/ 32 h 198"/>
                  <a:gd name="T20" fmla="*/ 5 w 168"/>
                  <a:gd name="T21" fmla="*/ 33 h 198"/>
                  <a:gd name="T22" fmla="*/ 4 w 168"/>
                  <a:gd name="T23" fmla="*/ 35 h 198"/>
                  <a:gd name="T24" fmla="*/ 2 w 168"/>
                  <a:gd name="T25" fmla="*/ 36 h 198"/>
                  <a:gd name="T26" fmla="*/ 1 w 168"/>
                  <a:gd name="T27" fmla="*/ 38 h 198"/>
                  <a:gd name="T28" fmla="*/ 0 w 168"/>
                  <a:gd name="T29" fmla="*/ 40 h 198"/>
                  <a:gd name="T30" fmla="*/ 0 w 168"/>
                  <a:gd name="T31" fmla="*/ 35 h 198"/>
                  <a:gd name="T32" fmla="*/ 0 w 168"/>
                  <a:gd name="T33" fmla="*/ 30 h 198"/>
                  <a:gd name="T34" fmla="*/ 1 w 168"/>
                  <a:gd name="T35" fmla="*/ 25 h 198"/>
                  <a:gd name="T36" fmla="*/ 3 w 168"/>
                  <a:gd name="T37" fmla="*/ 21 h 198"/>
                  <a:gd name="T38" fmla="*/ 5 w 168"/>
                  <a:gd name="T39" fmla="*/ 16 h 198"/>
                  <a:gd name="T40" fmla="*/ 7 w 168"/>
                  <a:gd name="T41" fmla="*/ 11 h 198"/>
                  <a:gd name="T42" fmla="*/ 9 w 168"/>
                  <a:gd name="T43" fmla="*/ 6 h 198"/>
                  <a:gd name="T44" fmla="*/ 11 w 168"/>
                  <a:gd name="T45" fmla="*/ 0 h 198"/>
                  <a:gd name="T46" fmla="*/ 12 w 168"/>
                  <a:gd name="T47" fmla="*/ 2 h 198"/>
                  <a:gd name="T48" fmla="*/ 13 w 168"/>
                  <a:gd name="T49" fmla="*/ 5 h 198"/>
                  <a:gd name="T50" fmla="*/ 13 w 168"/>
                  <a:gd name="T51" fmla="*/ 8 h 198"/>
                  <a:gd name="T52" fmla="*/ 15 w 168"/>
                  <a:gd name="T53" fmla="*/ 10 h 198"/>
                  <a:gd name="T54" fmla="*/ 16 w 168"/>
                  <a:gd name="T55" fmla="*/ 13 h 198"/>
                  <a:gd name="T56" fmla="*/ 17 w 168"/>
                  <a:gd name="T57" fmla="*/ 15 h 198"/>
                  <a:gd name="T58" fmla="*/ 19 w 168"/>
                  <a:gd name="T59" fmla="*/ 17 h 198"/>
                  <a:gd name="T60" fmla="*/ 21 w 168"/>
                  <a:gd name="T61" fmla="*/ 19 h 19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68" h="198">
                    <a:moveTo>
                      <a:pt x="106" y="94"/>
                    </a:moveTo>
                    <a:lnTo>
                      <a:pt x="168" y="84"/>
                    </a:lnTo>
                    <a:lnTo>
                      <a:pt x="86" y="177"/>
                    </a:lnTo>
                    <a:lnTo>
                      <a:pt x="83" y="169"/>
                    </a:lnTo>
                    <a:lnTo>
                      <a:pt x="79" y="162"/>
                    </a:lnTo>
                    <a:lnTo>
                      <a:pt x="72" y="157"/>
                    </a:lnTo>
                    <a:lnTo>
                      <a:pt x="65" y="156"/>
                    </a:lnTo>
                    <a:lnTo>
                      <a:pt x="53" y="153"/>
                    </a:lnTo>
                    <a:lnTo>
                      <a:pt x="43" y="155"/>
                    </a:lnTo>
                    <a:lnTo>
                      <a:pt x="33" y="159"/>
                    </a:lnTo>
                    <a:lnTo>
                      <a:pt x="26" y="165"/>
                    </a:lnTo>
                    <a:lnTo>
                      <a:pt x="18" y="172"/>
                    </a:lnTo>
                    <a:lnTo>
                      <a:pt x="12" y="180"/>
                    </a:lnTo>
                    <a:lnTo>
                      <a:pt x="5" y="189"/>
                    </a:lnTo>
                    <a:lnTo>
                      <a:pt x="2" y="198"/>
                    </a:lnTo>
                    <a:lnTo>
                      <a:pt x="0" y="171"/>
                    </a:lnTo>
                    <a:lnTo>
                      <a:pt x="2" y="147"/>
                    </a:lnTo>
                    <a:lnTo>
                      <a:pt x="7" y="124"/>
                    </a:lnTo>
                    <a:lnTo>
                      <a:pt x="16" y="102"/>
                    </a:lnTo>
                    <a:lnTo>
                      <a:pt x="25" y="78"/>
                    </a:lnTo>
                    <a:lnTo>
                      <a:pt x="35" y="56"/>
                    </a:lnTo>
                    <a:lnTo>
                      <a:pt x="44" y="29"/>
                    </a:lnTo>
                    <a:lnTo>
                      <a:pt x="54" y="0"/>
                    </a:lnTo>
                    <a:lnTo>
                      <a:pt x="57" y="12"/>
                    </a:lnTo>
                    <a:lnTo>
                      <a:pt x="62" y="25"/>
                    </a:lnTo>
                    <a:lnTo>
                      <a:pt x="65" y="38"/>
                    </a:lnTo>
                    <a:lnTo>
                      <a:pt x="72" y="51"/>
                    </a:lnTo>
                    <a:lnTo>
                      <a:pt x="78" y="63"/>
                    </a:lnTo>
                    <a:lnTo>
                      <a:pt x="86" y="75"/>
                    </a:lnTo>
                    <a:lnTo>
                      <a:pt x="95" y="84"/>
                    </a:lnTo>
                    <a:lnTo>
                      <a:pt x="106" y="94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" name="Freeform 93"/>
              <p:cNvSpPr>
                <a:spLocks/>
              </p:cNvSpPr>
              <p:nvPr/>
            </p:nvSpPr>
            <p:spPr bwMode="auto">
              <a:xfrm>
                <a:off x="4127" y="1191"/>
                <a:ext cx="50" cy="56"/>
              </a:xfrm>
              <a:custGeom>
                <a:avLst/>
                <a:gdLst>
                  <a:gd name="T0" fmla="*/ 50 w 250"/>
                  <a:gd name="T1" fmla="*/ 21 h 279"/>
                  <a:gd name="T2" fmla="*/ 46 w 250"/>
                  <a:gd name="T3" fmla="*/ 23 h 279"/>
                  <a:gd name="T4" fmla="*/ 42 w 250"/>
                  <a:gd name="T5" fmla="*/ 27 h 279"/>
                  <a:gd name="T6" fmla="*/ 40 w 250"/>
                  <a:gd name="T7" fmla="*/ 31 h 279"/>
                  <a:gd name="T8" fmla="*/ 37 w 250"/>
                  <a:gd name="T9" fmla="*/ 34 h 279"/>
                  <a:gd name="T10" fmla="*/ 36 w 250"/>
                  <a:gd name="T11" fmla="*/ 38 h 279"/>
                  <a:gd name="T12" fmla="*/ 35 w 250"/>
                  <a:gd name="T13" fmla="*/ 42 h 279"/>
                  <a:gd name="T14" fmla="*/ 36 w 250"/>
                  <a:gd name="T15" fmla="*/ 46 h 279"/>
                  <a:gd name="T16" fmla="*/ 38 w 250"/>
                  <a:gd name="T17" fmla="*/ 50 h 279"/>
                  <a:gd name="T18" fmla="*/ 34 w 250"/>
                  <a:gd name="T19" fmla="*/ 46 h 279"/>
                  <a:gd name="T20" fmla="*/ 31 w 250"/>
                  <a:gd name="T21" fmla="*/ 44 h 279"/>
                  <a:gd name="T22" fmla="*/ 27 w 250"/>
                  <a:gd name="T23" fmla="*/ 44 h 279"/>
                  <a:gd name="T24" fmla="*/ 23 w 250"/>
                  <a:gd name="T25" fmla="*/ 45 h 279"/>
                  <a:gd name="T26" fmla="*/ 19 w 250"/>
                  <a:gd name="T27" fmla="*/ 47 h 279"/>
                  <a:gd name="T28" fmla="*/ 16 w 250"/>
                  <a:gd name="T29" fmla="*/ 50 h 279"/>
                  <a:gd name="T30" fmla="*/ 13 w 250"/>
                  <a:gd name="T31" fmla="*/ 53 h 279"/>
                  <a:gd name="T32" fmla="*/ 10 w 250"/>
                  <a:gd name="T33" fmla="*/ 56 h 279"/>
                  <a:gd name="T34" fmla="*/ 10 w 250"/>
                  <a:gd name="T35" fmla="*/ 53 h 279"/>
                  <a:gd name="T36" fmla="*/ 10 w 250"/>
                  <a:gd name="T37" fmla="*/ 49 h 279"/>
                  <a:gd name="T38" fmla="*/ 9 w 250"/>
                  <a:gd name="T39" fmla="*/ 46 h 279"/>
                  <a:gd name="T40" fmla="*/ 8 w 250"/>
                  <a:gd name="T41" fmla="*/ 44 h 279"/>
                  <a:gd name="T42" fmla="*/ 7 w 250"/>
                  <a:gd name="T43" fmla="*/ 41 h 279"/>
                  <a:gd name="T44" fmla="*/ 5 w 250"/>
                  <a:gd name="T45" fmla="*/ 39 h 279"/>
                  <a:gd name="T46" fmla="*/ 3 w 250"/>
                  <a:gd name="T47" fmla="*/ 38 h 279"/>
                  <a:gd name="T48" fmla="*/ 0 w 250"/>
                  <a:gd name="T49" fmla="*/ 37 h 279"/>
                  <a:gd name="T50" fmla="*/ 7 w 250"/>
                  <a:gd name="T51" fmla="*/ 36 h 279"/>
                  <a:gd name="T52" fmla="*/ 11 w 250"/>
                  <a:gd name="T53" fmla="*/ 33 h 279"/>
                  <a:gd name="T54" fmla="*/ 14 w 250"/>
                  <a:gd name="T55" fmla="*/ 29 h 279"/>
                  <a:gd name="T56" fmla="*/ 16 w 250"/>
                  <a:gd name="T57" fmla="*/ 24 h 279"/>
                  <a:gd name="T58" fmla="*/ 17 w 250"/>
                  <a:gd name="T59" fmla="*/ 18 h 279"/>
                  <a:gd name="T60" fmla="*/ 19 w 250"/>
                  <a:gd name="T61" fmla="*/ 12 h 279"/>
                  <a:gd name="T62" fmla="*/ 20 w 250"/>
                  <a:gd name="T63" fmla="*/ 6 h 279"/>
                  <a:gd name="T64" fmla="*/ 23 w 250"/>
                  <a:gd name="T65" fmla="*/ 0 h 279"/>
                  <a:gd name="T66" fmla="*/ 26 w 250"/>
                  <a:gd name="T67" fmla="*/ 4 h 279"/>
                  <a:gd name="T68" fmla="*/ 28 w 250"/>
                  <a:gd name="T69" fmla="*/ 9 h 279"/>
                  <a:gd name="T70" fmla="*/ 31 w 250"/>
                  <a:gd name="T71" fmla="*/ 13 h 279"/>
                  <a:gd name="T72" fmla="*/ 33 w 250"/>
                  <a:gd name="T73" fmla="*/ 18 h 279"/>
                  <a:gd name="T74" fmla="*/ 36 w 250"/>
                  <a:gd name="T75" fmla="*/ 21 h 279"/>
                  <a:gd name="T76" fmla="*/ 40 w 250"/>
                  <a:gd name="T77" fmla="*/ 23 h 279"/>
                  <a:gd name="T78" fmla="*/ 44 w 250"/>
                  <a:gd name="T79" fmla="*/ 23 h 279"/>
                  <a:gd name="T80" fmla="*/ 50 w 250"/>
                  <a:gd name="T81" fmla="*/ 21 h 2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50" h="279">
                    <a:moveTo>
                      <a:pt x="250" y="103"/>
                    </a:moveTo>
                    <a:lnTo>
                      <a:pt x="229" y="117"/>
                    </a:lnTo>
                    <a:lnTo>
                      <a:pt x="212" y="135"/>
                    </a:lnTo>
                    <a:lnTo>
                      <a:pt x="198" y="152"/>
                    </a:lnTo>
                    <a:lnTo>
                      <a:pt x="186" y="171"/>
                    </a:lnTo>
                    <a:lnTo>
                      <a:pt x="179" y="190"/>
                    </a:lnTo>
                    <a:lnTo>
                      <a:pt x="176" y="209"/>
                    </a:lnTo>
                    <a:lnTo>
                      <a:pt x="179" y="228"/>
                    </a:lnTo>
                    <a:lnTo>
                      <a:pt x="188" y="248"/>
                    </a:lnTo>
                    <a:lnTo>
                      <a:pt x="169" y="229"/>
                    </a:lnTo>
                    <a:lnTo>
                      <a:pt x="153" y="220"/>
                    </a:lnTo>
                    <a:lnTo>
                      <a:pt x="133" y="219"/>
                    </a:lnTo>
                    <a:lnTo>
                      <a:pt x="115" y="225"/>
                    </a:lnTo>
                    <a:lnTo>
                      <a:pt x="96" y="234"/>
                    </a:lnTo>
                    <a:lnTo>
                      <a:pt x="80" y="247"/>
                    </a:lnTo>
                    <a:lnTo>
                      <a:pt x="64" y="263"/>
                    </a:lnTo>
                    <a:lnTo>
                      <a:pt x="52" y="279"/>
                    </a:lnTo>
                    <a:lnTo>
                      <a:pt x="51" y="262"/>
                    </a:lnTo>
                    <a:lnTo>
                      <a:pt x="49" y="246"/>
                    </a:lnTo>
                    <a:lnTo>
                      <a:pt x="45" y="230"/>
                    </a:lnTo>
                    <a:lnTo>
                      <a:pt x="41" y="217"/>
                    </a:lnTo>
                    <a:lnTo>
                      <a:pt x="34" y="203"/>
                    </a:lnTo>
                    <a:lnTo>
                      <a:pt x="25" y="194"/>
                    </a:lnTo>
                    <a:lnTo>
                      <a:pt x="14" y="187"/>
                    </a:lnTo>
                    <a:lnTo>
                      <a:pt x="0" y="186"/>
                    </a:lnTo>
                    <a:lnTo>
                      <a:pt x="33" y="181"/>
                    </a:lnTo>
                    <a:lnTo>
                      <a:pt x="55" y="166"/>
                    </a:lnTo>
                    <a:lnTo>
                      <a:pt x="70" y="144"/>
                    </a:lnTo>
                    <a:lnTo>
                      <a:pt x="80" y="120"/>
                    </a:lnTo>
                    <a:lnTo>
                      <a:pt x="86" y="89"/>
                    </a:lnTo>
                    <a:lnTo>
                      <a:pt x="93" y="59"/>
                    </a:lnTo>
                    <a:lnTo>
                      <a:pt x="101" y="28"/>
                    </a:lnTo>
                    <a:lnTo>
                      <a:pt x="114" y="0"/>
                    </a:lnTo>
                    <a:lnTo>
                      <a:pt x="128" y="20"/>
                    </a:lnTo>
                    <a:lnTo>
                      <a:pt x="140" y="44"/>
                    </a:lnTo>
                    <a:lnTo>
                      <a:pt x="153" y="66"/>
                    </a:lnTo>
                    <a:lnTo>
                      <a:pt x="166" y="89"/>
                    </a:lnTo>
                    <a:lnTo>
                      <a:pt x="181" y="105"/>
                    </a:lnTo>
                    <a:lnTo>
                      <a:pt x="199" y="115"/>
                    </a:lnTo>
                    <a:lnTo>
                      <a:pt x="220" y="114"/>
                    </a:lnTo>
                    <a:lnTo>
                      <a:pt x="250" y="103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" name="Freeform 94"/>
              <p:cNvSpPr>
                <a:spLocks/>
              </p:cNvSpPr>
              <p:nvPr/>
            </p:nvSpPr>
            <p:spPr bwMode="auto">
              <a:xfrm>
                <a:off x="4193" y="1267"/>
                <a:ext cx="21" cy="32"/>
              </a:xfrm>
              <a:custGeom>
                <a:avLst/>
                <a:gdLst>
                  <a:gd name="T0" fmla="*/ 21 w 104"/>
                  <a:gd name="T1" fmla="*/ 30 h 156"/>
                  <a:gd name="T2" fmla="*/ 18 w 104"/>
                  <a:gd name="T3" fmla="*/ 30 h 156"/>
                  <a:gd name="T4" fmla="*/ 15 w 104"/>
                  <a:gd name="T5" fmla="*/ 31 h 156"/>
                  <a:gd name="T6" fmla="*/ 12 w 104"/>
                  <a:gd name="T7" fmla="*/ 31 h 156"/>
                  <a:gd name="T8" fmla="*/ 10 w 104"/>
                  <a:gd name="T9" fmla="*/ 31 h 156"/>
                  <a:gd name="T10" fmla="*/ 7 w 104"/>
                  <a:gd name="T11" fmla="*/ 31 h 156"/>
                  <a:gd name="T12" fmla="*/ 5 w 104"/>
                  <a:gd name="T13" fmla="*/ 32 h 156"/>
                  <a:gd name="T14" fmla="*/ 2 w 104"/>
                  <a:gd name="T15" fmla="*/ 32 h 156"/>
                  <a:gd name="T16" fmla="*/ 0 w 104"/>
                  <a:gd name="T17" fmla="*/ 32 h 156"/>
                  <a:gd name="T18" fmla="*/ 15 w 104"/>
                  <a:gd name="T19" fmla="*/ 0 h 156"/>
                  <a:gd name="T20" fmla="*/ 21 w 104"/>
                  <a:gd name="T21" fmla="*/ 30 h 1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4" h="156">
                    <a:moveTo>
                      <a:pt x="104" y="144"/>
                    </a:moveTo>
                    <a:lnTo>
                      <a:pt x="87" y="147"/>
                    </a:lnTo>
                    <a:lnTo>
                      <a:pt x="74" y="150"/>
                    </a:lnTo>
                    <a:lnTo>
                      <a:pt x="60" y="151"/>
                    </a:lnTo>
                    <a:lnTo>
                      <a:pt x="48" y="153"/>
                    </a:lnTo>
                    <a:lnTo>
                      <a:pt x="34" y="153"/>
                    </a:lnTo>
                    <a:lnTo>
                      <a:pt x="23" y="155"/>
                    </a:lnTo>
                    <a:lnTo>
                      <a:pt x="12" y="155"/>
                    </a:lnTo>
                    <a:lnTo>
                      <a:pt x="0" y="156"/>
                    </a:lnTo>
                    <a:lnTo>
                      <a:pt x="73" y="0"/>
                    </a:lnTo>
                    <a:lnTo>
                      <a:pt x="104" y="144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" name="Freeform 95"/>
              <p:cNvSpPr>
                <a:spLocks/>
              </p:cNvSpPr>
              <p:nvPr/>
            </p:nvSpPr>
            <p:spPr bwMode="auto">
              <a:xfrm>
                <a:off x="4160" y="1288"/>
                <a:ext cx="12" cy="13"/>
              </a:xfrm>
              <a:custGeom>
                <a:avLst/>
                <a:gdLst>
                  <a:gd name="T0" fmla="*/ 0 w 62"/>
                  <a:gd name="T1" fmla="*/ 11 h 62"/>
                  <a:gd name="T2" fmla="*/ 4 w 62"/>
                  <a:gd name="T3" fmla="*/ 0 h 62"/>
                  <a:gd name="T4" fmla="*/ 12 w 62"/>
                  <a:gd name="T5" fmla="*/ 13 h 62"/>
                  <a:gd name="T6" fmla="*/ 0 w 62"/>
                  <a:gd name="T7" fmla="*/ 11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62">
                    <a:moveTo>
                      <a:pt x="0" y="52"/>
                    </a:moveTo>
                    <a:lnTo>
                      <a:pt x="22" y="0"/>
                    </a:lnTo>
                    <a:lnTo>
                      <a:pt x="62" y="6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" name="Freeform 96"/>
              <p:cNvSpPr>
                <a:spLocks/>
              </p:cNvSpPr>
              <p:nvPr/>
            </p:nvSpPr>
            <p:spPr bwMode="auto">
              <a:xfrm>
                <a:off x="4118" y="1290"/>
                <a:ext cx="158" cy="33"/>
              </a:xfrm>
              <a:custGeom>
                <a:avLst/>
                <a:gdLst>
                  <a:gd name="T0" fmla="*/ 158 w 788"/>
                  <a:gd name="T1" fmla="*/ 8 h 165"/>
                  <a:gd name="T2" fmla="*/ 140 w 788"/>
                  <a:gd name="T3" fmla="*/ 17 h 165"/>
                  <a:gd name="T4" fmla="*/ 122 w 788"/>
                  <a:gd name="T5" fmla="*/ 24 h 165"/>
                  <a:gd name="T6" fmla="*/ 102 w 788"/>
                  <a:gd name="T7" fmla="*/ 28 h 165"/>
                  <a:gd name="T8" fmla="*/ 83 w 788"/>
                  <a:gd name="T9" fmla="*/ 31 h 165"/>
                  <a:gd name="T10" fmla="*/ 63 w 788"/>
                  <a:gd name="T11" fmla="*/ 33 h 165"/>
                  <a:gd name="T12" fmla="*/ 43 w 788"/>
                  <a:gd name="T13" fmla="*/ 33 h 165"/>
                  <a:gd name="T14" fmla="*/ 22 w 788"/>
                  <a:gd name="T15" fmla="*/ 32 h 165"/>
                  <a:gd name="T16" fmla="*/ 2 w 788"/>
                  <a:gd name="T17" fmla="*/ 31 h 165"/>
                  <a:gd name="T18" fmla="*/ 1 w 788"/>
                  <a:gd name="T19" fmla="*/ 30 h 165"/>
                  <a:gd name="T20" fmla="*/ 1 w 788"/>
                  <a:gd name="T21" fmla="*/ 29 h 165"/>
                  <a:gd name="T22" fmla="*/ 0 w 788"/>
                  <a:gd name="T23" fmla="*/ 28 h 165"/>
                  <a:gd name="T24" fmla="*/ 0 w 788"/>
                  <a:gd name="T25" fmla="*/ 27 h 165"/>
                  <a:gd name="T26" fmla="*/ 0 w 788"/>
                  <a:gd name="T27" fmla="*/ 25 h 165"/>
                  <a:gd name="T28" fmla="*/ 0 w 788"/>
                  <a:gd name="T29" fmla="*/ 24 h 165"/>
                  <a:gd name="T30" fmla="*/ 0 w 788"/>
                  <a:gd name="T31" fmla="*/ 22 h 165"/>
                  <a:gd name="T32" fmla="*/ 0 w 788"/>
                  <a:gd name="T33" fmla="*/ 21 h 165"/>
                  <a:gd name="T34" fmla="*/ 19 w 788"/>
                  <a:gd name="T35" fmla="*/ 22 h 165"/>
                  <a:gd name="T36" fmla="*/ 39 w 788"/>
                  <a:gd name="T37" fmla="*/ 22 h 165"/>
                  <a:gd name="T38" fmla="*/ 59 w 788"/>
                  <a:gd name="T39" fmla="*/ 21 h 165"/>
                  <a:gd name="T40" fmla="*/ 80 w 788"/>
                  <a:gd name="T41" fmla="*/ 20 h 165"/>
                  <a:gd name="T42" fmla="*/ 100 w 788"/>
                  <a:gd name="T43" fmla="*/ 16 h 165"/>
                  <a:gd name="T44" fmla="*/ 120 w 788"/>
                  <a:gd name="T45" fmla="*/ 12 h 165"/>
                  <a:gd name="T46" fmla="*/ 139 w 788"/>
                  <a:gd name="T47" fmla="*/ 7 h 165"/>
                  <a:gd name="T48" fmla="*/ 158 w 788"/>
                  <a:gd name="T49" fmla="*/ 0 h 165"/>
                  <a:gd name="T50" fmla="*/ 158 w 788"/>
                  <a:gd name="T51" fmla="*/ 8 h 16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8" h="165">
                    <a:moveTo>
                      <a:pt x="788" y="42"/>
                    </a:moveTo>
                    <a:lnTo>
                      <a:pt x="699" y="85"/>
                    </a:lnTo>
                    <a:lnTo>
                      <a:pt x="607" y="118"/>
                    </a:lnTo>
                    <a:lnTo>
                      <a:pt x="511" y="141"/>
                    </a:lnTo>
                    <a:lnTo>
                      <a:pt x="414" y="156"/>
                    </a:lnTo>
                    <a:lnTo>
                      <a:pt x="313" y="163"/>
                    </a:lnTo>
                    <a:lnTo>
                      <a:pt x="213" y="165"/>
                    </a:lnTo>
                    <a:lnTo>
                      <a:pt x="111" y="161"/>
                    </a:lnTo>
                    <a:lnTo>
                      <a:pt x="10" y="156"/>
                    </a:lnTo>
                    <a:lnTo>
                      <a:pt x="6" y="150"/>
                    </a:lnTo>
                    <a:lnTo>
                      <a:pt x="4" y="146"/>
                    </a:lnTo>
                    <a:lnTo>
                      <a:pt x="1" y="139"/>
                    </a:lnTo>
                    <a:lnTo>
                      <a:pt x="1" y="133"/>
                    </a:lnTo>
                    <a:lnTo>
                      <a:pt x="0" y="125"/>
                    </a:lnTo>
                    <a:lnTo>
                      <a:pt x="0" y="118"/>
                    </a:lnTo>
                    <a:lnTo>
                      <a:pt x="0" y="111"/>
                    </a:lnTo>
                    <a:lnTo>
                      <a:pt x="0" y="104"/>
                    </a:lnTo>
                    <a:lnTo>
                      <a:pt x="95" y="108"/>
                    </a:lnTo>
                    <a:lnTo>
                      <a:pt x="194" y="111"/>
                    </a:lnTo>
                    <a:lnTo>
                      <a:pt x="294" y="106"/>
                    </a:lnTo>
                    <a:lnTo>
                      <a:pt x="397" y="98"/>
                    </a:lnTo>
                    <a:lnTo>
                      <a:pt x="498" y="82"/>
                    </a:lnTo>
                    <a:lnTo>
                      <a:pt x="598" y="62"/>
                    </a:lnTo>
                    <a:lnTo>
                      <a:pt x="694" y="34"/>
                    </a:lnTo>
                    <a:lnTo>
                      <a:pt x="788" y="0"/>
                    </a:lnTo>
                    <a:lnTo>
                      <a:pt x="788" y="42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" name="Freeform 97"/>
              <p:cNvSpPr>
                <a:spLocks/>
              </p:cNvSpPr>
              <p:nvPr/>
            </p:nvSpPr>
            <p:spPr bwMode="auto">
              <a:xfrm>
                <a:off x="4064" y="1311"/>
                <a:ext cx="299" cy="429"/>
              </a:xfrm>
              <a:custGeom>
                <a:avLst/>
                <a:gdLst>
                  <a:gd name="T0" fmla="*/ 238 w 1493"/>
                  <a:gd name="T1" fmla="*/ 209 h 2145"/>
                  <a:gd name="T2" fmla="*/ 217 w 1493"/>
                  <a:gd name="T3" fmla="*/ 222 h 2145"/>
                  <a:gd name="T4" fmla="*/ 230 w 1493"/>
                  <a:gd name="T5" fmla="*/ 235 h 2145"/>
                  <a:gd name="T6" fmla="*/ 234 w 1493"/>
                  <a:gd name="T7" fmla="*/ 252 h 2145"/>
                  <a:gd name="T8" fmla="*/ 231 w 1493"/>
                  <a:gd name="T9" fmla="*/ 276 h 2145"/>
                  <a:gd name="T10" fmla="*/ 251 w 1493"/>
                  <a:gd name="T11" fmla="*/ 260 h 2145"/>
                  <a:gd name="T12" fmla="*/ 273 w 1493"/>
                  <a:gd name="T13" fmla="*/ 345 h 2145"/>
                  <a:gd name="T14" fmla="*/ 255 w 1493"/>
                  <a:gd name="T15" fmla="*/ 366 h 2145"/>
                  <a:gd name="T16" fmla="*/ 248 w 1493"/>
                  <a:gd name="T17" fmla="*/ 380 h 2145"/>
                  <a:gd name="T18" fmla="*/ 258 w 1493"/>
                  <a:gd name="T19" fmla="*/ 403 h 2145"/>
                  <a:gd name="T20" fmla="*/ 272 w 1493"/>
                  <a:gd name="T21" fmla="*/ 406 h 2145"/>
                  <a:gd name="T22" fmla="*/ 299 w 1493"/>
                  <a:gd name="T23" fmla="*/ 400 h 2145"/>
                  <a:gd name="T24" fmla="*/ 292 w 1493"/>
                  <a:gd name="T25" fmla="*/ 414 h 2145"/>
                  <a:gd name="T26" fmla="*/ 273 w 1493"/>
                  <a:gd name="T27" fmla="*/ 423 h 2145"/>
                  <a:gd name="T28" fmla="*/ 241 w 1493"/>
                  <a:gd name="T29" fmla="*/ 418 h 2145"/>
                  <a:gd name="T30" fmla="*/ 224 w 1493"/>
                  <a:gd name="T31" fmla="*/ 299 h 2145"/>
                  <a:gd name="T32" fmla="*/ 212 w 1493"/>
                  <a:gd name="T33" fmla="*/ 178 h 2145"/>
                  <a:gd name="T34" fmla="*/ 209 w 1493"/>
                  <a:gd name="T35" fmla="*/ 168 h 2145"/>
                  <a:gd name="T36" fmla="*/ 206 w 1493"/>
                  <a:gd name="T37" fmla="*/ 204 h 2145"/>
                  <a:gd name="T38" fmla="*/ 211 w 1493"/>
                  <a:gd name="T39" fmla="*/ 293 h 2145"/>
                  <a:gd name="T40" fmla="*/ 196 w 1493"/>
                  <a:gd name="T41" fmla="*/ 308 h 2145"/>
                  <a:gd name="T42" fmla="*/ 176 w 1493"/>
                  <a:gd name="T43" fmla="*/ 296 h 2145"/>
                  <a:gd name="T44" fmla="*/ 174 w 1493"/>
                  <a:gd name="T45" fmla="*/ 331 h 2145"/>
                  <a:gd name="T46" fmla="*/ 161 w 1493"/>
                  <a:gd name="T47" fmla="*/ 299 h 2145"/>
                  <a:gd name="T48" fmla="*/ 158 w 1493"/>
                  <a:gd name="T49" fmla="*/ 230 h 2145"/>
                  <a:gd name="T50" fmla="*/ 152 w 1493"/>
                  <a:gd name="T51" fmla="*/ 329 h 2145"/>
                  <a:gd name="T52" fmla="*/ 123 w 1493"/>
                  <a:gd name="T53" fmla="*/ 423 h 2145"/>
                  <a:gd name="T54" fmla="*/ 125 w 1493"/>
                  <a:gd name="T55" fmla="*/ 280 h 2145"/>
                  <a:gd name="T56" fmla="*/ 127 w 1493"/>
                  <a:gd name="T57" fmla="*/ 190 h 2145"/>
                  <a:gd name="T58" fmla="*/ 116 w 1493"/>
                  <a:gd name="T59" fmla="*/ 238 h 2145"/>
                  <a:gd name="T60" fmla="*/ 110 w 1493"/>
                  <a:gd name="T61" fmla="*/ 241 h 2145"/>
                  <a:gd name="T62" fmla="*/ 103 w 1493"/>
                  <a:gd name="T63" fmla="*/ 234 h 2145"/>
                  <a:gd name="T64" fmla="*/ 93 w 1493"/>
                  <a:gd name="T65" fmla="*/ 219 h 2145"/>
                  <a:gd name="T66" fmla="*/ 81 w 1493"/>
                  <a:gd name="T67" fmla="*/ 243 h 2145"/>
                  <a:gd name="T68" fmla="*/ 63 w 1493"/>
                  <a:gd name="T69" fmla="*/ 262 h 2145"/>
                  <a:gd name="T70" fmla="*/ 76 w 1493"/>
                  <a:gd name="T71" fmla="*/ 271 h 2145"/>
                  <a:gd name="T72" fmla="*/ 80 w 1493"/>
                  <a:gd name="T73" fmla="*/ 287 h 2145"/>
                  <a:gd name="T74" fmla="*/ 87 w 1493"/>
                  <a:gd name="T75" fmla="*/ 307 h 2145"/>
                  <a:gd name="T76" fmla="*/ 101 w 1493"/>
                  <a:gd name="T77" fmla="*/ 285 h 2145"/>
                  <a:gd name="T78" fmla="*/ 94 w 1493"/>
                  <a:gd name="T79" fmla="*/ 361 h 2145"/>
                  <a:gd name="T80" fmla="*/ 85 w 1493"/>
                  <a:gd name="T81" fmla="*/ 345 h 2145"/>
                  <a:gd name="T82" fmla="*/ 70 w 1493"/>
                  <a:gd name="T83" fmla="*/ 344 h 2145"/>
                  <a:gd name="T84" fmla="*/ 59 w 1493"/>
                  <a:gd name="T85" fmla="*/ 366 h 2145"/>
                  <a:gd name="T86" fmla="*/ 63 w 1493"/>
                  <a:gd name="T87" fmla="*/ 272 h 2145"/>
                  <a:gd name="T88" fmla="*/ 60 w 1493"/>
                  <a:gd name="T89" fmla="*/ 259 h 2145"/>
                  <a:gd name="T90" fmla="*/ 60 w 1493"/>
                  <a:gd name="T91" fmla="*/ 241 h 2145"/>
                  <a:gd name="T92" fmla="*/ 52 w 1493"/>
                  <a:gd name="T93" fmla="*/ 241 h 2145"/>
                  <a:gd name="T94" fmla="*/ 46 w 1493"/>
                  <a:gd name="T95" fmla="*/ 266 h 2145"/>
                  <a:gd name="T96" fmla="*/ 37 w 1493"/>
                  <a:gd name="T97" fmla="*/ 257 h 2145"/>
                  <a:gd name="T98" fmla="*/ 26 w 1493"/>
                  <a:gd name="T99" fmla="*/ 249 h 2145"/>
                  <a:gd name="T100" fmla="*/ 12 w 1493"/>
                  <a:gd name="T101" fmla="*/ 272 h 2145"/>
                  <a:gd name="T102" fmla="*/ 8 w 1493"/>
                  <a:gd name="T103" fmla="*/ 176 h 2145"/>
                  <a:gd name="T104" fmla="*/ 46 w 1493"/>
                  <a:gd name="T105" fmla="*/ 27 h 2145"/>
                  <a:gd name="T106" fmla="*/ 138 w 1493"/>
                  <a:gd name="T107" fmla="*/ 21 h 2145"/>
                  <a:gd name="T108" fmla="*/ 228 w 1493"/>
                  <a:gd name="T109" fmla="*/ 20 h 2145"/>
                  <a:gd name="T110" fmla="*/ 252 w 1493"/>
                  <a:gd name="T111" fmla="*/ 138 h 21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493" h="2145">
                    <a:moveTo>
                      <a:pt x="1255" y="943"/>
                    </a:moveTo>
                    <a:lnTo>
                      <a:pt x="1243" y="977"/>
                    </a:lnTo>
                    <a:lnTo>
                      <a:pt x="1230" y="1004"/>
                    </a:lnTo>
                    <a:lnTo>
                      <a:pt x="1211" y="1026"/>
                    </a:lnTo>
                    <a:lnTo>
                      <a:pt x="1190" y="1044"/>
                    </a:lnTo>
                    <a:lnTo>
                      <a:pt x="1164" y="1057"/>
                    </a:lnTo>
                    <a:lnTo>
                      <a:pt x="1137" y="1071"/>
                    </a:lnTo>
                    <a:lnTo>
                      <a:pt x="1108" y="1083"/>
                    </a:lnTo>
                    <a:lnTo>
                      <a:pt x="1078" y="1098"/>
                    </a:lnTo>
                    <a:lnTo>
                      <a:pt x="1085" y="1111"/>
                    </a:lnTo>
                    <a:lnTo>
                      <a:pt x="1095" y="1126"/>
                    </a:lnTo>
                    <a:lnTo>
                      <a:pt x="1105" y="1139"/>
                    </a:lnTo>
                    <a:lnTo>
                      <a:pt x="1118" y="1152"/>
                    </a:lnTo>
                    <a:lnTo>
                      <a:pt x="1130" y="1162"/>
                    </a:lnTo>
                    <a:lnTo>
                      <a:pt x="1146" y="1174"/>
                    </a:lnTo>
                    <a:lnTo>
                      <a:pt x="1163" y="1183"/>
                    </a:lnTo>
                    <a:lnTo>
                      <a:pt x="1182" y="1192"/>
                    </a:lnTo>
                    <a:lnTo>
                      <a:pt x="1181" y="1214"/>
                    </a:lnTo>
                    <a:lnTo>
                      <a:pt x="1177" y="1238"/>
                    </a:lnTo>
                    <a:lnTo>
                      <a:pt x="1168" y="1261"/>
                    </a:lnTo>
                    <a:lnTo>
                      <a:pt x="1159" y="1284"/>
                    </a:lnTo>
                    <a:lnTo>
                      <a:pt x="1150" y="1307"/>
                    </a:lnTo>
                    <a:lnTo>
                      <a:pt x="1144" y="1331"/>
                    </a:lnTo>
                    <a:lnTo>
                      <a:pt x="1144" y="1354"/>
                    </a:lnTo>
                    <a:lnTo>
                      <a:pt x="1152" y="1378"/>
                    </a:lnTo>
                    <a:lnTo>
                      <a:pt x="1176" y="1371"/>
                    </a:lnTo>
                    <a:lnTo>
                      <a:pt x="1197" y="1357"/>
                    </a:lnTo>
                    <a:lnTo>
                      <a:pt x="1215" y="1336"/>
                    </a:lnTo>
                    <a:lnTo>
                      <a:pt x="1234" y="1317"/>
                    </a:lnTo>
                    <a:lnTo>
                      <a:pt x="1251" y="1300"/>
                    </a:lnTo>
                    <a:lnTo>
                      <a:pt x="1270" y="1295"/>
                    </a:lnTo>
                    <a:lnTo>
                      <a:pt x="1291" y="1301"/>
                    </a:lnTo>
                    <a:lnTo>
                      <a:pt x="1317" y="1326"/>
                    </a:lnTo>
                    <a:lnTo>
                      <a:pt x="1390" y="1710"/>
                    </a:lnTo>
                    <a:lnTo>
                      <a:pt x="1362" y="1724"/>
                    </a:lnTo>
                    <a:lnTo>
                      <a:pt x="1341" y="1743"/>
                    </a:lnTo>
                    <a:lnTo>
                      <a:pt x="1324" y="1766"/>
                    </a:lnTo>
                    <a:lnTo>
                      <a:pt x="1309" y="1788"/>
                    </a:lnTo>
                    <a:lnTo>
                      <a:pt x="1292" y="1810"/>
                    </a:lnTo>
                    <a:lnTo>
                      <a:pt x="1273" y="1828"/>
                    </a:lnTo>
                    <a:lnTo>
                      <a:pt x="1247" y="1839"/>
                    </a:lnTo>
                    <a:lnTo>
                      <a:pt x="1214" y="1845"/>
                    </a:lnTo>
                    <a:lnTo>
                      <a:pt x="1204" y="1855"/>
                    </a:lnTo>
                    <a:lnTo>
                      <a:pt x="1220" y="1876"/>
                    </a:lnTo>
                    <a:lnTo>
                      <a:pt x="1239" y="1899"/>
                    </a:lnTo>
                    <a:lnTo>
                      <a:pt x="1257" y="1920"/>
                    </a:lnTo>
                    <a:lnTo>
                      <a:pt x="1274" y="1944"/>
                    </a:lnTo>
                    <a:lnTo>
                      <a:pt x="1286" y="1966"/>
                    </a:lnTo>
                    <a:lnTo>
                      <a:pt x="1292" y="1989"/>
                    </a:lnTo>
                    <a:lnTo>
                      <a:pt x="1289" y="2014"/>
                    </a:lnTo>
                    <a:lnTo>
                      <a:pt x="1276" y="2041"/>
                    </a:lnTo>
                    <a:lnTo>
                      <a:pt x="1276" y="2073"/>
                    </a:lnTo>
                    <a:lnTo>
                      <a:pt x="1307" y="2073"/>
                    </a:lnTo>
                    <a:lnTo>
                      <a:pt x="1334" y="2057"/>
                    </a:lnTo>
                    <a:lnTo>
                      <a:pt x="1357" y="2032"/>
                    </a:lnTo>
                    <a:lnTo>
                      <a:pt x="1380" y="2005"/>
                    </a:lnTo>
                    <a:lnTo>
                      <a:pt x="1403" y="1980"/>
                    </a:lnTo>
                    <a:lnTo>
                      <a:pt x="1428" y="1967"/>
                    </a:lnTo>
                    <a:lnTo>
                      <a:pt x="1457" y="1971"/>
                    </a:lnTo>
                    <a:lnTo>
                      <a:pt x="1493" y="2001"/>
                    </a:lnTo>
                    <a:lnTo>
                      <a:pt x="1491" y="2015"/>
                    </a:lnTo>
                    <a:lnTo>
                      <a:pt x="1487" y="2030"/>
                    </a:lnTo>
                    <a:lnTo>
                      <a:pt x="1480" y="2044"/>
                    </a:lnTo>
                    <a:lnTo>
                      <a:pt x="1472" y="2058"/>
                    </a:lnTo>
                    <a:lnTo>
                      <a:pt x="1460" y="2070"/>
                    </a:lnTo>
                    <a:lnTo>
                      <a:pt x="1449" y="2080"/>
                    </a:lnTo>
                    <a:lnTo>
                      <a:pt x="1434" y="2086"/>
                    </a:lnTo>
                    <a:lnTo>
                      <a:pt x="1421" y="2093"/>
                    </a:lnTo>
                    <a:lnTo>
                      <a:pt x="1391" y="2109"/>
                    </a:lnTo>
                    <a:lnTo>
                      <a:pt x="1362" y="2117"/>
                    </a:lnTo>
                    <a:lnTo>
                      <a:pt x="1330" y="2117"/>
                    </a:lnTo>
                    <a:lnTo>
                      <a:pt x="1300" y="2112"/>
                    </a:lnTo>
                    <a:lnTo>
                      <a:pt x="1267" y="2105"/>
                    </a:lnTo>
                    <a:lnTo>
                      <a:pt x="1234" y="2097"/>
                    </a:lnTo>
                    <a:lnTo>
                      <a:pt x="1203" y="2091"/>
                    </a:lnTo>
                    <a:lnTo>
                      <a:pt x="1172" y="2093"/>
                    </a:lnTo>
                    <a:lnTo>
                      <a:pt x="1171" y="1940"/>
                    </a:lnTo>
                    <a:lnTo>
                      <a:pt x="1161" y="1789"/>
                    </a:lnTo>
                    <a:lnTo>
                      <a:pt x="1142" y="1642"/>
                    </a:lnTo>
                    <a:lnTo>
                      <a:pt x="1120" y="1497"/>
                    </a:lnTo>
                    <a:lnTo>
                      <a:pt x="1096" y="1350"/>
                    </a:lnTo>
                    <a:lnTo>
                      <a:pt x="1078" y="1203"/>
                    </a:lnTo>
                    <a:lnTo>
                      <a:pt x="1067" y="1054"/>
                    </a:lnTo>
                    <a:lnTo>
                      <a:pt x="1068" y="901"/>
                    </a:lnTo>
                    <a:lnTo>
                      <a:pt x="1061" y="891"/>
                    </a:lnTo>
                    <a:lnTo>
                      <a:pt x="1058" y="881"/>
                    </a:lnTo>
                    <a:lnTo>
                      <a:pt x="1056" y="869"/>
                    </a:lnTo>
                    <a:lnTo>
                      <a:pt x="1053" y="858"/>
                    </a:lnTo>
                    <a:lnTo>
                      <a:pt x="1049" y="847"/>
                    </a:lnTo>
                    <a:lnTo>
                      <a:pt x="1043" y="840"/>
                    </a:lnTo>
                    <a:lnTo>
                      <a:pt x="1032" y="837"/>
                    </a:lnTo>
                    <a:lnTo>
                      <a:pt x="1016" y="839"/>
                    </a:lnTo>
                    <a:lnTo>
                      <a:pt x="1006" y="849"/>
                    </a:lnTo>
                    <a:lnTo>
                      <a:pt x="1021" y="933"/>
                    </a:lnTo>
                    <a:lnTo>
                      <a:pt x="1029" y="1020"/>
                    </a:lnTo>
                    <a:lnTo>
                      <a:pt x="1032" y="1109"/>
                    </a:lnTo>
                    <a:lnTo>
                      <a:pt x="1034" y="1200"/>
                    </a:lnTo>
                    <a:lnTo>
                      <a:pt x="1037" y="1289"/>
                    </a:lnTo>
                    <a:lnTo>
                      <a:pt x="1043" y="1378"/>
                    </a:lnTo>
                    <a:lnTo>
                      <a:pt x="1056" y="1463"/>
                    </a:lnTo>
                    <a:lnTo>
                      <a:pt x="1078" y="1544"/>
                    </a:lnTo>
                    <a:lnTo>
                      <a:pt x="1041" y="1569"/>
                    </a:lnTo>
                    <a:lnTo>
                      <a:pt x="1014" y="1574"/>
                    </a:lnTo>
                    <a:lnTo>
                      <a:pt x="994" y="1561"/>
                    </a:lnTo>
                    <a:lnTo>
                      <a:pt x="978" y="1540"/>
                    </a:lnTo>
                    <a:lnTo>
                      <a:pt x="961" y="1510"/>
                    </a:lnTo>
                    <a:lnTo>
                      <a:pt x="944" y="1483"/>
                    </a:lnTo>
                    <a:lnTo>
                      <a:pt x="921" y="1461"/>
                    </a:lnTo>
                    <a:lnTo>
                      <a:pt x="892" y="1450"/>
                    </a:lnTo>
                    <a:lnTo>
                      <a:pt x="877" y="1480"/>
                    </a:lnTo>
                    <a:lnTo>
                      <a:pt x="873" y="1514"/>
                    </a:lnTo>
                    <a:lnTo>
                      <a:pt x="873" y="1550"/>
                    </a:lnTo>
                    <a:lnTo>
                      <a:pt x="875" y="1587"/>
                    </a:lnTo>
                    <a:lnTo>
                      <a:pt x="873" y="1621"/>
                    </a:lnTo>
                    <a:lnTo>
                      <a:pt x="867" y="1653"/>
                    </a:lnTo>
                    <a:lnTo>
                      <a:pt x="850" y="1680"/>
                    </a:lnTo>
                    <a:lnTo>
                      <a:pt x="820" y="1700"/>
                    </a:lnTo>
                    <a:lnTo>
                      <a:pt x="810" y="1635"/>
                    </a:lnTo>
                    <a:lnTo>
                      <a:pt x="806" y="1567"/>
                    </a:lnTo>
                    <a:lnTo>
                      <a:pt x="805" y="1496"/>
                    </a:lnTo>
                    <a:lnTo>
                      <a:pt x="807" y="1424"/>
                    </a:lnTo>
                    <a:lnTo>
                      <a:pt x="807" y="1352"/>
                    </a:lnTo>
                    <a:lnTo>
                      <a:pt x="806" y="1282"/>
                    </a:lnTo>
                    <a:lnTo>
                      <a:pt x="800" y="1213"/>
                    </a:lnTo>
                    <a:lnTo>
                      <a:pt x="789" y="1150"/>
                    </a:lnTo>
                    <a:lnTo>
                      <a:pt x="768" y="1150"/>
                    </a:lnTo>
                    <a:lnTo>
                      <a:pt x="755" y="1275"/>
                    </a:lnTo>
                    <a:lnTo>
                      <a:pt x="752" y="1401"/>
                    </a:lnTo>
                    <a:lnTo>
                      <a:pt x="754" y="1524"/>
                    </a:lnTo>
                    <a:lnTo>
                      <a:pt x="760" y="1647"/>
                    </a:lnTo>
                    <a:lnTo>
                      <a:pt x="764" y="1769"/>
                    </a:lnTo>
                    <a:lnTo>
                      <a:pt x="770" y="1892"/>
                    </a:lnTo>
                    <a:lnTo>
                      <a:pt x="771" y="2018"/>
                    </a:lnTo>
                    <a:lnTo>
                      <a:pt x="768" y="2145"/>
                    </a:lnTo>
                    <a:lnTo>
                      <a:pt x="613" y="2115"/>
                    </a:lnTo>
                    <a:lnTo>
                      <a:pt x="615" y="1968"/>
                    </a:lnTo>
                    <a:lnTo>
                      <a:pt x="618" y="1824"/>
                    </a:lnTo>
                    <a:lnTo>
                      <a:pt x="621" y="1682"/>
                    </a:lnTo>
                    <a:lnTo>
                      <a:pt x="624" y="1542"/>
                    </a:lnTo>
                    <a:lnTo>
                      <a:pt x="626" y="1400"/>
                    </a:lnTo>
                    <a:lnTo>
                      <a:pt x="631" y="1257"/>
                    </a:lnTo>
                    <a:lnTo>
                      <a:pt x="635" y="1111"/>
                    </a:lnTo>
                    <a:lnTo>
                      <a:pt x="643" y="963"/>
                    </a:lnTo>
                    <a:lnTo>
                      <a:pt x="638" y="953"/>
                    </a:lnTo>
                    <a:lnTo>
                      <a:pt x="633" y="950"/>
                    </a:lnTo>
                    <a:lnTo>
                      <a:pt x="627" y="949"/>
                    </a:lnTo>
                    <a:lnTo>
                      <a:pt x="622" y="951"/>
                    </a:lnTo>
                    <a:lnTo>
                      <a:pt x="610" y="959"/>
                    </a:lnTo>
                    <a:lnTo>
                      <a:pt x="601" y="963"/>
                    </a:lnTo>
                    <a:lnTo>
                      <a:pt x="581" y="1192"/>
                    </a:lnTo>
                    <a:lnTo>
                      <a:pt x="573" y="1197"/>
                    </a:lnTo>
                    <a:lnTo>
                      <a:pt x="566" y="1202"/>
                    </a:lnTo>
                    <a:lnTo>
                      <a:pt x="561" y="1203"/>
                    </a:lnTo>
                    <a:lnTo>
                      <a:pt x="555" y="1205"/>
                    </a:lnTo>
                    <a:lnTo>
                      <a:pt x="548" y="1205"/>
                    </a:lnTo>
                    <a:lnTo>
                      <a:pt x="543" y="1206"/>
                    </a:lnTo>
                    <a:lnTo>
                      <a:pt x="536" y="1208"/>
                    </a:lnTo>
                    <a:lnTo>
                      <a:pt x="529" y="1212"/>
                    </a:lnTo>
                    <a:lnTo>
                      <a:pt x="521" y="1192"/>
                    </a:lnTo>
                    <a:lnTo>
                      <a:pt x="516" y="1171"/>
                    </a:lnTo>
                    <a:lnTo>
                      <a:pt x="509" y="1151"/>
                    </a:lnTo>
                    <a:lnTo>
                      <a:pt x="503" y="1134"/>
                    </a:lnTo>
                    <a:lnTo>
                      <a:pt x="493" y="1117"/>
                    </a:lnTo>
                    <a:lnTo>
                      <a:pt x="482" y="1104"/>
                    </a:lnTo>
                    <a:lnTo>
                      <a:pt x="466" y="1093"/>
                    </a:lnTo>
                    <a:lnTo>
                      <a:pt x="447" y="1088"/>
                    </a:lnTo>
                    <a:lnTo>
                      <a:pt x="432" y="1116"/>
                    </a:lnTo>
                    <a:lnTo>
                      <a:pt x="423" y="1149"/>
                    </a:lnTo>
                    <a:lnTo>
                      <a:pt x="414" y="1182"/>
                    </a:lnTo>
                    <a:lnTo>
                      <a:pt x="406" y="1214"/>
                    </a:lnTo>
                    <a:lnTo>
                      <a:pt x="392" y="1243"/>
                    </a:lnTo>
                    <a:lnTo>
                      <a:pt x="373" y="1269"/>
                    </a:lnTo>
                    <a:lnTo>
                      <a:pt x="347" y="1285"/>
                    </a:lnTo>
                    <a:lnTo>
                      <a:pt x="311" y="1296"/>
                    </a:lnTo>
                    <a:lnTo>
                      <a:pt x="315" y="1311"/>
                    </a:lnTo>
                    <a:lnTo>
                      <a:pt x="325" y="1325"/>
                    </a:lnTo>
                    <a:lnTo>
                      <a:pt x="336" y="1335"/>
                    </a:lnTo>
                    <a:lnTo>
                      <a:pt x="349" y="1343"/>
                    </a:lnTo>
                    <a:lnTo>
                      <a:pt x="363" y="1349"/>
                    </a:lnTo>
                    <a:lnTo>
                      <a:pt x="378" y="1354"/>
                    </a:lnTo>
                    <a:lnTo>
                      <a:pt x="391" y="1360"/>
                    </a:lnTo>
                    <a:lnTo>
                      <a:pt x="405" y="1368"/>
                    </a:lnTo>
                    <a:lnTo>
                      <a:pt x="406" y="1386"/>
                    </a:lnTo>
                    <a:lnTo>
                      <a:pt x="404" y="1410"/>
                    </a:lnTo>
                    <a:lnTo>
                      <a:pt x="401" y="1436"/>
                    </a:lnTo>
                    <a:lnTo>
                      <a:pt x="400" y="1463"/>
                    </a:lnTo>
                    <a:lnTo>
                      <a:pt x="400" y="1488"/>
                    </a:lnTo>
                    <a:lnTo>
                      <a:pt x="406" y="1509"/>
                    </a:lnTo>
                    <a:lnTo>
                      <a:pt x="416" y="1525"/>
                    </a:lnTo>
                    <a:lnTo>
                      <a:pt x="436" y="1534"/>
                    </a:lnTo>
                    <a:lnTo>
                      <a:pt x="456" y="1517"/>
                    </a:lnTo>
                    <a:lnTo>
                      <a:pt x="470" y="1493"/>
                    </a:lnTo>
                    <a:lnTo>
                      <a:pt x="483" y="1467"/>
                    </a:lnTo>
                    <a:lnTo>
                      <a:pt x="495" y="1444"/>
                    </a:lnTo>
                    <a:lnTo>
                      <a:pt x="506" y="1424"/>
                    </a:lnTo>
                    <a:lnTo>
                      <a:pt x="522" y="1414"/>
                    </a:lnTo>
                    <a:lnTo>
                      <a:pt x="543" y="1418"/>
                    </a:lnTo>
                    <a:lnTo>
                      <a:pt x="571" y="1440"/>
                    </a:lnTo>
                    <a:lnTo>
                      <a:pt x="571" y="1803"/>
                    </a:lnTo>
                    <a:lnTo>
                      <a:pt x="467" y="1803"/>
                    </a:lnTo>
                    <a:lnTo>
                      <a:pt x="456" y="1787"/>
                    </a:lnTo>
                    <a:lnTo>
                      <a:pt x="448" y="1771"/>
                    </a:lnTo>
                    <a:lnTo>
                      <a:pt x="440" y="1755"/>
                    </a:lnTo>
                    <a:lnTo>
                      <a:pt x="433" y="1741"/>
                    </a:lnTo>
                    <a:lnTo>
                      <a:pt x="424" y="1725"/>
                    </a:lnTo>
                    <a:lnTo>
                      <a:pt x="414" y="1709"/>
                    </a:lnTo>
                    <a:lnTo>
                      <a:pt x="400" y="1693"/>
                    </a:lnTo>
                    <a:lnTo>
                      <a:pt x="384" y="1679"/>
                    </a:lnTo>
                    <a:lnTo>
                      <a:pt x="362" y="1694"/>
                    </a:lnTo>
                    <a:lnTo>
                      <a:pt x="349" y="1719"/>
                    </a:lnTo>
                    <a:lnTo>
                      <a:pt x="341" y="1749"/>
                    </a:lnTo>
                    <a:lnTo>
                      <a:pt x="337" y="1778"/>
                    </a:lnTo>
                    <a:lnTo>
                      <a:pt x="329" y="1803"/>
                    </a:lnTo>
                    <a:lnTo>
                      <a:pt x="317" y="1822"/>
                    </a:lnTo>
                    <a:lnTo>
                      <a:pt x="294" y="1830"/>
                    </a:lnTo>
                    <a:lnTo>
                      <a:pt x="260" y="1824"/>
                    </a:lnTo>
                    <a:lnTo>
                      <a:pt x="291" y="1388"/>
                    </a:lnTo>
                    <a:lnTo>
                      <a:pt x="304" y="1379"/>
                    </a:lnTo>
                    <a:lnTo>
                      <a:pt x="312" y="1370"/>
                    </a:lnTo>
                    <a:lnTo>
                      <a:pt x="313" y="1359"/>
                    </a:lnTo>
                    <a:lnTo>
                      <a:pt x="311" y="1349"/>
                    </a:lnTo>
                    <a:lnTo>
                      <a:pt x="305" y="1336"/>
                    </a:lnTo>
                    <a:lnTo>
                      <a:pt x="301" y="1324"/>
                    </a:lnTo>
                    <a:lnTo>
                      <a:pt x="299" y="1309"/>
                    </a:lnTo>
                    <a:lnTo>
                      <a:pt x="301" y="1296"/>
                    </a:lnTo>
                    <a:lnTo>
                      <a:pt x="303" y="1278"/>
                    </a:lnTo>
                    <a:lnTo>
                      <a:pt x="305" y="1261"/>
                    </a:lnTo>
                    <a:lnTo>
                      <a:pt x="305" y="1241"/>
                    </a:lnTo>
                    <a:lnTo>
                      <a:pt x="305" y="1223"/>
                    </a:lnTo>
                    <a:lnTo>
                      <a:pt x="302" y="1204"/>
                    </a:lnTo>
                    <a:lnTo>
                      <a:pt x="297" y="1188"/>
                    </a:lnTo>
                    <a:lnTo>
                      <a:pt x="289" y="1172"/>
                    </a:lnTo>
                    <a:lnTo>
                      <a:pt x="280" y="1160"/>
                    </a:lnTo>
                    <a:lnTo>
                      <a:pt x="267" y="1180"/>
                    </a:lnTo>
                    <a:lnTo>
                      <a:pt x="261" y="1206"/>
                    </a:lnTo>
                    <a:lnTo>
                      <a:pt x="257" y="1232"/>
                    </a:lnTo>
                    <a:lnTo>
                      <a:pt x="256" y="1261"/>
                    </a:lnTo>
                    <a:lnTo>
                      <a:pt x="251" y="1287"/>
                    </a:lnTo>
                    <a:lnTo>
                      <a:pt x="243" y="1311"/>
                    </a:lnTo>
                    <a:lnTo>
                      <a:pt x="230" y="1332"/>
                    </a:lnTo>
                    <a:lnTo>
                      <a:pt x="208" y="1348"/>
                    </a:lnTo>
                    <a:lnTo>
                      <a:pt x="202" y="1331"/>
                    </a:lnTo>
                    <a:lnTo>
                      <a:pt x="198" y="1316"/>
                    </a:lnTo>
                    <a:lnTo>
                      <a:pt x="191" y="1300"/>
                    </a:lnTo>
                    <a:lnTo>
                      <a:pt x="186" y="1285"/>
                    </a:lnTo>
                    <a:lnTo>
                      <a:pt x="178" y="1271"/>
                    </a:lnTo>
                    <a:lnTo>
                      <a:pt x="171" y="1257"/>
                    </a:lnTo>
                    <a:lnTo>
                      <a:pt x="163" y="1244"/>
                    </a:lnTo>
                    <a:lnTo>
                      <a:pt x="156" y="1233"/>
                    </a:lnTo>
                    <a:lnTo>
                      <a:pt x="129" y="1245"/>
                    </a:lnTo>
                    <a:lnTo>
                      <a:pt x="112" y="1265"/>
                    </a:lnTo>
                    <a:lnTo>
                      <a:pt x="98" y="1290"/>
                    </a:lnTo>
                    <a:lnTo>
                      <a:pt x="89" y="1316"/>
                    </a:lnTo>
                    <a:lnTo>
                      <a:pt x="76" y="1339"/>
                    </a:lnTo>
                    <a:lnTo>
                      <a:pt x="60" y="1358"/>
                    </a:lnTo>
                    <a:lnTo>
                      <a:pt x="35" y="1368"/>
                    </a:lnTo>
                    <a:lnTo>
                      <a:pt x="0" y="1368"/>
                    </a:lnTo>
                    <a:lnTo>
                      <a:pt x="4" y="1200"/>
                    </a:lnTo>
                    <a:lnTo>
                      <a:pt x="18" y="1037"/>
                    </a:lnTo>
                    <a:lnTo>
                      <a:pt x="39" y="880"/>
                    </a:lnTo>
                    <a:lnTo>
                      <a:pt x="67" y="727"/>
                    </a:lnTo>
                    <a:lnTo>
                      <a:pt x="100" y="576"/>
                    </a:lnTo>
                    <a:lnTo>
                      <a:pt x="139" y="428"/>
                    </a:lnTo>
                    <a:lnTo>
                      <a:pt x="182" y="281"/>
                    </a:lnTo>
                    <a:lnTo>
                      <a:pt x="228" y="134"/>
                    </a:lnTo>
                    <a:lnTo>
                      <a:pt x="280" y="103"/>
                    </a:lnTo>
                    <a:lnTo>
                      <a:pt x="384" y="112"/>
                    </a:lnTo>
                    <a:lnTo>
                      <a:pt x="487" y="115"/>
                    </a:lnTo>
                    <a:lnTo>
                      <a:pt x="589" y="113"/>
                    </a:lnTo>
                    <a:lnTo>
                      <a:pt x="691" y="105"/>
                    </a:lnTo>
                    <a:lnTo>
                      <a:pt x="789" y="89"/>
                    </a:lnTo>
                    <a:lnTo>
                      <a:pt x="887" y="68"/>
                    </a:lnTo>
                    <a:lnTo>
                      <a:pt x="983" y="37"/>
                    </a:lnTo>
                    <a:lnTo>
                      <a:pt x="1078" y="0"/>
                    </a:lnTo>
                    <a:lnTo>
                      <a:pt x="1137" y="100"/>
                    </a:lnTo>
                    <a:lnTo>
                      <a:pt x="1182" y="209"/>
                    </a:lnTo>
                    <a:lnTo>
                      <a:pt x="1216" y="323"/>
                    </a:lnTo>
                    <a:lnTo>
                      <a:pt x="1240" y="444"/>
                    </a:lnTo>
                    <a:lnTo>
                      <a:pt x="1253" y="566"/>
                    </a:lnTo>
                    <a:lnTo>
                      <a:pt x="1260" y="691"/>
                    </a:lnTo>
                    <a:lnTo>
                      <a:pt x="1259" y="817"/>
                    </a:lnTo>
                    <a:lnTo>
                      <a:pt x="1255" y="943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" name="Freeform 98"/>
              <p:cNvSpPr>
                <a:spLocks/>
              </p:cNvSpPr>
              <p:nvPr/>
            </p:nvSpPr>
            <p:spPr bwMode="auto">
              <a:xfrm>
                <a:off x="4203" y="1342"/>
                <a:ext cx="87" cy="79"/>
              </a:xfrm>
              <a:custGeom>
                <a:avLst/>
                <a:gdLst>
                  <a:gd name="T0" fmla="*/ 60 w 435"/>
                  <a:gd name="T1" fmla="*/ 25 h 396"/>
                  <a:gd name="T2" fmla="*/ 87 w 435"/>
                  <a:gd name="T3" fmla="*/ 23 h 396"/>
                  <a:gd name="T4" fmla="*/ 87 w 435"/>
                  <a:gd name="T5" fmla="*/ 30 h 396"/>
                  <a:gd name="T6" fmla="*/ 84 w 435"/>
                  <a:gd name="T7" fmla="*/ 37 h 396"/>
                  <a:gd name="T8" fmla="*/ 80 w 435"/>
                  <a:gd name="T9" fmla="*/ 43 h 396"/>
                  <a:gd name="T10" fmla="*/ 76 w 435"/>
                  <a:gd name="T11" fmla="*/ 49 h 396"/>
                  <a:gd name="T12" fmla="*/ 72 w 435"/>
                  <a:gd name="T13" fmla="*/ 55 h 396"/>
                  <a:gd name="T14" fmla="*/ 69 w 435"/>
                  <a:gd name="T15" fmla="*/ 62 h 396"/>
                  <a:gd name="T16" fmla="*/ 69 w 435"/>
                  <a:gd name="T17" fmla="*/ 70 h 396"/>
                  <a:gd name="T18" fmla="*/ 73 w 435"/>
                  <a:gd name="T19" fmla="*/ 79 h 396"/>
                  <a:gd name="T20" fmla="*/ 69 w 435"/>
                  <a:gd name="T21" fmla="*/ 79 h 396"/>
                  <a:gd name="T22" fmla="*/ 65 w 435"/>
                  <a:gd name="T23" fmla="*/ 79 h 396"/>
                  <a:gd name="T24" fmla="*/ 62 w 435"/>
                  <a:gd name="T25" fmla="*/ 77 h 396"/>
                  <a:gd name="T26" fmla="*/ 59 w 435"/>
                  <a:gd name="T27" fmla="*/ 75 h 396"/>
                  <a:gd name="T28" fmla="*/ 57 w 435"/>
                  <a:gd name="T29" fmla="*/ 72 h 396"/>
                  <a:gd name="T30" fmla="*/ 54 w 435"/>
                  <a:gd name="T31" fmla="*/ 69 h 396"/>
                  <a:gd name="T32" fmla="*/ 52 w 435"/>
                  <a:gd name="T33" fmla="*/ 67 h 396"/>
                  <a:gd name="T34" fmla="*/ 50 w 435"/>
                  <a:gd name="T35" fmla="*/ 66 h 396"/>
                  <a:gd name="T36" fmla="*/ 48 w 435"/>
                  <a:gd name="T37" fmla="*/ 68 h 396"/>
                  <a:gd name="T38" fmla="*/ 46 w 435"/>
                  <a:gd name="T39" fmla="*/ 70 h 396"/>
                  <a:gd name="T40" fmla="*/ 45 w 435"/>
                  <a:gd name="T41" fmla="*/ 72 h 396"/>
                  <a:gd name="T42" fmla="*/ 44 w 435"/>
                  <a:gd name="T43" fmla="*/ 75 h 396"/>
                  <a:gd name="T44" fmla="*/ 43 w 435"/>
                  <a:gd name="T45" fmla="*/ 76 h 396"/>
                  <a:gd name="T46" fmla="*/ 41 w 435"/>
                  <a:gd name="T47" fmla="*/ 78 h 396"/>
                  <a:gd name="T48" fmla="*/ 38 w 435"/>
                  <a:gd name="T49" fmla="*/ 79 h 396"/>
                  <a:gd name="T50" fmla="*/ 35 w 435"/>
                  <a:gd name="T51" fmla="*/ 79 h 396"/>
                  <a:gd name="T52" fmla="*/ 34 w 435"/>
                  <a:gd name="T53" fmla="*/ 72 h 396"/>
                  <a:gd name="T54" fmla="*/ 31 w 435"/>
                  <a:gd name="T55" fmla="*/ 67 h 396"/>
                  <a:gd name="T56" fmla="*/ 27 w 435"/>
                  <a:gd name="T57" fmla="*/ 62 h 396"/>
                  <a:gd name="T58" fmla="*/ 22 w 435"/>
                  <a:gd name="T59" fmla="*/ 59 h 396"/>
                  <a:gd name="T60" fmla="*/ 16 w 435"/>
                  <a:gd name="T61" fmla="*/ 55 h 396"/>
                  <a:gd name="T62" fmla="*/ 11 w 435"/>
                  <a:gd name="T63" fmla="*/ 52 h 396"/>
                  <a:gd name="T64" fmla="*/ 5 w 435"/>
                  <a:gd name="T65" fmla="*/ 49 h 396"/>
                  <a:gd name="T66" fmla="*/ 0 w 435"/>
                  <a:gd name="T67" fmla="*/ 45 h 396"/>
                  <a:gd name="T68" fmla="*/ 3 w 435"/>
                  <a:gd name="T69" fmla="*/ 43 h 396"/>
                  <a:gd name="T70" fmla="*/ 7 w 435"/>
                  <a:gd name="T71" fmla="*/ 42 h 396"/>
                  <a:gd name="T72" fmla="*/ 11 w 435"/>
                  <a:gd name="T73" fmla="*/ 42 h 396"/>
                  <a:gd name="T74" fmla="*/ 16 w 435"/>
                  <a:gd name="T75" fmla="*/ 41 h 396"/>
                  <a:gd name="T76" fmla="*/ 20 w 435"/>
                  <a:gd name="T77" fmla="*/ 41 h 396"/>
                  <a:gd name="T78" fmla="*/ 24 w 435"/>
                  <a:gd name="T79" fmla="*/ 40 h 396"/>
                  <a:gd name="T80" fmla="*/ 28 w 435"/>
                  <a:gd name="T81" fmla="*/ 39 h 396"/>
                  <a:gd name="T82" fmla="*/ 31 w 435"/>
                  <a:gd name="T83" fmla="*/ 37 h 396"/>
                  <a:gd name="T84" fmla="*/ 46 w 435"/>
                  <a:gd name="T85" fmla="*/ 0 h 396"/>
                  <a:gd name="T86" fmla="*/ 48 w 435"/>
                  <a:gd name="T87" fmla="*/ 2 h 396"/>
                  <a:gd name="T88" fmla="*/ 50 w 435"/>
                  <a:gd name="T89" fmla="*/ 5 h 396"/>
                  <a:gd name="T90" fmla="*/ 52 w 435"/>
                  <a:gd name="T91" fmla="*/ 8 h 396"/>
                  <a:gd name="T92" fmla="*/ 53 w 435"/>
                  <a:gd name="T93" fmla="*/ 12 h 396"/>
                  <a:gd name="T94" fmla="*/ 54 w 435"/>
                  <a:gd name="T95" fmla="*/ 15 h 396"/>
                  <a:gd name="T96" fmla="*/ 55 w 435"/>
                  <a:gd name="T97" fmla="*/ 19 h 396"/>
                  <a:gd name="T98" fmla="*/ 57 w 435"/>
                  <a:gd name="T99" fmla="*/ 22 h 396"/>
                  <a:gd name="T100" fmla="*/ 60 w 435"/>
                  <a:gd name="T101" fmla="*/ 25 h 39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35" h="396">
                    <a:moveTo>
                      <a:pt x="301" y="124"/>
                    </a:moveTo>
                    <a:lnTo>
                      <a:pt x="435" y="114"/>
                    </a:lnTo>
                    <a:lnTo>
                      <a:pt x="434" y="150"/>
                    </a:lnTo>
                    <a:lnTo>
                      <a:pt x="422" y="183"/>
                    </a:lnTo>
                    <a:lnTo>
                      <a:pt x="401" y="214"/>
                    </a:lnTo>
                    <a:lnTo>
                      <a:pt x="380" y="246"/>
                    </a:lnTo>
                    <a:lnTo>
                      <a:pt x="358" y="276"/>
                    </a:lnTo>
                    <a:lnTo>
                      <a:pt x="346" y="311"/>
                    </a:lnTo>
                    <a:lnTo>
                      <a:pt x="346" y="350"/>
                    </a:lnTo>
                    <a:lnTo>
                      <a:pt x="363" y="394"/>
                    </a:lnTo>
                    <a:lnTo>
                      <a:pt x="344" y="396"/>
                    </a:lnTo>
                    <a:lnTo>
                      <a:pt x="327" y="394"/>
                    </a:lnTo>
                    <a:lnTo>
                      <a:pt x="311" y="385"/>
                    </a:lnTo>
                    <a:lnTo>
                      <a:pt x="297" y="374"/>
                    </a:lnTo>
                    <a:lnTo>
                      <a:pt x="284" y="360"/>
                    </a:lnTo>
                    <a:lnTo>
                      <a:pt x="271" y="348"/>
                    </a:lnTo>
                    <a:lnTo>
                      <a:pt x="260" y="337"/>
                    </a:lnTo>
                    <a:lnTo>
                      <a:pt x="249" y="332"/>
                    </a:lnTo>
                    <a:lnTo>
                      <a:pt x="238" y="340"/>
                    </a:lnTo>
                    <a:lnTo>
                      <a:pt x="231" y="351"/>
                    </a:lnTo>
                    <a:lnTo>
                      <a:pt x="225" y="362"/>
                    </a:lnTo>
                    <a:lnTo>
                      <a:pt x="221" y="374"/>
                    </a:lnTo>
                    <a:lnTo>
                      <a:pt x="213" y="383"/>
                    </a:lnTo>
                    <a:lnTo>
                      <a:pt x="205" y="390"/>
                    </a:lnTo>
                    <a:lnTo>
                      <a:pt x="192" y="394"/>
                    </a:lnTo>
                    <a:lnTo>
                      <a:pt x="177" y="394"/>
                    </a:lnTo>
                    <a:lnTo>
                      <a:pt x="171" y="361"/>
                    </a:lnTo>
                    <a:lnTo>
                      <a:pt x="157" y="335"/>
                    </a:lnTo>
                    <a:lnTo>
                      <a:pt x="136" y="313"/>
                    </a:lnTo>
                    <a:lnTo>
                      <a:pt x="111" y="294"/>
                    </a:lnTo>
                    <a:lnTo>
                      <a:pt x="82" y="277"/>
                    </a:lnTo>
                    <a:lnTo>
                      <a:pt x="53" y="262"/>
                    </a:lnTo>
                    <a:lnTo>
                      <a:pt x="25" y="245"/>
                    </a:lnTo>
                    <a:lnTo>
                      <a:pt x="0" y="228"/>
                    </a:lnTo>
                    <a:lnTo>
                      <a:pt x="16" y="218"/>
                    </a:lnTo>
                    <a:lnTo>
                      <a:pt x="35" y="212"/>
                    </a:lnTo>
                    <a:lnTo>
                      <a:pt x="56" y="209"/>
                    </a:lnTo>
                    <a:lnTo>
                      <a:pt x="78" y="207"/>
                    </a:lnTo>
                    <a:lnTo>
                      <a:pt x="99" y="204"/>
                    </a:lnTo>
                    <a:lnTo>
                      <a:pt x="119" y="201"/>
                    </a:lnTo>
                    <a:lnTo>
                      <a:pt x="138" y="195"/>
                    </a:lnTo>
                    <a:lnTo>
                      <a:pt x="156" y="187"/>
                    </a:lnTo>
                    <a:lnTo>
                      <a:pt x="228" y="0"/>
                    </a:lnTo>
                    <a:lnTo>
                      <a:pt x="241" y="9"/>
                    </a:lnTo>
                    <a:lnTo>
                      <a:pt x="251" y="23"/>
                    </a:lnTo>
                    <a:lnTo>
                      <a:pt x="258" y="39"/>
                    </a:lnTo>
                    <a:lnTo>
                      <a:pt x="265" y="58"/>
                    </a:lnTo>
                    <a:lnTo>
                      <a:pt x="269" y="75"/>
                    </a:lnTo>
                    <a:lnTo>
                      <a:pt x="277" y="93"/>
                    </a:lnTo>
                    <a:lnTo>
                      <a:pt x="286" y="109"/>
                    </a:lnTo>
                    <a:lnTo>
                      <a:pt x="301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" name="Freeform 99"/>
              <p:cNvSpPr>
                <a:spLocks/>
              </p:cNvSpPr>
              <p:nvPr/>
            </p:nvSpPr>
            <p:spPr bwMode="auto">
              <a:xfrm>
                <a:off x="4228" y="1363"/>
                <a:ext cx="52" cy="41"/>
              </a:xfrm>
              <a:custGeom>
                <a:avLst/>
                <a:gdLst>
                  <a:gd name="T0" fmla="*/ 52 w 258"/>
                  <a:gd name="T1" fmla="*/ 12 h 207"/>
                  <a:gd name="T2" fmla="*/ 50 w 258"/>
                  <a:gd name="T3" fmla="*/ 16 h 207"/>
                  <a:gd name="T4" fmla="*/ 47 w 258"/>
                  <a:gd name="T5" fmla="*/ 19 h 207"/>
                  <a:gd name="T6" fmla="*/ 44 w 258"/>
                  <a:gd name="T7" fmla="*/ 22 h 207"/>
                  <a:gd name="T8" fmla="*/ 42 w 258"/>
                  <a:gd name="T9" fmla="*/ 25 h 207"/>
                  <a:gd name="T10" fmla="*/ 39 w 258"/>
                  <a:gd name="T11" fmla="*/ 28 h 207"/>
                  <a:gd name="T12" fmla="*/ 37 w 258"/>
                  <a:gd name="T13" fmla="*/ 32 h 207"/>
                  <a:gd name="T14" fmla="*/ 36 w 258"/>
                  <a:gd name="T15" fmla="*/ 36 h 207"/>
                  <a:gd name="T16" fmla="*/ 37 w 258"/>
                  <a:gd name="T17" fmla="*/ 41 h 207"/>
                  <a:gd name="T18" fmla="*/ 34 w 258"/>
                  <a:gd name="T19" fmla="*/ 38 h 207"/>
                  <a:gd name="T20" fmla="*/ 31 w 258"/>
                  <a:gd name="T21" fmla="*/ 36 h 207"/>
                  <a:gd name="T22" fmla="*/ 27 w 258"/>
                  <a:gd name="T23" fmla="*/ 34 h 207"/>
                  <a:gd name="T24" fmla="*/ 25 w 258"/>
                  <a:gd name="T25" fmla="*/ 33 h 207"/>
                  <a:gd name="T26" fmla="*/ 21 w 258"/>
                  <a:gd name="T27" fmla="*/ 33 h 207"/>
                  <a:gd name="T28" fmla="*/ 19 w 258"/>
                  <a:gd name="T29" fmla="*/ 35 h 207"/>
                  <a:gd name="T30" fmla="*/ 16 w 258"/>
                  <a:gd name="T31" fmla="*/ 37 h 207"/>
                  <a:gd name="T32" fmla="*/ 15 w 258"/>
                  <a:gd name="T33" fmla="*/ 41 h 207"/>
                  <a:gd name="T34" fmla="*/ 0 w 258"/>
                  <a:gd name="T35" fmla="*/ 29 h 207"/>
                  <a:gd name="T36" fmla="*/ 1 w 258"/>
                  <a:gd name="T37" fmla="*/ 27 h 207"/>
                  <a:gd name="T38" fmla="*/ 3 w 258"/>
                  <a:gd name="T39" fmla="*/ 27 h 207"/>
                  <a:gd name="T40" fmla="*/ 4 w 258"/>
                  <a:gd name="T41" fmla="*/ 27 h 207"/>
                  <a:gd name="T42" fmla="*/ 5 w 258"/>
                  <a:gd name="T43" fmla="*/ 28 h 207"/>
                  <a:gd name="T44" fmla="*/ 7 w 258"/>
                  <a:gd name="T45" fmla="*/ 29 h 207"/>
                  <a:gd name="T46" fmla="*/ 8 w 258"/>
                  <a:gd name="T47" fmla="*/ 30 h 207"/>
                  <a:gd name="T48" fmla="*/ 10 w 258"/>
                  <a:gd name="T49" fmla="*/ 30 h 207"/>
                  <a:gd name="T50" fmla="*/ 12 w 258"/>
                  <a:gd name="T51" fmla="*/ 29 h 207"/>
                  <a:gd name="T52" fmla="*/ 21 w 258"/>
                  <a:gd name="T53" fmla="*/ 0 h 207"/>
                  <a:gd name="T54" fmla="*/ 22 w 258"/>
                  <a:gd name="T55" fmla="*/ 5 h 207"/>
                  <a:gd name="T56" fmla="*/ 25 w 258"/>
                  <a:gd name="T57" fmla="*/ 8 h 207"/>
                  <a:gd name="T58" fmla="*/ 28 w 258"/>
                  <a:gd name="T59" fmla="*/ 10 h 207"/>
                  <a:gd name="T60" fmla="*/ 33 w 258"/>
                  <a:gd name="T61" fmla="*/ 11 h 207"/>
                  <a:gd name="T62" fmla="*/ 38 w 258"/>
                  <a:gd name="T63" fmla="*/ 11 h 207"/>
                  <a:gd name="T64" fmla="*/ 44 w 258"/>
                  <a:gd name="T65" fmla="*/ 11 h 207"/>
                  <a:gd name="T66" fmla="*/ 48 w 258"/>
                  <a:gd name="T67" fmla="*/ 11 h 207"/>
                  <a:gd name="T68" fmla="*/ 52 w 258"/>
                  <a:gd name="T69" fmla="*/ 12 h 20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8" h="207">
                    <a:moveTo>
                      <a:pt x="258" y="62"/>
                    </a:moveTo>
                    <a:lnTo>
                      <a:pt x="248" y="79"/>
                    </a:lnTo>
                    <a:lnTo>
                      <a:pt x="235" y="96"/>
                    </a:lnTo>
                    <a:lnTo>
                      <a:pt x="220" y="110"/>
                    </a:lnTo>
                    <a:lnTo>
                      <a:pt x="206" y="126"/>
                    </a:lnTo>
                    <a:lnTo>
                      <a:pt x="194" y="141"/>
                    </a:lnTo>
                    <a:lnTo>
                      <a:pt x="185" y="160"/>
                    </a:lnTo>
                    <a:lnTo>
                      <a:pt x="181" y="181"/>
                    </a:lnTo>
                    <a:lnTo>
                      <a:pt x="186" y="207"/>
                    </a:lnTo>
                    <a:lnTo>
                      <a:pt x="169" y="192"/>
                    </a:lnTo>
                    <a:lnTo>
                      <a:pt x="153" y="180"/>
                    </a:lnTo>
                    <a:lnTo>
                      <a:pt x="136" y="171"/>
                    </a:lnTo>
                    <a:lnTo>
                      <a:pt x="122" y="168"/>
                    </a:lnTo>
                    <a:lnTo>
                      <a:pt x="105" y="168"/>
                    </a:lnTo>
                    <a:lnTo>
                      <a:pt x="92" y="175"/>
                    </a:lnTo>
                    <a:lnTo>
                      <a:pt x="80" y="187"/>
                    </a:lnTo>
                    <a:lnTo>
                      <a:pt x="72" y="207"/>
                    </a:lnTo>
                    <a:lnTo>
                      <a:pt x="0" y="145"/>
                    </a:lnTo>
                    <a:lnTo>
                      <a:pt x="6" y="136"/>
                    </a:lnTo>
                    <a:lnTo>
                      <a:pt x="13" y="134"/>
                    </a:lnTo>
                    <a:lnTo>
                      <a:pt x="20" y="135"/>
                    </a:lnTo>
                    <a:lnTo>
                      <a:pt x="27" y="141"/>
                    </a:lnTo>
                    <a:lnTo>
                      <a:pt x="33" y="145"/>
                    </a:lnTo>
                    <a:lnTo>
                      <a:pt x="41" y="149"/>
                    </a:lnTo>
                    <a:lnTo>
                      <a:pt x="50" y="149"/>
                    </a:lnTo>
                    <a:lnTo>
                      <a:pt x="62" y="145"/>
                    </a:lnTo>
                    <a:lnTo>
                      <a:pt x="103" y="0"/>
                    </a:lnTo>
                    <a:lnTo>
                      <a:pt x="108" y="24"/>
                    </a:lnTo>
                    <a:lnTo>
                      <a:pt x="122" y="42"/>
                    </a:lnTo>
                    <a:lnTo>
                      <a:pt x="141" y="51"/>
                    </a:lnTo>
                    <a:lnTo>
                      <a:pt x="166" y="57"/>
                    </a:lnTo>
                    <a:lnTo>
                      <a:pt x="191" y="58"/>
                    </a:lnTo>
                    <a:lnTo>
                      <a:pt x="217" y="58"/>
                    </a:lnTo>
                    <a:lnTo>
                      <a:pt x="239" y="58"/>
                    </a:lnTo>
                    <a:lnTo>
                      <a:pt x="258" y="62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" name="Freeform 100"/>
              <p:cNvSpPr>
                <a:spLocks/>
              </p:cNvSpPr>
              <p:nvPr/>
            </p:nvSpPr>
            <p:spPr bwMode="auto">
              <a:xfrm>
                <a:off x="4087" y="1373"/>
                <a:ext cx="87" cy="91"/>
              </a:xfrm>
              <a:custGeom>
                <a:avLst/>
                <a:gdLst>
                  <a:gd name="T0" fmla="*/ 83 w 435"/>
                  <a:gd name="T1" fmla="*/ 19 h 457"/>
                  <a:gd name="T2" fmla="*/ 87 w 435"/>
                  <a:gd name="T3" fmla="*/ 19 h 457"/>
                  <a:gd name="T4" fmla="*/ 87 w 435"/>
                  <a:gd name="T5" fmla="*/ 25 h 457"/>
                  <a:gd name="T6" fmla="*/ 84 w 435"/>
                  <a:gd name="T7" fmla="*/ 32 h 457"/>
                  <a:gd name="T8" fmla="*/ 79 w 435"/>
                  <a:gd name="T9" fmla="*/ 37 h 457"/>
                  <a:gd name="T10" fmla="*/ 75 w 435"/>
                  <a:gd name="T11" fmla="*/ 44 h 457"/>
                  <a:gd name="T12" fmla="*/ 70 w 435"/>
                  <a:gd name="T13" fmla="*/ 50 h 457"/>
                  <a:gd name="T14" fmla="*/ 68 w 435"/>
                  <a:gd name="T15" fmla="*/ 56 h 457"/>
                  <a:gd name="T16" fmla="*/ 69 w 435"/>
                  <a:gd name="T17" fmla="*/ 63 h 457"/>
                  <a:gd name="T18" fmla="*/ 75 w 435"/>
                  <a:gd name="T19" fmla="*/ 70 h 457"/>
                  <a:gd name="T20" fmla="*/ 71 w 435"/>
                  <a:gd name="T21" fmla="*/ 72 h 457"/>
                  <a:gd name="T22" fmla="*/ 68 w 435"/>
                  <a:gd name="T23" fmla="*/ 73 h 457"/>
                  <a:gd name="T24" fmla="*/ 64 w 435"/>
                  <a:gd name="T25" fmla="*/ 72 h 457"/>
                  <a:gd name="T26" fmla="*/ 61 w 435"/>
                  <a:gd name="T27" fmla="*/ 72 h 457"/>
                  <a:gd name="T28" fmla="*/ 57 w 435"/>
                  <a:gd name="T29" fmla="*/ 70 h 457"/>
                  <a:gd name="T30" fmla="*/ 53 w 435"/>
                  <a:gd name="T31" fmla="*/ 69 h 457"/>
                  <a:gd name="T32" fmla="*/ 50 w 435"/>
                  <a:gd name="T33" fmla="*/ 68 h 457"/>
                  <a:gd name="T34" fmla="*/ 46 w 435"/>
                  <a:gd name="T35" fmla="*/ 68 h 457"/>
                  <a:gd name="T36" fmla="*/ 44 w 435"/>
                  <a:gd name="T37" fmla="*/ 71 h 457"/>
                  <a:gd name="T38" fmla="*/ 43 w 435"/>
                  <a:gd name="T39" fmla="*/ 74 h 457"/>
                  <a:gd name="T40" fmla="*/ 41 w 435"/>
                  <a:gd name="T41" fmla="*/ 77 h 457"/>
                  <a:gd name="T42" fmla="*/ 40 w 435"/>
                  <a:gd name="T43" fmla="*/ 80 h 457"/>
                  <a:gd name="T44" fmla="*/ 38 w 435"/>
                  <a:gd name="T45" fmla="*/ 83 h 457"/>
                  <a:gd name="T46" fmla="*/ 37 w 435"/>
                  <a:gd name="T47" fmla="*/ 86 h 457"/>
                  <a:gd name="T48" fmla="*/ 35 w 435"/>
                  <a:gd name="T49" fmla="*/ 88 h 457"/>
                  <a:gd name="T50" fmla="*/ 33 w 435"/>
                  <a:gd name="T51" fmla="*/ 91 h 457"/>
                  <a:gd name="T52" fmla="*/ 29 w 435"/>
                  <a:gd name="T53" fmla="*/ 91 h 457"/>
                  <a:gd name="T54" fmla="*/ 26 w 435"/>
                  <a:gd name="T55" fmla="*/ 88 h 457"/>
                  <a:gd name="T56" fmla="*/ 25 w 435"/>
                  <a:gd name="T57" fmla="*/ 85 h 457"/>
                  <a:gd name="T58" fmla="*/ 25 w 435"/>
                  <a:gd name="T59" fmla="*/ 81 h 457"/>
                  <a:gd name="T60" fmla="*/ 25 w 435"/>
                  <a:gd name="T61" fmla="*/ 76 h 457"/>
                  <a:gd name="T62" fmla="*/ 26 w 435"/>
                  <a:gd name="T63" fmla="*/ 72 h 457"/>
                  <a:gd name="T64" fmla="*/ 26 w 435"/>
                  <a:gd name="T65" fmla="*/ 67 h 457"/>
                  <a:gd name="T66" fmla="*/ 25 w 435"/>
                  <a:gd name="T67" fmla="*/ 64 h 457"/>
                  <a:gd name="T68" fmla="*/ 22 w 435"/>
                  <a:gd name="T69" fmla="*/ 61 h 457"/>
                  <a:gd name="T70" fmla="*/ 19 w 435"/>
                  <a:gd name="T71" fmla="*/ 59 h 457"/>
                  <a:gd name="T72" fmla="*/ 15 w 435"/>
                  <a:gd name="T73" fmla="*/ 58 h 457"/>
                  <a:gd name="T74" fmla="*/ 11 w 435"/>
                  <a:gd name="T75" fmla="*/ 57 h 457"/>
                  <a:gd name="T76" fmla="*/ 7 w 435"/>
                  <a:gd name="T77" fmla="*/ 56 h 457"/>
                  <a:gd name="T78" fmla="*/ 4 w 435"/>
                  <a:gd name="T79" fmla="*/ 55 h 457"/>
                  <a:gd name="T80" fmla="*/ 1 w 435"/>
                  <a:gd name="T81" fmla="*/ 52 h 457"/>
                  <a:gd name="T82" fmla="*/ 0 w 435"/>
                  <a:gd name="T83" fmla="*/ 48 h 457"/>
                  <a:gd name="T84" fmla="*/ 3 w 435"/>
                  <a:gd name="T85" fmla="*/ 45 h 457"/>
                  <a:gd name="T86" fmla="*/ 6 w 435"/>
                  <a:gd name="T87" fmla="*/ 43 h 457"/>
                  <a:gd name="T88" fmla="*/ 9 w 435"/>
                  <a:gd name="T89" fmla="*/ 41 h 457"/>
                  <a:gd name="T90" fmla="*/ 12 w 435"/>
                  <a:gd name="T91" fmla="*/ 40 h 457"/>
                  <a:gd name="T92" fmla="*/ 15 w 435"/>
                  <a:gd name="T93" fmla="*/ 39 h 457"/>
                  <a:gd name="T94" fmla="*/ 19 w 435"/>
                  <a:gd name="T95" fmla="*/ 38 h 457"/>
                  <a:gd name="T96" fmla="*/ 22 w 435"/>
                  <a:gd name="T97" fmla="*/ 37 h 457"/>
                  <a:gd name="T98" fmla="*/ 25 w 435"/>
                  <a:gd name="T99" fmla="*/ 37 h 457"/>
                  <a:gd name="T100" fmla="*/ 33 w 435"/>
                  <a:gd name="T101" fmla="*/ 0 h 457"/>
                  <a:gd name="T102" fmla="*/ 40 w 435"/>
                  <a:gd name="T103" fmla="*/ 2 h 457"/>
                  <a:gd name="T104" fmla="*/ 46 w 435"/>
                  <a:gd name="T105" fmla="*/ 7 h 457"/>
                  <a:gd name="T106" fmla="*/ 52 w 435"/>
                  <a:gd name="T107" fmla="*/ 11 h 457"/>
                  <a:gd name="T108" fmla="*/ 57 w 435"/>
                  <a:gd name="T109" fmla="*/ 16 h 457"/>
                  <a:gd name="T110" fmla="*/ 62 w 435"/>
                  <a:gd name="T111" fmla="*/ 20 h 457"/>
                  <a:gd name="T112" fmla="*/ 68 w 435"/>
                  <a:gd name="T113" fmla="*/ 22 h 457"/>
                  <a:gd name="T114" fmla="*/ 75 w 435"/>
                  <a:gd name="T115" fmla="*/ 22 h 457"/>
                  <a:gd name="T116" fmla="*/ 83 w 435"/>
                  <a:gd name="T117" fmla="*/ 19 h 45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5" h="457">
                    <a:moveTo>
                      <a:pt x="415" y="94"/>
                    </a:moveTo>
                    <a:lnTo>
                      <a:pt x="435" y="94"/>
                    </a:lnTo>
                    <a:lnTo>
                      <a:pt x="433" y="127"/>
                    </a:lnTo>
                    <a:lnTo>
                      <a:pt x="420" y="159"/>
                    </a:lnTo>
                    <a:lnTo>
                      <a:pt x="397" y="188"/>
                    </a:lnTo>
                    <a:lnTo>
                      <a:pt x="373" y="219"/>
                    </a:lnTo>
                    <a:lnTo>
                      <a:pt x="352" y="249"/>
                    </a:lnTo>
                    <a:lnTo>
                      <a:pt x="342" y="281"/>
                    </a:lnTo>
                    <a:lnTo>
                      <a:pt x="346" y="315"/>
                    </a:lnTo>
                    <a:lnTo>
                      <a:pt x="373" y="353"/>
                    </a:lnTo>
                    <a:lnTo>
                      <a:pt x="356" y="363"/>
                    </a:lnTo>
                    <a:lnTo>
                      <a:pt x="340" y="367"/>
                    </a:lnTo>
                    <a:lnTo>
                      <a:pt x="322" y="364"/>
                    </a:lnTo>
                    <a:lnTo>
                      <a:pt x="304" y="360"/>
                    </a:lnTo>
                    <a:lnTo>
                      <a:pt x="285" y="352"/>
                    </a:lnTo>
                    <a:lnTo>
                      <a:pt x="267" y="345"/>
                    </a:lnTo>
                    <a:lnTo>
                      <a:pt x="248" y="341"/>
                    </a:lnTo>
                    <a:lnTo>
                      <a:pt x="229" y="343"/>
                    </a:lnTo>
                    <a:lnTo>
                      <a:pt x="221" y="357"/>
                    </a:lnTo>
                    <a:lnTo>
                      <a:pt x="214" y="372"/>
                    </a:lnTo>
                    <a:lnTo>
                      <a:pt x="207" y="387"/>
                    </a:lnTo>
                    <a:lnTo>
                      <a:pt x="200" y="403"/>
                    </a:lnTo>
                    <a:lnTo>
                      <a:pt x="192" y="416"/>
                    </a:lnTo>
                    <a:lnTo>
                      <a:pt x="185" y="431"/>
                    </a:lnTo>
                    <a:lnTo>
                      <a:pt x="175" y="443"/>
                    </a:lnTo>
                    <a:lnTo>
                      <a:pt x="166" y="457"/>
                    </a:lnTo>
                    <a:lnTo>
                      <a:pt x="144" y="455"/>
                    </a:lnTo>
                    <a:lnTo>
                      <a:pt x="131" y="444"/>
                    </a:lnTo>
                    <a:lnTo>
                      <a:pt x="126" y="428"/>
                    </a:lnTo>
                    <a:lnTo>
                      <a:pt x="126" y="408"/>
                    </a:lnTo>
                    <a:lnTo>
                      <a:pt x="127" y="383"/>
                    </a:lnTo>
                    <a:lnTo>
                      <a:pt x="129" y="361"/>
                    </a:lnTo>
                    <a:lnTo>
                      <a:pt x="128" y="338"/>
                    </a:lnTo>
                    <a:lnTo>
                      <a:pt x="125" y="321"/>
                    </a:lnTo>
                    <a:lnTo>
                      <a:pt x="110" y="306"/>
                    </a:lnTo>
                    <a:lnTo>
                      <a:pt x="93" y="296"/>
                    </a:lnTo>
                    <a:lnTo>
                      <a:pt x="74" y="291"/>
                    </a:lnTo>
                    <a:lnTo>
                      <a:pt x="55" y="287"/>
                    </a:lnTo>
                    <a:lnTo>
                      <a:pt x="34" y="283"/>
                    </a:lnTo>
                    <a:lnTo>
                      <a:pt x="18" y="275"/>
                    </a:lnTo>
                    <a:lnTo>
                      <a:pt x="6" y="260"/>
                    </a:lnTo>
                    <a:lnTo>
                      <a:pt x="0" y="239"/>
                    </a:lnTo>
                    <a:lnTo>
                      <a:pt x="15" y="226"/>
                    </a:lnTo>
                    <a:lnTo>
                      <a:pt x="31" y="216"/>
                    </a:lnTo>
                    <a:lnTo>
                      <a:pt x="47" y="207"/>
                    </a:lnTo>
                    <a:lnTo>
                      <a:pt x="62" y="200"/>
                    </a:lnTo>
                    <a:lnTo>
                      <a:pt x="77" y="194"/>
                    </a:lnTo>
                    <a:lnTo>
                      <a:pt x="93" y="190"/>
                    </a:lnTo>
                    <a:lnTo>
                      <a:pt x="109" y="187"/>
                    </a:lnTo>
                    <a:lnTo>
                      <a:pt x="125" y="187"/>
                    </a:lnTo>
                    <a:lnTo>
                      <a:pt x="166" y="0"/>
                    </a:lnTo>
                    <a:lnTo>
                      <a:pt x="201" y="12"/>
                    </a:lnTo>
                    <a:lnTo>
                      <a:pt x="232" y="33"/>
                    </a:lnTo>
                    <a:lnTo>
                      <a:pt x="259" y="57"/>
                    </a:lnTo>
                    <a:lnTo>
                      <a:pt x="286" y="82"/>
                    </a:lnTo>
                    <a:lnTo>
                      <a:pt x="312" y="100"/>
                    </a:lnTo>
                    <a:lnTo>
                      <a:pt x="342" y="112"/>
                    </a:lnTo>
                    <a:lnTo>
                      <a:pt x="374" y="111"/>
                    </a:lnTo>
                    <a:lnTo>
                      <a:pt x="415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" name="Freeform 101"/>
              <p:cNvSpPr>
                <a:spLocks/>
              </p:cNvSpPr>
              <p:nvPr/>
            </p:nvSpPr>
            <p:spPr bwMode="auto">
              <a:xfrm>
                <a:off x="4102" y="1386"/>
                <a:ext cx="62" cy="58"/>
              </a:xfrm>
              <a:custGeom>
                <a:avLst/>
                <a:gdLst>
                  <a:gd name="T0" fmla="*/ 58 w 312"/>
                  <a:gd name="T1" fmla="*/ 14 h 290"/>
                  <a:gd name="T2" fmla="*/ 62 w 312"/>
                  <a:gd name="T3" fmla="*/ 14 h 290"/>
                  <a:gd name="T4" fmla="*/ 58 w 312"/>
                  <a:gd name="T5" fmla="*/ 19 h 290"/>
                  <a:gd name="T6" fmla="*/ 54 w 312"/>
                  <a:gd name="T7" fmla="*/ 23 h 290"/>
                  <a:gd name="T8" fmla="*/ 50 w 312"/>
                  <a:gd name="T9" fmla="*/ 27 h 290"/>
                  <a:gd name="T10" fmla="*/ 47 w 312"/>
                  <a:gd name="T11" fmla="*/ 31 h 290"/>
                  <a:gd name="T12" fmla="*/ 44 w 312"/>
                  <a:gd name="T13" fmla="*/ 35 h 290"/>
                  <a:gd name="T14" fmla="*/ 43 w 312"/>
                  <a:gd name="T15" fmla="*/ 39 h 290"/>
                  <a:gd name="T16" fmla="*/ 44 w 312"/>
                  <a:gd name="T17" fmla="*/ 44 h 290"/>
                  <a:gd name="T18" fmla="*/ 47 w 312"/>
                  <a:gd name="T19" fmla="*/ 50 h 290"/>
                  <a:gd name="T20" fmla="*/ 45 w 312"/>
                  <a:gd name="T21" fmla="*/ 49 h 290"/>
                  <a:gd name="T22" fmla="*/ 42 w 312"/>
                  <a:gd name="T23" fmla="*/ 49 h 290"/>
                  <a:gd name="T24" fmla="*/ 40 w 312"/>
                  <a:gd name="T25" fmla="*/ 49 h 290"/>
                  <a:gd name="T26" fmla="*/ 37 w 312"/>
                  <a:gd name="T27" fmla="*/ 48 h 290"/>
                  <a:gd name="T28" fmla="*/ 34 w 312"/>
                  <a:gd name="T29" fmla="*/ 48 h 290"/>
                  <a:gd name="T30" fmla="*/ 32 w 312"/>
                  <a:gd name="T31" fmla="*/ 47 h 290"/>
                  <a:gd name="T32" fmla="*/ 29 w 312"/>
                  <a:gd name="T33" fmla="*/ 46 h 290"/>
                  <a:gd name="T34" fmla="*/ 27 w 312"/>
                  <a:gd name="T35" fmla="*/ 46 h 290"/>
                  <a:gd name="T36" fmla="*/ 18 w 312"/>
                  <a:gd name="T37" fmla="*/ 58 h 290"/>
                  <a:gd name="T38" fmla="*/ 18 w 312"/>
                  <a:gd name="T39" fmla="*/ 55 h 290"/>
                  <a:gd name="T40" fmla="*/ 17 w 312"/>
                  <a:gd name="T41" fmla="*/ 52 h 290"/>
                  <a:gd name="T42" fmla="*/ 16 w 312"/>
                  <a:gd name="T43" fmla="*/ 49 h 290"/>
                  <a:gd name="T44" fmla="*/ 14 w 312"/>
                  <a:gd name="T45" fmla="*/ 46 h 290"/>
                  <a:gd name="T46" fmla="*/ 11 w 312"/>
                  <a:gd name="T47" fmla="*/ 42 h 290"/>
                  <a:gd name="T48" fmla="*/ 8 w 312"/>
                  <a:gd name="T49" fmla="*/ 39 h 290"/>
                  <a:gd name="T50" fmla="*/ 4 w 312"/>
                  <a:gd name="T51" fmla="*/ 37 h 290"/>
                  <a:gd name="T52" fmla="*/ 0 w 312"/>
                  <a:gd name="T53" fmla="*/ 35 h 290"/>
                  <a:gd name="T54" fmla="*/ 8 w 312"/>
                  <a:gd name="T55" fmla="*/ 35 h 290"/>
                  <a:gd name="T56" fmla="*/ 14 w 312"/>
                  <a:gd name="T57" fmla="*/ 33 h 290"/>
                  <a:gd name="T58" fmla="*/ 17 w 312"/>
                  <a:gd name="T59" fmla="*/ 30 h 290"/>
                  <a:gd name="T60" fmla="*/ 20 w 312"/>
                  <a:gd name="T61" fmla="*/ 24 h 290"/>
                  <a:gd name="T62" fmla="*/ 21 w 312"/>
                  <a:gd name="T63" fmla="*/ 18 h 290"/>
                  <a:gd name="T64" fmla="*/ 22 w 312"/>
                  <a:gd name="T65" fmla="*/ 12 h 290"/>
                  <a:gd name="T66" fmla="*/ 23 w 312"/>
                  <a:gd name="T67" fmla="*/ 6 h 290"/>
                  <a:gd name="T68" fmla="*/ 25 w 312"/>
                  <a:gd name="T69" fmla="*/ 0 h 290"/>
                  <a:gd name="T70" fmla="*/ 28 w 312"/>
                  <a:gd name="T71" fmla="*/ 4 h 290"/>
                  <a:gd name="T72" fmla="*/ 31 w 312"/>
                  <a:gd name="T73" fmla="*/ 8 h 290"/>
                  <a:gd name="T74" fmla="*/ 35 w 312"/>
                  <a:gd name="T75" fmla="*/ 11 h 290"/>
                  <a:gd name="T76" fmla="*/ 39 w 312"/>
                  <a:gd name="T77" fmla="*/ 14 h 290"/>
                  <a:gd name="T78" fmla="*/ 43 w 312"/>
                  <a:gd name="T79" fmla="*/ 16 h 290"/>
                  <a:gd name="T80" fmla="*/ 47 w 312"/>
                  <a:gd name="T81" fmla="*/ 17 h 290"/>
                  <a:gd name="T82" fmla="*/ 52 w 312"/>
                  <a:gd name="T83" fmla="*/ 16 h 290"/>
                  <a:gd name="T84" fmla="*/ 58 w 312"/>
                  <a:gd name="T85" fmla="*/ 14 h 2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2" h="290">
                    <a:moveTo>
                      <a:pt x="290" y="72"/>
                    </a:moveTo>
                    <a:lnTo>
                      <a:pt x="312" y="72"/>
                    </a:lnTo>
                    <a:lnTo>
                      <a:pt x="292" y="96"/>
                    </a:lnTo>
                    <a:lnTo>
                      <a:pt x="273" y="117"/>
                    </a:lnTo>
                    <a:lnTo>
                      <a:pt x="253" y="136"/>
                    </a:lnTo>
                    <a:lnTo>
                      <a:pt x="236" y="156"/>
                    </a:lnTo>
                    <a:lnTo>
                      <a:pt x="222" y="174"/>
                    </a:lnTo>
                    <a:lnTo>
                      <a:pt x="217" y="195"/>
                    </a:lnTo>
                    <a:lnTo>
                      <a:pt x="220" y="219"/>
                    </a:lnTo>
                    <a:lnTo>
                      <a:pt x="238" y="248"/>
                    </a:lnTo>
                    <a:lnTo>
                      <a:pt x="225" y="247"/>
                    </a:lnTo>
                    <a:lnTo>
                      <a:pt x="212" y="246"/>
                    </a:lnTo>
                    <a:lnTo>
                      <a:pt x="199" y="244"/>
                    </a:lnTo>
                    <a:lnTo>
                      <a:pt x="186" y="241"/>
                    </a:lnTo>
                    <a:lnTo>
                      <a:pt x="173" y="238"/>
                    </a:lnTo>
                    <a:lnTo>
                      <a:pt x="159" y="235"/>
                    </a:lnTo>
                    <a:lnTo>
                      <a:pt x="145" y="231"/>
                    </a:lnTo>
                    <a:lnTo>
                      <a:pt x="135" y="228"/>
                    </a:lnTo>
                    <a:lnTo>
                      <a:pt x="93" y="290"/>
                    </a:lnTo>
                    <a:lnTo>
                      <a:pt x="91" y="276"/>
                    </a:lnTo>
                    <a:lnTo>
                      <a:pt x="87" y="261"/>
                    </a:lnTo>
                    <a:lnTo>
                      <a:pt x="80" y="244"/>
                    </a:lnTo>
                    <a:lnTo>
                      <a:pt x="70" y="228"/>
                    </a:lnTo>
                    <a:lnTo>
                      <a:pt x="56" y="211"/>
                    </a:lnTo>
                    <a:lnTo>
                      <a:pt x="39" y="197"/>
                    </a:lnTo>
                    <a:lnTo>
                      <a:pt x="20" y="185"/>
                    </a:lnTo>
                    <a:lnTo>
                      <a:pt x="0" y="176"/>
                    </a:lnTo>
                    <a:lnTo>
                      <a:pt x="39" y="176"/>
                    </a:lnTo>
                    <a:lnTo>
                      <a:pt x="69" y="167"/>
                    </a:lnTo>
                    <a:lnTo>
                      <a:pt x="88" y="148"/>
                    </a:lnTo>
                    <a:lnTo>
                      <a:pt x="100" y="122"/>
                    </a:lnTo>
                    <a:lnTo>
                      <a:pt x="108" y="91"/>
                    </a:lnTo>
                    <a:lnTo>
                      <a:pt x="113" y="59"/>
                    </a:lnTo>
                    <a:lnTo>
                      <a:pt x="117" y="28"/>
                    </a:lnTo>
                    <a:lnTo>
                      <a:pt x="124" y="0"/>
                    </a:lnTo>
                    <a:lnTo>
                      <a:pt x="139" y="19"/>
                    </a:lnTo>
                    <a:lnTo>
                      <a:pt x="157" y="38"/>
                    </a:lnTo>
                    <a:lnTo>
                      <a:pt x="175" y="55"/>
                    </a:lnTo>
                    <a:lnTo>
                      <a:pt x="195" y="71"/>
                    </a:lnTo>
                    <a:lnTo>
                      <a:pt x="215" y="80"/>
                    </a:lnTo>
                    <a:lnTo>
                      <a:pt x="239" y="84"/>
                    </a:lnTo>
                    <a:lnTo>
                      <a:pt x="263" y="82"/>
                    </a:lnTo>
                    <a:lnTo>
                      <a:pt x="290" y="72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" name="Freeform 102"/>
              <p:cNvSpPr>
                <a:spLocks/>
              </p:cNvSpPr>
              <p:nvPr/>
            </p:nvSpPr>
            <p:spPr bwMode="auto">
              <a:xfrm>
                <a:off x="4170" y="1417"/>
                <a:ext cx="77" cy="84"/>
              </a:xfrm>
              <a:custGeom>
                <a:avLst/>
                <a:gdLst>
                  <a:gd name="T0" fmla="*/ 54 w 384"/>
                  <a:gd name="T1" fmla="*/ 31 h 420"/>
                  <a:gd name="T2" fmla="*/ 57 w 384"/>
                  <a:gd name="T3" fmla="*/ 33 h 420"/>
                  <a:gd name="T4" fmla="*/ 60 w 384"/>
                  <a:gd name="T5" fmla="*/ 34 h 420"/>
                  <a:gd name="T6" fmla="*/ 63 w 384"/>
                  <a:gd name="T7" fmla="*/ 35 h 420"/>
                  <a:gd name="T8" fmla="*/ 67 w 384"/>
                  <a:gd name="T9" fmla="*/ 37 h 420"/>
                  <a:gd name="T10" fmla="*/ 70 w 384"/>
                  <a:gd name="T11" fmla="*/ 38 h 420"/>
                  <a:gd name="T12" fmla="*/ 73 w 384"/>
                  <a:gd name="T13" fmla="*/ 40 h 420"/>
                  <a:gd name="T14" fmla="*/ 75 w 384"/>
                  <a:gd name="T15" fmla="*/ 42 h 420"/>
                  <a:gd name="T16" fmla="*/ 77 w 384"/>
                  <a:gd name="T17" fmla="*/ 46 h 420"/>
                  <a:gd name="T18" fmla="*/ 71 w 384"/>
                  <a:gd name="T19" fmla="*/ 48 h 420"/>
                  <a:gd name="T20" fmla="*/ 66 w 384"/>
                  <a:gd name="T21" fmla="*/ 52 h 420"/>
                  <a:gd name="T22" fmla="*/ 62 w 384"/>
                  <a:gd name="T23" fmla="*/ 56 h 420"/>
                  <a:gd name="T24" fmla="*/ 58 w 384"/>
                  <a:gd name="T25" fmla="*/ 60 h 420"/>
                  <a:gd name="T26" fmla="*/ 55 w 384"/>
                  <a:gd name="T27" fmla="*/ 65 h 420"/>
                  <a:gd name="T28" fmla="*/ 53 w 384"/>
                  <a:gd name="T29" fmla="*/ 70 h 420"/>
                  <a:gd name="T30" fmla="*/ 52 w 384"/>
                  <a:gd name="T31" fmla="*/ 76 h 420"/>
                  <a:gd name="T32" fmla="*/ 52 w 384"/>
                  <a:gd name="T33" fmla="*/ 83 h 420"/>
                  <a:gd name="T34" fmla="*/ 48 w 384"/>
                  <a:gd name="T35" fmla="*/ 84 h 420"/>
                  <a:gd name="T36" fmla="*/ 45 w 384"/>
                  <a:gd name="T37" fmla="*/ 84 h 420"/>
                  <a:gd name="T38" fmla="*/ 42 w 384"/>
                  <a:gd name="T39" fmla="*/ 82 h 420"/>
                  <a:gd name="T40" fmla="*/ 39 w 384"/>
                  <a:gd name="T41" fmla="*/ 80 h 420"/>
                  <a:gd name="T42" fmla="*/ 36 w 384"/>
                  <a:gd name="T43" fmla="*/ 77 h 420"/>
                  <a:gd name="T44" fmla="*/ 33 w 384"/>
                  <a:gd name="T45" fmla="*/ 74 h 420"/>
                  <a:gd name="T46" fmla="*/ 30 w 384"/>
                  <a:gd name="T47" fmla="*/ 71 h 420"/>
                  <a:gd name="T48" fmla="*/ 27 w 384"/>
                  <a:gd name="T49" fmla="*/ 68 h 420"/>
                  <a:gd name="T50" fmla="*/ 24 w 384"/>
                  <a:gd name="T51" fmla="*/ 70 h 420"/>
                  <a:gd name="T52" fmla="*/ 20 w 384"/>
                  <a:gd name="T53" fmla="*/ 72 h 420"/>
                  <a:gd name="T54" fmla="*/ 16 w 384"/>
                  <a:gd name="T55" fmla="*/ 73 h 420"/>
                  <a:gd name="T56" fmla="*/ 13 w 384"/>
                  <a:gd name="T57" fmla="*/ 75 h 420"/>
                  <a:gd name="T58" fmla="*/ 9 w 384"/>
                  <a:gd name="T59" fmla="*/ 75 h 420"/>
                  <a:gd name="T60" fmla="*/ 6 w 384"/>
                  <a:gd name="T61" fmla="*/ 75 h 420"/>
                  <a:gd name="T62" fmla="*/ 3 w 384"/>
                  <a:gd name="T63" fmla="*/ 73 h 420"/>
                  <a:gd name="T64" fmla="*/ 0 w 384"/>
                  <a:gd name="T65" fmla="*/ 70 h 420"/>
                  <a:gd name="T66" fmla="*/ 3 w 384"/>
                  <a:gd name="T67" fmla="*/ 65 h 420"/>
                  <a:gd name="T68" fmla="*/ 6 w 384"/>
                  <a:gd name="T69" fmla="*/ 60 h 420"/>
                  <a:gd name="T70" fmla="*/ 8 w 384"/>
                  <a:gd name="T71" fmla="*/ 54 h 420"/>
                  <a:gd name="T72" fmla="*/ 10 w 384"/>
                  <a:gd name="T73" fmla="*/ 48 h 420"/>
                  <a:gd name="T74" fmla="*/ 10 w 384"/>
                  <a:gd name="T75" fmla="*/ 43 h 420"/>
                  <a:gd name="T76" fmla="*/ 9 w 384"/>
                  <a:gd name="T77" fmla="*/ 37 h 420"/>
                  <a:gd name="T78" fmla="*/ 5 w 384"/>
                  <a:gd name="T79" fmla="*/ 32 h 420"/>
                  <a:gd name="T80" fmla="*/ 0 w 384"/>
                  <a:gd name="T81" fmla="*/ 27 h 420"/>
                  <a:gd name="T82" fmla="*/ 3 w 384"/>
                  <a:gd name="T83" fmla="*/ 24 h 420"/>
                  <a:gd name="T84" fmla="*/ 6 w 384"/>
                  <a:gd name="T85" fmla="*/ 22 h 420"/>
                  <a:gd name="T86" fmla="*/ 10 w 384"/>
                  <a:gd name="T87" fmla="*/ 21 h 420"/>
                  <a:gd name="T88" fmla="*/ 14 w 384"/>
                  <a:gd name="T89" fmla="*/ 22 h 420"/>
                  <a:gd name="T90" fmla="*/ 18 w 384"/>
                  <a:gd name="T91" fmla="*/ 23 h 420"/>
                  <a:gd name="T92" fmla="*/ 22 w 384"/>
                  <a:gd name="T93" fmla="*/ 24 h 420"/>
                  <a:gd name="T94" fmla="*/ 26 w 384"/>
                  <a:gd name="T95" fmla="*/ 25 h 420"/>
                  <a:gd name="T96" fmla="*/ 29 w 384"/>
                  <a:gd name="T97" fmla="*/ 27 h 420"/>
                  <a:gd name="T98" fmla="*/ 31 w 384"/>
                  <a:gd name="T99" fmla="*/ 23 h 420"/>
                  <a:gd name="T100" fmla="*/ 34 w 384"/>
                  <a:gd name="T101" fmla="*/ 19 h 420"/>
                  <a:gd name="T102" fmla="*/ 36 w 384"/>
                  <a:gd name="T103" fmla="*/ 15 h 420"/>
                  <a:gd name="T104" fmla="*/ 39 w 384"/>
                  <a:gd name="T105" fmla="*/ 12 h 420"/>
                  <a:gd name="T106" fmla="*/ 41 w 384"/>
                  <a:gd name="T107" fmla="*/ 8 h 420"/>
                  <a:gd name="T108" fmla="*/ 44 w 384"/>
                  <a:gd name="T109" fmla="*/ 5 h 420"/>
                  <a:gd name="T110" fmla="*/ 47 w 384"/>
                  <a:gd name="T111" fmla="*/ 2 h 420"/>
                  <a:gd name="T112" fmla="*/ 50 w 384"/>
                  <a:gd name="T113" fmla="*/ 0 h 420"/>
                  <a:gd name="T114" fmla="*/ 54 w 384"/>
                  <a:gd name="T115" fmla="*/ 31 h 42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84" h="420">
                    <a:moveTo>
                      <a:pt x="270" y="154"/>
                    </a:moveTo>
                    <a:lnTo>
                      <a:pt x="283" y="163"/>
                    </a:lnTo>
                    <a:lnTo>
                      <a:pt x="298" y="171"/>
                    </a:lnTo>
                    <a:lnTo>
                      <a:pt x="315" y="176"/>
                    </a:lnTo>
                    <a:lnTo>
                      <a:pt x="333" y="183"/>
                    </a:lnTo>
                    <a:lnTo>
                      <a:pt x="349" y="188"/>
                    </a:lnTo>
                    <a:lnTo>
                      <a:pt x="365" y="198"/>
                    </a:lnTo>
                    <a:lnTo>
                      <a:pt x="376" y="210"/>
                    </a:lnTo>
                    <a:lnTo>
                      <a:pt x="384" y="228"/>
                    </a:lnTo>
                    <a:lnTo>
                      <a:pt x="356" y="242"/>
                    </a:lnTo>
                    <a:lnTo>
                      <a:pt x="331" y="260"/>
                    </a:lnTo>
                    <a:lnTo>
                      <a:pt x="309" y="279"/>
                    </a:lnTo>
                    <a:lnTo>
                      <a:pt x="289" y="300"/>
                    </a:lnTo>
                    <a:lnTo>
                      <a:pt x="274" y="323"/>
                    </a:lnTo>
                    <a:lnTo>
                      <a:pt x="263" y="350"/>
                    </a:lnTo>
                    <a:lnTo>
                      <a:pt x="258" y="380"/>
                    </a:lnTo>
                    <a:lnTo>
                      <a:pt x="260" y="414"/>
                    </a:lnTo>
                    <a:lnTo>
                      <a:pt x="241" y="420"/>
                    </a:lnTo>
                    <a:lnTo>
                      <a:pt x="224" y="419"/>
                    </a:lnTo>
                    <a:lnTo>
                      <a:pt x="207" y="412"/>
                    </a:lnTo>
                    <a:lnTo>
                      <a:pt x="193" y="401"/>
                    </a:lnTo>
                    <a:lnTo>
                      <a:pt x="178" y="385"/>
                    </a:lnTo>
                    <a:lnTo>
                      <a:pt x="164" y="369"/>
                    </a:lnTo>
                    <a:lnTo>
                      <a:pt x="149" y="353"/>
                    </a:lnTo>
                    <a:lnTo>
                      <a:pt x="135" y="341"/>
                    </a:lnTo>
                    <a:lnTo>
                      <a:pt x="118" y="349"/>
                    </a:lnTo>
                    <a:lnTo>
                      <a:pt x="101" y="358"/>
                    </a:lnTo>
                    <a:lnTo>
                      <a:pt x="81" y="367"/>
                    </a:lnTo>
                    <a:lnTo>
                      <a:pt x="63" y="373"/>
                    </a:lnTo>
                    <a:lnTo>
                      <a:pt x="44" y="376"/>
                    </a:lnTo>
                    <a:lnTo>
                      <a:pt x="28" y="375"/>
                    </a:lnTo>
                    <a:lnTo>
                      <a:pt x="13" y="367"/>
                    </a:lnTo>
                    <a:lnTo>
                      <a:pt x="0" y="352"/>
                    </a:lnTo>
                    <a:lnTo>
                      <a:pt x="15" y="326"/>
                    </a:lnTo>
                    <a:lnTo>
                      <a:pt x="31" y="300"/>
                    </a:lnTo>
                    <a:lnTo>
                      <a:pt x="42" y="271"/>
                    </a:lnTo>
                    <a:lnTo>
                      <a:pt x="51" y="242"/>
                    </a:lnTo>
                    <a:lnTo>
                      <a:pt x="51" y="213"/>
                    </a:lnTo>
                    <a:lnTo>
                      <a:pt x="44" y="185"/>
                    </a:lnTo>
                    <a:lnTo>
                      <a:pt x="27" y="158"/>
                    </a:lnTo>
                    <a:lnTo>
                      <a:pt x="0" y="134"/>
                    </a:lnTo>
                    <a:lnTo>
                      <a:pt x="13" y="118"/>
                    </a:lnTo>
                    <a:lnTo>
                      <a:pt x="29" y="110"/>
                    </a:lnTo>
                    <a:lnTo>
                      <a:pt x="49" y="107"/>
                    </a:lnTo>
                    <a:lnTo>
                      <a:pt x="69" y="110"/>
                    </a:lnTo>
                    <a:lnTo>
                      <a:pt x="88" y="115"/>
                    </a:lnTo>
                    <a:lnTo>
                      <a:pt x="109" y="122"/>
                    </a:lnTo>
                    <a:lnTo>
                      <a:pt x="128" y="127"/>
                    </a:lnTo>
                    <a:lnTo>
                      <a:pt x="146" y="134"/>
                    </a:lnTo>
                    <a:lnTo>
                      <a:pt x="156" y="114"/>
                    </a:lnTo>
                    <a:lnTo>
                      <a:pt x="168" y="94"/>
                    </a:lnTo>
                    <a:lnTo>
                      <a:pt x="180" y="75"/>
                    </a:lnTo>
                    <a:lnTo>
                      <a:pt x="193" y="58"/>
                    </a:lnTo>
                    <a:lnTo>
                      <a:pt x="206" y="40"/>
                    </a:lnTo>
                    <a:lnTo>
                      <a:pt x="219" y="26"/>
                    </a:lnTo>
                    <a:lnTo>
                      <a:pt x="233" y="11"/>
                    </a:lnTo>
                    <a:lnTo>
                      <a:pt x="249" y="0"/>
                    </a:lnTo>
                    <a:lnTo>
                      <a:pt x="270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" name="Freeform 103"/>
              <p:cNvSpPr>
                <a:spLocks/>
              </p:cNvSpPr>
              <p:nvPr/>
            </p:nvSpPr>
            <p:spPr bwMode="auto">
              <a:xfrm>
                <a:off x="4185" y="1435"/>
                <a:ext cx="47" cy="54"/>
              </a:xfrm>
              <a:custGeom>
                <a:avLst/>
                <a:gdLst>
                  <a:gd name="T0" fmla="*/ 47 w 239"/>
                  <a:gd name="T1" fmla="*/ 27 h 270"/>
                  <a:gd name="T2" fmla="*/ 45 w 239"/>
                  <a:gd name="T3" fmla="*/ 28 h 270"/>
                  <a:gd name="T4" fmla="*/ 43 w 239"/>
                  <a:gd name="T5" fmla="*/ 29 h 270"/>
                  <a:gd name="T6" fmla="*/ 41 w 239"/>
                  <a:gd name="T7" fmla="*/ 30 h 270"/>
                  <a:gd name="T8" fmla="*/ 39 w 239"/>
                  <a:gd name="T9" fmla="*/ 32 h 270"/>
                  <a:gd name="T10" fmla="*/ 36 w 239"/>
                  <a:gd name="T11" fmla="*/ 33 h 270"/>
                  <a:gd name="T12" fmla="*/ 34 w 239"/>
                  <a:gd name="T13" fmla="*/ 35 h 270"/>
                  <a:gd name="T14" fmla="*/ 32 w 239"/>
                  <a:gd name="T15" fmla="*/ 37 h 270"/>
                  <a:gd name="T16" fmla="*/ 31 w 239"/>
                  <a:gd name="T17" fmla="*/ 40 h 270"/>
                  <a:gd name="T18" fmla="*/ 29 w 239"/>
                  <a:gd name="T19" fmla="*/ 54 h 270"/>
                  <a:gd name="T20" fmla="*/ 25 w 239"/>
                  <a:gd name="T21" fmla="*/ 51 h 270"/>
                  <a:gd name="T22" fmla="*/ 21 w 239"/>
                  <a:gd name="T23" fmla="*/ 47 h 270"/>
                  <a:gd name="T24" fmla="*/ 18 w 239"/>
                  <a:gd name="T25" fmla="*/ 44 h 270"/>
                  <a:gd name="T26" fmla="*/ 15 w 239"/>
                  <a:gd name="T27" fmla="*/ 41 h 270"/>
                  <a:gd name="T28" fmla="*/ 11 w 239"/>
                  <a:gd name="T29" fmla="*/ 39 h 270"/>
                  <a:gd name="T30" fmla="*/ 8 w 239"/>
                  <a:gd name="T31" fmla="*/ 39 h 270"/>
                  <a:gd name="T32" fmla="*/ 4 w 239"/>
                  <a:gd name="T33" fmla="*/ 41 h 270"/>
                  <a:gd name="T34" fmla="*/ 0 w 239"/>
                  <a:gd name="T35" fmla="*/ 46 h 270"/>
                  <a:gd name="T36" fmla="*/ 1 w 239"/>
                  <a:gd name="T37" fmla="*/ 42 h 270"/>
                  <a:gd name="T38" fmla="*/ 3 w 239"/>
                  <a:gd name="T39" fmla="*/ 39 h 270"/>
                  <a:gd name="T40" fmla="*/ 5 w 239"/>
                  <a:gd name="T41" fmla="*/ 35 h 270"/>
                  <a:gd name="T42" fmla="*/ 7 w 239"/>
                  <a:gd name="T43" fmla="*/ 31 h 270"/>
                  <a:gd name="T44" fmla="*/ 8 w 239"/>
                  <a:gd name="T45" fmla="*/ 27 h 270"/>
                  <a:gd name="T46" fmla="*/ 8 w 239"/>
                  <a:gd name="T47" fmla="*/ 23 h 270"/>
                  <a:gd name="T48" fmla="*/ 7 w 239"/>
                  <a:gd name="T49" fmla="*/ 20 h 270"/>
                  <a:gd name="T50" fmla="*/ 4 w 239"/>
                  <a:gd name="T51" fmla="*/ 17 h 270"/>
                  <a:gd name="T52" fmla="*/ 0 w 239"/>
                  <a:gd name="T53" fmla="*/ 14 h 270"/>
                  <a:gd name="T54" fmla="*/ 3 w 239"/>
                  <a:gd name="T55" fmla="*/ 14 h 270"/>
                  <a:gd name="T56" fmla="*/ 5 w 239"/>
                  <a:gd name="T57" fmla="*/ 15 h 270"/>
                  <a:gd name="T58" fmla="*/ 6 w 239"/>
                  <a:gd name="T59" fmla="*/ 17 h 270"/>
                  <a:gd name="T60" fmla="*/ 7 w 239"/>
                  <a:gd name="T61" fmla="*/ 19 h 270"/>
                  <a:gd name="T62" fmla="*/ 8 w 239"/>
                  <a:gd name="T63" fmla="*/ 20 h 270"/>
                  <a:gd name="T64" fmla="*/ 10 w 239"/>
                  <a:gd name="T65" fmla="*/ 22 h 270"/>
                  <a:gd name="T66" fmla="*/ 12 w 239"/>
                  <a:gd name="T67" fmla="*/ 23 h 270"/>
                  <a:gd name="T68" fmla="*/ 15 w 239"/>
                  <a:gd name="T69" fmla="*/ 23 h 270"/>
                  <a:gd name="T70" fmla="*/ 29 w 239"/>
                  <a:gd name="T71" fmla="*/ 0 h 270"/>
                  <a:gd name="T72" fmla="*/ 27 w 239"/>
                  <a:gd name="T73" fmla="*/ 5 h 270"/>
                  <a:gd name="T74" fmla="*/ 27 w 239"/>
                  <a:gd name="T75" fmla="*/ 10 h 270"/>
                  <a:gd name="T76" fmla="*/ 29 w 239"/>
                  <a:gd name="T77" fmla="*/ 14 h 270"/>
                  <a:gd name="T78" fmla="*/ 32 w 239"/>
                  <a:gd name="T79" fmla="*/ 17 h 270"/>
                  <a:gd name="T80" fmla="*/ 35 w 239"/>
                  <a:gd name="T81" fmla="*/ 20 h 270"/>
                  <a:gd name="T82" fmla="*/ 39 w 239"/>
                  <a:gd name="T83" fmla="*/ 22 h 270"/>
                  <a:gd name="T84" fmla="*/ 43 w 239"/>
                  <a:gd name="T85" fmla="*/ 25 h 270"/>
                  <a:gd name="T86" fmla="*/ 47 w 239"/>
                  <a:gd name="T87" fmla="*/ 27 h 2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9" h="270">
                    <a:moveTo>
                      <a:pt x="239" y="136"/>
                    </a:moveTo>
                    <a:lnTo>
                      <a:pt x="229" y="141"/>
                    </a:lnTo>
                    <a:lnTo>
                      <a:pt x="220" y="147"/>
                    </a:lnTo>
                    <a:lnTo>
                      <a:pt x="208" y="152"/>
                    </a:lnTo>
                    <a:lnTo>
                      <a:pt x="197" y="158"/>
                    </a:lnTo>
                    <a:lnTo>
                      <a:pt x="185" y="164"/>
                    </a:lnTo>
                    <a:lnTo>
                      <a:pt x="174" y="173"/>
                    </a:lnTo>
                    <a:lnTo>
                      <a:pt x="164" y="183"/>
                    </a:lnTo>
                    <a:lnTo>
                      <a:pt x="156" y="198"/>
                    </a:lnTo>
                    <a:lnTo>
                      <a:pt x="146" y="270"/>
                    </a:lnTo>
                    <a:lnTo>
                      <a:pt x="127" y="255"/>
                    </a:lnTo>
                    <a:lnTo>
                      <a:pt x="109" y="237"/>
                    </a:lnTo>
                    <a:lnTo>
                      <a:pt x="92" y="219"/>
                    </a:lnTo>
                    <a:lnTo>
                      <a:pt x="76" y="206"/>
                    </a:lnTo>
                    <a:lnTo>
                      <a:pt x="58" y="196"/>
                    </a:lnTo>
                    <a:lnTo>
                      <a:pt x="41" y="194"/>
                    </a:lnTo>
                    <a:lnTo>
                      <a:pt x="21" y="204"/>
                    </a:lnTo>
                    <a:lnTo>
                      <a:pt x="0" y="228"/>
                    </a:lnTo>
                    <a:lnTo>
                      <a:pt x="6" y="210"/>
                    </a:lnTo>
                    <a:lnTo>
                      <a:pt x="15" y="193"/>
                    </a:lnTo>
                    <a:lnTo>
                      <a:pt x="24" y="174"/>
                    </a:lnTo>
                    <a:lnTo>
                      <a:pt x="34" y="155"/>
                    </a:lnTo>
                    <a:lnTo>
                      <a:pt x="39" y="135"/>
                    </a:lnTo>
                    <a:lnTo>
                      <a:pt x="41" y="117"/>
                    </a:lnTo>
                    <a:lnTo>
                      <a:pt x="35" y="100"/>
                    </a:lnTo>
                    <a:lnTo>
                      <a:pt x="22" y="84"/>
                    </a:lnTo>
                    <a:lnTo>
                      <a:pt x="0" y="72"/>
                    </a:lnTo>
                    <a:lnTo>
                      <a:pt x="13" y="70"/>
                    </a:lnTo>
                    <a:lnTo>
                      <a:pt x="23" y="76"/>
                    </a:lnTo>
                    <a:lnTo>
                      <a:pt x="30" y="83"/>
                    </a:lnTo>
                    <a:lnTo>
                      <a:pt x="37" y="93"/>
                    </a:lnTo>
                    <a:lnTo>
                      <a:pt x="42" y="102"/>
                    </a:lnTo>
                    <a:lnTo>
                      <a:pt x="50" y="110"/>
                    </a:lnTo>
                    <a:lnTo>
                      <a:pt x="59" y="114"/>
                    </a:lnTo>
                    <a:lnTo>
                      <a:pt x="74" y="114"/>
                    </a:lnTo>
                    <a:lnTo>
                      <a:pt x="146" y="0"/>
                    </a:lnTo>
                    <a:lnTo>
                      <a:pt x="138" y="27"/>
                    </a:lnTo>
                    <a:lnTo>
                      <a:pt x="139" y="52"/>
                    </a:lnTo>
                    <a:lnTo>
                      <a:pt x="147" y="70"/>
                    </a:lnTo>
                    <a:lnTo>
                      <a:pt x="161" y="87"/>
                    </a:lnTo>
                    <a:lnTo>
                      <a:pt x="178" y="100"/>
                    </a:lnTo>
                    <a:lnTo>
                      <a:pt x="198" y="112"/>
                    </a:lnTo>
                    <a:lnTo>
                      <a:pt x="219" y="123"/>
                    </a:lnTo>
                    <a:lnTo>
                      <a:pt x="239" y="136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" name="Freeform 104"/>
              <p:cNvSpPr>
                <a:spLocks/>
              </p:cNvSpPr>
              <p:nvPr/>
            </p:nvSpPr>
            <p:spPr bwMode="auto">
              <a:xfrm>
                <a:off x="4297" y="1514"/>
                <a:ext cx="27" cy="50"/>
              </a:xfrm>
              <a:custGeom>
                <a:avLst/>
                <a:gdLst>
                  <a:gd name="T0" fmla="*/ 27 w 134"/>
                  <a:gd name="T1" fmla="*/ 50 h 249"/>
                  <a:gd name="T2" fmla="*/ 26 w 134"/>
                  <a:gd name="T3" fmla="*/ 48 h 249"/>
                  <a:gd name="T4" fmla="*/ 24 w 134"/>
                  <a:gd name="T5" fmla="*/ 47 h 249"/>
                  <a:gd name="T6" fmla="*/ 22 w 134"/>
                  <a:gd name="T7" fmla="*/ 46 h 249"/>
                  <a:gd name="T8" fmla="*/ 20 w 134"/>
                  <a:gd name="T9" fmla="*/ 47 h 249"/>
                  <a:gd name="T10" fmla="*/ 17 w 134"/>
                  <a:gd name="T11" fmla="*/ 47 h 249"/>
                  <a:gd name="T12" fmla="*/ 15 w 134"/>
                  <a:gd name="T13" fmla="*/ 47 h 249"/>
                  <a:gd name="T14" fmla="*/ 14 w 134"/>
                  <a:gd name="T15" fmla="*/ 48 h 249"/>
                  <a:gd name="T16" fmla="*/ 12 w 134"/>
                  <a:gd name="T17" fmla="*/ 48 h 249"/>
                  <a:gd name="T18" fmla="*/ 13 w 134"/>
                  <a:gd name="T19" fmla="*/ 45 h 249"/>
                  <a:gd name="T20" fmla="*/ 14 w 134"/>
                  <a:gd name="T21" fmla="*/ 43 h 249"/>
                  <a:gd name="T22" fmla="*/ 15 w 134"/>
                  <a:gd name="T23" fmla="*/ 40 h 249"/>
                  <a:gd name="T24" fmla="*/ 16 w 134"/>
                  <a:gd name="T25" fmla="*/ 38 h 249"/>
                  <a:gd name="T26" fmla="*/ 16 w 134"/>
                  <a:gd name="T27" fmla="*/ 36 h 249"/>
                  <a:gd name="T28" fmla="*/ 16 w 134"/>
                  <a:gd name="T29" fmla="*/ 34 h 249"/>
                  <a:gd name="T30" fmla="*/ 16 w 134"/>
                  <a:gd name="T31" fmla="*/ 32 h 249"/>
                  <a:gd name="T32" fmla="*/ 15 w 134"/>
                  <a:gd name="T33" fmla="*/ 29 h 249"/>
                  <a:gd name="T34" fmla="*/ 12 w 134"/>
                  <a:gd name="T35" fmla="*/ 28 h 249"/>
                  <a:gd name="T36" fmla="*/ 10 w 134"/>
                  <a:gd name="T37" fmla="*/ 27 h 249"/>
                  <a:gd name="T38" fmla="*/ 8 w 134"/>
                  <a:gd name="T39" fmla="*/ 26 h 249"/>
                  <a:gd name="T40" fmla="*/ 6 w 134"/>
                  <a:gd name="T41" fmla="*/ 25 h 249"/>
                  <a:gd name="T42" fmla="*/ 5 w 134"/>
                  <a:gd name="T43" fmla="*/ 24 h 249"/>
                  <a:gd name="T44" fmla="*/ 3 w 134"/>
                  <a:gd name="T45" fmla="*/ 23 h 249"/>
                  <a:gd name="T46" fmla="*/ 1 w 134"/>
                  <a:gd name="T47" fmla="*/ 23 h 249"/>
                  <a:gd name="T48" fmla="*/ 0 w 134"/>
                  <a:gd name="T49" fmla="*/ 23 h 249"/>
                  <a:gd name="T50" fmla="*/ 5 w 134"/>
                  <a:gd name="T51" fmla="*/ 22 h 249"/>
                  <a:gd name="T52" fmla="*/ 9 w 134"/>
                  <a:gd name="T53" fmla="*/ 20 h 249"/>
                  <a:gd name="T54" fmla="*/ 12 w 134"/>
                  <a:gd name="T55" fmla="*/ 17 h 249"/>
                  <a:gd name="T56" fmla="*/ 15 w 134"/>
                  <a:gd name="T57" fmla="*/ 15 h 249"/>
                  <a:gd name="T58" fmla="*/ 17 w 134"/>
                  <a:gd name="T59" fmla="*/ 11 h 249"/>
                  <a:gd name="T60" fmla="*/ 19 w 134"/>
                  <a:gd name="T61" fmla="*/ 8 h 249"/>
                  <a:gd name="T62" fmla="*/ 21 w 134"/>
                  <a:gd name="T63" fmla="*/ 4 h 249"/>
                  <a:gd name="T64" fmla="*/ 23 w 134"/>
                  <a:gd name="T65" fmla="*/ 0 h 249"/>
                  <a:gd name="T66" fmla="*/ 27 w 134"/>
                  <a:gd name="T67" fmla="*/ 50 h 2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4" h="249">
                    <a:moveTo>
                      <a:pt x="134" y="249"/>
                    </a:moveTo>
                    <a:lnTo>
                      <a:pt x="128" y="239"/>
                    </a:lnTo>
                    <a:lnTo>
                      <a:pt x="120" y="233"/>
                    </a:lnTo>
                    <a:lnTo>
                      <a:pt x="108" y="231"/>
                    </a:lnTo>
                    <a:lnTo>
                      <a:pt x="98" y="232"/>
                    </a:lnTo>
                    <a:lnTo>
                      <a:pt x="86" y="233"/>
                    </a:lnTo>
                    <a:lnTo>
                      <a:pt x="76" y="235"/>
                    </a:lnTo>
                    <a:lnTo>
                      <a:pt x="67" y="237"/>
                    </a:lnTo>
                    <a:lnTo>
                      <a:pt x="62" y="239"/>
                    </a:lnTo>
                    <a:lnTo>
                      <a:pt x="66" y="223"/>
                    </a:lnTo>
                    <a:lnTo>
                      <a:pt x="70" y="212"/>
                    </a:lnTo>
                    <a:lnTo>
                      <a:pt x="73" y="200"/>
                    </a:lnTo>
                    <a:lnTo>
                      <a:pt x="78" y="191"/>
                    </a:lnTo>
                    <a:lnTo>
                      <a:pt x="80" y="181"/>
                    </a:lnTo>
                    <a:lnTo>
                      <a:pt x="80" y="171"/>
                    </a:lnTo>
                    <a:lnTo>
                      <a:pt x="77" y="159"/>
                    </a:lnTo>
                    <a:lnTo>
                      <a:pt x="72" y="145"/>
                    </a:lnTo>
                    <a:lnTo>
                      <a:pt x="60" y="139"/>
                    </a:lnTo>
                    <a:lnTo>
                      <a:pt x="50" y="135"/>
                    </a:lnTo>
                    <a:lnTo>
                      <a:pt x="41" y="129"/>
                    </a:lnTo>
                    <a:lnTo>
                      <a:pt x="32" y="126"/>
                    </a:lnTo>
                    <a:lnTo>
                      <a:pt x="23" y="120"/>
                    </a:lnTo>
                    <a:lnTo>
                      <a:pt x="15" y="117"/>
                    </a:lnTo>
                    <a:lnTo>
                      <a:pt x="7" y="115"/>
                    </a:lnTo>
                    <a:lnTo>
                      <a:pt x="0" y="115"/>
                    </a:lnTo>
                    <a:lnTo>
                      <a:pt x="24" y="108"/>
                    </a:lnTo>
                    <a:lnTo>
                      <a:pt x="43" y="99"/>
                    </a:lnTo>
                    <a:lnTo>
                      <a:pt x="59" y="86"/>
                    </a:lnTo>
                    <a:lnTo>
                      <a:pt x="72" y="73"/>
                    </a:lnTo>
                    <a:lnTo>
                      <a:pt x="82" y="56"/>
                    </a:lnTo>
                    <a:lnTo>
                      <a:pt x="93" y="38"/>
                    </a:lnTo>
                    <a:lnTo>
                      <a:pt x="103" y="19"/>
                    </a:lnTo>
                    <a:lnTo>
                      <a:pt x="114" y="0"/>
                    </a:lnTo>
                    <a:lnTo>
                      <a:pt x="134" y="24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" name="Freeform 105"/>
              <p:cNvSpPr>
                <a:spLocks/>
              </p:cNvSpPr>
              <p:nvPr/>
            </p:nvSpPr>
            <p:spPr bwMode="auto">
              <a:xfrm>
                <a:off x="4145" y="1547"/>
                <a:ext cx="34" cy="42"/>
              </a:xfrm>
              <a:custGeom>
                <a:avLst/>
                <a:gdLst>
                  <a:gd name="T0" fmla="*/ 34 w 166"/>
                  <a:gd name="T1" fmla="*/ 15 h 206"/>
                  <a:gd name="T2" fmla="*/ 34 w 166"/>
                  <a:gd name="T3" fmla="*/ 40 h 206"/>
                  <a:gd name="T4" fmla="*/ 32 w 166"/>
                  <a:gd name="T5" fmla="*/ 39 h 206"/>
                  <a:gd name="T6" fmla="*/ 31 w 166"/>
                  <a:gd name="T7" fmla="*/ 38 h 206"/>
                  <a:gd name="T8" fmla="*/ 29 w 166"/>
                  <a:gd name="T9" fmla="*/ 38 h 206"/>
                  <a:gd name="T10" fmla="*/ 27 w 166"/>
                  <a:gd name="T11" fmla="*/ 37 h 206"/>
                  <a:gd name="T12" fmla="*/ 25 w 166"/>
                  <a:gd name="T13" fmla="*/ 36 h 206"/>
                  <a:gd name="T14" fmla="*/ 23 w 166"/>
                  <a:gd name="T15" fmla="*/ 36 h 206"/>
                  <a:gd name="T16" fmla="*/ 21 w 166"/>
                  <a:gd name="T17" fmla="*/ 36 h 206"/>
                  <a:gd name="T18" fmla="*/ 19 w 166"/>
                  <a:gd name="T19" fmla="*/ 36 h 206"/>
                  <a:gd name="T20" fmla="*/ 15 w 166"/>
                  <a:gd name="T21" fmla="*/ 42 h 206"/>
                  <a:gd name="T22" fmla="*/ 14 w 166"/>
                  <a:gd name="T23" fmla="*/ 41 h 206"/>
                  <a:gd name="T24" fmla="*/ 14 w 166"/>
                  <a:gd name="T25" fmla="*/ 39 h 206"/>
                  <a:gd name="T26" fmla="*/ 12 w 166"/>
                  <a:gd name="T27" fmla="*/ 36 h 206"/>
                  <a:gd name="T28" fmla="*/ 10 w 166"/>
                  <a:gd name="T29" fmla="*/ 34 h 206"/>
                  <a:gd name="T30" fmla="*/ 8 w 166"/>
                  <a:gd name="T31" fmla="*/ 31 h 206"/>
                  <a:gd name="T32" fmla="*/ 6 w 166"/>
                  <a:gd name="T33" fmla="*/ 29 h 206"/>
                  <a:gd name="T34" fmla="*/ 3 w 166"/>
                  <a:gd name="T35" fmla="*/ 28 h 206"/>
                  <a:gd name="T36" fmla="*/ 0 w 166"/>
                  <a:gd name="T37" fmla="*/ 27 h 206"/>
                  <a:gd name="T38" fmla="*/ 11 w 166"/>
                  <a:gd name="T39" fmla="*/ 0 h 206"/>
                  <a:gd name="T40" fmla="*/ 11 w 166"/>
                  <a:gd name="T41" fmla="*/ 4 h 206"/>
                  <a:gd name="T42" fmla="*/ 13 w 166"/>
                  <a:gd name="T43" fmla="*/ 8 h 206"/>
                  <a:gd name="T44" fmla="*/ 15 w 166"/>
                  <a:gd name="T45" fmla="*/ 11 h 206"/>
                  <a:gd name="T46" fmla="*/ 18 w 166"/>
                  <a:gd name="T47" fmla="*/ 13 h 206"/>
                  <a:gd name="T48" fmla="*/ 21 w 166"/>
                  <a:gd name="T49" fmla="*/ 15 h 206"/>
                  <a:gd name="T50" fmla="*/ 25 w 166"/>
                  <a:gd name="T51" fmla="*/ 16 h 206"/>
                  <a:gd name="T52" fmla="*/ 29 w 166"/>
                  <a:gd name="T53" fmla="*/ 15 h 206"/>
                  <a:gd name="T54" fmla="*/ 34 w 166"/>
                  <a:gd name="T55" fmla="*/ 15 h 2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6" h="206">
                    <a:moveTo>
                      <a:pt x="166" y="72"/>
                    </a:moveTo>
                    <a:lnTo>
                      <a:pt x="166" y="196"/>
                    </a:lnTo>
                    <a:lnTo>
                      <a:pt x="157" y="192"/>
                    </a:lnTo>
                    <a:lnTo>
                      <a:pt x="149" y="188"/>
                    </a:lnTo>
                    <a:lnTo>
                      <a:pt x="141" y="185"/>
                    </a:lnTo>
                    <a:lnTo>
                      <a:pt x="133" y="181"/>
                    </a:lnTo>
                    <a:lnTo>
                      <a:pt x="123" y="178"/>
                    </a:lnTo>
                    <a:lnTo>
                      <a:pt x="114" y="177"/>
                    </a:lnTo>
                    <a:lnTo>
                      <a:pt x="104" y="176"/>
                    </a:lnTo>
                    <a:lnTo>
                      <a:pt x="94" y="176"/>
                    </a:lnTo>
                    <a:lnTo>
                      <a:pt x="72" y="206"/>
                    </a:lnTo>
                    <a:lnTo>
                      <a:pt x="70" y="199"/>
                    </a:lnTo>
                    <a:lnTo>
                      <a:pt x="66" y="189"/>
                    </a:lnTo>
                    <a:lnTo>
                      <a:pt x="59" y="177"/>
                    </a:lnTo>
                    <a:lnTo>
                      <a:pt x="51" y="166"/>
                    </a:lnTo>
                    <a:lnTo>
                      <a:pt x="39" y="152"/>
                    </a:lnTo>
                    <a:lnTo>
                      <a:pt x="28" y="143"/>
                    </a:lnTo>
                    <a:lnTo>
                      <a:pt x="13" y="136"/>
                    </a:lnTo>
                    <a:lnTo>
                      <a:pt x="0" y="134"/>
                    </a:lnTo>
                    <a:lnTo>
                      <a:pt x="52" y="0"/>
                    </a:lnTo>
                    <a:lnTo>
                      <a:pt x="56" y="20"/>
                    </a:lnTo>
                    <a:lnTo>
                      <a:pt x="64" y="39"/>
                    </a:lnTo>
                    <a:lnTo>
                      <a:pt x="74" y="54"/>
                    </a:lnTo>
                    <a:lnTo>
                      <a:pt x="89" y="66"/>
                    </a:lnTo>
                    <a:lnTo>
                      <a:pt x="104" y="73"/>
                    </a:lnTo>
                    <a:lnTo>
                      <a:pt x="122" y="77"/>
                    </a:lnTo>
                    <a:lnTo>
                      <a:pt x="142" y="76"/>
                    </a:lnTo>
                    <a:lnTo>
                      <a:pt x="166" y="72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" name="Freeform 106"/>
              <p:cNvSpPr>
                <a:spLocks/>
              </p:cNvSpPr>
              <p:nvPr/>
            </p:nvSpPr>
            <p:spPr bwMode="auto">
              <a:xfrm>
                <a:off x="4063" y="1572"/>
                <a:ext cx="49" cy="66"/>
              </a:xfrm>
              <a:custGeom>
                <a:avLst/>
                <a:gdLst>
                  <a:gd name="T0" fmla="*/ 49 w 246"/>
                  <a:gd name="T1" fmla="*/ 18 h 331"/>
                  <a:gd name="T2" fmla="*/ 47 w 246"/>
                  <a:gd name="T3" fmla="*/ 56 h 331"/>
                  <a:gd name="T4" fmla="*/ 34 w 246"/>
                  <a:gd name="T5" fmla="*/ 49 h 331"/>
                  <a:gd name="T6" fmla="*/ 22 w 246"/>
                  <a:gd name="T7" fmla="*/ 66 h 331"/>
                  <a:gd name="T8" fmla="*/ 22 w 246"/>
                  <a:gd name="T9" fmla="*/ 63 h 331"/>
                  <a:gd name="T10" fmla="*/ 24 w 246"/>
                  <a:gd name="T11" fmla="*/ 59 h 331"/>
                  <a:gd name="T12" fmla="*/ 26 w 246"/>
                  <a:gd name="T13" fmla="*/ 55 h 331"/>
                  <a:gd name="T14" fmla="*/ 28 w 246"/>
                  <a:gd name="T15" fmla="*/ 51 h 331"/>
                  <a:gd name="T16" fmla="*/ 29 w 246"/>
                  <a:gd name="T17" fmla="*/ 47 h 331"/>
                  <a:gd name="T18" fmla="*/ 29 w 246"/>
                  <a:gd name="T19" fmla="*/ 44 h 331"/>
                  <a:gd name="T20" fmla="*/ 26 w 246"/>
                  <a:gd name="T21" fmla="*/ 41 h 331"/>
                  <a:gd name="T22" fmla="*/ 20 w 246"/>
                  <a:gd name="T23" fmla="*/ 39 h 331"/>
                  <a:gd name="T24" fmla="*/ 17 w 246"/>
                  <a:gd name="T25" fmla="*/ 37 h 331"/>
                  <a:gd name="T26" fmla="*/ 14 w 246"/>
                  <a:gd name="T27" fmla="*/ 36 h 331"/>
                  <a:gd name="T28" fmla="*/ 10 w 246"/>
                  <a:gd name="T29" fmla="*/ 36 h 331"/>
                  <a:gd name="T30" fmla="*/ 6 w 246"/>
                  <a:gd name="T31" fmla="*/ 35 h 331"/>
                  <a:gd name="T32" fmla="*/ 3 w 246"/>
                  <a:gd name="T33" fmla="*/ 34 h 331"/>
                  <a:gd name="T34" fmla="*/ 1 w 246"/>
                  <a:gd name="T35" fmla="*/ 32 h 331"/>
                  <a:gd name="T36" fmla="*/ 0 w 246"/>
                  <a:gd name="T37" fmla="*/ 28 h 331"/>
                  <a:gd name="T38" fmla="*/ 1 w 246"/>
                  <a:gd name="T39" fmla="*/ 23 h 331"/>
                  <a:gd name="T40" fmla="*/ 6 w 246"/>
                  <a:gd name="T41" fmla="*/ 22 h 331"/>
                  <a:gd name="T42" fmla="*/ 11 w 246"/>
                  <a:gd name="T43" fmla="*/ 21 h 331"/>
                  <a:gd name="T44" fmla="*/ 15 w 246"/>
                  <a:gd name="T45" fmla="*/ 19 h 331"/>
                  <a:gd name="T46" fmla="*/ 20 w 246"/>
                  <a:gd name="T47" fmla="*/ 17 h 331"/>
                  <a:gd name="T48" fmla="*/ 22 w 246"/>
                  <a:gd name="T49" fmla="*/ 13 h 331"/>
                  <a:gd name="T50" fmla="*/ 25 w 246"/>
                  <a:gd name="T51" fmla="*/ 9 h 331"/>
                  <a:gd name="T52" fmla="*/ 27 w 246"/>
                  <a:gd name="T53" fmla="*/ 5 h 331"/>
                  <a:gd name="T54" fmla="*/ 28 w 246"/>
                  <a:gd name="T55" fmla="*/ 0 h 331"/>
                  <a:gd name="T56" fmla="*/ 29 w 246"/>
                  <a:gd name="T57" fmla="*/ 3 h 331"/>
                  <a:gd name="T58" fmla="*/ 31 w 246"/>
                  <a:gd name="T59" fmla="*/ 7 h 331"/>
                  <a:gd name="T60" fmla="*/ 33 w 246"/>
                  <a:gd name="T61" fmla="*/ 10 h 331"/>
                  <a:gd name="T62" fmla="*/ 35 w 246"/>
                  <a:gd name="T63" fmla="*/ 14 h 331"/>
                  <a:gd name="T64" fmla="*/ 38 w 246"/>
                  <a:gd name="T65" fmla="*/ 16 h 331"/>
                  <a:gd name="T66" fmla="*/ 41 w 246"/>
                  <a:gd name="T67" fmla="*/ 18 h 331"/>
                  <a:gd name="T68" fmla="*/ 44 w 246"/>
                  <a:gd name="T69" fmla="*/ 19 h 331"/>
                  <a:gd name="T70" fmla="*/ 49 w 246"/>
                  <a:gd name="T71" fmla="*/ 18 h 33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46" h="331">
                    <a:moveTo>
                      <a:pt x="246" y="92"/>
                    </a:moveTo>
                    <a:lnTo>
                      <a:pt x="235" y="280"/>
                    </a:lnTo>
                    <a:lnTo>
                      <a:pt x="173" y="248"/>
                    </a:lnTo>
                    <a:lnTo>
                      <a:pt x="111" y="331"/>
                    </a:lnTo>
                    <a:lnTo>
                      <a:pt x="111" y="314"/>
                    </a:lnTo>
                    <a:lnTo>
                      <a:pt x="119" y="295"/>
                    </a:lnTo>
                    <a:lnTo>
                      <a:pt x="129" y="275"/>
                    </a:lnTo>
                    <a:lnTo>
                      <a:pt x="141" y="256"/>
                    </a:lnTo>
                    <a:lnTo>
                      <a:pt x="146" y="236"/>
                    </a:lnTo>
                    <a:lnTo>
                      <a:pt x="144" y="220"/>
                    </a:lnTo>
                    <a:lnTo>
                      <a:pt x="130" y="205"/>
                    </a:lnTo>
                    <a:lnTo>
                      <a:pt x="101" y="196"/>
                    </a:lnTo>
                    <a:lnTo>
                      <a:pt x="86" y="187"/>
                    </a:lnTo>
                    <a:lnTo>
                      <a:pt x="68" y="183"/>
                    </a:lnTo>
                    <a:lnTo>
                      <a:pt x="48" y="181"/>
                    </a:lnTo>
                    <a:lnTo>
                      <a:pt x="30" y="178"/>
                    </a:lnTo>
                    <a:lnTo>
                      <a:pt x="14" y="172"/>
                    </a:lnTo>
                    <a:lnTo>
                      <a:pt x="4" y="161"/>
                    </a:lnTo>
                    <a:lnTo>
                      <a:pt x="0" y="142"/>
                    </a:lnTo>
                    <a:lnTo>
                      <a:pt x="7" y="114"/>
                    </a:lnTo>
                    <a:lnTo>
                      <a:pt x="32" y="111"/>
                    </a:lnTo>
                    <a:lnTo>
                      <a:pt x="57" y="105"/>
                    </a:lnTo>
                    <a:lnTo>
                      <a:pt x="77" y="96"/>
                    </a:lnTo>
                    <a:lnTo>
                      <a:pt x="98" y="83"/>
                    </a:lnTo>
                    <a:lnTo>
                      <a:pt x="112" y="66"/>
                    </a:lnTo>
                    <a:lnTo>
                      <a:pt x="126" y="47"/>
                    </a:lnTo>
                    <a:lnTo>
                      <a:pt x="135" y="25"/>
                    </a:lnTo>
                    <a:lnTo>
                      <a:pt x="142" y="0"/>
                    </a:lnTo>
                    <a:lnTo>
                      <a:pt x="148" y="16"/>
                    </a:lnTo>
                    <a:lnTo>
                      <a:pt x="157" y="34"/>
                    </a:lnTo>
                    <a:lnTo>
                      <a:pt x="167" y="52"/>
                    </a:lnTo>
                    <a:lnTo>
                      <a:pt x="178" y="70"/>
                    </a:lnTo>
                    <a:lnTo>
                      <a:pt x="190" y="82"/>
                    </a:lnTo>
                    <a:lnTo>
                      <a:pt x="205" y="92"/>
                    </a:lnTo>
                    <a:lnTo>
                      <a:pt x="223" y="96"/>
                    </a:lnTo>
                    <a:lnTo>
                      <a:pt x="246" y="92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" name="Freeform 107"/>
              <p:cNvSpPr>
                <a:spLocks/>
              </p:cNvSpPr>
              <p:nvPr/>
            </p:nvSpPr>
            <p:spPr bwMode="auto">
              <a:xfrm>
                <a:off x="4046" y="1616"/>
                <a:ext cx="62" cy="122"/>
              </a:xfrm>
              <a:custGeom>
                <a:avLst/>
                <a:gdLst>
                  <a:gd name="T0" fmla="*/ 31 w 311"/>
                  <a:gd name="T1" fmla="*/ 6 h 611"/>
                  <a:gd name="T2" fmla="*/ 31 w 311"/>
                  <a:gd name="T3" fmla="*/ 11 h 611"/>
                  <a:gd name="T4" fmla="*/ 30 w 311"/>
                  <a:gd name="T5" fmla="*/ 15 h 611"/>
                  <a:gd name="T6" fmla="*/ 29 w 311"/>
                  <a:gd name="T7" fmla="*/ 20 h 611"/>
                  <a:gd name="T8" fmla="*/ 27 w 311"/>
                  <a:gd name="T9" fmla="*/ 25 h 611"/>
                  <a:gd name="T10" fmla="*/ 26 w 311"/>
                  <a:gd name="T11" fmla="*/ 29 h 611"/>
                  <a:gd name="T12" fmla="*/ 26 w 311"/>
                  <a:gd name="T13" fmla="*/ 34 h 611"/>
                  <a:gd name="T14" fmla="*/ 26 w 311"/>
                  <a:gd name="T15" fmla="*/ 39 h 611"/>
                  <a:gd name="T16" fmla="*/ 27 w 311"/>
                  <a:gd name="T17" fmla="*/ 43 h 611"/>
                  <a:gd name="T18" fmla="*/ 32 w 311"/>
                  <a:gd name="T19" fmla="*/ 41 h 611"/>
                  <a:gd name="T20" fmla="*/ 36 w 311"/>
                  <a:gd name="T21" fmla="*/ 38 h 611"/>
                  <a:gd name="T22" fmla="*/ 40 w 311"/>
                  <a:gd name="T23" fmla="*/ 34 h 611"/>
                  <a:gd name="T24" fmla="*/ 44 w 311"/>
                  <a:gd name="T25" fmla="*/ 29 h 611"/>
                  <a:gd name="T26" fmla="*/ 48 w 311"/>
                  <a:gd name="T27" fmla="*/ 25 h 611"/>
                  <a:gd name="T28" fmla="*/ 52 w 311"/>
                  <a:gd name="T29" fmla="*/ 23 h 611"/>
                  <a:gd name="T30" fmla="*/ 57 w 311"/>
                  <a:gd name="T31" fmla="*/ 22 h 611"/>
                  <a:gd name="T32" fmla="*/ 62 w 311"/>
                  <a:gd name="T33" fmla="*/ 25 h 611"/>
                  <a:gd name="T34" fmla="*/ 62 w 311"/>
                  <a:gd name="T35" fmla="*/ 36 h 611"/>
                  <a:gd name="T36" fmla="*/ 60 w 311"/>
                  <a:gd name="T37" fmla="*/ 48 h 611"/>
                  <a:gd name="T38" fmla="*/ 58 w 311"/>
                  <a:gd name="T39" fmla="*/ 60 h 611"/>
                  <a:gd name="T40" fmla="*/ 56 w 311"/>
                  <a:gd name="T41" fmla="*/ 72 h 611"/>
                  <a:gd name="T42" fmla="*/ 52 w 311"/>
                  <a:gd name="T43" fmla="*/ 85 h 611"/>
                  <a:gd name="T44" fmla="*/ 50 w 311"/>
                  <a:gd name="T45" fmla="*/ 97 h 611"/>
                  <a:gd name="T46" fmla="*/ 48 w 311"/>
                  <a:gd name="T47" fmla="*/ 109 h 611"/>
                  <a:gd name="T48" fmla="*/ 48 w 311"/>
                  <a:gd name="T49" fmla="*/ 122 h 611"/>
                  <a:gd name="T50" fmla="*/ 41 w 311"/>
                  <a:gd name="T51" fmla="*/ 121 h 611"/>
                  <a:gd name="T52" fmla="*/ 35 w 311"/>
                  <a:gd name="T53" fmla="*/ 120 h 611"/>
                  <a:gd name="T54" fmla="*/ 28 w 311"/>
                  <a:gd name="T55" fmla="*/ 120 h 611"/>
                  <a:gd name="T56" fmla="*/ 22 w 311"/>
                  <a:gd name="T57" fmla="*/ 119 h 611"/>
                  <a:gd name="T58" fmla="*/ 16 w 311"/>
                  <a:gd name="T59" fmla="*/ 117 h 611"/>
                  <a:gd name="T60" fmla="*/ 10 w 311"/>
                  <a:gd name="T61" fmla="*/ 115 h 611"/>
                  <a:gd name="T62" fmla="*/ 5 w 311"/>
                  <a:gd name="T63" fmla="*/ 113 h 611"/>
                  <a:gd name="T64" fmla="*/ 0 w 311"/>
                  <a:gd name="T65" fmla="*/ 110 h 611"/>
                  <a:gd name="T66" fmla="*/ 5 w 311"/>
                  <a:gd name="T67" fmla="*/ 97 h 611"/>
                  <a:gd name="T68" fmla="*/ 8 w 311"/>
                  <a:gd name="T69" fmla="*/ 83 h 611"/>
                  <a:gd name="T70" fmla="*/ 10 w 311"/>
                  <a:gd name="T71" fmla="*/ 70 h 611"/>
                  <a:gd name="T72" fmla="*/ 12 w 311"/>
                  <a:gd name="T73" fmla="*/ 56 h 611"/>
                  <a:gd name="T74" fmla="*/ 14 w 311"/>
                  <a:gd name="T75" fmla="*/ 42 h 611"/>
                  <a:gd name="T76" fmla="*/ 15 w 311"/>
                  <a:gd name="T77" fmla="*/ 28 h 611"/>
                  <a:gd name="T78" fmla="*/ 16 w 311"/>
                  <a:gd name="T79" fmla="*/ 14 h 611"/>
                  <a:gd name="T80" fmla="*/ 19 w 311"/>
                  <a:gd name="T81" fmla="*/ 0 h 611"/>
                  <a:gd name="T82" fmla="*/ 21 w 311"/>
                  <a:gd name="T83" fmla="*/ 0 h 611"/>
                  <a:gd name="T84" fmla="*/ 23 w 311"/>
                  <a:gd name="T85" fmla="*/ 0 h 611"/>
                  <a:gd name="T86" fmla="*/ 25 w 311"/>
                  <a:gd name="T87" fmla="*/ 1 h 611"/>
                  <a:gd name="T88" fmla="*/ 26 w 311"/>
                  <a:gd name="T89" fmla="*/ 2 h 611"/>
                  <a:gd name="T90" fmla="*/ 28 w 311"/>
                  <a:gd name="T91" fmla="*/ 3 h 611"/>
                  <a:gd name="T92" fmla="*/ 29 w 311"/>
                  <a:gd name="T93" fmla="*/ 4 h 611"/>
                  <a:gd name="T94" fmla="*/ 30 w 311"/>
                  <a:gd name="T95" fmla="*/ 5 h 611"/>
                  <a:gd name="T96" fmla="*/ 31 w 311"/>
                  <a:gd name="T97" fmla="*/ 6 h 61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11" h="611">
                    <a:moveTo>
                      <a:pt x="155" y="30"/>
                    </a:moveTo>
                    <a:lnTo>
                      <a:pt x="153" y="53"/>
                    </a:lnTo>
                    <a:lnTo>
                      <a:pt x="149" y="77"/>
                    </a:lnTo>
                    <a:lnTo>
                      <a:pt x="143" y="99"/>
                    </a:lnTo>
                    <a:lnTo>
                      <a:pt x="137" y="123"/>
                    </a:lnTo>
                    <a:lnTo>
                      <a:pt x="132" y="146"/>
                    </a:lnTo>
                    <a:lnTo>
                      <a:pt x="129" y="169"/>
                    </a:lnTo>
                    <a:lnTo>
                      <a:pt x="129" y="193"/>
                    </a:lnTo>
                    <a:lnTo>
                      <a:pt x="135" y="217"/>
                    </a:lnTo>
                    <a:lnTo>
                      <a:pt x="160" y="207"/>
                    </a:lnTo>
                    <a:lnTo>
                      <a:pt x="182" y="190"/>
                    </a:lnTo>
                    <a:lnTo>
                      <a:pt x="203" y="168"/>
                    </a:lnTo>
                    <a:lnTo>
                      <a:pt x="223" y="147"/>
                    </a:lnTo>
                    <a:lnTo>
                      <a:pt x="242" y="126"/>
                    </a:lnTo>
                    <a:lnTo>
                      <a:pt x="263" y="115"/>
                    </a:lnTo>
                    <a:lnTo>
                      <a:pt x="285" y="112"/>
                    </a:lnTo>
                    <a:lnTo>
                      <a:pt x="311" y="124"/>
                    </a:lnTo>
                    <a:lnTo>
                      <a:pt x="310" y="182"/>
                    </a:lnTo>
                    <a:lnTo>
                      <a:pt x="303" y="242"/>
                    </a:lnTo>
                    <a:lnTo>
                      <a:pt x="291" y="301"/>
                    </a:lnTo>
                    <a:lnTo>
                      <a:pt x="279" y="363"/>
                    </a:lnTo>
                    <a:lnTo>
                      <a:pt x="263" y="424"/>
                    </a:lnTo>
                    <a:lnTo>
                      <a:pt x="251" y="486"/>
                    </a:lnTo>
                    <a:lnTo>
                      <a:pt x="241" y="548"/>
                    </a:lnTo>
                    <a:lnTo>
                      <a:pt x="239" y="611"/>
                    </a:lnTo>
                    <a:lnTo>
                      <a:pt x="206" y="607"/>
                    </a:lnTo>
                    <a:lnTo>
                      <a:pt x="175" y="603"/>
                    </a:lnTo>
                    <a:lnTo>
                      <a:pt x="142" y="599"/>
                    </a:lnTo>
                    <a:lnTo>
                      <a:pt x="111" y="595"/>
                    </a:lnTo>
                    <a:lnTo>
                      <a:pt x="80" y="587"/>
                    </a:lnTo>
                    <a:lnTo>
                      <a:pt x="51" y="578"/>
                    </a:lnTo>
                    <a:lnTo>
                      <a:pt x="24" y="565"/>
                    </a:lnTo>
                    <a:lnTo>
                      <a:pt x="0" y="549"/>
                    </a:lnTo>
                    <a:lnTo>
                      <a:pt x="23" y="485"/>
                    </a:lnTo>
                    <a:lnTo>
                      <a:pt x="40" y="418"/>
                    </a:lnTo>
                    <a:lnTo>
                      <a:pt x="52" y="350"/>
                    </a:lnTo>
                    <a:lnTo>
                      <a:pt x="62" y="281"/>
                    </a:lnTo>
                    <a:lnTo>
                      <a:pt x="68" y="210"/>
                    </a:lnTo>
                    <a:lnTo>
                      <a:pt x="75" y="140"/>
                    </a:lnTo>
                    <a:lnTo>
                      <a:pt x="82" y="69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4" y="2"/>
                    </a:lnTo>
                    <a:lnTo>
                      <a:pt x="123" y="5"/>
                    </a:lnTo>
                    <a:lnTo>
                      <a:pt x="132" y="11"/>
                    </a:lnTo>
                    <a:lnTo>
                      <a:pt x="138" y="15"/>
                    </a:lnTo>
                    <a:lnTo>
                      <a:pt x="145" y="20"/>
                    </a:lnTo>
                    <a:lnTo>
                      <a:pt x="150" y="25"/>
                    </a:lnTo>
                    <a:lnTo>
                      <a:pt x="155" y="30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" name="Freeform 108"/>
              <p:cNvSpPr>
                <a:spLocks/>
              </p:cNvSpPr>
              <p:nvPr/>
            </p:nvSpPr>
            <p:spPr bwMode="auto">
              <a:xfrm>
                <a:off x="4232" y="1620"/>
                <a:ext cx="54" cy="60"/>
              </a:xfrm>
              <a:custGeom>
                <a:avLst/>
                <a:gdLst>
                  <a:gd name="T0" fmla="*/ 31 w 270"/>
                  <a:gd name="T1" fmla="*/ 19 h 301"/>
                  <a:gd name="T2" fmla="*/ 33 w 270"/>
                  <a:gd name="T3" fmla="*/ 17 h 301"/>
                  <a:gd name="T4" fmla="*/ 36 w 270"/>
                  <a:gd name="T5" fmla="*/ 16 h 301"/>
                  <a:gd name="T6" fmla="*/ 38 w 270"/>
                  <a:gd name="T7" fmla="*/ 15 h 301"/>
                  <a:gd name="T8" fmla="*/ 40 w 270"/>
                  <a:gd name="T9" fmla="*/ 14 h 301"/>
                  <a:gd name="T10" fmla="*/ 43 w 270"/>
                  <a:gd name="T11" fmla="*/ 13 h 301"/>
                  <a:gd name="T12" fmla="*/ 45 w 270"/>
                  <a:gd name="T13" fmla="*/ 12 h 301"/>
                  <a:gd name="T14" fmla="*/ 47 w 270"/>
                  <a:gd name="T15" fmla="*/ 12 h 301"/>
                  <a:gd name="T16" fmla="*/ 50 w 270"/>
                  <a:gd name="T17" fmla="*/ 12 h 301"/>
                  <a:gd name="T18" fmla="*/ 54 w 270"/>
                  <a:gd name="T19" fmla="*/ 43 h 301"/>
                  <a:gd name="T20" fmla="*/ 51 w 270"/>
                  <a:gd name="T21" fmla="*/ 42 h 301"/>
                  <a:gd name="T22" fmla="*/ 48 w 270"/>
                  <a:gd name="T23" fmla="*/ 41 h 301"/>
                  <a:gd name="T24" fmla="*/ 45 w 270"/>
                  <a:gd name="T25" fmla="*/ 39 h 301"/>
                  <a:gd name="T26" fmla="*/ 43 w 270"/>
                  <a:gd name="T27" fmla="*/ 38 h 301"/>
                  <a:gd name="T28" fmla="*/ 40 w 270"/>
                  <a:gd name="T29" fmla="*/ 36 h 301"/>
                  <a:gd name="T30" fmla="*/ 38 w 270"/>
                  <a:gd name="T31" fmla="*/ 36 h 301"/>
                  <a:gd name="T32" fmla="*/ 35 w 270"/>
                  <a:gd name="T33" fmla="*/ 36 h 301"/>
                  <a:gd name="T34" fmla="*/ 33 w 270"/>
                  <a:gd name="T35" fmla="*/ 37 h 301"/>
                  <a:gd name="T36" fmla="*/ 25 w 270"/>
                  <a:gd name="T37" fmla="*/ 60 h 301"/>
                  <a:gd name="T38" fmla="*/ 24 w 270"/>
                  <a:gd name="T39" fmla="*/ 58 h 301"/>
                  <a:gd name="T40" fmla="*/ 23 w 270"/>
                  <a:gd name="T41" fmla="*/ 56 h 301"/>
                  <a:gd name="T42" fmla="*/ 23 w 270"/>
                  <a:gd name="T43" fmla="*/ 54 h 301"/>
                  <a:gd name="T44" fmla="*/ 23 w 270"/>
                  <a:gd name="T45" fmla="*/ 52 h 301"/>
                  <a:gd name="T46" fmla="*/ 22 w 270"/>
                  <a:gd name="T47" fmla="*/ 50 h 301"/>
                  <a:gd name="T48" fmla="*/ 22 w 270"/>
                  <a:gd name="T49" fmla="*/ 48 h 301"/>
                  <a:gd name="T50" fmla="*/ 21 w 270"/>
                  <a:gd name="T51" fmla="*/ 46 h 301"/>
                  <a:gd name="T52" fmla="*/ 19 w 270"/>
                  <a:gd name="T53" fmla="*/ 45 h 301"/>
                  <a:gd name="T54" fmla="*/ 17 w 270"/>
                  <a:gd name="T55" fmla="*/ 43 h 301"/>
                  <a:gd name="T56" fmla="*/ 15 w 270"/>
                  <a:gd name="T57" fmla="*/ 42 h 301"/>
                  <a:gd name="T58" fmla="*/ 12 w 270"/>
                  <a:gd name="T59" fmla="*/ 42 h 301"/>
                  <a:gd name="T60" fmla="*/ 10 w 270"/>
                  <a:gd name="T61" fmla="*/ 42 h 301"/>
                  <a:gd name="T62" fmla="*/ 7 w 270"/>
                  <a:gd name="T63" fmla="*/ 42 h 301"/>
                  <a:gd name="T64" fmla="*/ 5 w 270"/>
                  <a:gd name="T65" fmla="*/ 43 h 301"/>
                  <a:gd name="T66" fmla="*/ 2 w 270"/>
                  <a:gd name="T67" fmla="*/ 43 h 301"/>
                  <a:gd name="T68" fmla="*/ 0 w 270"/>
                  <a:gd name="T69" fmla="*/ 43 h 301"/>
                  <a:gd name="T70" fmla="*/ 5 w 270"/>
                  <a:gd name="T71" fmla="*/ 39 h 301"/>
                  <a:gd name="T72" fmla="*/ 9 w 270"/>
                  <a:gd name="T73" fmla="*/ 34 h 301"/>
                  <a:gd name="T74" fmla="*/ 12 w 270"/>
                  <a:gd name="T75" fmla="*/ 29 h 301"/>
                  <a:gd name="T76" fmla="*/ 14 w 270"/>
                  <a:gd name="T77" fmla="*/ 24 h 301"/>
                  <a:gd name="T78" fmla="*/ 16 w 270"/>
                  <a:gd name="T79" fmla="*/ 18 h 301"/>
                  <a:gd name="T80" fmla="*/ 17 w 270"/>
                  <a:gd name="T81" fmla="*/ 12 h 301"/>
                  <a:gd name="T82" fmla="*/ 17 w 270"/>
                  <a:gd name="T83" fmla="*/ 6 h 301"/>
                  <a:gd name="T84" fmla="*/ 17 w 270"/>
                  <a:gd name="T85" fmla="*/ 0 h 301"/>
                  <a:gd name="T86" fmla="*/ 19 w 270"/>
                  <a:gd name="T87" fmla="*/ 2 h 301"/>
                  <a:gd name="T88" fmla="*/ 21 w 270"/>
                  <a:gd name="T89" fmla="*/ 4 h 301"/>
                  <a:gd name="T90" fmla="*/ 22 w 270"/>
                  <a:gd name="T91" fmla="*/ 7 h 301"/>
                  <a:gd name="T92" fmla="*/ 23 w 270"/>
                  <a:gd name="T93" fmla="*/ 10 h 301"/>
                  <a:gd name="T94" fmla="*/ 24 w 270"/>
                  <a:gd name="T95" fmla="*/ 12 h 301"/>
                  <a:gd name="T96" fmla="*/ 26 w 270"/>
                  <a:gd name="T97" fmla="*/ 15 h 301"/>
                  <a:gd name="T98" fmla="*/ 28 w 270"/>
                  <a:gd name="T99" fmla="*/ 17 h 301"/>
                  <a:gd name="T100" fmla="*/ 31 w 270"/>
                  <a:gd name="T101" fmla="*/ 19 h 3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0" h="301">
                    <a:moveTo>
                      <a:pt x="156" y="93"/>
                    </a:moveTo>
                    <a:lnTo>
                      <a:pt x="167" y="87"/>
                    </a:lnTo>
                    <a:lnTo>
                      <a:pt x="178" y="82"/>
                    </a:lnTo>
                    <a:lnTo>
                      <a:pt x="190" y="75"/>
                    </a:lnTo>
                    <a:lnTo>
                      <a:pt x="202" y="69"/>
                    </a:lnTo>
                    <a:lnTo>
                      <a:pt x="213" y="63"/>
                    </a:lnTo>
                    <a:lnTo>
                      <a:pt x="226" y="60"/>
                    </a:lnTo>
                    <a:lnTo>
                      <a:pt x="237" y="59"/>
                    </a:lnTo>
                    <a:lnTo>
                      <a:pt x="250" y="62"/>
                    </a:lnTo>
                    <a:lnTo>
                      <a:pt x="270" y="218"/>
                    </a:lnTo>
                    <a:lnTo>
                      <a:pt x="253" y="211"/>
                    </a:lnTo>
                    <a:lnTo>
                      <a:pt x="239" y="205"/>
                    </a:lnTo>
                    <a:lnTo>
                      <a:pt x="226" y="197"/>
                    </a:lnTo>
                    <a:lnTo>
                      <a:pt x="213" y="190"/>
                    </a:lnTo>
                    <a:lnTo>
                      <a:pt x="200" y="183"/>
                    </a:lnTo>
                    <a:lnTo>
                      <a:pt x="189" y="181"/>
                    </a:lnTo>
                    <a:lnTo>
                      <a:pt x="177" y="181"/>
                    </a:lnTo>
                    <a:lnTo>
                      <a:pt x="166" y="187"/>
                    </a:lnTo>
                    <a:lnTo>
                      <a:pt x="125" y="301"/>
                    </a:lnTo>
                    <a:lnTo>
                      <a:pt x="119" y="291"/>
                    </a:lnTo>
                    <a:lnTo>
                      <a:pt x="115" y="281"/>
                    </a:lnTo>
                    <a:lnTo>
                      <a:pt x="113" y="270"/>
                    </a:lnTo>
                    <a:lnTo>
                      <a:pt x="113" y="260"/>
                    </a:lnTo>
                    <a:lnTo>
                      <a:pt x="111" y="250"/>
                    </a:lnTo>
                    <a:lnTo>
                      <a:pt x="108" y="241"/>
                    </a:lnTo>
                    <a:lnTo>
                      <a:pt x="103" y="233"/>
                    </a:lnTo>
                    <a:lnTo>
                      <a:pt x="94" y="228"/>
                    </a:lnTo>
                    <a:lnTo>
                      <a:pt x="83" y="218"/>
                    </a:lnTo>
                    <a:lnTo>
                      <a:pt x="74" y="213"/>
                    </a:lnTo>
                    <a:lnTo>
                      <a:pt x="62" y="210"/>
                    </a:lnTo>
                    <a:lnTo>
                      <a:pt x="51" y="211"/>
                    </a:lnTo>
                    <a:lnTo>
                      <a:pt x="37" y="213"/>
                    </a:lnTo>
                    <a:lnTo>
                      <a:pt x="25" y="215"/>
                    </a:lnTo>
                    <a:lnTo>
                      <a:pt x="11" y="216"/>
                    </a:lnTo>
                    <a:lnTo>
                      <a:pt x="0" y="218"/>
                    </a:lnTo>
                    <a:lnTo>
                      <a:pt x="24" y="197"/>
                    </a:lnTo>
                    <a:lnTo>
                      <a:pt x="44" y="173"/>
                    </a:lnTo>
                    <a:lnTo>
                      <a:pt x="60" y="147"/>
                    </a:lnTo>
                    <a:lnTo>
                      <a:pt x="72" y="120"/>
                    </a:lnTo>
                    <a:lnTo>
                      <a:pt x="80" y="91"/>
                    </a:lnTo>
                    <a:lnTo>
                      <a:pt x="85" y="61"/>
                    </a:lnTo>
                    <a:lnTo>
                      <a:pt x="85" y="31"/>
                    </a:lnTo>
                    <a:lnTo>
                      <a:pt x="83" y="0"/>
                    </a:lnTo>
                    <a:lnTo>
                      <a:pt x="95" y="9"/>
                    </a:lnTo>
                    <a:lnTo>
                      <a:pt x="104" y="22"/>
                    </a:lnTo>
                    <a:lnTo>
                      <a:pt x="109" y="34"/>
                    </a:lnTo>
                    <a:lnTo>
                      <a:pt x="115" y="50"/>
                    </a:lnTo>
                    <a:lnTo>
                      <a:pt x="120" y="62"/>
                    </a:lnTo>
                    <a:lnTo>
                      <a:pt x="128" y="76"/>
                    </a:lnTo>
                    <a:lnTo>
                      <a:pt x="139" y="86"/>
                    </a:lnTo>
                    <a:lnTo>
                      <a:pt x="156" y="93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" name="Freeform 109"/>
              <p:cNvSpPr>
                <a:spLocks/>
              </p:cNvSpPr>
              <p:nvPr/>
            </p:nvSpPr>
            <p:spPr bwMode="auto">
              <a:xfrm>
                <a:off x="4322" y="1663"/>
                <a:ext cx="37" cy="44"/>
              </a:xfrm>
              <a:custGeom>
                <a:avLst/>
                <a:gdLst>
                  <a:gd name="T0" fmla="*/ 37 w 187"/>
                  <a:gd name="T1" fmla="*/ 36 h 217"/>
                  <a:gd name="T2" fmla="*/ 34 w 187"/>
                  <a:gd name="T3" fmla="*/ 35 h 217"/>
                  <a:gd name="T4" fmla="*/ 32 w 187"/>
                  <a:gd name="T5" fmla="*/ 34 h 217"/>
                  <a:gd name="T6" fmla="*/ 30 w 187"/>
                  <a:gd name="T7" fmla="*/ 33 h 217"/>
                  <a:gd name="T8" fmla="*/ 28 w 187"/>
                  <a:gd name="T9" fmla="*/ 32 h 217"/>
                  <a:gd name="T10" fmla="*/ 26 w 187"/>
                  <a:gd name="T11" fmla="*/ 31 h 217"/>
                  <a:gd name="T12" fmla="*/ 24 w 187"/>
                  <a:gd name="T13" fmla="*/ 31 h 217"/>
                  <a:gd name="T14" fmla="*/ 22 w 187"/>
                  <a:gd name="T15" fmla="*/ 31 h 217"/>
                  <a:gd name="T16" fmla="*/ 21 w 187"/>
                  <a:gd name="T17" fmla="*/ 31 h 217"/>
                  <a:gd name="T18" fmla="*/ 19 w 187"/>
                  <a:gd name="T19" fmla="*/ 33 h 217"/>
                  <a:gd name="T20" fmla="*/ 17 w 187"/>
                  <a:gd name="T21" fmla="*/ 35 h 217"/>
                  <a:gd name="T22" fmla="*/ 16 w 187"/>
                  <a:gd name="T23" fmla="*/ 37 h 217"/>
                  <a:gd name="T24" fmla="*/ 15 w 187"/>
                  <a:gd name="T25" fmla="*/ 39 h 217"/>
                  <a:gd name="T26" fmla="*/ 14 w 187"/>
                  <a:gd name="T27" fmla="*/ 40 h 217"/>
                  <a:gd name="T28" fmla="*/ 13 w 187"/>
                  <a:gd name="T29" fmla="*/ 42 h 217"/>
                  <a:gd name="T30" fmla="*/ 11 w 187"/>
                  <a:gd name="T31" fmla="*/ 43 h 217"/>
                  <a:gd name="T32" fmla="*/ 10 w 187"/>
                  <a:gd name="T33" fmla="*/ 44 h 217"/>
                  <a:gd name="T34" fmla="*/ 12 w 187"/>
                  <a:gd name="T35" fmla="*/ 41 h 217"/>
                  <a:gd name="T36" fmla="*/ 12 w 187"/>
                  <a:gd name="T37" fmla="*/ 38 h 217"/>
                  <a:gd name="T38" fmla="*/ 10 w 187"/>
                  <a:gd name="T39" fmla="*/ 35 h 217"/>
                  <a:gd name="T40" fmla="*/ 9 w 187"/>
                  <a:gd name="T41" fmla="*/ 32 h 217"/>
                  <a:gd name="T42" fmla="*/ 6 w 187"/>
                  <a:gd name="T43" fmla="*/ 29 h 217"/>
                  <a:gd name="T44" fmla="*/ 4 w 187"/>
                  <a:gd name="T45" fmla="*/ 27 h 217"/>
                  <a:gd name="T46" fmla="*/ 2 w 187"/>
                  <a:gd name="T47" fmla="*/ 25 h 217"/>
                  <a:gd name="T48" fmla="*/ 0 w 187"/>
                  <a:gd name="T49" fmla="*/ 23 h 217"/>
                  <a:gd name="T50" fmla="*/ 5 w 187"/>
                  <a:gd name="T51" fmla="*/ 23 h 217"/>
                  <a:gd name="T52" fmla="*/ 8 w 187"/>
                  <a:gd name="T53" fmla="*/ 21 h 217"/>
                  <a:gd name="T54" fmla="*/ 11 w 187"/>
                  <a:gd name="T55" fmla="*/ 18 h 217"/>
                  <a:gd name="T56" fmla="*/ 13 w 187"/>
                  <a:gd name="T57" fmla="*/ 15 h 217"/>
                  <a:gd name="T58" fmla="*/ 15 w 187"/>
                  <a:gd name="T59" fmla="*/ 10 h 217"/>
                  <a:gd name="T60" fmla="*/ 17 w 187"/>
                  <a:gd name="T61" fmla="*/ 6 h 217"/>
                  <a:gd name="T62" fmla="*/ 20 w 187"/>
                  <a:gd name="T63" fmla="*/ 3 h 217"/>
                  <a:gd name="T64" fmla="*/ 23 w 187"/>
                  <a:gd name="T65" fmla="*/ 0 h 217"/>
                  <a:gd name="T66" fmla="*/ 23 w 187"/>
                  <a:gd name="T67" fmla="*/ 5 h 217"/>
                  <a:gd name="T68" fmla="*/ 24 w 187"/>
                  <a:gd name="T69" fmla="*/ 9 h 217"/>
                  <a:gd name="T70" fmla="*/ 25 w 187"/>
                  <a:gd name="T71" fmla="*/ 14 h 217"/>
                  <a:gd name="T72" fmla="*/ 27 w 187"/>
                  <a:gd name="T73" fmla="*/ 19 h 217"/>
                  <a:gd name="T74" fmla="*/ 28 w 187"/>
                  <a:gd name="T75" fmla="*/ 23 h 217"/>
                  <a:gd name="T76" fmla="*/ 30 w 187"/>
                  <a:gd name="T77" fmla="*/ 27 h 217"/>
                  <a:gd name="T78" fmla="*/ 33 w 187"/>
                  <a:gd name="T79" fmla="*/ 31 h 217"/>
                  <a:gd name="T80" fmla="*/ 37 w 187"/>
                  <a:gd name="T81" fmla="*/ 36 h 21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87" h="217">
                    <a:moveTo>
                      <a:pt x="187" y="176"/>
                    </a:moveTo>
                    <a:lnTo>
                      <a:pt x="174" y="171"/>
                    </a:lnTo>
                    <a:lnTo>
                      <a:pt x="163" y="166"/>
                    </a:lnTo>
                    <a:lnTo>
                      <a:pt x="152" y="161"/>
                    </a:lnTo>
                    <a:lnTo>
                      <a:pt x="142" y="157"/>
                    </a:lnTo>
                    <a:lnTo>
                      <a:pt x="130" y="153"/>
                    </a:lnTo>
                    <a:lnTo>
                      <a:pt x="121" y="152"/>
                    </a:lnTo>
                    <a:lnTo>
                      <a:pt x="111" y="152"/>
                    </a:lnTo>
                    <a:lnTo>
                      <a:pt x="104" y="155"/>
                    </a:lnTo>
                    <a:lnTo>
                      <a:pt x="95" y="162"/>
                    </a:lnTo>
                    <a:lnTo>
                      <a:pt x="88" y="172"/>
                    </a:lnTo>
                    <a:lnTo>
                      <a:pt x="83" y="181"/>
                    </a:lnTo>
                    <a:lnTo>
                      <a:pt x="77" y="190"/>
                    </a:lnTo>
                    <a:lnTo>
                      <a:pt x="70" y="197"/>
                    </a:lnTo>
                    <a:lnTo>
                      <a:pt x="65" y="205"/>
                    </a:lnTo>
                    <a:lnTo>
                      <a:pt x="58" y="211"/>
                    </a:lnTo>
                    <a:lnTo>
                      <a:pt x="52" y="217"/>
                    </a:lnTo>
                    <a:lnTo>
                      <a:pt x="59" y="201"/>
                    </a:lnTo>
                    <a:lnTo>
                      <a:pt x="59" y="186"/>
                    </a:lnTo>
                    <a:lnTo>
                      <a:pt x="53" y="171"/>
                    </a:lnTo>
                    <a:lnTo>
                      <a:pt x="44" y="157"/>
                    </a:lnTo>
                    <a:lnTo>
                      <a:pt x="32" y="144"/>
                    </a:lnTo>
                    <a:lnTo>
                      <a:pt x="21" y="132"/>
                    </a:lnTo>
                    <a:lnTo>
                      <a:pt x="8" y="122"/>
                    </a:lnTo>
                    <a:lnTo>
                      <a:pt x="0" y="114"/>
                    </a:lnTo>
                    <a:lnTo>
                      <a:pt x="24" y="112"/>
                    </a:lnTo>
                    <a:lnTo>
                      <a:pt x="42" y="104"/>
                    </a:lnTo>
                    <a:lnTo>
                      <a:pt x="57" y="89"/>
                    </a:lnTo>
                    <a:lnTo>
                      <a:pt x="68" y="73"/>
                    </a:lnTo>
                    <a:lnTo>
                      <a:pt x="78" y="51"/>
                    </a:lnTo>
                    <a:lnTo>
                      <a:pt x="88" y="32"/>
                    </a:lnTo>
                    <a:lnTo>
                      <a:pt x="100" y="13"/>
                    </a:lnTo>
                    <a:lnTo>
                      <a:pt x="114" y="0"/>
                    </a:lnTo>
                    <a:lnTo>
                      <a:pt x="118" y="23"/>
                    </a:lnTo>
                    <a:lnTo>
                      <a:pt x="122" y="45"/>
                    </a:lnTo>
                    <a:lnTo>
                      <a:pt x="127" y="68"/>
                    </a:lnTo>
                    <a:lnTo>
                      <a:pt x="135" y="92"/>
                    </a:lnTo>
                    <a:lnTo>
                      <a:pt x="143" y="113"/>
                    </a:lnTo>
                    <a:lnTo>
                      <a:pt x="154" y="135"/>
                    </a:lnTo>
                    <a:lnTo>
                      <a:pt x="169" y="155"/>
                    </a:lnTo>
                    <a:lnTo>
                      <a:pt x="187" y="176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" name="Freeform 110"/>
              <p:cNvSpPr>
                <a:spLocks/>
              </p:cNvSpPr>
              <p:nvPr/>
            </p:nvSpPr>
            <p:spPr bwMode="auto">
              <a:xfrm>
                <a:off x="4112" y="1663"/>
                <a:ext cx="52" cy="46"/>
              </a:xfrm>
              <a:custGeom>
                <a:avLst/>
                <a:gdLst>
                  <a:gd name="T0" fmla="*/ 42 w 260"/>
                  <a:gd name="T1" fmla="*/ 19 h 228"/>
                  <a:gd name="T2" fmla="*/ 52 w 260"/>
                  <a:gd name="T3" fmla="*/ 19 h 228"/>
                  <a:gd name="T4" fmla="*/ 49 w 260"/>
                  <a:gd name="T5" fmla="*/ 21 h 228"/>
                  <a:gd name="T6" fmla="*/ 47 w 260"/>
                  <a:gd name="T7" fmla="*/ 24 h 228"/>
                  <a:gd name="T8" fmla="*/ 44 w 260"/>
                  <a:gd name="T9" fmla="*/ 27 h 228"/>
                  <a:gd name="T10" fmla="*/ 42 w 260"/>
                  <a:gd name="T11" fmla="*/ 31 h 228"/>
                  <a:gd name="T12" fmla="*/ 41 w 260"/>
                  <a:gd name="T13" fmla="*/ 34 h 228"/>
                  <a:gd name="T14" fmla="*/ 40 w 260"/>
                  <a:gd name="T15" fmla="*/ 37 h 228"/>
                  <a:gd name="T16" fmla="*/ 41 w 260"/>
                  <a:gd name="T17" fmla="*/ 40 h 228"/>
                  <a:gd name="T18" fmla="*/ 44 w 260"/>
                  <a:gd name="T19" fmla="*/ 44 h 228"/>
                  <a:gd name="T20" fmla="*/ 44 w 260"/>
                  <a:gd name="T21" fmla="*/ 46 h 228"/>
                  <a:gd name="T22" fmla="*/ 43 w 260"/>
                  <a:gd name="T23" fmla="*/ 46 h 228"/>
                  <a:gd name="T24" fmla="*/ 41 w 260"/>
                  <a:gd name="T25" fmla="*/ 46 h 228"/>
                  <a:gd name="T26" fmla="*/ 39 w 260"/>
                  <a:gd name="T27" fmla="*/ 45 h 228"/>
                  <a:gd name="T28" fmla="*/ 37 w 260"/>
                  <a:gd name="T29" fmla="*/ 44 h 228"/>
                  <a:gd name="T30" fmla="*/ 33 w 260"/>
                  <a:gd name="T31" fmla="*/ 44 h 228"/>
                  <a:gd name="T32" fmla="*/ 30 w 260"/>
                  <a:gd name="T33" fmla="*/ 43 h 228"/>
                  <a:gd name="T34" fmla="*/ 27 w 260"/>
                  <a:gd name="T35" fmla="*/ 44 h 228"/>
                  <a:gd name="T36" fmla="*/ 25 w 260"/>
                  <a:gd name="T37" fmla="*/ 46 h 228"/>
                  <a:gd name="T38" fmla="*/ 23 w 260"/>
                  <a:gd name="T39" fmla="*/ 42 h 228"/>
                  <a:gd name="T40" fmla="*/ 21 w 260"/>
                  <a:gd name="T41" fmla="*/ 39 h 228"/>
                  <a:gd name="T42" fmla="*/ 18 w 260"/>
                  <a:gd name="T43" fmla="*/ 36 h 228"/>
                  <a:gd name="T44" fmla="*/ 14 w 260"/>
                  <a:gd name="T45" fmla="*/ 35 h 228"/>
                  <a:gd name="T46" fmla="*/ 10 w 260"/>
                  <a:gd name="T47" fmla="*/ 33 h 228"/>
                  <a:gd name="T48" fmla="*/ 6 w 260"/>
                  <a:gd name="T49" fmla="*/ 32 h 228"/>
                  <a:gd name="T50" fmla="*/ 3 w 260"/>
                  <a:gd name="T51" fmla="*/ 30 h 228"/>
                  <a:gd name="T52" fmla="*/ 0 w 260"/>
                  <a:gd name="T53" fmla="*/ 27 h 228"/>
                  <a:gd name="T54" fmla="*/ 3 w 260"/>
                  <a:gd name="T55" fmla="*/ 25 h 228"/>
                  <a:gd name="T56" fmla="*/ 7 w 260"/>
                  <a:gd name="T57" fmla="*/ 24 h 228"/>
                  <a:gd name="T58" fmla="*/ 11 w 260"/>
                  <a:gd name="T59" fmla="*/ 23 h 228"/>
                  <a:gd name="T60" fmla="*/ 15 w 260"/>
                  <a:gd name="T61" fmla="*/ 22 h 228"/>
                  <a:gd name="T62" fmla="*/ 18 w 260"/>
                  <a:gd name="T63" fmla="*/ 21 h 228"/>
                  <a:gd name="T64" fmla="*/ 22 w 260"/>
                  <a:gd name="T65" fmla="*/ 19 h 228"/>
                  <a:gd name="T66" fmla="*/ 25 w 260"/>
                  <a:gd name="T67" fmla="*/ 16 h 228"/>
                  <a:gd name="T68" fmla="*/ 27 w 260"/>
                  <a:gd name="T69" fmla="*/ 13 h 228"/>
                  <a:gd name="T70" fmla="*/ 31 w 260"/>
                  <a:gd name="T71" fmla="*/ 0 h 228"/>
                  <a:gd name="T72" fmla="*/ 32 w 260"/>
                  <a:gd name="T73" fmla="*/ 3 h 228"/>
                  <a:gd name="T74" fmla="*/ 32 w 260"/>
                  <a:gd name="T75" fmla="*/ 5 h 228"/>
                  <a:gd name="T76" fmla="*/ 33 w 260"/>
                  <a:gd name="T77" fmla="*/ 8 h 228"/>
                  <a:gd name="T78" fmla="*/ 35 w 260"/>
                  <a:gd name="T79" fmla="*/ 10 h 228"/>
                  <a:gd name="T80" fmla="*/ 36 w 260"/>
                  <a:gd name="T81" fmla="*/ 12 h 228"/>
                  <a:gd name="T82" fmla="*/ 37 w 260"/>
                  <a:gd name="T83" fmla="*/ 14 h 228"/>
                  <a:gd name="T84" fmla="*/ 39 w 260"/>
                  <a:gd name="T85" fmla="*/ 16 h 228"/>
                  <a:gd name="T86" fmla="*/ 42 w 260"/>
                  <a:gd name="T87" fmla="*/ 19 h 22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60" h="228">
                    <a:moveTo>
                      <a:pt x="208" y="93"/>
                    </a:moveTo>
                    <a:lnTo>
                      <a:pt x="260" y="93"/>
                    </a:lnTo>
                    <a:lnTo>
                      <a:pt x="246" y="105"/>
                    </a:lnTo>
                    <a:lnTo>
                      <a:pt x="234" y="119"/>
                    </a:lnTo>
                    <a:lnTo>
                      <a:pt x="220" y="135"/>
                    </a:lnTo>
                    <a:lnTo>
                      <a:pt x="211" y="152"/>
                    </a:lnTo>
                    <a:lnTo>
                      <a:pt x="203" y="167"/>
                    </a:lnTo>
                    <a:lnTo>
                      <a:pt x="201" y="184"/>
                    </a:lnTo>
                    <a:lnTo>
                      <a:pt x="205" y="200"/>
                    </a:lnTo>
                    <a:lnTo>
                      <a:pt x="218" y="217"/>
                    </a:lnTo>
                    <a:lnTo>
                      <a:pt x="218" y="227"/>
                    </a:lnTo>
                    <a:lnTo>
                      <a:pt x="214" y="228"/>
                    </a:lnTo>
                    <a:lnTo>
                      <a:pt x="206" y="227"/>
                    </a:lnTo>
                    <a:lnTo>
                      <a:pt x="195" y="223"/>
                    </a:lnTo>
                    <a:lnTo>
                      <a:pt x="183" y="219"/>
                    </a:lnTo>
                    <a:lnTo>
                      <a:pt x="167" y="216"/>
                    </a:lnTo>
                    <a:lnTo>
                      <a:pt x="151" y="215"/>
                    </a:lnTo>
                    <a:lnTo>
                      <a:pt x="136" y="218"/>
                    </a:lnTo>
                    <a:lnTo>
                      <a:pt x="124" y="227"/>
                    </a:lnTo>
                    <a:lnTo>
                      <a:pt x="116" y="206"/>
                    </a:lnTo>
                    <a:lnTo>
                      <a:pt x="104" y="191"/>
                    </a:lnTo>
                    <a:lnTo>
                      <a:pt x="88" y="180"/>
                    </a:lnTo>
                    <a:lnTo>
                      <a:pt x="70" y="173"/>
                    </a:lnTo>
                    <a:lnTo>
                      <a:pt x="49" y="165"/>
                    </a:lnTo>
                    <a:lnTo>
                      <a:pt x="30" y="157"/>
                    </a:lnTo>
                    <a:lnTo>
                      <a:pt x="13" y="147"/>
                    </a:lnTo>
                    <a:lnTo>
                      <a:pt x="0" y="135"/>
                    </a:lnTo>
                    <a:lnTo>
                      <a:pt x="15" y="125"/>
                    </a:lnTo>
                    <a:lnTo>
                      <a:pt x="35" y="118"/>
                    </a:lnTo>
                    <a:lnTo>
                      <a:pt x="54" y="113"/>
                    </a:lnTo>
                    <a:lnTo>
                      <a:pt x="74" y="110"/>
                    </a:lnTo>
                    <a:lnTo>
                      <a:pt x="92" y="103"/>
                    </a:lnTo>
                    <a:lnTo>
                      <a:pt x="109" y="94"/>
                    </a:lnTo>
                    <a:lnTo>
                      <a:pt x="123" y="80"/>
                    </a:lnTo>
                    <a:lnTo>
                      <a:pt x="134" y="62"/>
                    </a:lnTo>
                    <a:lnTo>
                      <a:pt x="156" y="0"/>
                    </a:lnTo>
                    <a:lnTo>
                      <a:pt x="159" y="14"/>
                    </a:lnTo>
                    <a:lnTo>
                      <a:pt x="162" y="26"/>
                    </a:lnTo>
                    <a:lnTo>
                      <a:pt x="167" y="38"/>
                    </a:lnTo>
                    <a:lnTo>
                      <a:pt x="173" y="50"/>
                    </a:lnTo>
                    <a:lnTo>
                      <a:pt x="178" y="60"/>
                    </a:lnTo>
                    <a:lnTo>
                      <a:pt x="186" y="70"/>
                    </a:lnTo>
                    <a:lnTo>
                      <a:pt x="196" y="80"/>
                    </a:lnTo>
                    <a:lnTo>
                      <a:pt x="208" y="93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" name="Freeform 111"/>
              <p:cNvSpPr>
                <a:spLocks/>
              </p:cNvSpPr>
              <p:nvPr/>
            </p:nvSpPr>
            <p:spPr bwMode="auto">
              <a:xfrm>
                <a:off x="4228" y="1668"/>
                <a:ext cx="60" cy="102"/>
              </a:xfrm>
              <a:custGeom>
                <a:avLst/>
                <a:gdLst>
                  <a:gd name="T0" fmla="*/ 60 w 300"/>
                  <a:gd name="T1" fmla="*/ 91 h 510"/>
                  <a:gd name="T2" fmla="*/ 53 w 300"/>
                  <a:gd name="T3" fmla="*/ 95 h 510"/>
                  <a:gd name="T4" fmla="*/ 46 w 300"/>
                  <a:gd name="T5" fmla="*/ 98 h 510"/>
                  <a:gd name="T6" fmla="*/ 38 w 300"/>
                  <a:gd name="T7" fmla="*/ 100 h 510"/>
                  <a:gd name="T8" fmla="*/ 31 w 300"/>
                  <a:gd name="T9" fmla="*/ 101 h 510"/>
                  <a:gd name="T10" fmla="*/ 23 w 300"/>
                  <a:gd name="T11" fmla="*/ 102 h 510"/>
                  <a:gd name="T12" fmla="*/ 15 w 300"/>
                  <a:gd name="T13" fmla="*/ 102 h 510"/>
                  <a:gd name="T14" fmla="*/ 7 w 300"/>
                  <a:gd name="T15" fmla="*/ 101 h 510"/>
                  <a:gd name="T16" fmla="*/ 0 w 300"/>
                  <a:gd name="T17" fmla="*/ 99 h 510"/>
                  <a:gd name="T18" fmla="*/ 0 w 300"/>
                  <a:gd name="T19" fmla="*/ 4 h 510"/>
                  <a:gd name="T20" fmla="*/ 9 w 300"/>
                  <a:gd name="T21" fmla="*/ 2 h 510"/>
                  <a:gd name="T22" fmla="*/ 14 w 300"/>
                  <a:gd name="T23" fmla="*/ 4 h 510"/>
                  <a:gd name="T24" fmla="*/ 17 w 300"/>
                  <a:gd name="T25" fmla="*/ 7 h 510"/>
                  <a:gd name="T26" fmla="*/ 19 w 300"/>
                  <a:gd name="T27" fmla="*/ 13 h 510"/>
                  <a:gd name="T28" fmla="*/ 19 w 300"/>
                  <a:gd name="T29" fmla="*/ 20 h 510"/>
                  <a:gd name="T30" fmla="*/ 20 w 300"/>
                  <a:gd name="T31" fmla="*/ 26 h 510"/>
                  <a:gd name="T32" fmla="*/ 23 w 300"/>
                  <a:gd name="T33" fmla="*/ 32 h 510"/>
                  <a:gd name="T34" fmla="*/ 27 w 300"/>
                  <a:gd name="T35" fmla="*/ 35 h 510"/>
                  <a:gd name="T36" fmla="*/ 32 w 300"/>
                  <a:gd name="T37" fmla="*/ 33 h 510"/>
                  <a:gd name="T38" fmla="*/ 35 w 300"/>
                  <a:gd name="T39" fmla="*/ 30 h 510"/>
                  <a:gd name="T40" fmla="*/ 37 w 300"/>
                  <a:gd name="T41" fmla="*/ 25 h 510"/>
                  <a:gd name="T42" fmla="*/ 39 w 300"/>
                  <a:gd name="T43" fmla="*/ 20 h 510"/>
                  <a:gd name="T44" fmla="*/ 40 w 300"/>
                  <a:gd name="T45" fmla="*/ 15 h 510"/>
                  <a:gd name="T46" fmla="*/ 41 w 300"/>
                  <a:gd name="T47" fmla="*/ 10 h 510"/>
                  <a:gd name="T48" fmla="*/ 41 w 300"/>
                  <a:gd name="T49" fmla="*/ 5 h 510"/>
                  <a:gd name="T50" fmla="*/ 44 w 300"/>
                  <a:gd name="T51" fmla="*/ 0 h 510"/>
                  <a:gd name="T52" fmla="*/ 58 w 300"/>
                  <a:gd name="T53" fmla="*/ 10 h 510"/>
                  <a:gd name="T54" fmla="*/ 60 w 300"/>
                  <a:gd name="T55" fmla="*/ 91 h 5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0" h="510">
                    <a:moveTo>
                      <a:pt x="300" y="456"/>
                    </a:moveTo>
                    <a:lnTo>
                      <a:pt x="266" y="473"/>
                    </a:lnTo>
                    <a:lnTo>
                      <a:pt x="230" y="488"/>
                    </a:lnTo>
                    <a:lnTo>
                      <a:pt x="192" y="499"/>
                    </a:lnTo>
                    <a:lnTo>
                      <a:pt x="153" y="507"/>
                    </a:lnTo>
                    <a:lnTo>
                      <a:pt x="113" y="510"/>
                    </a:lnTo>
                    <a:lnTo>
                      <a:pt x="73" y="510"/>
                    </a:lnTo>
                    <a:lnTo>
                      <a:pt x="35" y="506"/>
                    </a:lnTo>
                    <a:lnTo>
                      <a:pt x="0" y="497"/>
                    </a:lnTo>
                    <a:lnTo>
                      <a:pt x="0" y="20"/>
                    </a:lnTo>
                    <a:lnTo>
                      <a:pt x="44" y="10"/>
                    </a:lnTo>
                    <a:lnTo>
                      <a:pt x="71" y="18"/>
                    </a:lnTo>
                    <a:lnTo>
                      <a:pt x="85" y="37"/>
                    </a:lnTo>
                    <a:lnTo>
                      <a:pt x="93" y="66"/>
                    </a:lnTo>
                    <a:lnTo>
                      <a:pt x="97" y="98"/>
                    </a:lnTo>
                    <a:lnTo>
                      <a:pt x="102" y="131"/>
                    </a:lnTo>
                    <a:lnTo>
                      <a:pt x="113" y="158"/>
                    </a:lnTo>
                    <a:lnTo>
                      <a:pt x="134" y="176"/>
                    </a:lnTo>
                    <a:lnTo>
                      <a:pt x="159" y="163"/>
                    </a:lnTo>
                    <a:lnTo>
                      <a:pt x="177" y="148"/>
                    </a:lnTo>
                    <a:lnTo>
                      <a:pt x="187" y="126"/>
                    </a:lnTo>
                    <a:lnTo>
                      <a:pt x="195" y="102"/>
                    </a:lnTo>
                    <a:lnTo>
                      <a:pt x="198" y="75"/>
                    </a:lnTo>
                    <a:lnTo>
                      <a:pt x="203" y="49"/>
                    </a:lnTo>
                    <a:lnTo>
                      <a:pt x="207" y="23"/>
                    </a:lnTo>
                    <a:lnTo>
                      <a:pt x="218" y="0"/>
                    </a:lnTo>
                    <a:lnTo>
                      <a:pt x="290" y="52"/>
                    </a:lnTo>
                    <a:lnTo>
                      <a:pt x="300" y="456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" name="Freeform 112"/>
              <p:cNvSpPr>
                <a:spLocks/>
              </p:cNvSpPr>
              <p:nvPr/>
            </p:nvSpPr>
            <p:spPr bwMode="auto">
              <a:xfrm>
                <a:off x="4104" y="1684"/>
                <a:ext cx="74" cy="83"/>
              </a:xfrm>
              <a:custGeom>
                <a:avLst/>
                <a:gdLst>
                  <a:gd name="T0" fmla="*/ 65 w 368"/>
                  <a:gd name="T1" fmla="*/ 79 h 416"/>
                  <a:gd name="T2" fmla="*/ 53 w 368"/>
                  <a:gd name="T3" fmla="*/ 83 h 416"/>
                  <a:gd name="T4" fmla="*/ 39 w 368"/>
                  <a:gd name="T5" fmla="*/ 82 h 416"/>
                  <a:gd name="T6" fmla="*/ 25 w 368"/>
                  <a:gd name="T7" fmla="*/ 81 h 416"/>
                  <a:gd name="T8" fmla="*/ 9 w 368"/>
                  <a:gd name="T9" fmla="*/ 80 h 416"/>
                  <a:gd name="T10" fmla="*/ 0 w 368"/>
                  <a:gd name="T11" fmla="*/ 70 h 416"/>
                  <a:gd name="T12" fmla="*/ 0 w 368"/>
                  <a:gd name="T13" fmla="*/ 54 h 416"/>
                  <a:gd name="T14" fmla="*/ 2 w 368"/>
                  <a:gd name="T15" fmla="*/ 38 h 416"/>
                  <a:gd name="T16" fmla="*/ 4 w 368"/>
                  <a:gd name="T17" fmla="*/ 19 h 416"/>
                  <a:gd name="T18" fmla="*/ 9 w 368"/>
                  <a:gd name="T19" fmla="*/ 18 h 416"/>
                  <a:gd name="T20" fmla="*/ 13 w 368"/>
                  <a:gd name="T21" fmla="*/ 20 h 416"/>
                  <a:gd name="T22" fmla="*/ 18 w 368"/>
                  <a:gd name="T23" fmla="*/ 23 h 416"/>
                  <a:gd name="T24" fmla="*/ 23 w 368"/>
                  <a:gd name="T25" fmla="*/ 25 h 416"/>
                  <a:gd name="T26" fmla="*/ 23 w 368"/>
                  <a:gd name="T27" fmla="*/ 33 h 416"/>
                  <a:gd name="T28" fmla="*/ 21 w 368"/>
                  <a:gd name="T29" fmla="*/ 41 h 416"/>
                  <a:gd name="T30" fmla="*/ 21 w 368"/>
                  <a:gd name="T31" fmla="*/ 49 h 416"/>
                  <a:gd name="T32" fmla="*/ 25 w 368"/>
                  <a:gd name="T33" fmla="*/ 56 h 416"/>
                  <a:gd name="T34" fmla="*/ 32 w 368"/>
                  <a:gd name="T35" fmla="*/ 49 h 416"/>
                  <a:gd name="T36" fmla="*/ 38 w 368"/>
                  <a:gd name="T37" fmla="*/ 39 h 416"/>
                  <a:gd name="T38" fmla="*/ 43 w 368"/>
                  <a:gd name="T39" fmla="*/ 33 h 416"/>
                  <a:gd name="T40" fmla="*/ 52 w 368"/>
                  <a:gd name="T41" fmla="*/ 35 h 416"/>
                  <a:gd name="T42" fmla="*/ 55 w 368"/>
                  <a:gd name="T43" fmla="*/ 38 h 416"/>
                  <a:gd name="T44" fmla="*/ 58 w 368"/>
                  <a:gd name="T45" fmla="*/ 41 h 416"/>
                  <a:gd name="T46" fmla="*/ 62 w 368"/>
                  <a:gd name="T47" fmla="*/ 42 h 416"/>
                  <a:gd name="T48" fmla="*/ 67 w 368"/>
                  <a:gd name="T49" fmla="*/ 42 h 416"/>
                  <a:gd name="T50" fmla="*/ 68 w 368"/>
                  <a:gd name="T51" fmla="*/ 31 h 416"/>
                  <a:gd name="T52" fmla="*/ 63 w 368"/>
                  <a:gd name="T53" fmla="*/ 20 h 416"/>
                  <a:gd name="T54" fmla="*/ 62 w 368"/>
                  <a:gd name="T55" fmla="*/ 9 h 416"/>
                  <a:gd name="T56" fmla="*/ 73 w 368"/>
                  <a:gd name="T57" fmla="*/ 0 h 416"/>
                  <a:gd name="T58" fmla="*/ 74 w 368"/>
                  <a:gd name="T59" fmla="*/ 17 h 416"/>
                  <a:gd name="T60" fmla="*/ 73 w 368"/>
                  <a:gd name="T61" fmla="*/ 35 h 416"/>
                  <a:gd name="T62" fmla="*/ 72 w 368"/>
                  <a:gd name="T63" fmla="*/ 54 h 416"/>
                  <a:gd name="T64" fmla="*/ 71 w 368"/>
                  <a:gd name="T65" fmla="*/ 75 h 4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68" h="416">
                    <a:moveTo>
                      <a:pt x="351" y="374"/>
                    </a:moveTo>
                    <a:lnTo>
                      <a:pt x="324" y="395"/>
                    </a:lnTo>
                    <a:lnTo>
                      <a:pt x="295" y="408"/>
                    </a:lnTo>
                    <a:lnTo>
                      <a:pt x="262" y="414"/>
                    </a:lnTo>
                    <a:lnTo>
                      <a:pt x="229" y="416"/>
                    </a:lnTo>
                    <a:lnTo>
                      <a:pt x="193" y="412"/>
                    </a:lnTo>
                    <a:lnTo>
                      <a:pt x="158" y="409"/>
                    </a:lnTo>
                    <a:lnTo>
                      <a:pt x="124" y="406"/>
                    </a:lnTo>
                    <a:lnTo>
                      <a:pt x="93" y="404"/>
                    </a:lnTo>
                    <a:lnTo>
                      <a:pt x="44" y="399"/>
                    </a:lnTo>
                    <a:lnTo>
                      <a:pt x="16" y="381"/>
                    </a:lnTo>
                    <a:lnTo>
                      <a:pt x="2" y="350"/>
                    </a:lnTo>
                    <a:lnTo>
                      <a:pt x="0" y="314"/>
                    </a:lnTo>
                    <a:lnTo>
                      <a:pt x="2" y="271"/>
                    </a:lnTo>
                    <a:lnTo>
                      <a:pt x="9" y="229"/>
                    </a:lnTo>
                    <a:lnTo>
                      <a:pt x="12" y="190"/>
                    </a:lnTo>
                    <a:lnTo>
                      <a:pt x="10" y="156"/>
                    </a:lnTo>
                    <a:lnTo>
                      <a:pt x="20" y="94"/>
                    </a:lnTo>
                    <a:lnTo>
                      <a:pt x="30" y="90"/>
                    </a:lnTo>
                    <a:lnTo>
                      <a:pt x="43" y="92"/>
                    </a:lnTo>
                    <a:lnTo>
                      <a:pt x="54" y="95"/>
                    </a:lnTo>
                    <a:lnTo>
                      <a:pt x="67" y="101"/>
                    </a:lnTo>
                    <a:lnTo>
                      <a:pt x="77" y="106"/>
                    </a:lnTo>
                    <a:lnTo>
                      <a:pt x="89" y="113"/>
                    </a:lnTo>
                    <a:lnTo>
                      <a:pt x="101" y="119"/>
                    </a:lnTo>
                    <a:lnTo>
                      <a:pt x="113" y="124"/>
                    </a:lnTo>
                    <a:lnTo>
                      <a:pt x="114" y="144"/>
                    </a:lnTo>
                    <a:lnTo>
                      <a:pt x="113" y="164"/>
                    </a:lnTo>
                    <a:lnTo>
                      <a:pt x="110" y="184"/>
                    </a:lnTo>
                    <a:lnTo>
                      <a:pt x="106" y="206"/>
                    </a:lnTo>
                    <a:lnTo>
                      <a:pt x="104" y="225"/>
                    </a:lnTo>
                    <a:lnTo>
                      <a:pt x="105" y="244"/>
                    </a:lnTo>
                    <a:lnTo>
                      <a:pt x="111" y="262"/>
                    </a:lnTo>
                    <a:lnTo>
                      <a:pt x="124" y="280"/>
                    </a:lnTo>
                    <a:lnTo>
                      <a:pt x="143" y="267"/>
                    </a:lnTo>
                    <a:lnTo>
                      <a:pt x="160" y="246"/>
                    </a:lnTo>
                    <a:lnTo>
                      <a:pt x="174" y="221"/>
                    </a:lnTo>
                    <a:lnTo>
                      <a:pt x="188" y="197"/>
                    </a:lnTo>
                    <a:lnTo>
                      <a:pt x="200" y="175"/>
                    </a:lnTo>
                    <a:lnTo>
                      <a:pt x="216" y="163"/>
                    </a:lnTo>
                    <a:lnTo>
                      <a:pt x="234" y="160"/>
                    </a:lnTo>
                    <a:lnTo>
                      <a:pt x="259" y="176"/>
                    </a:lnTo>
                    <a:lnTo>
                      <a:pt x="266" y="183"/>
                    </a:lnTo>
                    <a:lnTo>
                      <a:pt x="273" y="191"/>
                    </a:lnTo>
                    <a:lnTo>
                      <a:pt x="281" y="197"/>
                    </a:lnTo>
                    <a:lnTo>
                      <a:pt x="290" y="203"/>
                    </a:lnTo>
                    <a:lnTo>
                      <a:pt x="299" y="207"/>
                    </a:lnTo>
                    <a:lnTo>
                      <a:pt x="308" y="209"/>
                    </a:lnTo>
                    <a:lnTo>
                      <a:pt x="319" y="209"/>
                    </a:lnTo>
                    <a:lnTo>
                      <a:pt x="331" y="208"/>
                    </a:lnTo>
                    <a:lnTo>
                      <a:pt x="341" y="182"/>
                    </a:lnTo>
                    <a:lnTo>
                      <a:pt x="338" y="156"/>
                    </a:lnTo>
                    <a:lnTo>
                      <a:pt x="328" y="128"/>
                    </a:lnTo>
                    <a:lnTo>
                      <a:pt x="315" y="99"/>
                    </a:lnTo>
                    <a:lnTo>
                      <a:pt x="306" y="71"/>
                    </a:lnTo>
                    <a:lnTo>
                      <a:pt x="307" y="45"/>
                    </a:lnTo>
                    <a:lnTo>
                      <a:pt x="324" y="20"/>
                    </a:lnTo>
                    <a:lnTo>
                      <a:pt x="363" y="0"/>
                    </a:lnTo>
                    <a:lnTo>
                      <a:pt x="367" y="40"/>
                    </a:lnTo>
                    <a:lnTo>
                      <a:pt x="368" y="83"/>
                    </a:lnTo>
                    <a:lnTo>
                      <a:pt x="366" y="127"/>
                    </a:lnTo>
                    <a:lnTo>
                      <a:pt x="364" y="175"/>
                    </a:lnTo>
                    <a:lnTo>
                      <a:pt x="359" y="223"/>
                    </a:lnTo>
                    <a:lnTo>
                      <a:pt x="356" y="272"/>
                    </a:lnTo>
                    <a:lnTo>
                      <a:pt x="351" y="323"/>
                    </a:lnTo>
                    <a:lnTo>
                      <a:pt x="351" y="374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" name="Freeform 113"/>
              <p:cNvSpPr>
                <a:spLocks/>
              </p:cNvSpPr>
              <p:nvPr/>
            </p:nvSpPr>
            <p:spPr bwMode="auto">
              <a:xfrm>
                <a:off x="4278" y="1767"/>
                <a:ext cx="31" cy="46"/>
              </a:xfrm>
              <a:custGeom>
                <a:avLst/>
                <a:gdLst>
                  <a:gd name="T0" fmla="*/ 31 w 156"/>
                  <a:gd name="T1" fmla="*/ 6 h 228"/>
                  <a:gd name="T2" fmla="*/ 8 w 156"/>
                  <a:gd name="T3" fmla="*/ 46 h 228"/>
                  <a:gd name="T4" fmla="*/ 6 w 156"/>
                  <a:gd name="T5" fmla="*/ 44 h 228"/>
                  <a:gd name="T6" fmla="*/ 4 w 156"/>
                  <a:gd name="T7" fmla="*/ 43 h 228"/>
                  <a:gd name="T8" fmla="*/ 3 w 156"/>
                  <a:gd name="T9" fmla="*/ 41 h 228"/>
                  <a:gd name="T10" fmla="*/ 2 w 156"/>
                  <a:gd name="T11" fmla="*/ 40 h 228"/>
                  <a:gd name="T12" fmla="*/ 1 w 156"/>
                  <a:gd name="T13" fmla="*/ 39 h 228"/>
                  <a:gd name="T14" fmla="*/ 0 w 156"/>
                  <a:gd name="T15" fmla="*/ 38 h 228"/>
                  <a:gd name="T16" fmla="*/ 23 w 156"/>
                  <a:gd name="T17" fmla="*/ 0 h 228"/>
                  <a:gd name="T18" fmla="*/ 24 w 156"/>
                  <a:gd name="T19" fmla="*/ 0 h 228"/>
                  <a:gd name="T20" fmla="*/ 25 w 156"/>
                  <a:gd name="T21" fmla="*/ 0 h 228"/>
                  <a:gd name="T22" fmla="*/ 26 w 156"/>
                  <a:gd name="T23" fmla="*/ 1 h 228"/>
                  <a:gd name="T24" fmla="*/ 27 w 156"/>
                  <a:gd name="T25" fmla="*/ 2 h 228"/>
                  <a:gd name="T26" fmla="*/ 27 w 156"/>
                  <a:gd name="T27" fmla="*/ 3 h 228"/>
                  <a:gd name="T28" fmla="*/ 29 w 156"/>
                  <a:gd name="T29" fmla="*/ 4 h 228"/>
                  <a:gd name="T30" fmla="*/ 29 w 156"/>
                  <a:gd name="T31" fmla="*/ 5 h 228"/>
                  <a:gd name="T32" fmla="*/ 31 w 156"/>
                  <a:gd name="T33" fmla="*/ 6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6" h="228">
                    <a:moveTo>
                      <a:pt x="156" y="31"/>
                    </a:moveTo>
                    <a:lnTo>
                      <a:pt x="42" y="228"/>
                    </a:lnTo>
                    <a:lnTo>
                      <a:pt x="32" y="219"/>
                    </a:lnTo>
                    <a:lnTo>
                      <a:pt x="20" y="211"/>
                    </a:lnTo>
                    <a:lnTo>
                      <a:pt x="14" y="205"/>
                    </a:lnTo>
                    <a:lnTo>
                      <a:pt x="8" y="200"/>
                    </a:lnTo>
                    <a:lnTo>
                      <a:pt x="4" y="193"/>
                    </a:lnTo>
                    <a:lnTo>
                      <a:pt x="0" y="187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2"/>
                    </a:lnTo>
                    <a:lnTo>
                      <a:pt x="130" y="5"/>
                    </a:lnTo>
                    <a:lnTo>
                      <a:pt x="135" y="11"/>
                    </a:lnTo>
                    <a:lnTo>
                      <a:pt x="138" y="15"/>
                    </a:lnTo>
                    <a:lnTo>
                      <a:pt x="144" y="21"/>
                    </a:lnTo>
                    <a:lnTo>
                      <a:pt x="148" y="26"/>
                    </a:lnTo>
                    <a:lnTo>
                      <a:pt x="156" y="31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" name="Freeform 114"/>
              <p:cNvSpPr>
                <a:spLocks/>
              </p:cNvSpPr>
              <p:nvPr/>
            </p:nvSpPr>
            <p:spPr bwMode="auto">
              <a:xfrm>
                <a:off x="4275" y="1773"/>
                <a:ext cx="11" cy="19"/>
              </a:xfrm>
              <a:custGeom>
                <a:avLst/>
                <a:gdLst>
                  <a:gd name="T0" fmla="*/ 1 w 55"/>
                  <a:gd name="T1" fmla="*/ 19 h 93"/>
                  <a:gd name="T2" fmla="*/ 0 w 55"/>
                  <a:gd name="T3" fmla="*/ 15 h 93"/>
                  <a:gd name="T4" fmla="*/ 0 w 55"/>
                  <a:gd name="T5" fmla="*/ 12 h 93"/>
                  <a:gd name="T6" fmla="*/ 0 w 55"/>
                  <a:gd name="T7" fmla="*/ 9 h 93"/>
                  <a:gd name="T8" fmla="*/ 0 w 55"/>
                  <a:gd name="T9" fmla="*/ 6 h 93"/>
                  <a:gd name="T10" fmla="*/ 1 w 55"/>
                  <a:gd name="T11" fmla="*/ 4 h 93"/>
                  <a:gd name="T12" fmla="*/ 3 w 55"/>
                  <a:gd name="T13" fmla="*/ 2 h 93"/>
                  <a:gd name="T14" fmla="*/ 6 w 55"/>
                  <a:gd name="T15" fmla="*/ 1 h 93"/>
                  <a:gd name="T16" fmla="*/ 11 w 55"/>
                  <a:gd name="T17" fmla="*/ 0 h 93"/>
                  <a:gd name="T18" fmla="*/ 1 w 55"/>
                  <a:gd name="T19" fmla="*/ 19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" h="93">
                    <a:moveTo>
                      <a:pt x="3" y="93"/>
                    </a:moveTo>
                    <a:lnTo>
                      <a:pt x="2" y="74"/>
                    </a:lnTo>
                    <a:lnTo>
                      <a:pt x="1" y="58"/>
                    </a:lnTo>
                    <a:lnTo>
                      <a:pt x="0" y="43"/>
                    </a:lnTo>
                    <a:lnTo>
                      <a:pt x="2" y="31"/>
                    </a:lnTo>
                    <a:lnTo>
                      <a:pt x="5" y="19"/>
                    </a:lnTo>
                    <a:lnTo>
                      <a:pt x="15" y="10"/>
                    </a:lnTo>
                    <a:lnTo>
                      <a:pt x="31" y="4"/>
                    </a:lnTo>
                    <a:lnTo>
                      <a:pt x="55" y="0"/>
                    </a:lnTo>
                    <a:lnTo>
                      <a:pt x="3" y="93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" name="Freeform 115"/>
              <p:cNvSpPr>
                <a:spLocks/>
              </p:cNvSpPr>
              <p:nvPr/>
            </p:nvSpPr>
            <p:spPr bwMode="auto">
              <a:xfrm>
                <a:off x="4131" y="1777"/>
                <a:ext cx="29" cy="44"/>
              </a:xfrm>
              <a:custGeom>
                <a:avLst/>
                <a:gdLst>
                  <a:gd name="T0" fmla="*/ 29 w 145"/>
                  <a:gd name="T1" fmla="*/ 0 h 218"/>
                  <a:gd name="T2" fmla="*/ 25 w 145"/>
                  <a:gd name="T3" fmla="*/ 5 h 218"/>
                  <a:gd name="T4" fmla="*/ 22 w 145"/>
                  <a:gd name="T5" fmla="*/ 11 h 218"/>
                  <a:gd name="T6" fmla="*/ 18 w 145"/>
                  <a:gd name="T7" fmla="*/ 17 h 218"/>
                  <a:gd name="T8" fmla="*/ 15 w 145"/>
                  <a:gd name="T9" fmla="*/ 22 h 218"/>
                  <a:gd name="T10" fmla="*/ 12 w 145"/>
                  <a:gd name="T11" fmla="*/ 28 h 218"/>
                  <a:gd name="T12" fmla="*/ 8 w 145"/>
                  <a:gd name="T13" fmla="*/ 34 h 218"/>
                  <a:gd name="T14" fmla="*/ 4 w 145"/>
                  <a:gd name="T15" fmla="*/ 39 h 218"/>
                  <a:gd name="T16" fmla="*/ 0 w 145"/>
                  <a:gd name="T17" fmla="*/ 44 h 218"/>
                  <a:gd name="T18" fmla="*/ 0 w 145"/>
                  <a:gd name="T19" fmla="*/ 37 h 218"/>
                  <a:gd name="T20" fmla="*/ 2 w 145"/>
                  <a:gd name="T21" fmla="*/ 30 h 218"/>
                  <a:gd name="T22" fmla="*/ 3 w 145"/>
                  <a:gd name="T23" fmla="*/ 24 h 218"/>
                  <a:gd name="T24" fmla="*/ 6 w 145"/>
                  <a:gd name="T25" fmla="*/ 19 h 218"/>
                  <a:gd name="T26" fmla="*/ 9 w 145"/>
                  <a:gd name="T27" fmla="*/ 13 h 218"/>
                  <a:gd name="T28" fmla="*/ 12 w 145"/>
                  <a:gd name="T29" fmla="*/ 8 h 218"/>
                  <a:gd name="T30" fmla="*/ 15 w 145"/>
                  <a:gd name="T31" fmla="*/ 4 h 218"/>
                  <a:gd name="T32" fmla="*/ 19 w 145"/>
                  <a:gd name="T33" fmla="*/ 0 h 218"/>
                  <a:gd name="T34" fmla="*/ 19 w 145"/>
                  <a:gd name="T35" fmla="*/ 0 h 218"/>
                  <a:gd name="T36" fmla="*/ 20 w 145"/>
                  <a:gd name="T37" fmla="*/ 1 h 218"/>
                  <a:gd name="T38" fmla="*/ 22 w 145"/>
                  <a:gd name="T39" fmla="*/ 1 h 218"/>
                  <a:gd name="T40" fmla="*/ 23 w 145"/>
                  <a:gd name="T41" fmla="*/ 1 h 218"/>
                  <a:gd name="T42" fmla="*/ 24 w 145"/>
                  <a:gd name="T43" fmla="*/ 0 h 218"/>
                  <a:gd name="T44" fmla="*/ 26 w 145"/>
                  <a:gd name="T45" fmla="*/ 0 h 218"/>
                  <a:gd name="T46" fmla="*/ 27 w 145"/>
                  <a:gd name="T47" fmla="*/ 0 h 218"/>
                  <a:gd name="T48" fmla="*/ 29 w 145"/>
                  <a:gd name="T49" fmla="*/ 0 h 2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5" h="218">
                    <a:moveTo>
                      <a:pt x="145" y="0"/>
                    </a:moveTo>
                    <a:lnTo>
                      <a:pt x="126" y="27"/>
                    </a:lnTo>
                    <a:lnTo>
                      <a:pt x="109" y="55"/>
                    </a:lnTo>
                    <a:lnTo>
                      <a:pt x="92" y="82"/>
                    </a:lnTo>
                    <a:lnTo>
                      <a:pt x="76" y="111"/>
                    </a:lnTo>
                    <a:lnTo>
                      <a:pt x="58" y="139"/>
                    </a:lnTo>
                    <a:lnTo>
                      <a:pt x="41" y="167"/>
                    </a:lnTo>
                    <a:lnTo>
                      <a:pt x="21" y="193"/>
                    </a:lnTo>
                    <a:lnTo>
                      <a:pt x="0" y="218"/>
                    </a:lnTo>
                    <a:lnTo>
                      <a:pt x="2" y="183"/>
                    </a:lnTo>
                    <a:lnTo>
                      <a:pt x="8" y="150"/>
                    </a:lnTo>
                    <a:lnTo>
                      <a:pt x="17" y="119"/>
                    </a:lnTo>
                    <a:lnTo>
                      <a:pt x="31" y="92"/>
                    </a:lnTo>
                    <a:lnTo>
                      <a:pt x="45" y="65"/>
                    </a:lnTo>
                    <a:lnTo>
                      <a:pt x="60" y="41"/>
                    </a:lnTo>
                    <a:lnTo>
                      <a:pt x="76" y="19"/>
                    </a:lnTo>
                    <a:lnTo>
                      <a:pt x="93" y="0"/>
                    </a:lnTo>
                    <a:lnTo>
                      <a:pt x="96" y="2"/>
                    </a:lnTo>
                    <a:lnTo>
                      <a:pt x="102" y="3"/>
                    </a:lnTo>
                    <a:lnTo>
                      <a:pt x="109" y="3"/>
                    </a:lnTo>
                    <a:lnTo>
                      <a:pt x="116" y="3"/>
                    </a:lnTo>
                    <a:lnTo>
                      <a:pt x="122" y="1"/>
                    </a:lnTo>
                    <a:lnTo>
                      <a:pt x="129" y="1"/>
                    </a:lnTo>
                    <a:lnTo>
                      <a:pt x="137" y="0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" name="Freeform 116"/>
              <p:cNvSpPr>
                <a:spLocks/>
              </p:cNvSpPr>
              <p:nvPr/>
            </p:nvSpPr>
            <p:spPr bwMode="auto">
              <a:xfrm>
                <a:off x="4139" y="1782"/>
                <a:ext cx="29" cy="53"/>
              </a:xfrm>
              <a:custGeom>
                <a:avLst/>
                <a:gdLst>
                  <a:gd name="T0" fmla="*/ 6 w 146"/>
                  <a:gd name="T1" fmla="*/ 53 h 269"/>
                  <a:gd name="T2" fmla="*/ 0 w 146"/>
                  <a:gd name="T3" fmla="*/ 49 h 269"/>
                  <a:gd name="T4" fmla="*/ 29 w 146"/>
                  <a:gd name="T5" fmla="*/ 0 h 269"/>
                  <a:gd name="T6" fmla="*/ 29 w 146"/>
                  <a:gd name="T7" fmla="*/ 7 h 269"/>
                  <a:gd name="T8" fmla="*/ 27 w 146"/>
                  <a:gd name="T9" fmla="*/ 14 h 269"/>
                  <a:gd name="T10" fmla="*/ 24 w 146"/>
                  <a:gd name="T11" fmla="*/ 21 h 269"/>
                  <a:gd name="T12" fmla="*/ 21 w 146"/>
                  <a:gd name="T13" fmla="*/ 28 h 269"/>
                  <a:gd name="T14" fmla="*/ 17 w 146"/>
                  <a:gd name="T15" fmla="*/ 34 h 269"/>
                  <a:gd name="T16" fmla="*/ 14 w 146"/>
                  <a:gd name="T17" fmla="*/ 41 h 269"/>
                  <a:gd name="T18" fmla="*/ 10 w 146"/>
                  <a:gd name="T19" fmla="*/ 47 h 269"/>
                  <a:gd name="T20" fmla="*/ 6 w 146"/>
                  <a:gd name="T21" fmla="*/ 53 h 2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6" h="269">
                    <a:moveTo>
                      <a:pt x="32" y="269"/>
                    </a:moveTo>
                    <a:lnTo>
                      <a:pt x="0" y="249"/>
                    </a:lnTo>
                    <a:lnTo>
                      <a:pt x="146" y="0"/>
                    </a:lnTo>
                    <a:lnTo>
                      <a:pt x="145" y="36"/>
                    </a:lnTo>
                    <a:lnTo>
                      <a:pt x="137" y="72"/>
                    </a:lnTo>
                    <a:lnTo>
                      <a:pt x="123" y="106"/>
                    </a:lnTo>
                    <a:lnTo>
                      <a:pt x="107" y="141"/>
                    </a:lnTo>
                    <a:lnTo>
                      <a:pt x="87" y="173"/>
                    </a:lnTo>
                    <a:lnTo>
                      <a:pt x="68" y="206"/>
                    </a:lnTo>
                    <a:lnTo>
                      <a:pt x="48" y="237"/>
                    </a:lnTo>
                    <a:lnTo>
                      <a:pt x="32" y="269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" name="Freeform 117"/>
              <p:cNvSpPr>
                <a:spLocks/>
              </p:cNvSpPr>
              <p:nvPr/>
            </p:nvSpPr>
            <p:spPr bwMode="auto">
              <a:xfrm>
                <a:off x="4293" y="1782"/>
                <a:ext cx="30" cy="43"/>
              </a:xfrm>
              <a:custGeom>
                <a:avLst/>
                <a:gdLst>
                  <a:gd name="T0" fmla="*/ 12 w 149"/>
                  <a:gd name="T1" fmla="*/ 43 h 217"/>
                  <a:gd name="T2" fmla="*/ 10 w 149"/>
                  <a:gd name="T3" fmla="*/ 41 h 217"/>
                  <a:gd name="T4" fmla="*/ 8 w 149"/>
                  <a:gd name="T5" fmla="*/ 40 h 217"/>
                  <a:gd name="T6" fmla="*/ 5 w 149"/>
                  <a:gd name="T7" fmla="*/ 39 h 217"/>
                  <a:gd name="T8" fmla="*/ 3 w 149"/>
                  <a:gd name="T9" fmla="*/ 38 h 217"/>
                  <a:gd name="T10" fmla="*/ 1 w 149"/>
                  <a:gd name="T11" fmla="*/ 37 h 217"/>
                  <a:gd name="T12" fmla="*/ 0 w 149"/>
                  <a:gd name="T13" fmla="*/ 35 h 217"/>
                  <a:gd name="T14" fmla="*/ 0 w 149"/>
                  <a:gd name="T15" fmla="*/ 33 h 217"/>
                  <a:gd name="T16" fmla="*/ 2 w 149"/>
                  <a:gd name="T17" fmla="*/ 31 h 217"/>
                  <a:gd name="T18" fmla="*/ 23 w 149"/>
                  <a:gd name="T19" fmla="*/ 0 h 217"/>
                  <a:gd name="T20" fmla="*/ 28 w 149"/>
                  <a:gd name="T21" fmla="*/ 5 h 217"/>
                  <a:gd name="T22" fmla="*/ 30 w 149"/>
                  <a:gd name="T23" fmla="*/ 10 h 217"/>
                  <a:gd name="T24" fmla="*/ 29 w 149"/>
                  <a:gd name="T25" fmla="*/ 15 h 217"/>
                  <a:gd name="T26" fmla="*/ 26 w 149"/>
                  <a:gd name="T27" fmla="*/ 21 h 217"/>
                  <a:gd name="T28" fmla="*/ 22 w 149"/>
                  <a:gd name="T29" fmla="*/ 26 h 217"/>
                  <a:gd name="T30" fmla="*/ 18 w 149"/>
                  <a:gd name="T31" fmla="*/ 32 h 217"/>
                  <a:gd name="T32" fmla="*/ 14 w 149"/>
                  <a:gd name="T33" fmla="*/ 37 h 217"/>
                  <a:gd name="T34" fmla="*/ 12 w 149"/>
                  <a:gd name="T35" fmla="*/ 43 h 2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9" h="217">
                    <a:moveTo>
                      <a:pt x="61" y="217"/>
                    </a:moveTo>
                    <a:lnTo>
                      <a:pt x="51" y="209"/>
                    </a:lnTo>
                    <a:lnTo>
                      <a:pt x="38" y="203"/>
                    </a:lnTo>
                    <a:lnTo>
                      <a:pt x="26" y="198"/>
                    </a:lnTo>
                    <a:lnTo>
                      <a:pt x="14" y="193"/>
                    </a:lnTo>
                    <a:lnTo>
                      <a:pt x="4" y="185"/>
                    </a:lnTo>
                    <a:lnTo>
                      <a:pt x="0" y="179"/>
                    </a:lnTo>
                    <a:lnTo>
                      <a:pt x="1" y="167"/>
                    </a:lnTo>
                    <a:lnTo>
                      <a:pt x="9" y="155"/>
                    </a:lnTo>
                    <a:lnTo>
                      <a:pt x="112" y="0"/>
                    </a:lnTo>
                    <a:lnTo>
                      <a:pt x="139" y="23"/>
                    </a:lnTo>
                    <a:lnTo>
                      <a:pt x="149" y="49"/>
                    </a:lnTo>
                    <a:lnTo>
                      <a:pt x="143" y="76"/>
                    </a:lnTo>
                    <a:lnTo>
                      <a:pt x="129" y="104"/>
                    </a:lnTo>
                    <a:lnTo>
                      <a:pt x="107" y="131"/>
                    </a:lnTo>
                    <a:lnTo>
                      <a:pt x="87" y="161"/>
                    </a:lnTo>
                    <a:lnTo>
                      <a:pt x="69" y="189"/>
                    </a:lnTo>
                    <a:lnTo>
                      <a:pt x="61" y="217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" name="Freeform 118"/>
              <p:cNvSpPr>
                <a:spLocks/>
              </p:cNvSpPr>
              <p:nvPr/>
            </p:nvSpPr>
            <p:spPr bwMode="auto">
              <a:xfrm>
                <a:off x="4313" y="1798"/>
                <a:ext cx="31" cy="37"/>
              </a:xfrm>
              <a:custGeom>
                <a:avLst/>
                <a:gdLst>
                  <a:gd name="T0" fmla="*/ 31 w 156"/>
                  <a:gd name="T1" fmla="*/ 10 h 186"/>
                  <a:gd name="T2" fmla="*/ 13 w 156"/>
                  <a:gd name="T3" fmla="*/ 37 h 186"/>
                  <a:gd name="T4" fmla="*/ 0 w 156"/>
                  <a:gd name="T5" fmla="*/ 33 h 186"/>
                  <a:gd name="T6" fmla="*/ 17 w 156"/>
                  <a:gd name="T7" fmla="*/ 0 h 186"/>
                  <a:gd name="T8" fmla="*/ 18 w 156"/>
                  <a:gd name="T9" fmla="*/ 1 h 186"/>
                  <a:gd name="T10" fmla="*/ 20 w 156"/>
                  <a:gd name="T11" fmla="*/ 1 h 186"/>
                  <a:gd name="T12" fmla="*/ 22 w 156"/>
                  <a:gd name="T13" fmla="*/ 2 h 186"/>
                  <a:gd name="T14" fmla="*/ 24 w 156"/>
                  <a:gd name="T15" fmla="*/ 3 h 186"/>
                  <a:gd name="T16" fmla="*/ 26 w 156"/>
                  <a:gd name="T17" fmla="*/ 4 h 186"/>
                  <a:gd name="T18" fmla="*/ 27 w 156"/>
                  <a:gd name="T19" fmla="*/ 6 h 186"/>
                  <a:gd name="T20" fmla="*/ 29 w 156"/>
                  <a:gd name="T21" fmla="*/ 8 h 186"/>
                  <a:gd name="T22" fmla="*/ 31 w 156"/>
                  <a:gd name="T23" fmla="*/ 10 h 1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6" h="186">
                    <a:moveTo>
                      <a:pt x="156" y="52"/>
                    </a:moveTo>
                    <a:lnTo>
                      <a:pt x="63" y="186"/>
                    </a:lnTo>
                    <a:lnTo>
                      <a:pt x="0" y="166"/>
                    </a:lnTo>
                    <a:lnTo>
                      <a:pt x="84" y="0"/>
                    </a:lnTo>
                    <a:lnTo>
                      <a:pt x="91" y="3"/>
                    </a:lnTo>
                    <a:lnTo>
                      <a:pt x="100" y="6"/>
                    </a:lnTo>
                    <a:lnTo>
                      <a:pt x="110" y="11"/>
                    </a:lnTo>
                    <a:lnTo>
                      <a:pt x="120" y="17"/>
                    </a:lnTo>
                    <a:lnTo>
                      <a:pt x="129" y="22"/>
                    </a:lnTo>
                    <a:lnTo>
                      <a:pt x="138" y="30"/>
                    </a:lnTo>
                    <a:lnTo>
                      <a:pt x="147" y="40"/>
                    </a:lnTo>
                    <a:lnTo>
                      <a:pt x="156" y="52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" name="Freeform 119"/>
              <p:cNvSpPr>
                <a:spLocks/>
              </p:cNvSpPr>
              <p:nvPr/>
            </p:nvSpPr>
            <p:spPr bwMode="auto">
              <a:xfrm>
                <a:off x="4154" y="1809"/>
                <a:ext cx="26" cy="43"/>
              </a:xfrm>
              <a:custGeom>
                <a:avLst/>
                <a:gdLst>
                  <a:gd name="T0" fmla="*/ 25 w 130"/>
                  <a:gd name="T1" fmla="*/ 14 h 218"/>
                  <a:gd name="T2" fmla="*/ 8 w 130"/>
                  <a:gd name="T3" fmla="*/ 43 h 218"/>
                  <a:gd name="T4" fmla="*/ 6 w 130"/>
                  <a:gd name="T5" fmla="*/ 41 h 218"/>
                  <a:gd name="T6" fmla="*/ 4 w 130"/>
                  <a:gd name="T7" fmla="*/ 40 h 218"/>
                  <a:gd name="T8" fmla="*/ 1 w 130"/>
                  <a:gd name="T9" fmla="*/ 38 h 218"/>
                  <a:gd name="T10" fmla="*/ 0 w 130"/>
                  <a:gd name="T11" fmla="*/ 37 h 218"/>
                  <a:gd name="T12" fmla="*/ 16 w 130"/>
                  <a:gd name="T13" fmla="*/ 0 h 218"/>
                  <a:gd name="T14" fmla="*/ 18 w 130"/>
                  <a:gd name="T15" fmla="*/ 0 h 218"/>
                  <a:gd name="T16" fmla="*/ 21 w 130"/>
                  <a:gd name="T17" fmla="*/ 1 h 218"/>
                  <a:gd name="T18" fmla="*/ 23 w 130"/>
                  <a:gd name="T19" fmla="*/ 3 h 218"/>
                  <a:gd name="T20" fmla="*/ 24 w 130"/>
                  <a:gd name="T21" fmla="*/ 5 h 218"/>
                  <a:gd name="T22" fmla="*/ 25 w 130"/>
                  <a:gd name="T23" fmla="*/ 7 h 218"/>
                  <a:gd name="T24" fmla="*/ 26 w 130"/>
                  <a:gd name="T25" fmla="*/ 9 h 218"/>
                  <a:gd name="T26" fmla="*/ 26 w 130"/>
                  <a:gd name="T27" fmla="*/ 12 h 218"/>
                  <a:gd name="T28" fmla="*/ 25 w 130"/>
                  <a:gd name="T29" fmla="*/ 14 h 2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0" h="218">
                    <a:moveTo>
                      <a:pt x="124" y="72"/>
                    </a:moveTo>
                    <a:lnTo>
                      <a:pt x="40" y="218"/>
                    </a:lnTo>
                    <a:lnTo>
                      <a:pt x="30" y="209"/>
                    </a:lnTo>
                    <a:lnTo>
                      <a:pt x="20" y="201"/>
                    </a:lnTo>
                    <a:lnTo>
                      <a:pt x="7" y="193"/>
                    </a:lnTo>
                    <a:lnTo>
                      <a:pt x="0" y="186"/>
                    </a:lnTo>
                    <a:lnTo>
                      <a:pt x="82" y="0"/>
                    </a:lnTo>
                    <a:lnTo>
                      <a:pt x="92" y="1"/>
                    </a:lnTo>
                    <a:lnTo>
                      <a:pt x="104" y="6"/>
                    </a:lnTo>
                    <a:lnTo>
                      <a:pt x="113" y="13"/>
                    </a:lnTo>
                    <a:lnTo>
                      <a:pt x="122" y="23"/>
                    </a:lnTo>
                    <a:lnTo>
                      <a:pt x="126" y="33"/>
                    </a:lnTo>
                    <a:lnTo>
                      <a:pt x="130" y="47"/>
                    </a:lnTo>
                    <a:lnTo>
                      <a:pt x="128" y="59"/>
                    </a:lnTo>
                    <a:lnTo>
                      <a:pt x="124" y="72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" name="Freeform 120"/>
              <p:cNvSpPr>
                <a:spLocks/>
              </p:cNvSpPr>
              <p:nvPr/>
            </p:nvSpPr>
            <p:spPr bwMode="auto">
              <a:xfrm>
                <a:off x="4336" y="1815"/>
                <a:ext cx="20" cy="29"/>
              </a:xfrm>
              <a:custGeom>
                <a:avLst/>
                <a:gdLst>
                  <a:gd name="T0" fmla="*/ 17 w 97"/>
                  <a:gd name="T1" fmla="*/ 29 h 146"/>
                  <a:gd name="T2" fmla="*/ 0 w 97"/>
                  <a:gd name="T3" fmla="*/ 27 h 146"/>
                  <a:gd name="T4" fmla="*/ 13 w 97"/>
                  <a:gd name="T5" fmla="*/ 0 h 146"/>
                  <a:gd name="T6" fmla="*/ 15 w 97"/>
                  <a:gd name="T7" fmla="*/ 3 h 146"/>
                  <a:gd name="T8" fmla="*/ 17 w 97"/>
                  <a:gd name="T9" fmla="*/ 7 h 146"/>
                  <a:gd name="T10" fmla="*/ 18 w 97"/>
                  <a:gd name="T11" fmla="*/ 10 h 146"/>
                  <a:gd name="T12" fmla="*/ 20 w 97"/>
                  <a:gd name="T13" fmla="*/ 14 h 146"/>
                  <a:gd name="T14" fmla="*/ 20 w 97"/>
                  <a:gd name="T15" fmla="*/ 17 h 146"/>
                  <a:gd name="T16" fmla="*/ 20 w 97"/>
                  <a:gd name="T17" fmla="*/ 21 h 146"/>
                  <a:gd name="T18" fmla="*/ 19 w 97"/>
                  <a:gd name="T19" fmla="*/ 25 h 146"/>
                  <a:gd name="T20" fmla="*/ 17 w 97"/>
                  <a:gd name="T21" fmla="*/ 29 h 1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146">
                    <a:moveTo>
                      <a:pt x="83" y="146"/>
                    </a:moveTo>
                    <a:lnTo>
                      <a:pt x="0" y="136"/>
                    </a:lnTo>
                    <a:lnTo>
                      <a:pt x="62" y="0"/>
                    </a:lnTo>
                    <a:lnTo>
                      <a:pt x="72" y="15"/>
                    </a:lnTo>
                    <a:lnTo>
                      <a:pt x="82" y="33"/>
                    </a:lnTo>
                    <a:lnTo>
                      <a:pt x="89" y="50"/>
                    </a:lnTo>
                    <a:lnTo>
                      <a:pt x="96" y="69"/>
                    </a:lnTo>
                    <a:lnTo>
                      <a:pt x="97" y="87"/>
                    </a:lnTo>
                    <a:lnTo>
                      <a:pt x="96" y="106"/>
                    </a:lnTo>
                    <a:lnTo>
                      <a:pt x="91" y="125"/>
                    </a:lnTo>
                    <a:lnTo>
                      <a:pt x="83" y="146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" name="Freeform 121"/>
              <p:cNvSpPr>
                <a:spLocks/>
              </p:cNvSpPr>
              <p:nvPr/>
            </p:nvSpPr>
            <p:spPr bwMode="auto">
              <a:xfrm>
                <a:off x="4171" y="1827"/>
                <a:ext cx="24" cy="35"/>
              </a:xfrm>
              <a:custGeom>
                <a:avLst/>
                <a:gdLst>
                  <a:gd name="T0" fmla="*/ 11 w 119"/>
                  <a:gd name="T1" fmla="*/ 35 h 176"/>
                  <a:gd name="T2" fmla="*/ 9 w 119"/>
                  <a:gd name="T3" fmla="*/ 35 h 176"/>
                  <a:gd name="T4" fmla="*/ 6 w 119"/>
                  <a:gd name="T5" fmla="*/ 34 h 176"/>
                  <a:gd name="T6" fmla="*/ 4 w 119"/>
                  <a:gd name="T7" fmla="*/ 32 h 176"/>
                  <a:gd name="T8" fmla="*/ 2 w 119"/>
                  <a:gd name="T9" fmla="*/ 31 h 176"/>
                  <a:gd name="T10" fmla="*/ 0 w 119"/>
                  <a:gd name="T11" fmla="*/ 29 h 176"/>
                  <a:gd name="T12" fmla="*/ 0 w 119"/>
                  <a:gd name="T13" fmla="*/ 26 h 176"/>
                  <a:gd name="T14" fmla="*/ 1 w 119"/>
                  <a:gd name="T15" fmla="*/ 23 h 176"/>
                  <a:gd name="T16" fmla="*/ 3 w 119"/>
                  <a:gd name="T17" fmla="*/ 21 h 176"/>
                  <a:gd name="T18" fmla="*/ 16 w 119"/>
                  <a:gd name="T19" fmla="*/ 0 h 176"/>
                  <a:gd name="T20" fmla="*/ 22 w 119"/>
                  <a:gd name="T21" fmla="*/ 4 h 176"/>
                  <a:gd name="T22" fmla="*/ 24 w 119"/>
                  <a:gd name="T23" fmla="*/ 8 h 176"/>
                  <a:gd name="T24" fmla="*/ 24 w 119"/>
                  <a:gd name="T25" fmla="*/ 13 h 176"/>
                  <a:gd name="T26" fmla="*/ 22 w 119"/>
                  <a:gd name="T27" fmla="*/ 18 h 176"/>
                  <a:gd name="T28" fmla="*/ 19 w 119"/>
                  <a:gd name="T29" fmla="*/ 22 h 176"/>
                  <a:gd name="T30" fmla="*/ 16 w 119"/>
                  <a:gd name="T31" fmla="*/ 26 h 176"/>
                  <a:gd name="T32" fmla="*/ 13 w 119"/>
                  <a:gd name="T33" fmla="*/ 31 h 176"/>
                  <a:gd name="T34" fmla="*/ 11 w 119"/>
                  <a:gd name="T35" fmla="*/ 35 h 1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9" h="176">
                    <a:moveTo>
                      <a:pt x="57" y="176"/>
                    </a:moveTo>
                    <a:lnTo>
                      <a:pt x="44" y="174"/>
                    </a:lnTo>
                    <a:lnTo>
                      <a:pt x="31" y="171"/>
                    </a:lnTo>
                    <a:lnTo>
                      <a:pt x="18" y="163"/>
                    </a:lnTo>
                    <a:lnTo>
                      <a:pt x="9" y="155"/>
                    </a:lnTo>
                    <a:lnTo>
                      <a:pt x="2" y="144"/>
                    </a:lnTo>
                    <a:lnTo>
                      <a:pt x="0" y="132"/>
                    </a:lnTo>
                    <a:lnTo>
                      <a:pt x="4" y="118"/>
                    </a:lnTo>
                    <a:lnTo>
                      <a:pt x="15" y="104"/>
                    </a:lnTo>
                    <a:lnTo>
                      <a:pt x="79" y="0"/>
                    </a:lnTo>
                    <a:lnTo>
                      <a:pt x="107" y="19"/>
                    </a:lnTo>
                    <a:lnTo>
                      <a:pt x="119" y="42"/>
                    </a:lnTo>
                    <a:lnTo>
                      <a:pt x="118" y="65"/>
                    </a:lnTo>
                    <a:lnTo>
                      <a:pt x="110" y="88"/>
                    </a:lnTo>
                    <a:lnTo>
                      <a:pt x="95" y="111"/>
                    </a:lnTo>
                    <a:lnTo>
                      <a:pt x="79" y="133"/>
                    </a:lnTo>
                    <a:lnTo>
                      <a:pt x="64" y="155"/>
                    </a:lnTo>
                    <a:lnTo>
                      <a:pt x="57" y="176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" name="Freeform 122"/>
              <p:cNvSpPr>
                <a:spLocks/>
              </p:cNvSpPr>
              <p:nvPr/>
            </p:nvSpPr>
            <p:spPr bwMode="auto">
              <a:xfrm>
                <a:off x="4193" y="1846"/>
                <a:ext cx="17" cy="23"/>
              </a:xfrm>
              <a:custGeom>
                <a:avLst/>
                <a:gdLst>
                  <a:gd name="T0" fmla="*/ 15 w 85"/>
                  <a:gd name="T1" fmla="*/ 23 h 114"/>
                  <a:gd name="T2" fmla="*/ 0 w 85"/>
                  <a:gd name="T3" fmla="*/ 21 h 114"/>
                  <a:gd name="T4" fmla="*/ 8 w 85"/>
                  <a:gd name="T5" fmla="*/ 0 h 114"/>
                  <a:gd name="T6" fmla="*/ 10 w 85"/>
                  <a:gd name="T7" fmla="*/ 2 h 114"/>
                  <a:gd name="T8" fmla="*/ 13 w 85"/>
                  <a:gd name="T9" fmla="*/ 5 h 114"/>
                  <a:gd name="T10" fmla="*/ 15 w 85"/>
                  <a:gd name="T11" fmla="*/ 8 h 114"/>
                  <a:gd name="T12" fmla="*/ 16 w 85"/>
                  <a:gd name="T13" fmla="*/ 11 h 114"/>
                  <a:gd name="T14" fmla="*/ 17 w 85"/>
                  <a:gd name="T15" fmla="*/ 14 h 114"/>
                  <a:gd name="T16" fmla="*/ 17 w 85"/>
                  <a:gd name="T17" fmla="*/ 17 h 114"/>
                  <a:gd name="T18" fmla="*/ 16 w 85"/>
                  <a:gd name="T19" fmla="*/ 20 h 114"/>
                  <a:gd name="T20" fmla="*/ 15 w 85"/>
                  <a:gd name="T21" fmla="*/ 23 h 1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114">
                    <a:moveTo>
                      <a:pt x="73" y="114"/>
                    </a:moveTo>
                    <a:lnTo>
                      <a:pt x="0" y="104"/>
                    </a:lnTo>
                    <a:lnTo>
                      <a:pt x="42" y="0"/>
                    </a:lnTo>
                    <a:lnTo>
                      <a:pt x="52" y="11"/>
                    </a:lnTo>
                    <a:lnTo>
                      <a:pt x="64" y="25"/>
                    </a:lnTo>
                    <a:lnTo>
                      <a:pt x="73" y="38"/>
                    </a:lnTo>
                    <a:lnTo>
                      <a:pt x="80" y="53"/>
                    </a:lnTo>
                    <a:lnTo>
                      <a:pt x="84" y="67"/>
                    </a:lnTo>
                    <a:lnTo>
                      <a:pt x="85" y="82"/>
                    </a:lnTo>
                    <a:lnTo>
                      <a:pt x="80" y="97"/>
                    </a:lnTo>
                    <a:lnTo>
                      <a:pt x="73" y="114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" name="Freeform 123"/>
              <p:cNvSpPr>
                <a:spLocks/>
              </p:cNvSpPr>
              <p:nvPr/>
            </p:nvSpPr>
            <p:spPr bwMode="auto">
              <a:xfrm>
                <a:off x="4212" y="884"/>
                <a:ext cx="12" cy="7"/>
              </a:xfrm>
              <a:custGeom>
                <a:avLst/>
                <a:gdLst>
                  <a:gd name="T0" fmla="*/ 12 w 62"/>
                  <a:gd name="T1" fmla="*/ 6 h 35"/>
                  <a:gd name="T2" fmla="*/ 12 w 62"/>
                  <a:gd name="T3" fmla="*/ 7 h 35"/>
                  <a:gd name="T4" fmla="*/ 11 w 62"/>
                  <a:gd name="T5" fmla="*/ 7 h 35"/>
                  <a:gd name="T6" fmla="*/ 9 w 62"/>
                  <a:gd name="T7" fmla="*/ 7 h 35"/>
                  <a:gd name="T8" fmla="*/ 7 w 62"/>
                  <a:gd name="T9" fmla="*/ 7 h 35"/>
                  <a:gd name="T10" fmla="*/ 5 w 62"/>
                  <a:gd name="T11" fmla="*/ 7 h 35"/>
                  <a:gd name="T12" fmla="*/ 3 w 62"/>
                  <a:gd name="T13" fmla="*/ 7 h 35"/>
                  <a:gd name="T14" fmla="*/ 1 w 62"/>
                  <a:gd name="T15" fmla="*/ 6 h 35"/>
                  <a:gd name="T16" fmla="*/ 0 w 62"/>
                  <a:gd name="T17" fmla="*/ 6 h 35"/>
                  <a:gd name="T18" fmla="*/ 6 w 62"/>
                  <a:gd name="T19" fmla="*/ 0 h 35"/>
                  <a:gd name="T20" fmla="*/ 12 w 62"/>
                  <a:gd name="T21" fmla="*/ 6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35">
                    <a:moveTo>
                      <a:pt x="62" y="32"/>
                    </a:moveTo>
                    <a:lnTo>
                      <a:pt x="62" y="34"/>
                    </a:lnTo>
                    <a:lnTo>
                      <a:pt x="58" y="35"/>
                    </a:lnTo>
                    <a:lnTo>
                      <a:pt x="49" y="35"/>
                    </a:lnTo>
                    <a:lnTo>
                      <a:pt x="38" y="35"/>
                    </a:lnTo>
                    <a:lnTo>
                      <a:pt x="26" y="33"/>
                    </a:lnTo>
                    <a:lnTo>
                      <a:pt x="15" y="33"/>
                    </a:lnTo>
                    <a:lnTo>
                      <a:pt x="6" y="32"/>
                    </a:lnTo>
                    <a:lnTo>
                      <a:pt x="0" y="32"/>
                    </a:lnTo>
                    <a:lnTo>
                      <a:pt x="31" y="0"/>
                    </a:lnTo>
                    <a:lnTo>
                      <a:pt x="6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" name="Freeform 124"/>
              <p:cNvSpPr>
                <a:spLocks/>
              </p:cNvSpPr>
              <p:nvPr/>
            </p:nvSpPr>
            <p:spPr bwMode="auto">
              <a:xfrm>
                <a:off x="4123" y="610"/>
                <a:ext cx="62" cy="66"/>
              </a:xfrm>
              <a:custGeom>
                <a:avLst/>
                <a:gdLst>
                  <a:gd name="T0" fmla="*/ 46 w 310"/>
                  <a:gd name="T1" fmla="*/ 21 h 332"/>
                  <a:gd name="T2" fmla="*/ 62 w 310"/>
                  <a:gd name="T3" fmla="*/ 25 h 332"/>
                  <a:gd name="T4" fmla="*/ 62 w 310"/>
                  <a:gd name="T5" fmla="*/ 27 h 332"/>
                  <a:gd name="T6" fmla="*/ 60 w 310"/>
                  <a:gd name="T7" fmla="*/ 28 h 332"/>
                  <a:gd name="T8" fmla="*/ 58 w 310"/>
                  <a:gd name="T9" fmla="*/ 30 h 332"/>
                  <a:gd name="T10" fmla="*/ 56 w 310"/>
                  <a:gd name="T11" fmla="*/ 32 h 332"/>
                  <a:gd name="T12" fmla="*/ 53 w 310"/>
                  <a:gd name="T13" fmla="*/ 34 h 332"/>
                  <a:gd name="T14" fmla="*/ 51 w 310"/>
                  <a:gd name="T15" fmla="*/ 36 h 332"/>
                  <a:gd name="T16" fmla="*/ 50 w 310"/>
                  <a:gd name="T17" fmla="*/ 39 h 332"/>
                  <a:gd name="T18" fmla="*/ 49 w 310"/>
                  <a:gd name="T19" fmla="*/ 41 h 332"/>
                  <a:gd name="T20" fmla="*/ 50 w 310"/>
                  <a:gd name="T21" fmla="*/ 43 h 332"/>
                  <a:gd name="T22" fmla="*/ 52 w 310"/>
                  <a:gd name="T23" fmla="*/ 46 h 332"/>
                  <a:gd name="T24" fmla="*/ 53 w 310"/>
                  <a:gd name="T25" fmla="*/ 49 h 332"/>
                  <a:gd name="T26" fmla="*/ 54 w 310"/>
                  <a:gd name="T27" fmla="*/ 51 h 332"/>
                  <a:gd name="T28" fmla="*/ 55 w 310"/>
                  <a:gd name="T29" fmla="*/ 55 h 332"/>
                  <a:gd name="T30" fmla="*/ 55 w 310"/>
                  <a:gd name="T31" fmla="*/ 57 h 332"/>
                  <a:gd name="T32" fmla="*/ 55 w 310"/>
                  <a:gd name="T33" fmla="*/ 61 h 332"/>
                  <a:gd name="T34" fmla="*/ 54 w 310"/>
                  <a:gd name="T35" fmla="*/ 63 h 332"/>
                  <a:gd name="T36" fmla="*/ 54 w 310"/>
                  <a:gd name="T37" fmla="*/ 66 h 332"/>
                  <a:gd name="T38" fmla="*/ 51 w 310"/>
                  <a:gd name="T39" fmla="*/ 65 h 332"/>
                  <a:gd name="T40" fmla="*/ 48 w 310"/>
                  <a:gd name="T41" fmla="*/ 64 h 332"/>
                  <a:gd name="T42" fmla="*/ 46 w 310"/>
                  <a:gd name="T43" fmla="*/ 62 h 332"/>
                  <a:gd name="T44" fmla="*/ 44 w 310"/>
                  <a:gd name="T45" fmla="*/ 61 h 332"/>
                  <a:gd name="T46" fmla="*/ 41 w 310"/>
                  <a:gd name="T47" fmla="*/ 59 h 332"/>
                  <a:gd name="T48" fmla="*/ 39 w 310"/>
                  <a:gd name="T49" fmla="*/ 57 h 332"/>
                  <a:gd name="T50" fmla="*/ 36 w 310"/>
                  <a:gd name="T51" fmla="*/ 56 h 332"/>
                  <a:gd name="T52" fmla="*/ 33 w 310"/>
                  <a:gd name="T53" fmla="*/ 56 h 332"/>
                  <a:gd name="T54" fmla="*/ 32 w 310"/>
                  <a:gd name="T55" fmla="*/ 55 h 332"/>
                  <a:gd name="T56" fmla="*/ 31 w 310"/>
                  <a:gd name="T57" fmla="*/ 53 h 332"/>
                  <a:gd name="T58" fmla="*/ 30 w 310"/>
                  <a:gd name="T59" fmla="*/ 52 h 332"/>
                  <a:gd name="T60" fmla="*/ 29 w 310"/>
                  <a:gd name="T61" fmla="*/ 51 h 332"/>
                  <a:gd name="T62" fmla="*/ 27 w 310"/>
                  <a:gd name="T63" fmla="*/ 50 h 332"/>
                  <a:gd name="T64" fmla="*/ 26 w 310"/>
                  <a:gd name="T65" fmla="*/ 50 h 332"/>
                  <a:gd name="T66" fmla="*/ 24 w 310"/>
                  <a:gd name="T67" fmla="*/ 50 h 332"/>
                  <a:gd name="T68" fmla="*/ 23 w 310"/>
                  <a:gd name="T69" fmla="*/ 52 h 332"/>
                  <a:gd name="T70" fmla="*/ 20 w 310"/>
                  <a:gd name="T71" fmla="*/ 54 h 332"/>
                  <a:gd name="T72" fmla="*/ 18 w 310"/>
                  <a:gd name="T73" fmla="*/ 56 h 332"/>
                  <a:gd name="T74" fmla="*/ 15 w 310"/>
                  <a:gd name="T75" fmla="*/ 57 h 332"/>
                  <a:gd name="T76" fmla="*/ 12 w 310"/>
                  <a:gd name="T77" fmla="*/ 59 h 332"/>
                  <a:gd name="T78" fmla="*/ 10 w 310"/>
                  <a:gd name="T79" fmla="*/ 61 h 332"/>
                  <a:gd name="T80" fmla="*/ 7 w 310"/>
                  <a:gd name="T81" fmla="*/ 62 h 332"/>
                  <a:gd name="T82" fmla="*/ 4 w 310"/>
                  <a:gd name="T83" fmla="*/ 63 h 332"/>
                  <a:gd name="T84" fmla="*/ 2 w 310"/>
                  <a:gd name="T85" fmla="*/ 64 h 332"/>
                  <a:gd name="T86" fmla="*/ 12 w 310"/>
                  <a:gd name="T87" fmla="*/ 37 h 332"/>
                  <a:gd name="T88" fmla="*/ 11 w 310"/>
                  <a:gd name="T89" fmla="*/ 35 h 332"/>
                  <a:gd name="T90" fmla="*/ 10 w 310"/>
                  <a:gd name="T91" fmla="*/ 34 h 332"/>
                  <a:gd name="T92" fmla="*/ 8 w 310"/>
                  <a:gd name="T93" fmla="*/ 32 h 332"/>
                  <a:gd name="T94" fmla="*/ 6 w 310"/>
                  <a:gd name="T95" fmla="*/ 30 h 332"/>
                  <a:gd name="T96" fmla="*/ 4 w 310"/>
                  <a:gd name="T97" fmla="*/ 28 h 332"/>
                  <a:gd name="T98" fmla="*/ 2 w 310"/>
                  <a:gd name="T99" fmla="*/ 26 h 332"/>
                  <a:gd name="T100" fmla="*/ 1 w 310"/>
                  <a:gd name="T101" fmla="*/ 24 h 332"/>
                  <a:gd name="T102" fmla="*/ 0 w 310"/>
                  <a:gd name="T103" fmla="*/ 23 h 332"/>
                  <a:gd name="T104" fmla="*/ 5 w 310"/>
                  <a:gd name="T105" fmla="*/ 23 h 332"/>
                  <a:gd name="T106" fmla="*/ 10 w 310"/>
                  <a:gd name="T107" fmla="*/ 22 h 332"/>
                  <a:gd name="T108" fmla="*/ 15 w 310"/>
                  <a:gd name="T109" fmla="*/ 20 h 332"/>
                  <a:gd name="T110" fmla="*/ 18 w 310"/>
                  <a:gd name="T111" fmla="*/ 17 h 332"/>
                  <a:gd name="T112" fmla="*/ 22 w 310"/>
                  <a:gd name="T113" fmla="*/ 13 h 332"/>
                  <a:gd name="T114" fmla="*/ 25 w 310"/>
                  <a:gd name="T115" fmla="*/ 8 h 332"/>
                  <a:gd name="T116" fmla="*/ 28 w 310"/>
                  <a:gd name="T117" fmla="*/ 4 h 332"/>
                  <a:gd name="T118" fmla="*/ 31 w 310"/>
                  <a:gd name="T119" fmla="*/ 0 h 332"/>
                  <a:gd name="T120" fmla="*/ 33 w 310"/>
                  <a:gd name="T121" fmla="*/ 0 h 332"/>
                  <a:gd name="T122" fmla="*/ 46 w 310"/>
                  <a:gd name="T123" fmla="*/ 21 h 33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10" h="332">
                    <a:moveTo>
                      <a:pt x="228" y="104"/>
                    </a:moveTo>
                    <a:lnTo>
                      <a:pt x="310" y="125"/>
                    </a:lnTo>
                    <a:lnTo>
                      <a:pt x="310" y="136"/>
                    </a:lnTo>
                    <a:lnTo>
                      <a:pt x="300" y="143"/>
                    </a:lnTo>
                    <a:lnTo>
                      <a:pt x="290" y="152"/>
                    </a:lnTo>
                    <a:lnTo>
                      <a:pt x="278" y="162"/>
                    </a:lnTo>
                    <a:lnTo>
                      <a:pt x="267" y="172"/>
                    </a:lnTo>
                    <a:lnTo>
                      <a:pt x="256" y="182"/>
                    </a:lnTo>
                    <a:lnTo>
                      <a:pt x="249" y="195"/>
                    </a:lnTo>
                    <a:lnTo>
                      <a:pt x="246" y="206"/>
                    </a:lnTo>
                    <a:lnTo>
                      <a:pt x="248" y="218"/>
                    </a:lnTo>
                    <a:lnTo>
                      <a:pt x="258" y="231"/>
                    </a:lnTo>
                    <a:lnTo>
                      <a:pt x="266" y="244"/>
                    </a:lnTo>
                    <a:lnTo>
                      <a:pt x="271" y="259"/>
                    </a:lnTo>
                    <a:lnTo>
                      <a:pt x="274" y="275"/>
                    </a:lnTo>
                    <a:lnTo>
                      <a:pt x="274" y="289"/>
                    </a:lnTo>
                    <a:lnTo>
                      <a:pt x="274" y="305"/>
                    </a:lnTo>
                    <a:lnTo>
                      <a:pt x="272" y="319"/>
                    </a:lnTo>
                    <a:lnTo>
                      <a:pt x="270" y="332"/>
                    </a:lnTo>
                    <a:lnTo>
                      <a:pt x="254" y="329"/>
                    </a:lnTo>
                    <a:lnTo>
                      <a:pt x="240" y="323"/>
                    </a:lnTo>
                    <a:lnTo>
                      <a:pt x="228" y="314"/>
                    </a:lnTo>
                    <a:lnTo>
                      <a:pt x="218" y="306"/>
                    </a:lnTo>
                    <a:lnTo>
                      <a:pt x="205" y="296"/>
                    </a:lnTo>
                    <a:lnTo>
                      <a:pt x="193" y="288"/>
                    </a:lnTo>
                    <a:lnTo>
                      <a:pt x="179" y="282"/>
                    </a:lnTo>
                    <a:lnTo>
                      <a:pt x="166" y="280"/>
                    </a:lnTo>
                    <a:lnTo>
                      <a:pt x="160" y="275"/>
                    </a:lnTo>
                    <a:lnTo>
                      <a:pt x="156" y="269"/>
                    </a:lnTo>
                    <a:lnTo>
                      <a:pt x="149" y="262"/>
                    </a:lnTo>
                    <a:lnTo>
                      <a:pt x="143" y="258"/>
                    </a:lnTo>
                    <a:lnTo>
                      <a:pt x="135" y="253"/>
                    </a:lnTo>
                    <a:lnTo>
                      <a:pt x="128" y="252"/>
                    </a:lnTo>
                    <a:lnTo>
                      <a:pt x="121" y="253"/>
                    </a:lnTo>
                    <a:lnTo>
                      <a:pt x="114" y="260"/>
                    </a:lnTo>
                    <a:lnTo>
                      <a:pt x="100" y="270"/>
                    </a:lnTo>
                    <a:lnTo>
                      <a:pt x="88" y="280"/>
                    </a:lnTo>
                    <a:lnTo>
                      <a:pt x="74" y="289"/>
                    </a:lnTo>
                    <a:lnTo>
                      <a:pt x="62" y="299"/>
                    </a:lnTo>
                    <a:lnTo>
                      <a:pt x="48" y="305"/>
                    </a:lnTo>
                    <a:lnTo>
                      <a:pt x="35" y="312"/>
                    </a:lnTo>
                    <a:lnTo>
                      <a:pt x="21" y="317"/>
                    </a:lnTo>
                    <a:lnTo>
                      <a:pt x="10" y="322"/>
                    </a:lnTo>
                    <a:lnTo>
                      <a:pt x="62" y="187"/>
                    </a:lnTo>
                    <a:lnTo>
                      <a:pt x="55" y="178"/>
                    </a:lnTo>
                    <a:lnTo>
                      <a:pt x="48" y="169"/>
                    </a:lnTo>
                    <a:lnTo>
                      <a:pt x="39" y="160"/>
                    </a:lnTo>
                    <a:lnTo>
                      <a:pt x="30" y="151"/>
                    </a:lnTo>
                    <a:lnTo>
                      <a:pt x="20" y="140"/>
                    </a:lnTo>
                    <a:lnTo>
                      <a:pt x="11" y="131"/>
                    </a:lnTo>
                    <a:lnTo>
                      <a:pt x="4" y="121"/>
                    </a:lnTo>
                    <a:lnTo>
                      <a:pt x="0" y="114"/>
                    </a:lnTo>
                    <a:lnTo>
                      <a:pt x="27" y="117"/>
                    </a:lnTo>
                    <a:lnTo>
                      <a:pt x="52" y="112"/>
                    </a:lnTo>
                    <a:lnTo>
                      <a:pt x="73" y="100"/>
                    </a:lnTo>
                    <a:lnTo>
                      <a:pt x="92" y="84"/>
                    </a:lnTo>
                    <a:lnTo>
                      <a:pt x="108" y="64"/>
                    </a:lnTo>
                    <a:lnTo>
                      <a:pt x="124" y="42"/>
                    </a:lnTo>
                    <a:lnTo>
                      <a:pt x="139" y="19"/>
                    </a:lnTo>
                    <a:lnTo>
                      <a:pt x="156" y="0"/>
                    </a:lnTo>
                    <a:lnTo>
                      <a:pt x="166" y="0"/>
                    </a:lnTo>
                    <a:lnTo>
                      <a:pt x="228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" name="Freeform 125"/>
              <p:cNvSpPr>
                <a:spLocks/>
              </p:cNvSpPr>
              <p:nvPr/>
            </p:nvSpPr>
            <p:spPr bwMode="auto">
              <a:xfrm>
                <a:off x="4131" y="618"/>
                <a:ext cx="46" cy="52"/>
              </a:xfrm>
              <a:custGeom>
                <a:avLst/>
                <a:gdLst>
                  <a:gd name="T0" fmla="*/ 40 w 229"/>
                  <a:gd name="T1" fmla="*/ 19 h 259"/>
                  <a:gd name="T2" fmla="*/ 41 w 229"/>
                  <a:gd name="T3" fmla="*/ 19 h 259"/>
                  <a:gd name="T4" fmla="*/ 43 w 229"/>
                  <a:gd name="T5" fmla="*/ 19 h 259"/>
                  <a:gd name="T6" fmla="*/ 44 w 229"/>
                  <a:gd name="T7" fmla="*/ 19 h 259"/>
                  <a:gd name="T8" fmla="*/ 46 w 229"/>
                  <a:gd name="T9" fmla="*/ 19 h 259"/>
                  <a:gd name="T10" fmla="*/ 45 w 229"/>
                  <a:gd name="T11" fmla="*/ 21 h 259"/>
                  <a:gd name="T12" fmla="*/ 43 w 229"/>
                  <a:gd name="T13" fmla="*/ 22 h 259"/>
                  <a:gd name="T14" fmla="*/ 42 w 229"/>
                  <a:gd name="T15" fmla="*/ 23 h 259"/>
                  <a:gd name="T16" fmla="*/ 41 w 229"/>
                  <a:gd name="T17" fmla="*/ 24 h 259"/>
                  <a:gd name="T18" fmla="*/ 39 w 229"/>
                  <a:gd name="T19" fmla="*/ 25 h 259"/>
                  <a:gd name="T20" fmla="*/ 38 w 229"/>
                  <a:gd name="T21" fmla="*/ 26 h 259"/>
                  <a:gd name="T22" fmla="*/ 36 w 229"/>
                  <a:gd name="T23" fmla="*/ 28 h 259"/>
                  <a:gd name="T24" fmla="*/ 36 w 229"/>
                  <a:gd name="T25" fmla="*/ 29 h 259"/>
                  <a:gd name="T26" fmla="*/ 36 w 229"/>
                  <a:gd name="T27" fmla="*/ 32 h 259"/>
                  <a:gd name="T28" fmla="*/ 37 w 229"/>
                  <a:gd name="T29" fmla="*/ 35 h 259"/>
                  <a:gd name="T30" fmla="*/ 39 w 229"/>
                  <a:gd name="T31" fmla="*/ 38 h 259"/>
                  <a:gd name="T32" fmla="*/ 40 w 229"/>
                  <a:gd name="T33" fmla="*/ 41 h 259"/>
                  <a:gd name="T34" fmla="*/ 41 w 229"/>
                  <a:gd name="T35" fmla="*/ 44 h 259"/>
                  <a:gd name="T36" fmla="*/ 42 w 229"/>
                  <a:gd name="T37" fmla="*/ 47 h 259"/>
                  <a:gd name="T38" fmla="*/ 42 w 229"/>
                  <a:gd name="T39" fmla="*/ 49 h 259"/>
                  <a:gd name="T40" fmla="*/ 42 w 229"/>
                  <a:gd name="T41" fmla="*/ 52 h 259"/>
                  <a:gd name="T42" fmla="*/ 19 w 229"/>
                  <a:gd name="T43" fmla="*/ 35 h 259"/>
                  <a:gd name="T44" fmla="*/ 0 w 229"/>
                  <a:gd name="T45" fmla="*/ 48 h 259"/>
                  <a:gd name="T46" fmla="*/ 1 w 229"/>
                  <a:gd name="T47" fmla="*/ 44 h 259"/>
                  <a:gd name="T48" fmla="*/ 2 w 229"/>
                  <a:gd name="T49" fmla="*/ 42 h 259"/>
                  <a:gd name="T50" fmla="*/ 3 w 229"/>
                  <a:gd name="T51" fmla="*/ 39 h 259"/>
                  <a:gd name="T52" fmla="*/ 5 w 229"/>
                  <a:gd name="T53" fmla="*/ 37 h 259"/>
                  <a:gd name="T54" fmla="*/ 6 w 229"/>
                  <a:gd name="T55" fmla="*/ 34 h 259"/>
                  <a:gd name="T56" fmla="*/ 7 w 229"/>
                  <a:gd name="T57" fmla="*/ 32 h 259"/>
                  <a:gd name="T58" fmla="*/ 8 w 229"/>
                  <a:gd name="T59" fmla="*/ 29 h 259"/>
                  <a:gd name="T60" fmla="*/ 8 w 229"/>
                  <a:gd name="T61" fmla="*/ 27 h 259"/>
                  <a:gd name="T62" fmla="*/ 7 w 229"/>
                  <a:gd name="T63" fmla="*/ 26 h 259"/>
                  <a:gd name="T64" fmla="*/ 5 w 229"/>
                  <a:gd name="T65" fmla="*/ 25 h 259"/>
                  <a:gd name="T66" fmla="*/ 4 w 229"/>
                  <a:gd name="T67" fmla="*/ 24 h 259"/>
                  <a:gd name="T68" fmla="*/ 3 w 229"/>
                  <a:gd name="T69" fmla="*/ 22 h 259"/>
                  <a:gd name="T70" fmla="*/ 2 w 229"/>
                  <a:gd name="T71" fmla="*/ 21 h 259"/>
                  <a:gd name="T72" fmla="*/ 1 w 229"/>
                  <a:gd name="T73" fmla="*/ 19 h 259"/>
                  <a:gd name="T74" fmla="*/ 1 w 229"/>
                  <a:gd name="T75" fmla="*/ 18 h 259"/>
                  <a:gd name="T76" fmla="*/ 0 w 229"/>
                  <a:gd name="T77" fmla="*/ 17 h 259"/>
                  <a:gd name="T78" fmla="*/ 15 w 229"/>
                  <a:gd name="T79" fmla="*/ 14 h 259"/>
                  <a:gd name="T80" fmla="*/ 25 w 229"/>
                  <a:gd name="T81" fmla="*/ 0 h 259"/>
                  <a:gd name="T82" fmla="*/ 27 w 229"/>
                  <a:gd name="T83" fmla="*/ 2 h 259"/>
                  <a:gd name="T84" fmla="*/ 29 w 229"/>
                  <a:gd name="T85" fmla="*/ 5 h 259"/>
                  <a:gd name="T86" fmla="*/ 30 w 229"/>
                  <a:gd name="T87" fmla="*/ 7 h 259"/>
                  <a:gd name="T88" fmla="*/ 31 w 229"/>
                  <a:gd name="T89" fmla="*/ 11 h 259"/>
                  <a:gd name="T90" fmla="*/ 31 w 229"/>
                  <a:gd name="T91" fmla="*/ 14 h 259"/>
                  <a:gd name="T92" fmla="*/ 33 w 229"/>
                  <a:gd name="T93" fmla="*/ 16 h 259"/>
                  <a:gd name="T94" fmla="*/ 36 w 229"/>
                  <a:gd name="T95" fmla="*/ 18 h 259"/>
                  <a:gd name="T96" fmla="*/ 40 w 229"/>
                  <a:gd name="T97" fmla="*/ 19 h 2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29" h="259">
                    <a:moveTo>
                      <a:pt x="197" y="94"/>
                    </a:moveTo>
                    <a:lnTo>
                      <a:pt x="204" y="94"/>
                    </a:lnTo>
                    <a:lnTo>
                      <a:pt x="212" y="94"/>
                    </a:lnTo>
                    <a:lnTo>
                      <a:pt x="220" y="94"/>
                    </a:lnTo>
                    <a:lnTo>
                      <a:pt x="229" y="94"/>
                    </a:lnTo>
                    <a:lnTo>
                      <a:pt x="222" y="103"/>
                    </a:lnTo>
                    <a:lnTo>
                      <a:pt x="216" y="111"/>
                    </a:lnTo>
                    <a:lnTo>
                      <a:pt x="208" y="116"/>
                    </a:lnTo>
                    <a:lnTo>
                      <a:pt x="202" y="122"/>
                    </a:lnTo>
                    <a:lnTo>
                      <a:pt x="194" y="127"/>
                    </a:lnTo>
                    <a:lnTo>
                      <a:pt x="187" y="131"/>
                    </a:lnTo>
                    <a:lnTo>
                      <a:pt x="180" y="137"/>
                    </a:lnTo>
                    <a:lnTo>
                      <a:pt x="177" y="145"/>
                    </a:lnTo>
                    <a:lnTo>
                      <a:pt x="180" y="159"/>
                    </a:lnTo>
                    <a:lnTo>
                      <a:pt x="186" y="175"/>
                    </a:lnTo>
                    <a:lnTo>
                      <a:pt x="193" y="190"/>
                    </a:lnTo>
                    <a:lnTo>
                      <a:pt x="199" y="206"/>
                    </a:lnTo>
                    <a:lnTo>
                      <a:pt x="204" y="219"/>
                    </a:lnTo>
                    <a:lnTo>
                      <a:pt x="207" y="233"/>
                    </a:lnTo>
                    <a:lnTo>
                      <a:pt x="208" y="245"/>
                    </a:lnTo>
                    <a:lnTo>
                      <a:pt x="207" y="259"/>
                    </a:lnTo>
                    <a:lnTo>
                      <a:pt x="93" y="176"/>
                    </a:lnTo>
                    <a:lnTo>
                      <a:pt x="0" y="238"/>
                    </a:lnTo>
                    <a:lnTo>
                      <a:pt x="4" y="221"/>
                    </a:lnTo>
                    <a:lnTo>
                      <a:pt x="11" y="208"/>
                    </a:lnTo>
                    <a:lnTo>
                      <a:pt x="16" y="194"/>
                    </a:lnTo>
                    <a:lnTo>
                      <a:pt x="24" y="182"/>
                    </a:lnTo>
                    <a:lnTo>
                      <a:pt x="30" y="168"/>
                    </a:lnTo>
                    <a:lnTo>
                      <a:pt x="35" y="157"/>
                    </a:lnTo>
                    <a:lnTo>
                      <a:pt x="39" y="146"/>
                    </a:lnTo>
                    <a:lnTo>
                      <a:pt x="41" y="134"/>
                    </a:lnTo>
                    <a:lnTo>
                      <a:pt x="33" y="129"/>
                    </a:lnTo>
                    <a:lnTo>
                      <a:pt x="26" y="124"/>
                    </a:lnTo>
                    <a:lnTo>
                      <a:pt x="21" y="118"/>
                    </a:lnTo>
                    <a:lnTo>
                      <a:pt x="16" y="112"/>
                    </a:lnTo>
                    <a:lnTo>
                      <a:pt x="12" y="104"/>
                    </a:lnTo>
                    <a:lnTo>
                      <a:pt x="7" y="97"/>
                    </a:lnTo>
                    <a:lnTo>
                      <a:pt x="4" y="89"/>
                    </a:lnTo>
                    <a:lnTo>
                      <a:pt x="0" y="83"/>
                    </a:lnTo>
                    <a:lnTo>
                      <a:pt x="73" y="72"/>
                    </a:lnTo>
                    <a:lnTo>
                      <a:pt x="125" y="0"/>
                    </a:lnTo>
                    <a:lnTo>
                      <a:pt x="136" y="9"/>
                    </a:lnTo>
                    <a:lnTo>
                      <a:pt x="144" y="23"/>
                    </a:lnTo>
                    <a:lnTo>
                      <a:pt x="148" y="37"/>
                    </a:lnTo>
                    <a:lnTo>
                      <a:pt x="153" y="54"/>
                    </a:lnTo>
                    <a:lnTo>
                      <a:pt x="156" y="68"/>
                    </a:lnTo>
                    <a:lnTo>
                      <a:pt x="164" y="81"/>
                    </a:lnTo>
                    <a:lnTo>
                      <a:pt x="177" y="89"/>
                    </a:lnTo>
                    <a:lnTo>
                      <a:pt x="197" y="94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" name="Freeform 126"/>
              <p:cNvSpPr>
                <a:spLocks/>
              </p:cNvSpPr>
              <p:nvPr/>
            </p:nvSpPr>
            <p:spPr bwMode="auto">
              <a:xfrm>
                <a:off x="4249" y="726"/>
                <a:ext cx="62" cy="60"/>
              </a:xfrm>
              <a:custGeom>
                <a:avLst/>
                <a:gdLst>
                  <a:gd name="T0" fmla="*/ 42 w 311"/>
                  <a:gd name="T1" fmla="*/ 5 h 300"/>
                  <a:gd name="T2" fmla="*/ 42 w 311"/>
                  <a:gd name="T3" fmla="*/ 10 h 300"/>
                  <a:gd name="T4" fmla="*/ 43 w 311"/>
                  <a:gd name="T5" fmla="*/ 15 h 300"/>
                  <a:gd name="T6" fmla="*/ 46 w 311"/>
                  <a:gd name="T7" fmla="*/ 19 h 300"/>
                  <a:gd name="T8" fmla="*/ 50 w 311"/>
                  <a:gd name="T9" fmla="*/ 21 h 300"/>
                  <a:gd name="T10" fmla="*/ 54 w 311"/>
                  <a:gd name="T11" fmla="*/ 21 h 300"/>
                  <a:gd name="T12" fmla="*/ 58 w 311"/>
                  <a:gd name="T13" fmla="*/ 23 h 300"/>
                  <a:gd name="T14" fmla="*/ 61 w 311"/>
                  <a:gd name="T15" fmla="*/ 25 h 300"/>
                  <a:gd name="T16" fmla="*/ 48 w 311"/>
                  <a:gd name="T17" fmla="*/ 39 h 300"/>
                  <a:gd name="T18" fmla="*/ 48 w 311"/>
                  <a:gd name="T19" fmla="*/ 44 h 300"/>
                  <a:gd name="T20" fmla="*/ 48 w 311"/>
                  <a:gd name="T21" fmla="*/ 49 h 300"/>
                  <a:gd name="T22" fmla="*/ 49 w 311"/>
                  <a:gd name="T23" fmla="*/ 53 h 300"/>
                  <a:gd name="T24" fmla="*/ 50 w 311"/>
                  <a:gd name="T25" fmla="*/ 58 h 300"/>
                  <a:gd name="T26" fmla="*/ 44 w 311"/>
                  <a:gd name="T27" fmla="*/ 57 h 300"/>
                  <a:gd name="T28" fmla="*/ 39 w 311"/>
                  <a:gd name="T29" fmla="*/ 54 h 300"/>
                  <a:gd name="T30" fmla="*/ 35 w 311"/>
                  <a:gd name="T31" fmla="*/ 51 h 300"/>
                  <a:gd name="T32" fmla="*/ 31 w 311"/>
                  <a:gd name="T33" fmla="*/ 48 h 300"/>
                  <a:gd name="T34" fmla="*/ 27 w 311"/>
                  <a:gd name="T35" fmla="*/ 51 h 300"/>
                  <a:gd name="T36" fmla="*/ 23 w 311"/>
                  <a:gd name="T37" fmla="*/ 55 h 300"/>
                  <a:gd name="T38" fmla="*/ 19 w 311"/>
                  <a:gd name="T39" fmla="*/ 58 h 300"/>
                  <a:gd name="T40" fmla="*/ 15 w 311"/>
                  <a:gd name="T41" fmla="*/ 60 h 300"/>
                  <a:gd name="T42" fmla="*/ 13 w 311"/>
                  <a:gd name="T43" fmla="*/ 52 h 300"/>
                  <a:gd name="T44" fmla="*/ 17 w 311"/>
                  <a:gd name="T45" fmla="*/ 43 h 300"/>
                  <a:gd name="T46" fmla="*/ 18 w 311"/>
                  <a:gd name="T47" fmla="*/ 36 h 300"/>
                  <a:gd name="T48" fmla="*/ 13 w 311"/>
                  <a:gd name="T49" fmla="*/ 31 h 300"/>
                  <a:gd name="T50" fmla="*/ 9 w 311"/>
                  <a:gd name="T51" fmla="*/ 29 h 300"/>
                  <a:gd name="T52" fmla="*/ 6 w 311"/>
                  <a:gd name="T53" fmla="*/ 28 h 300"/>
                  <a:gd name="T54" fmla="*/ 3 w 311"/>
                  <a:gd name="T55" fmla="*/ 26 h 300"/>
                  <a:gd name="T56" fmla="*/ 0 w 311"/>
                  <a:gd name="T57" fmla="*/ 23 h 300"/>
                  <a:gd name="T58" fmla="*/ 23 w 311"/>
                  <a:gd name="T59" fmla="*/ 17 h 300"/>
                  <a:gd name="T60" fmla="*/ 27 w 311"/>
                  <a:gd name="T61" fmla="*/ 12 h 300"/>
                  <a:gd name="T62" fmla="*/ 31 w 311"/>
                  <a:gd name="T63" fmla="*/ 7 h 300"/>
                  <a:gd name="T64" fmla="*/ 36 w 311"/>
                  <a:gd name="T65" fmla="*/ 3 h 300"/>
                  <a:gd name="T66" fmla="*/ 41 w 311"/>
                  <a:gd name="T67" fmla="*/ 0 h 30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1" h="300">
                    <a:moveTo>
                      <a:pt x="207" y="10"/>
                    </a:moveTo>
                    <a:lnTo>
                      <a:pt x="210" y="24"/>
                    </a:lnTo>
                    <a:lnTo>
                      <a:pt x="212" y="38"/>
                    </a:lnTo>
                    <a:lnTo>
                      <a:pt x="213" y="51"/>
                    </a:lnTo>
                    <a:lnTo>
                      <a:pt x="215" y="64"/>
                    </a:lnTo>
                    <a:lnTo>
                      <a:pt x="216" y="75"/>
                    </a:lnTo>
                    <a:lnTo>
                      <a:pt x="222" y="86"/>
                    </a:lnTo>
                    <a:lnTo>
                      <a:pt x="229" y="95"/>
                    </a:lnTo>
                    <a:lnTo>
                      <a:pt x="239" y="104"/>
                    </a:lnTo>
                    <a:lnTo>
                      <a:pt x="249" y="104"/>
                    </a:lnTo>
                    <a:lnTo>
                      <a:pt x="260" y="105"/>
                    </a:lnTo>
                    <a:lnTo>
                      <a:pt x="271" y="107"/>
                    </a:lnTo>
                    <a:lnTo>
                      <a:pt x="282" y="111"/>
                    </a:lnTo>
                    <a:lnTo>
                      <a:pt x="291" y="114"/>
                    </a:lnTo>
                    <a:lnTo>
                      <a:pt x="299" y="121"/>
                    </a:lnTo>
                    <a:lnTo>
                      <a:pt x="306" y="126"/>
                    </a:lnTo>
                    <a:lnTo>
                      <a:pt x="311" y="134"/>
                    </a:lnTo>
                    <a:lnTo>
                      <a:pt x="239" y="197"/>
                    </a:lnTo>
                    <a:lnTo>
                      <a:pt x="239" y="208"/>
                    </a:lnTo>
                    <a:lnTo>
                      <a:pt x="240" y="219"/>
                    </a:lnTo>
                    <a:lnTo>
                      <a:pt x="241" y="230"/>
                    </a:lnTo>
                    <a:lnTo>
                      <a:pt x="243" y="243"/>
                    </a:lnTo>
                    <a:lnTo>
                      <a:pt x="245" y="254"/>
                    </a:lnTo>
                    <a:lnTo>
                      <a:pt x="247" y="267"/>
                    </a:lnTo>
                    <a:lnTo>
                      <a:pt x="248" y="278"/>
                    </a:lnTo>
                    <a:lnTo>
                      <a:pt x="249" y="290"/>
                    </a:lnTo>
                    <a:lnTo>
                      <a:pt x="233" y="288"/>
                    </a:lnTo>
                    <a:lnTo>
                      <a:pt x="220" y="285"/>
                    </a:lnTo>
                    <a:lnTo>
                      <a:pt x="208" y="278"/>
                    </a:lnTo>
                    <a:lnTo>
                      <a:pt x="198" y="272"/>
                    </a:lnTo>
                    <a:lnTo>
                      <a:pt x="187" y="263"/>
                    </a:lnTo>
                    <a:lnTo>
                      <a:pt x="177" y="255"/>
                    </a:lnTo>
                    <a:lnTo>
                      <a:pt x="165" y="245"/>
                    </a:lnTo>
                    <a:lnTo>
                      <a:pt x="155" y="238"/>
                    </a:lnTo>
                    <a:lnTo>
                      <a:pt x="143" y="245"/>
                    </a:lnTo>
                    <a:lnTo>
                      <a:pt x="133" y="255"/>
                    </a:lnTo>
                    <a:lnTo>
                      <a:pt x="123" y="264"/>
                    </a:lnTo>
                    <a:lnTo>
                      <a:pt x="114" y="273"/>
                    </a:lnTo>
                    <a:lnTo>
                      <a:pt x="103" y="280"/>
                    </a:lnTo>
                    <a:lnTo>
                      <a:pt x="94" y="288"/>
                    </a:lnTo>
                    <a:lnTo>
                      <a:pt x="83" y="295"/>
                    </a:lnTo>
                    <a:lnTo>
                      <a:pt x="73" y="300"/>
                    </a:lnTo>
                    <a:lnTo>
                      <a:pt x="66" y="279"/>
                    </a:lnTo>
                    <a:lnTo>
                      <a:pt x="67" y="258"/>
                    </a:lnTo>
                    <a:lnTo>
                      <a:pt x="74" y="236"/>
                    </a:lnTo>
                    <a:lnTo>
                      <a:pt x="83" y="216"/>
                    </a:lnTo>
                    <a:lnTo>
                      <a:pt x="89" y="195"/>
                    </a:lnTo>
                    <a:lnTo>
                      <a:pt x="90" y="178"/>
                    </a:lnTo>
                    <a:lnTo>
                      <a:pt x="82" y="165"/>
                    </a:lnTo>
                    <a:lnTo>
                      <a:pt x="63" y="156"/>
                    </a:lnTo>
                    <a:lnTo>
                      <a:pt x="54" y="151"/>
                    </a:lnTo>
                    <a:lnTo>
                      <a:pt x="47" y="147"/>
                    </a:lnTo>
                    <a:lnTo>
                      <a:pt x="38" y="142"/>
                    </a:lnTo>
                    <a:lnTo>
                      <a:pt x="31" y="138"/>
                    </a:lnTo>
                    <a:lnTo>
                      <a:pt x="23" y="132"/>
                    </a:lnTo>
                    <a:lnTo>
                      <a:pt x="15" y="128"/>
                    </a:lnTo>
                    <a:lnTo>
                      <a:pt x="7" y="121"/>
                    </a:lnTo>
                    <a:lnTo>
                      <a:pt x="0" y="114"/>
                    </a:lnTo>
                    <a:lnTo>
                      <a:pt x="11" y="104"/>
                    </a:lnTo>
                    <a:lnTo>
                      <a:pt x="115" y="84"/>
                    </a:lnTo>
                    <a:lnTo>
                      <a:pt x="125" y="73"/>
                    </a:lnTo>
                    <a:lnTo>
                      <a:pt x="135" y="62"/>
                    </a:lnTo>
                    <a:lnTo>
                      <a:pt x="145" y="50"/>
                    </a:lnTo>
                    <a:lnTo>
                      <a:pt x="156" y="37"/>
                    </a:lnTo>
                    <a:lnTo>
                      <a:pt x="167" y="24"/>
                    </a:lnTo>
                    <a:lnTo>
                      <a:pt x="179" y="14"/>
                    </a:lnTo>
                    <a:lnTo>
                      <a:pt x="193" y="4"/>
                    </a:lnTo>
                    <a:lnTo>
                      <a:pt x="207" y="0"/>
                    </a:lnTo>
                    <a:lnTo>
                      <a:pt x="20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" name="Freeform 127"/>
              <p:cNvSpPr>
                <a:spLocks/>
              </p:cNvSpPr>
              <p:nvPr/>
            </p:nvSpPr>
            <p:spPr bwMode="auto">
              <a:xfrm>
                <a:off x="4257" y="733"/>
                <a:ext cx="48" cy="47"/>
              </a:xfrm>
              <a:custGeom>
                <a:avLst/>
                <a:gdLst>
                  <a:gd name="T0" fmla="*/ 42 w 239"/>
                  <a:gd name="T1" fmla="*/ 20 h 238"/>
                  <a:gd name="T2" fmla="*/ 48 w 239"/>
                  <a:gd name="T3" fmla="*/ 20 h 238"/>
                  <a:gd name="T4" fmla="*/ 46 w 239"/>
                  <a:gd name="T5" fmla="*/ 22 h 238"/>
                  <a:gd name="T6" fmla="*/ 44 w 239"/>
                  <a:gd name="T7" fmla="*/ 23 h 238"/>
                  <a:gd name="T8" fmla="*/ 42 w 239"/>
                  <a:gd name="T9" fmla="*/ 24 h 238"/>
                  <a:gd name="T10" fmla="*/ 40 w 239"/>
                  <a:gd name="T11" fmla="*/ 25 h 238"/>
                  <a:gd name="T12" fmla="*/ 38 w 239"/>
                  <a:gd name="T13" fmla="*/ 26 h 238"/>
                  <a:gd name="T14" fmla="*/ 37 w 239"/>
                  <a:gd name="T15" fmla="*/ 28 h 238"/>
                  <a:gd name="T16" fmla="*/ 35 w 239"/>
                  <a:gd name="T17" fmla="*/ 29 h 238"/>
                  <a:gd name="T18" fmla="*/ 33 w 239"/>
                  <a:gd name="T19" fmla="*/ 30 h 238"/>
                  <a:gd name="T20" fmla="*/ 38 w 239"/>
                  <a:gd name="T21" fmla="*/ 45 h 238"/>
                  <a:gd name="T22" fmla="*/ 35 w 239"/>
                  <a:gd name="T23" fmla="*/ 45 h 238"/>
                  <a:gd name="T24" fmla="*/ 33 w 239"/>
                  <a:gd name="T25" fmla="*/ 44 h 238"/>
                  <a:gd name="T26" fmla="*/ 31 w 239"/>
                  <a:gd name="T27" fmla="*/ 42 h 238"/>
                  <a:gd name="T28" fmla="*/ 29 w 239"/>
                  <a:gd name="T29" fmla="*/ 41 h 238"/>
                  <a:gd name="T30" fmla="*/ 27 w 239"/>
                  <a:gd name="T31" fmla="*/ 39 h 238"/>
                  <a:gd name="T32" fmla="*/ 26 w 239"/>
                  <a:gd name="T33" fmla="*/ 38 h 238"/>
                  <a:gd name="T34" fmla="*/ 24 w 239"/>
                  <a:gd name="T35" fmla="*/ 36 h 238"/>
                  <a:gd name="T36" fmla="*/ 23 w 239"/>
                  <a:gd name="T37" fmla="*/ 35 h 238"/>
                  <a:gd name="T38" fmla="*/ 8 w 239"/>
                  <a:gd name="T39" fmla="*/ 47 h 238"/>
                  <a:gd name="T40" fmla="*/ 15 w 239"/>
                  <a:gd name="T41" fmla="*/ 24 h 238"/>
                  <a:gd name="T42" fmla="*/ 12 w 239"/>
                  <a:gd name="T43" fmla="*/ 24 h 238"/>
                  <a:gd name="T44" fmla="*/ 10 w 239"/>
                  <a:gd name="T45" fmla="*/ 23 h 238"/>
                  <a:gd name="T46" fmla="*/ 8 w 239"/>
                  <a:gd name="T47" fmla="*/ 23 h 238"/>
                  <a:gd name="T48" fmla="*/ 6 w 239"/>
                  <a:gd name="T49" fmla="*/ 22 h 238"/>
                  <a:gd name="T50" fmla="*/ 5 w 239"/>
                  <a:gd name="T51" fmla="*/ 21 h 238"/>
                  <a:gd name="T52" fmla="*/ 3 w 239"/>
                  <a:gd name="T53" fmla="*/ 20 h 238"/>
                  <a:gd name="T54" fmla="*/ 1 w 239"/>
                  <a:gd name="T55" fmla="*/ 18 h 238"/>
                  <a:gd name="T56" fmla="*/ 0 w 239"/>
                  <a:gd name="T57" fmla="*/ 16 h 238"/>
                  <a:gd name="T58" fmla="*/ 2 w 239"/>
                  <a:gd name="T59" fmla="*/ 16 h 238"/>
                  <a:gd name="T60" fmla="*/ 4 w 239"/>
                  <a:gd name="T61" fmla="*/ 16 h 238"/>
                  <a:gd name="T62" fmla="*/ 6 w 239"/>
                  <a:gd name="T63" fmla="*/ 15 h 238"/>
                  <a:gd name="T64" fmla="*/ 8 w 239"/>
                  <a:gd name="T65" fmla="*/ 15 h 238"/>
                  <a:gd name="T66" fmla="*/ 10 w 239"/>
                  <a:gd name="T67" fmla="*/ 15 h 238"/>
                  <a:gd name="T68" fmla="*/ 13 w 239"/>
                  <a:gd name="T69" fmla="*/ 14 h 238"/>
                  <a:gd name="T70" fmla="*/ 15 w 239"/>
                  <a:gd name="T71" fmla="*/ 14 h 238"/>
                  <a:gd name="T72" fmla="*/ 17 w 239"/>
                  <a:gd name="T73" fmla="*/ 14 h 238"/>
                  <a:gd name="T74" fmla="*/ 29 w 239"/>
                  <a:gd name="T75" fmla="*/ 0 h 238"/>
                  <a:gd name="T76" fmla="*/ 30 w 239"/>
                  <a:gd name="T77" fmla="*/ 2 h 238"/>
                  <a:gd name="T78" fmla="*/ 31 w 239"/>
                  <a:gd name="T79" fmla="*/ 6 h 238"/>
                  <a:gd name="T80" fmla="*/ 31 w 239"/>
                  <a:gd name="T81" fmla="*/ 9 h 238"/>
                  <a:gd name="T82" fmla="*/ 31 w 239"/>
                  <a:gd name="T83" fmla="*/ 12 h 238"/>
                  <a:gd name="T84" fmla="*/ 32 w 239"/>
                  <a:gd name="T85" fmla="*/ 15 h 238"/>
                  <a:gd name="T86" fmla="*/ 34 w 239"/>
                  <a:gd name="T87" fmla="*/ 18 h 238"/>
                  <a:gd name="T88" fmla="*/ 37 w 239"/>
                  <a:gd name="T89" fmla="*/ 20 h 238"/>
                  <a:gd name="T90" fmla="*/ 42 w 239"/>
                  <a:gd name="T91" fmla="*/ 20 h 2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9" h="238">
                    <a:moveTo>
                      <a:pt x="207" y="102"/>
                    </a:moveTo>
                    <a:lnTo>
                      <a:pt x="239" y="102"/>
                    </a:lnTo>
                    <a:lnTo>
                      <a:pt x="230" y="109"/>
                    </a:lnTo>
                    <a:lnTo>
                      <a:pt x="221" y="116"/>
                    </a:lnTo>
                    <a:lnTo>
                      <a:pt x="211" y="122"/>
                    </a:lnTo>
                    <a:lnTo>
                      <a:pt x="201" y="128"/>
                    </a:lnTo>
                    <a:lnTo>
                      <a:pt x="191" y="134"/>
                    </a:lnTo>
                    <a:lnTo>
                      <a:pt x="182" y="140"/>
                    </a:lnTo>
                    <a:lnTo>
                      <a:pt x="172" y="146"/>
                    </a:lnTo>
                    <a:lnTo>
                      <a:pt x="165" y="154"/>
                    </a:lnTo>
                    <a:lnTo>
                      <a:pt x="187" y="228"/>
                    </a:lnTo>
                    <a:lnTo>
                      <a:pt x="174" y="226"/>
                    </a:lnTo>
                    <a:lnTo>
                      <a:pt x="164" y="222"/>
                    </a:lnTo>
                    <a:lnTo>
                      <a:pt x="154" y="215"/>
                    </a:lnTo>
                    <a:lnTo>
                      <a:pt x="146" y="209"/>
                    </a:lnTo>
                    <a:lnTo>
                      <a:pt x="136" y="200"/>
                    </a:lnTo>
                    <a:lnTo>
                      <a:pt x="128" y="192"/>
                    </a:lnTo>
                    <a:lnTo>
                      <a:pt x="120" y="183"/>
                    </a:lnTo>
                    <a:lnTo>
                      <a:pt x="113" y="176"/>
                    </a:lnTo>
                    <a:lnTo>
                      <a:pt x="41" y="238"/>
                    </a:lnTo>
                    <a:lnTo>
                      <a:pt x="73" y="124"/>
                    </a:lnTo>
                    <a:lnTo>
                      <a:pt x="60" y="119"/>
                    </a:lnTo>
                    <a:lnTo>
                      <a:pt x="50" y="117"/>
                    </a:lnTo>
                    <a:lnTo>
                      <a:pt x="40" y="114"/>
                    </a:lnTo>
                    <a:lnTo>
                      <a:pt x="32" y="110"/>
                    </a:lnTo>
                    <a:lnTo>
                      <a:pt x="23" y="106"/>
                    </a:lnTo>
                    <a:lnTo>
                      <a:pt x="15" y="100"/>
                    </a:lnTo>
                    <a:lnTo>
                      <a:pt x="7" y="92"/>
                    </a:lnTo>
                    <a:lnTo>
                      <a:pt x="0" y="82"/>
                    </a:lnTo>
                    <a:lnTo>
                      <a:pt x="8" y="81"/>
                    </a:lnTo>
                    <a:lnTo>
                      <a:pt x="18" y="80"/>
                    </a:lnTo>
                    <a:lnTo>
                      <a:pt x="29" y="78"/>
                    </a:lnTo>
                    <a:lnTo>
                      <a:pt x="41" y="76"/>
                    </a:lnTo>
                    <a:lnTo>
                      <a:pt x="52" y="74"/>
                    </a:lnTo>
                    <a:lnTo>
                      <a:pt x="64" y="73"/>
                    </a:lnTo>
                    <a:lnTo>
                      <a:pt x="73" y="72"/>
                    </a:lnTo>
                    <a:lnTo>
                      <a:pt x="83" y="72"/>
                    </a:lnTo>
                    <a:lnTo>
                      <a:pt x="145" y="0"/>
                    </a:lnTo>
                    <a:lnTo>
                      <a:pt x="149" y="12"/>
                    </a:lnTo>
                    <a:lnTo>
                      <a:pt x="152" y="28"/>
                    </a:lnTo>
                    <a:lnTo>
                      <a:pt x="153" y="45"/>
                    </a:lnTo>
                    <a:lnTo>
                      <a:pt x="156" y="62"/>
                    </a:lnTo>
                    <a:lnTo>
                      <a:pt x="160" y="78"/>
                    </a:lnTo>
                    <a:lnTo>
                      <a:pt x="169" y="90"/>
                    </a:lnTo>
                    <a:lnTo>
                      <a:pt x="183" y="99"/>
                    </a:lnTo>
                    <a:lnTo>
                      <a:pt x="207" y="102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" name="Freeform 128"/>
              <p:cNvSpPr>
                <a:spLocks/>
              </p:cNvSpPr>
              <p:nvPr/>
            </p:nvSpPr>
            <p:spPr bwMode="auto">
              <a:xfrm>
                <a:off x="3969" y="730"/>
                <a:ext cx="69" cy="69"/>
              </a:xfrm>
              <a:custGeom>
                <a:avLst/>
                <a:gdLst>
                  <a:gd name="T0" fmla="*/ 44 w 343"/>
                  <a:gd name="T1" fmla="*/ 0 h 343"/>
                  <a:gd name="T2" fmla="*/ 44 w 343"/>
                  <a:gd name="T3" fmla="*/ 3 h 343"/>
                  <a:gd name="T4" fmla="*/ 43 w 343"/>
                  <a:gd name="T5" fmla="*/ 6 h 343"/>
                  <a:gd name="T6" fmla="*/ 43 w 343"/>
                  <a:gd name="T7" fmla="*/ 10 h 343"/>
                  <a:gd name="T8" fmla="*/ 43 w 343"/>
                  <a:gd name="T9" fmla="*/ 13 h 343"/>
                  <a:gd name="T10" fmla="*/ 43 w 343"/>
                  <a:gd name="T11" fmla="*/ 16 h 343"/>
                  <a:gd name="T12" fmla="*/ 44 w 343"/>
                  <a:gd name="T13" fmla="*/ 20 h 343"/>
                  <a:gd name="T14" fmla="*/ 44 w 343"/>
                  <a:gd name="T15" fmla="*/ 23 h 343"/>
                  <a:gd name="T16" fmla="*/ 46 w 343"/>
                  <a:gd name="T17" fmla="*/ 25 h 343"/>
                  <a:gd name="T18" fmla="*/ 69 w 343"/>
                  <a:gd name="T19" fmla="*/ 31 h 343"/>
                  <a:gd name="T20" fmla="*/ 69 w 343"/>
                  <a:gd name="T21" fmla="*/ 33 h 343"/>
                  <a:gd name="T22" fmla="*/ 48 w 343"/>
                  <a:gd name="T23" fmla="*/ 46 h 343"/>
                  <a:gd name="T24" fmla="*/ 48 w 343"/>
                  <a:gd name="T25" fmla="*/ 49 h 343"/>
                  <a:gd name="T26" fmla="*/ 48 w 343"/>
                  <a:gd name="T27" fmla="*/ 51 h 343"/>
                  <a:gd name="T28" fmla="*/ 48 w 343"/>
                  <a:gd name="T29" fmla="*/ 54 h 343"/>
                  <a:gd name="T30" fmla="*/ 49 w 343"/>
                  <a:gd name="T31" fmla="*/ 56 h 343"/>
                  <a:gd name="T32" fmla="*/ 49 w 343"/>
                  <a:gd name="T33" fmla="*/ 59 h 343"/>
                  <a:gd name="T34" fmla="*/ 49 w 343"/>
                  <a:gd name="T35" fmla="*/ 61 h 343"/>
                  <a:gd name="T36" fmla="*/ 48 w 343"/>
                  <a:gd name="T37" fmla="*/ 64 h 343"/>
                  <a:gd name="T38" fmla="*/ 48 w 343"/>
                  <a:gd name="T39" fmla="*/ 67 h 343"/>
                  <a:gd name="T40" fmla="*/ 45 w 343"/>
                  <a:gd name="T41" fmla="*/ 66 h 343"/>
                  <a:gd name="T42" fmla="*/ 43 w 343"/>
                  <a:gd name="T43" fmla="*/ 64 h 343"/>
                  <a:gd name="T44" fmla="*/ 42 w 343"/>
                  <a:gd name="T45" fmla="*/ 62 h 343"/>
                  <a:gd name="T46" fmla="*/ 40 w 343"/>
                  <a:gd name="T47" fmla="*/ 60 h 343"/>
                  <a:gd name="T48" fmla="*/ 38 w 343"/>
                  <a:gd name="T49" fmla="*/ 58 h 343"/>
                  <a:gd name="T50" fmla="*/ 36 w 343"/>
                  <a:gd name="T51" fmla="*/ 56 h 343"/>
                  <a:gd name="T52" fmla="*/ 35 w 343"/>
                  <a:gd name="T53" fmla="*/ 54 h 343"/>
                  <a:gd name="T54" fmla="*/ 33 w 343"/>
                  <a:gd name="T55" fmla="*/ 52 h 343"/>
                  <a:gd name="T56" fmla="*/ 12 w 343"/>
                  <a:gd name="T57" fmla="*/ 69 h 343"/>
                  <a:gd name="T58" fmla="*/ 11 w 343"/>
                  <a:gd name="T59" fmla="*/ 67 h 343"/>
                  <a:gd name="T60" fmla="*/ 11 w 343"/>
                  <a:gd name="T61" fmla="*/ 65 h 343"/>
                  <a:gd name="T62" fmla="*/ 10 w 343"/>
                  <a:gd name="T63" fmla="*/ 63 h 343"/>
                  <a:gd name="T64" fmla="*/ 11 w 343"/>
                  <a:gd name="T65" fmla="*/ 62 h 343"/>
                  <a:gd name="T66" fmla="*/ 12 w 343"/>
                  <a:gd name="T67" fmla="*/ 60 h 343"/>
                  <a:gd name="T68" fmla="*/ 12 w 343"/>
                  <a:gd name="T69" fmla="*/ 58 h 343"/>
                  <a:gd name="T70" fmla="*/ 13 w 343"/>
                  <a:gd name="T71" fmla="*/ 56 h 343"/>
                  <a:gd name="T72" fmla="*/ 15 w 343"/>
                  <a:gd name="T73" fmla="*/ 54 h 343"/>
                  <a:gd name="T74" fmla="*/ 21 w 343"/>
                  <a:gd name="T75" fmla="*/ 44 h 343"/>
                  <a:gd name="T76" fmla="*/ 18 w 343"/>
                  <a:gd name="T77" fmla="*/ 42 h 343"/>
                  <a:gd name="T78" fmla="*/ 15 w 343"/>
                  <a:gd name="T79" fmla="*/ 40 h 343"/>
                  <a:gd name="T80" fmla="*/ 12 w 343"/>
                  <a:gd name="T81" fmla="*/ 38 h 343"/>
                  <a:gd name="T82" fmla="*/ 10 w 343"/>
                  <a:gd name="T83" fmla="*/ 36 h 343"/>
                  <a:gd name="T84" fmla="*/ 7 w 343"/>
                  <a:gd name="T85" fmla="*/ 34 h 343"/>
                  <a:gd name="T86" fmla="*/ 4 w 343"/>
                  <a:gd name="T87" fmla="*/ 32 h 343"/>
                  <a:gd name="T88" fmla="*/ 2 w 343"/>
                  <a:gd name="T89" fmla="*/ 30 h 343"/>
                  <a:gd name="T90" fmla="*/ 0 w 343"/>
                  <a:gd name="T91" fmla="*/ 27 h 343"/>
                  <a:gd name="T92" fmla="*/ 2 w 343"/>
                  <a:gd name="T93" fmla="*/ 26 h 343"/>
                  <a:gd name="T94" fmla="*/ 4 w 343"/>
                  <a:gd name="T95" fmla="*/ 25 h 343"/>
                  <a:gd name="T96" fmla="*/ 6 w 343"/>
                  <a:gd name="T97" fmla="*/ 25 h 343"/>
                  <a:gd name="T98" fmla="*/ 8 w 343"/>
                  <a:gd name="T99" fmla="*/ 25 h 343"/>
                  <a:gd name="T100" fmla="*/ 10 w 343"/>
                  <a:gd name="T101" fmla="*/ 25 h 343"/>
                  <a:gd name="T102" fmla="*/ 13 w 343"/>
                  <a:gd name="T103" fmla="*/ 25 h 343"/>
                  <a:gd name="T104" fmla="*/ 15 w 343"/>
                  <a:gd name="T105" fmla="*/ 25 h 343"/>
                  <a:gd name="T106" fmla="*/ 17 w 343"/>
                  <a:gd name="T107" fmla="*/ 25 h 343"/>
                  <a:gd name="T108" fmla="*/ 40 w 343"/>
                  <a:gd name="T109" fmla="*/ 0 h 343"/>
                  <a:gd name="T110" fmla="*/ 44 w 343"/>
                  <a:gd name="T111" fmla="*/ 0 h 34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43" h="343">
                    <a:moveTo>
                      <a:pt x="218" y="0"/>
                    </a:moveTo>
                    <a:lnTo>
                      <a:pt x="217" y="15"/>
                    </a:lnTo>
                    <a:lnTo>
                      <a:pt x="216" y="32"/>
                    </a:lnTo>
                    <a:lnTo>
                      <a:pt x="215" y="49"/>
                    </a:lnTo>
                    <a:lnTo>
                      <a:pt x="215" y="66"/>
                    </a:lnTo>
                    <a:lnTo>
                      <a:pt x="215" y="82"/>
                    </a:lnTo>
                    <a:lnTo>
                      <a:pt x="217" y="97"/>
                    </a:lnTo>
                    <a:lnTo>
                      <a:pt x="221" y="112"/>
                    </a:lnTo>
                    <a:lnTo>
                      <a:pt x="229" y="126"/>
                    </a:lnTo>
                    <a:lnTo>
                      <a:pt x="343" y="156"/>
                    </a:lnTo>
                    <a:lnTo>
                      <a:pt x="343" y="166"/>
                    </a:lnTo>
                    <a:lnTo>
                      <a:pt x="239" y="229"/>
                    </a:lnTo>
                    <a:lnTo>
                      <a:pt x="239" y="242"/>
                    </a:lnTo>
                    <a:lnTo>
                      <a:pt x="240" y="256"/>
                    </a:lnTo>
                    <a:lnTo>
                      <a:pt x="240" y="268"/>
                    </a:lnTo>
                    <a:lnTo>
                      <a:pt x="242" y="280"/>
                    </a:lnTo>
                    <a:lnTo>
                      <a:pt x="242" y="291"/>
                    </a:lnTo>
                    <a:lnTo>
                      <a:pt x="242" y="303"/>
                    </a:lnTo>
                    <a:lnTo>
                      <a:pt x="241" y="317"/>
                    </a:lnTo>
                    <a:lnTo>
                      <a:pt x="239" y="332"/>
                    </a:lnTo>
                    <a:lnTo>
                      <a:pt x="226" y="326"/>
                    </a:lnTo>
                    <a:lnTo>
                      <a:pt x="216" y="319"/>
                    </a:lnTo>
                    <a:lnTo>
                      <a:pt x="207" y="309"/>
                    </a:lnTo>
                    <a:lnTo>
                      <a:pt x="198" y="300"/>
                    </a:lnTo>
                    <a:lnTo>
                      <a:pt x="189" y="288"/>
                    </a:lnTo>
                    <a:lnTo>
                      <a:pt x="181" y="278"/>
                    </a:lnTo>
                    <a:lnTo>
                      <a:pt x="173" y="268"/>
                    </a:lnTo>
                    <a:lnTo>
                      <a:pt x="166" y="260"/>
                    </a:lnTo>
                    <a:lnTo>
                      <a:pt x="62" y="343"/>
                    </a:lnTo>
                    <a:lnTo>
                      <a:pt x="56" y="334"/>
                    </a:lnTo>
                    <a:lnTo>
                      <a:pt x="53" y="325"/>
                    </a:lnTo>
                    <a:lnTo>
                      <a:pt x="52" y="315"/>
                    </a:lnTo>
                    <a:lnTo>
                      <a:pt x="56" y="306"/>
                    </a:lnTo>
                    <a:lnTo>
                      <a:pt x="58" y="296"/>
                    </a:lnTo>
                    <a:lnTo>
                      <a:pt x="62" y="286"/>
                    </a:lnTo>
                    <a:lnTo>
                      <a:pt x="67" y="277"/>
                    </a:lnTo>
                    <a:lnTo>
                      <a:pt x="73" y="270"/>
                    </a:lnTo>
                    <a:lnTo>
                      <a:pt x="104" y="218"/>
                    </a:lnTo>
                    <a:lnTo>
                      <a:pt x="91" y="207"/>
                    </a:lnTo>
                    <a:lnTo>
                      <a:pt x="77" y="197"/>
                    </a:lnTo>
                    <a:lnTo>
                      <a:pt x="61" y="188"/>
                    </a:lnTo>
                    <a:lnTo>
                      <a:pt x="48" y="180"/>
                    </a:lnTo>
                    <a:lnTo>
                      <a:pt x="33" y="170"/>
                    </a:lnTo>
                    <a:lnTo>
                      <a:pt x="21" y="161"/>
                    </a:lnTo>
                    <a:lnTo>
                      <a:pt x="8" y="149"/>
                    </a:lnTo>
                    <a:lnTo>
                      <a:pt x="0" y="136"/>
                    </a:lnTo>
                    <a:lnTo>
                      <a:pt x="8" y="128"/>
                    </a:lnTo>
                    <a:lnTo>
                      <a:pt x="18" y="125"/>
                    </a:lnTo>
                    <a:lnTo>
                      <a:pt x="28" y="122"/>
                    </a:lnTo>
                    <a:lnTo>
                      <a:pt x="41" y="122"/>
                    </a:lnTo>
                    <a:lnTo>
                      <a:pt x="52" y="122"/>
                    </a:lnTo>
                    <a:lnTo>
                      <a:pt x="64" y="123"/>
                    </a:lnTo>
                    <a:lnTo>
                      <a:pt x="73" y="125"/>
                    </a:lnTo>
                    <a:lnTo>
                      <a:pt x="83" y="126"/>
                    </a:lnTo>
                    <a:lnTo>
                      <a:pt x="197" y="0"/>
                    </a:lnTo>
                    <a:lnTo>
                      <a:pt x="2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" name="Freeform 129"/>
              <p:cNvSpPr>
                <a:spLocks/>
              </p:cNvSpPr>
              <p:nvPr/>
            </p:nvSpPr>
            <p:spPr bwMode="auto">
              <a:xfrm>
                <a:off x="3977" y="739"/>
                <a:ext cx="52" cy="49"/>
              </a:xfrm>
              <a:custGeom>
                <a:avLst/>
                <a:gdLst>
                  <a:gd name="T0" fmla="*/ 31 w 259"/>
                  <a:gd name="T1" fmla="*/ 20 h 249"/>
                  <a:gd name="T2" fmla="*/ 33 w 259"/>
                  <a:gd name="T3" fmla="*/ 21 h 249"/>
                  <a:gd name="T4" fmla="*/ 36 w 259"/>
                  <a:gd name="T5" fmla="*/ 22 h 249"/>
                  <a:gd name="T6" fmla="*/ 39 w 259"/>
                  <a:gd name="T7" fmla="*/ 22 h 249"/>
                  <a:gd name="T8" fmla="*/ 42 w 259"/>
                  <a:gd name="T9" fmla="*/ 23 h 249"/>
                  <a:gd name="T10" fmla="*/ 44 w 259"/>
                  <a:gd name="T11" fmla="*/ 24 h 249"/>
                  <a:gd name="T12" fmla="*/ 47 w 259"/>
                  <a:gd name="T13" fmla="*/ 25 h 249"/>
                  <a:gd name="T14" fmla="*/ 49 w 259"/>
                  <a:gd name="T15" fmla="*/ 26 h 249"/>
                  <a:gd name="T16" fmla="*/ 52 w 259"/>
                  <a:gd name="T17" fmla="*/ 27 h 249"/>
                  <a:gd name="T18" fmla="*/ 38 w 259"/>
                  <a:gd name="T19" fmla="*/ 33 h 249"/>
                  <a:gd name="T20" fmla="*/ 35 w 259"/>
                  <a:gd name="T21" fmla="*/ 49 h 249"/>
                  <a:gd name="T22" fmla="*/ 34 w 259"/>
                  <a:gd name="T23" fmla="*/ 47 h 249"/>
                  <a:gd name="T24" fmla="*/ 32 w 259"/>
                  <a:gd name="T25" fmla="*/ 46 h 249"/>
                  <a:gd name="T26" fmla="*/ 31 w 259"/>
                  <a:gd name="T27" fmla="*/ 44 h 249"/>
                  <a:gd name="T28" fmla="*/ 30 w 259"/>
                  <a:gd name="T29" fmla="*/ 43 h 249"/>
                  <a:gd name="T30" fmla="*/ 29 w 259"/>
                  <a:gd name="T31" fmla="*/ 41 h 249"/>
                  <a:gd name="T32" fmla="*/ 28 w 259"/>
                  <a:gd name="T33" fmla="*/ 40 h 249"/>
                  <a:gd name="T34" fmla="*/ 26 w 259"/>
                  <a:gd name="T35" fmla="*/ 38 h 249"/>
                  <a:gd name="T36" fmla="*/ 25 w 259"/>
                  <a:gd name="T37" fmla="*/ 37 h 249"/>
                  <a:gd name="T38" fmla="*/ 10 w 259"/>
                  <a:gd name="T39" fmla="*/ 47 h 249"/>
                  <a:gd name="T40" fmla="*/ 10 w 259"/>
                  <a:gd name="T41" fmla="*/ 45 h 249"/>
                  <a:gd name="T42" fmla="*/ 11 w 259"/>
                  <a:gd name="T43" fmla="*/ 43 h 249"/>
                  <a:gd name="T44" fmla="*/ 12 w 259"/>
                  <a:gd name="T45" fmla="*/ 41 h 249"/>
                  <a:gd name="T46" fmla="*/ 14 w 259"/>
                  <a:gd name="T47" fmla="*/ 39 h 249"/>
                  <a:gd name="T48" fmla="*/ 15 w 259"/>
                  <a:gd name="T49" fmla="*/ 37 h 249"/>
                  <a:gd name="T50" fmla="*/ 16 w 259"/>
                  <a:gd name="T51" fmla="*/ 35 h 249"/>
                  <a:gd name="T52" fmla="*/ 17 w 259"/>
                  <a:gd name="T53" fmla="*/ 33 h 249"/>
                  <a:gd name="T54" fmla="*/ 19 w 259"/>
                  <a:gd name="T55" fmla="*/ 31 h 249"/>
                  <a:gd name="T56" fmla="*/ 0 w 259"/>
                  <a:gd name="T57" fmla="*/ 20 h 249"/>
                  <a:gd name="T58" fmla="*/ 12 w 259"/>
                  <a:gd name="T59" fmla="*/ 20 h 249"/>
                  <a:gd name="T60" fmla="*/ 14 w 259"/>
                  <a:gd name="T61" fmla="*/ 17 h 249"/>
                  <a:gd name="T62" fmla="*/ 16 w 259"/>
                  <a:gd name="T63" fmla="*/ 15 h 249"/>
                  <a:gd name="T64" fmla="*/ 18 w 259"/>
                  <a:gd name="T65" fmla="*/ 12 h 249"/>
                  <a:gd name="T66" fmla="*/ 21 w 259"/>
                  <a:gd name="T67" fmla="*/ 9 h 249"/>
                  <a:gd name="T68" fmla="*/ 23 w 259"/>
                  <a:gd name="T69" fmla="*/ 7 h 249"/>
                  <a:gd name="T70" fmla="*/ 25 w 259"/>
                  <a:gd name="T71" fmla="*/ 5 h 249"/>
                  <a:gd name="T72" fmla="*/ 27 w 259"/>
                  <a:gd name="T73" fmla="*/ 2 h 249"/>
                  <a:gd name="T74" fmla="*/ 29 w 259"/>
                  <a:gd name="T75" fmla="*/ 0 h 249"/>
                  <a:gd name="T76" fmla="*/ 31 w 259"/>
                  <a:gd name="T77" fmla="*/ 20 h 2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59" h="249">
                    <a:moveTo>
                      <a:pt x="155" y="104"/>
                    </a:moveTo>
                    <a:lnTo>
                      <a:pt x="166" y="107"/>
                    </a:lnTo>
                    <a:lnTo>
                      <a:pt x="180" y="111"/>
                    </a:lnTo>
                    <a:lnTo>
                      <a:pt x="193" y="114"/>
                    </a:lnTo>
                    <a:lnTo>
                      <a:pt x="207" y="119"/>
                    </a:lnTo>
                    <a:lnTo>
                      <a:pt x="219" y="122"/>
                    </a:lnTo>
                    <a:lnTo>
                      <a:pt x="233" y="127"/>
                    </a:lnTo>
                    <a:lnTo>
                      <a:pt x="245" y="130"/>
                    </a:lnTo>
                    <a:lnTo>
                      <a:pt x="259" y="135"/>
                    </a:lnTo>
                    <a:lnTo>
                      <a:pt x="187" y="166"/>
                    </a:lnTo>
                    <a:lnTo>
                      <a:pt x="176" y="249"/>
                    </a:lnTo>
                    <a:lnTo>
                      <a:pt x="167" y="241"/>
                    </a:lnTo>
                    <a:lnTo>
                      <a:pt x="161" y="233"/>
                    </a:lnTo>
                    <a:lnTo>
                      <a:pt x="155" y="225"/>
                    </a:lnTo>
                    <a:lnTo>
                      <a:pt x="149" y="217"/>
                    </a:lnTo>
                    <a:lnTo>
                      <a:pt x="142" y="209"/>
                    </a:lnTo>
                    <a:lnTo>
                      <a:pt x="137" y="201"/>
                    </a:lnTo>
                    <a:lnTo>
                      <a:pt x="130" y="193"/>
                    </a:lnTo>
                    <a:lnTo>
                      <a:pt x="124" y="187"/>
                    </a:lnTo>
                    <a:lnTo>
                      <a:pt x="52" y="238"/>
                    </a:lnTo>
                    <a:lnTo>
                      <a:pt x="52" y="229"/>
                    </a:lnTo>
                    <a:lnTo>
                      <a:pt x="57" y="220"/>
                    </a:lnTo>
                    <a:lnTo>
                      <a:pt x="61" y="210"/>
                    </a:lnTo>
                    <a:lnTo>
                      <a:pt x="68" y="200"/>
                    </a:lnTo>
                    <a:lnTo>
                      <a:pt x="75" y="189"/>
                    </a:lnTo>
                    <a:lnTo>
                      <a:pt x="81" y="177"/>
                    </a:lnTo>
                    <a:lnTo>
                      <a:pt x="87" y="166"/>
                    </a:lnTo>
                    <a:lnTo>
                      <a:pt x="93" y="156"/>
                    </a:lnTo>
                    <a:lnTo>
                      <a:pt x="0" y="104"/>
                    </a:lnTo>
                    <a:lnTo>
                      <a:pt x="62" y="104"/>
                    </a:lnTo>
                    <a:lnTo>
                      <a:pt x="70" y="87"/>
                    </a:lnTo>
                    <a:lnTo>
                      <a:pt x="80" y="74"/>
                    </a:lnTo>
                    <a:lnTo>
                      <a:pt x="90" y="60"/>
                    </a:lnTo>
                    <a:lnTo>
                      <a:pt x="103" y="48"/>
                    </a:lnTo>
                    <a:lnTo>
                      <a:pt x="114" y="34"/>
                    </a:lnTo>
                    <a:lnTo>
                      <a:pt x="126" y="23"/>
                    </a:lnTo>
                    <a:lnTo>
                      <a:pt x="135" y="11"/>
                    </a:lnTo>
                    <a:lnTo>
                      <a:pt x="145" y="0"/>
                    </a:lnTo>
                    <a:lnTo>
                      <a:pt x="155" y="104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" name="Freeform 130"/>
              <p:cNvSpPr>
                <a:spLocks/>
              </p:cNvSpPr>
              <p:nvPr/>
            </p:nvSpPr>
            <p:spPr bwMode="auto">
              <a:xfrm>
                <a:off x="3973" y="542"/>
                <a:ext cx="58" cy="58"/>
              </a:xfrm>
              <a:custGeom>
                <a:avLst/>
                <a:gdLst>
                  <a:gd name="T0" fmla="*/ 39 w 290"/>
                  <a:gd name="T1" fmla="*/ 19 h 290"/>
                  <a:gd name="T2" fmla="*/ 41 w 290"/>
                  <a:gd name="T3" fmla="*/ 19 h 290"/>
                  <a:gd name="T4" fmla="*/ 43 w 290"/>
                  <a:gd name="T5" fmla="*/ 19 h 290"/>
                  <a:gd name="T6" fmla="*/ 46 w 290"/>
                  <a:gd name="T7" fmla="*/ 19 h 290"/>
                  <a:gd name="T8" fmla="*/ 49 w 290"/>
                  <a:gd name="T9" fmla="*/ 19 h 290"/>
                  <a:gd name="T10" fmla="*/ 51 w 290"/>
                  <a:gd name="T11" fmla="*/ 19 h 290"/>
                  <a:gd name="T12" fmla="*/ 54 w 290"/>
                  <a:gd name="T13" fmla="*/ 20 h 290"/>
                  <a:gd name="T14" fmla="*/ 56 w 290"/>
                  <a:gd name="T15" fmla="*/ 21 h 290"/>
                  <a:gd name="T16" fmla="*/ 58 w 290"/>
                  <a:gd name="T17" fmla="*/ 23 h 290"/>
                  <a:gd name="T18" fmla="*/ 56 w 290"/>
                  <a:gd name="T19" fmla="*/ 25 h 290"/>
                  <a:gd name="T20" fmla="*/ 53 w 290"/>
                  <a:gd name="T21" fmla="*/ 27 h 290"/>
                  <a:gd name="T22" fmla="*/ 49 w 290"/>
                  <a:gd name="T23" fmla="*/ 29 h 290"/>
                  <a:gd name="T24" fmla="*/ 46 w 290"/>
                  <a:gd name="T25" fmla="*/ 30 h 290"/>
                  <a:gd name="T26" fmla="*/ 43 w 290"/>
                  <a:gd name="T27" fmla="*/ 32 h 290"/>
                  <a:gd name="T28" fmla="*/ 42 w 290"/>
                  <a:gd name="T29" fmla="*/ 34 h 290"/>
                  <a:gd name="T30" fmla="*/ 41 w 290"/>
                  <a:gd name="T31" fmla="*/ 37 h 290"/>
                  <a:gd name="T32" fmla="*/ 44 w 290"/>
                  <a:gd name="T33" fmla="*/ 42 h 290"/>
                  <a:gd name="T34" fmla="*/ 44 w 290"/>
                  <a:gd name="T35" fmla="*/ 43 h 290"/>
                  <a:gd name="T36" fmla="*/ 45 w 290"/>
                  <a:gd name="T37" fmla="*/ 45 h 290"/>
                  <a:gd name="T38" fmla="*/ 45 w 290"/>
                  <a:gd name="T39" fmla="*/ 46 h 290"/>
                  <a:gd name="T40" fmla="*/ 46 w 290"/>
                  <a:gd name="T41" fmla="*/ 48 h 290"/>
                  <a:gd name="T42" fmla="*/ 46 w 290"/>
                  <a:gd name="T43" fmla="*/ 49 h 290"/>
                  <a:gd name="T44" fmla="*/ 46 w 290"/>
                  <a:gd name="T45" fmla="*/ 51 h 290"/>
                  <a:gd name="T46" fmla="*/ 46 w 290"/>
                  <a:gd name="T47" fmla="*/ 52 h 290"/>
                  <a:gd name="T48" fmla="*/ 46 w 290"/>
                  <a:gd name="T49" fmla="*/ 54 h 290"/>
                  <a:gd name="T50" fmla="*/ 43 w 290"/>
                  <a:gd name="T51" fmla="*/ 54 h 290"/>
                  <a:gd name="T52" fmla="*/ 41 w 290"/>
                  <a:gd name="T53" fmla="*/ 52 h 290"/>
                  <a:gd name="T54" fmla="*/ 39 w 290"/>
                  <a:gd name="T55" fmla="*/ 51 h 290"/>
                  <a:gd name="T56" fmla="*/ 37 w 290"/>
                  <a:gd name="T57" fmla="*/ 49 h 290"/>
                  <a:gd name="T58" fmla="*/ 35 w 290"/>
                  <a:gd name="T59" fmla="*/ 47 h 290"/>
                  <a:gd name="T60" fmla="*/ 33 w 290"/>
                  <a:gd name="T61" fmla="*/ 45 h 290"/>
                  <a:gd name="T62" fmla="*/ 31 w 290"/>
                  <a:gd name="T63" fmla="*/ 43 h 290"/>
                  <a:gd name="T64" fmla="*/ 29 w 290"/>
                  <a:gd name="T65" fmla="*/ 42 h 290"/>
                  <a:gd name="T66" fmla="*/ 10 w 290"/>
                  <a:gd name="T67" fmla="*/ 58 h 290"/>
                  <a:gd name="T68" fmla="*/ 8 w 290"/>
                  <a:gd name="T69" fmla="*/ 56 h 290"/>
                  <a:gd name="T70" fmla="*/ 8 w 290"/>
                  <a:gd name="T71" fmla="*/ 53 h 290"/>
                  <a:gd name="T72" fmla="*/ 9 w 290"/>
                  <a:gd name="T73" fmla="*/ 50 h 290"/>
                  <a:gd name="T74" fmla="*/ 10 w 290"/>
                  <a:gd name="T75" fmla="*/ 47 h 290"/>
                  <a:gd name="T76" fmla="*/ 12 w 290"/>
                  <a:gd name="T77" fmla="*/ 45 h 290"/>
                  <a:gd name="T78" fmla="*/ 13 w 290"/>
                  <a:gd name="T79" fmla="*/ 42 h 290"/>
                  <a:gd name="T80" fmla="*/ 15 w 290"/>
                  <a:gd name="T81" fmla="*/ 39 h 290"/>
                  <a:gd name="T82" fmla="*/ 17 w 290"/>
                  <a:gd name="T83" fmla="*/ 36 h 290"/>
                  <a:gd name="T84" fmla="*/ 19 w 290"/>
                  <a:gd name="T85" fmla="*/ 33 h 290"/>
                  <a:gd name="T86" fmla="*/ 16 w 290"/>
                  <a:gd name="T87" fmla="*/ 32 h 290"/>
                  <a:gd name="T88" fmla="*/ 13 w 290"/>
                  <a:gd name="T89" fmla="*/ 31 h 290"/>
                  <a:gd name="T90" fmla="*/ 11 w 290"/>
                  <a:gd name="T91" fmla="*/ 30 h 290"/>
                  <a:gd name="T92" fmla="*/ 9 w 290"/>
                  <a:gd name="T93" fmla="*/ 29 h 290"/>
                  <a:gd name="T94" fmla="*/ 6 w 290"/>
                  <a:gd name="T95" fmla="*/ 27 h 290"/>
                  <a:gd name="T96" fmla="*/ 4 w 290"/>
                  <a:gd name="T97" fmla="*/ 26 h 290"/>
                  <a:gd name="T98" fmla="*/ 1 w 290"/>
                  <a:gd name="T99" fmla="*/ 24 h 290"/>
                  <a:gd name="T100" fmla="*/ 0 w 290"/>
                  <a:gd name="T101" fmla="*/ 23 h 290"/>
                  <a:gd name="T102" fmla="*/ 0 w 290"/>
                  <a:gd name="T103" fmla="*/ 21 h 290"/>
                  <a:gd name="T104" fmla="*/ 21 w 290"/>
                  <a:gd name="T105" fmla="*/ 19 h 290"/>
                  <a:gd name="T106" fmla="*/ 31 w 290"/>
                  <a:gd name="T107" fmla="*/ 0 h 290"/>
                  <a:gd name="T108" fmla="*/ 32 w 290"/>
                  <a:gd name="T109" fmla="*/ 1 h 290"/>
                  <a:gd name="T110" fmla="*/ 34 w 290"/>
                  <a:gd name="T111" fmla="*/ 3 h 290"/>
                  <a:gd name="T112" fmla="*/ 35 w 290"/>
                  <a:gd name="T113" fmla="*/ 5 h 290"/>
                  <a:gd name="T114" fmla="*/ 36 w 290"/>
                  <a:gd name="T115" fmla="*/ 8 h 290"/>
                  <a:gd name="T116" fmla="*/ 37 w 290"/>
                  <a:gd name="T117" fmla="*/ 10 h 290"/>
                  <a:gd name="T118" fmla="*/ 38 w 290"/>
                  <a:gd name="T119" fmla="*/ 13 h 290"/>
                  <a:gd name="T120" fmla="*/ 39 w 290"/>
                  <a:gd name="T121" fmla="*/ 15 h 290"/>
                  <a:gd name="T122" fmla="*/ 39 w 290"/>
                  <a:gd name="T123" fmla="*/ 19 h 2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90" h="290">
                    <a:moveTo>
                      <a:pt x="197" y="94"/>
                    </a:moveTo>
                    <a:lnTo>
                      <a:pt x="205" y="94"/>
                    </a:lnTo>
                    <a:lnTo>
                      <a:pt x="217" y="94"/>
                    </a:lnTo>
                    <a:lnTo>
                      <a:pt x="230" y="94"/>
                    </a:lnTo>
                    <a:lnTo>
                      <a:pt x="244" y="96"/>
                    </a:lnTo>
                    <a:lnTo>
                      <a:pt x="256" y="97"/>
                    </a:lnTo>
                    <a:lnTo>
                      <a:pt x="270" y="102"/>
                    </a:lnTo>
                    <a:lnTo>
                      <a:pt x="280" y="106"/>
                    </a:lnTo>
                    <a:lnTo>
                      <a:pt x="290" y="114"/>
                    </a:lnTo>
                    <a:lnTo>
                      <a:pt x="278" y="126"/>
                    </a:lnTo>
                    <a:lnTo>
                      <a:pt x="263" y="137"/>
                    </a:lnTo>
                    <a:lnTo>
                      <a:pt x="246" y="145"/>
                    </a:lnTo>
                    <a:lnTo>
                      <a:pt x="230" y="152"/>
                    </a:lnTo>
                    <a:lnTo>
                      <a:pt x="215" y="160"/>
                    </a:lnTo>
                    <a:lnTo>
                      <a:pt x="208" y="172"/>
                    </a:lnTo>
                    <a:lnTo>
                      <a:pt x="206" y="186"/>
                    </a:lnTo>
                    <a:lnTo>
                      <a:pt x="218" y="208"/>
                    </a:lnTo>
                    <a:lnTo>
                      <a:pt x="221" y="215"/>
                    </a:lnTo>
                    <a:lnTo>
                      <a:pt x="224" y="223"/>
                    </a:lnTo>
                    <a:lnTo>
                      <a:pt x="227" y="230"/>
                    </a:lnTo>
                    <a:lnTo>
                      <a:pt x="230" y="238"/>
                    </a:lnTo>
                    <a:lnTo>
                      <a:pt x="230" y="245"/>
                    </a:lnTo>
                    <a:lnTo>
                      <a:pt x="231" y="254"/>
                    </a:lnTo>
                    <a:lnTo>
                      <a:pt x="230" y="261"/>
                    </a:lnTo>
                    <a:lnTo>
                      <a:pt x="228" y="270"/>
                    </a:lnTo>
                    <a:lnTo>
                      <a:pt x="215" y="268"/>
                    </a:lnTo>
                    <a:lnTo>
                      <a:pt x="205" y="262"/>
                    </a:lnTo>
                    <a:lnTo>
                      <a:pt x="195" y="254"/>
                    </a:lnTo>
                    <a:lnTo>
                      <a:pt x="186" y="246"/>
                    </a:lnTo>
                    <a:lnTo>
                      <a:pt x="176" y="235"/>
                    </a:lnTo>
                    <a:lnTo>
                      <a:pt x="166" y="225"/>
                    </a:lnTo>
                    <a:lnTo>
                      <a:pt x="156" y="216"/>
                    </a:lnTo>
                    <a:lnTo>
                      <a:pt x="145" y="208"/>
                    </a:lnTo>
                    <a:lnTo>
                      <a:pt x="52" y="290"/>
                    </a:lnTo>
                    <a:lnTo>
                      <a:pt x="41" y="280"/>
                    </a:lnTo>
                    <a:lnTo>
                      <a:pt x="41" y="264"/>
                    </a:lnTo>
                    <a:lnTo>
                      <a:pt x="46" y="251"/>
                    </a:lnTo>
                    <a:lnTo>
                      <a:pt x="52" y="236"/>
                    </a:lnTo>
                    <a:lnTo>
                      <a:pt x="59" y="223"/>
                    </a:lnTo>
                    <a:lnTo>
                      <a:pt x="66" y="208"/>
                    </a:lnTo>
                    <a:lnTo>
                      <a:pt x="76" y="194"/>
                    </a:lnTo>
                    <a:lnTo>
                      <a:pt x="84" y="180"/>
                    </a:lnTo>
                    <a:lnTo>
                      <a:pt x="93" y="166"/>
                    </a:lnTo>
                    <a:lnTo>
                      <a:pt x="80" y="160"/>
                    </a:lnTo>
                    <a:lnTo>
                      <a:pt x="67" y="156"/>
                    </a:lnTo>
                    <a:lnTo>
                      <a:pt x="55" y="149"/>
                    </a:lnTo>
                    <a:lnTo>
                      <a:pt x="43" y="143"/>
                    </a:lnTo>
                    <a:lnTo>
                      <a:pt x="29" y="136"/>
                    </a:lnTo>
                    <a:lnTo>
                      <a:pt x="18" y="129"/>
                    </a:lnTo>
                    <a:lnTo>
                      <a:pt x="7" y="121"/>
                    </a:lnTo>
                    <a:lnTo>
                      <a:pt x="0" y="114"/>
                    </a:lnTo>
                    <a:lnTo>
                      <a:pt x="0" y="104"/>
                    </a:lnTo>
                    <a:lnTo>
                      <a:pt x="104" y="94"/>
                    </a:lnTo>
                    <a:lnTo>
                      <a:pt x="156" y="0"/>
                    </a:lnTo>
                    <a:lnTo>
                      <a:pt x="162" y="7"/>
                    </a:lnTo>
                    <a:lnTo>
                      <a:pt x="169" y="17"/>
                    </a:lnTo>
                    <a:lnTo>
                      <a:pt x="174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88" y="63"/>
                    </a:lnTo>
                    <a:lnTo>
                      <a:pt x="193" y="77"/>
                    </a:lnTo>
                    <a:lnTo>
                      <a:pt x="197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" name="Freeform 131"/>
              <p:cNvSpPr>
                <a:spLocks/>
              </p:cNvSpPr>
              <p:nvPr/>
            </p:nvSpPr>
            <p:spPr bwMode="auto">
              <a:xfrm>
                <a:off x="3981" y="548"/>
                <a:ext cx="42" cy="44"/>
              </a:xfrm>
              <a:custGeom>
                <a:avLst/>
                <a:gdLst>
                  <a:gd name="T0" fmla="*/ 32 w 208"/>
                  <a:gd name="T1" fmla="*/ 17 h 218"/>
                  <a:gd name="T2" fmla="*/ 42 w 208"/>
                  <a:gd name="T3" fmla="*/ 17 h 218"/>
                  <a:gd name="T4" fmla="*/ 32 w 208"/>
                  <a:gd name="T5" fmla="*/ 25 h 218"/>
                  <a:gd name="T6" fmla="*/ 32 w 208"/>
                  <a:gd name="T7" fmla="*/ 27 h 218"/>
                  <a:gd name="T8" fmla="*/ 32 w 208"/>
                  <a:gd name="T9" fmla="*/ 29 h 218"/>
                  <a:gd name="T10" fmla="*/ 32 w 208"/>
                  <a:gd name="T11" fmla="*/ 31 h 218"/>
                  <a:gd name="T12" fmla="*/ 33 w 208"/>
                  <a:gd name="T13" fmla="*/ 34 h 218"/>
                  <a:gd name="T14" fmla="*/ 33 w 208"/>
                  <a:gd name="T15" fmla="*/ 35 h 218"/>
                  <a:gd name="T16" fmla="*/ 33 w 208"/>
                  <a:gd name="T17" fmla="*/ 37 h 218"/>
                  <a:gd name="T18" fmla="*/ 33 w 208"/>
                  <a:gd name="T19" fmla="*/ 39 h 218"/>
                  <a:gd name="T20" fmla="*/ 34 w 208"/>
                  <a:gd name="T21" fmla="*/ 42 h 218"/>
                  <a:gd name="T22" fmla="*/ 21 w 208"/>
                  <a:gd name="T23" fmla="*/ 29 h 218"/>
                  <a:gd name="T24" fmla="*/ 6 w 208"/>
                  <a:gd name="T25" fmla="*/ 44 h 218"/>
                  <a:gd name="T26" fmla="*/ 7 w 208"/>
                  <a:gd name="T27" fmla="*/ 41 h 218"/>
                  <a:gd name="T28" fmla="*/ 8 w 208"/>
                  <a:gd name="T29" fmla="*/ 38 h 218"/>
                  <a:gd name="T30" fmla="*/ 9 w 208"/>
                  <a:gd name="T31" fmla="*/ 36 h 218"/>
                  <a:gd name="T32" fmla="*/ 11 w 208"/>
                  <a:gd name="T33" fmla="*/ 34 h 218"/>
                  <a:gd name="T34" fmla="*/ 12 w 208"/>
                  <a:gd name="T35" fmla="*/ 31 h 218"/>
                  <a:gd name="T36" fmla="*/ 13 w 208"/>
                  <a:gd name="T37" fmla="*/ 28 h 218"/>
                  <a:gd name="T38" fmla="*/ 14 w 208"/>
                  <a:gd name="T39" fmla="*/ 26 h 218"/>
                  <a:gd name="T40" fmla="*/ 15 w 208"/>
                  <a:gd name="T41" fmla="*/ 23 h 218"/>
                  <a:gd name="T42" fmla="*/ 0 w 208"/>
                  <a:gd name="T43" fmla="*/ 17 h 218"/>
                  <a:gd name="T44" fmla="*/ 1 w 208"/>
                  <a:gd name="T45" fmla="*/ 17 h 218"/>
                  <a:gd name="T46" fmla="*/ 3 w 208"/>
                  <a:gd name="T47" fmla="*/ 17 h 218"/>
                  <a:gd name="T48" fmla="*/ 5 w 208"/>
                  <a:gd name="T49" fmla="*/ 17 h 218"/>
                  <a:gd name="T50" fmla="*/ 6 w 208"/>
                  <a:gd name="T51" fmla="*/ 17 h 218"/>
                  <a:gd name="T52" fmla="*/ 8 w 208"/>
                  <a:gd name="T53" fmla="*/ 17 h 218"/>
                  <a:gd name="T54" fmla="*/ 10 w 208"/>
                  <a:gd name="T55" fmla="*/ 17 h 218"/>
                  <a:gd name="T56" fmla="*/ 12 w 208"/>
                  <a:gd name="T57" fmla="*/ 17 h 218"/>
                  <a:gd name="T58" fmla="*/ 15 w 208"/>
                  <a:gd name="T59" fmla="*/ 17 h 218"/>
                  <a:gd name="T60" fmla="*/ 23 w 208"/>
                  <a:gd name="T61" fmla="*/ 0 h 218"/>
                  <a:gd name="T62" fmla="*/ 24 w 208"/>
                  <a:gd name="T63" fmla="*/ 1 h 218"/>
                  <a:gd name="T64" fmla="*/ 25 w 208"/>
                  <a:gd name="T65" fmla="*/ 4 h 218"/>
                  <a:gd name="T66" fmla="*/ 26 w 208"/>
                  <a:gd name="T67" fmla="*/ 6 h 218"/>
                  <a:gd name="T68" fmla="*/ 26 w 208"/>
                  <a:gd name="T69" fmla="*/ 9 h 218"/>
                  <a:gd name="T70" fmla="*/ 27 w 208"/>
                  <a:gd name="T71" fmla="*/ 11 h 218"/>
                  <a:gd name="T72" fmla="*/ 28 w 208"/>
                  <a:gd name="T73" fmla="*/ 13 h 218"/>
                  <a:gd name="T74" fmla="*/ 29 w 208"/>
                  <a:gd name="T75" fmla="*/ 15 h 218"/>
                  <a:gd name="T76" fmla="*/ 32 w 208"/>
                  <a:gd name="T77" fmla="*/ 17 h 2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8" h="218">
                    <a:moveTo>
                      <a:pt x="156" y="82"/>
                    </a:moveTo>
                    <a:lnTo>
                      <a:pt x="208" y="82"/>
                    </a:lnTo>
                    <a:lnTo>
                      <a:pt x="156" y="124"/>
                    </a:lnTo>
                    <a:lnTo>
                      <a:pt x="156" y="134"/>
                    </a:lnTo>
                    <a:lnTo>
                      <a:pt x="157" y="145"/>
                    </a:lnTo>
                    <a:lnTo>
                      <a:pt x="159" y="155"/>
                    </a:lnTo>
                    <a:lnTo>
                      <a:pt x="161" y="166"/>
                    </a:lnTo>
                    <a:lnTo>
                      <a:pt x="162" y="175"/>
                    </a:lnTo>
                    <a:lnTo>
                      <a:pt x="164" y="185"/>
                    </a:lnTo>
                    <a:lnTo>
                      <a:pt x="165" y="195"/>
                    </a:lnTo>
                    <a:lnTo>
                      <a:pt x="167" y="207"/>
                    </a:lnTo>
                    <a:lnTo>
                      <a:pt x="104" y="144"/>
                    </a:lnTo>
                    <a:lnTo>
                      <a:pt x="32" y="218"/>
                    </a:lnTo>
                    <a:lnTo>
                      <a:pt x="33" y="202"/>
                    </a:lnTo>
                    <a:lnTo>
                      <a:pt x="38" y="188"/>
                    </a:lnTo>
                    <a:lnTo>
                      <a:pt x="44" y="176"/>
                    </a:lnTo>
                    <a:lnTo>
                      <a:pt x="52" y="166"/>
                    </a:lnTo>
                    <a:lnTo>
                      <a:pt x="59" y="153"/>
                    </a:lnTo>
                    <a:lnTo>
                      <a:pt x="66" y="141"/>
                    </a:lnTo>
                    <a:lnTo>
                      <a:pt x="70" y="127"/>
                    </a:lnTo>
                    <a:lnTo>
                      <a:pt x="73" y="114"/>
                    </a:lnTo>
                    <a:lnTo>
                      <a:pt x="0" y="82"/>
                    </a:lnTo>
                    <a:lnTo>
                      <a:pt x="7" y="82"/>
                    </a:lnTo>
                    <a:lnTo>
                      <a:pt x="15" y="82"/>
                    </a:lnTo>
                    <a:lnTo>
                      <a:pt x="23" y="82"/>
                    </a:lnTo>
                    <a:lnTo>
                      <a:pt x="32" y="82"/>
                    </a:lnTo>
                    <a:lnTo>
                      <a:pt x="41" y="82"/>
                    </a:lnTo>
                    <a:lnTo>
                      <a:pt x="50" y="82"/>
                    </a:lnTo>
                    <a:lnTo>
                      <a:pt x="60" y="82"/>
                    </a:lnTo>
                    <a:lnTo>
                      <a:pt x="73" y="82"/>
                    </a:lnTo>
                    <a:lnTo>
                      <a:pt x="115" y="0"/>
                    </a:lnTo>
                    <a:lnTo>
                      <a:pt x="120" y="7"/>
                    </a:lnTo>
                    <a:lnTo>
                      <a:pt x="125" y="19"/>
                    </a:lnTo>
                    <a:lnTo>
                      <a:pt x="127" y="31"/>
                    </a:lnTo>
                    <a:lnTo>
                      <a:pt x="130" y="44"/>
                    </a:lnTo>
                    <a:lnTo>
                      <a:pt x="134" y="55"/>
                    </a:lnTo>
                    <a:lnTo>
                      <a:pt x="138" y="66"/>
                    </a:lnTo>
                    <a:lnTo>
                      <a:pt x="145" y="75"/>
                    </a:lnTo>
                    <a:lnTo>
                      <a:pt x="156" y="82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" name="Freeform 132"/>
              <p:cNvSpPr>
                <a:spLocks/>
              </p:cNvSpPr>
              <p:nvPr/>
            </p:nvSpPr>
            <p:spPr bwMode="auto">
              <a:xfrm>
                <a:off x="4081" y="670"/>
                <a:ext cx="58" cy="58"/>
              </a:xfrm>
              <a:custGeom>
                <a:avLst/>
                <a:gdLst>
                  <a:gd name="T0" fmla="*/ 39 w 289"/>
                  <a:gd name="T1" fmla="*/ 19 h 290"/>
                  <a:gd name="T2" fmla="*/ 42 w 289"/>
                  <a:gd name="T3" fmla="*/ 19 h 290"/>
                  <a:gd name="T4" fmla="*/ 44 w 289"/>
                  <a:gd name="T5" fmla="*/ 19 h 290"/>
                  <a:gd name="T6" fmla="*/ 47 w 289"/>
                  <a:gd name="T7" fmla="*/ 20 h 290"/>
                  <a:gd name="T8" fmla="*/ 49 w 289"/>
                  <a:gd name="T9" fmla="*/ 20 h 290"/>
                  <a:gd name="T10" fmla="*/ 52 w 289"/>
                  <a:gd name="T11" fmla="*/ 21 h 290"/>
                  <a:gd name="T12" fmla="*/ 54 w 289"/>
                  <a:gd name="T13" fmla="*/ 21 h 290"/>
                  <a:gd name="T14" fmla="*/ 56 w 289"/>
                  <a:gd name="T15" fmla="*/ 23 h 290"/>
                  <a:gd name="T16" fmla="*/ 58 w 289"/>
                  <a:gd name="T17" fmla="*/ 25 h 290"/>
                  <a:gd name="T18" fmla="*/ 56 w 289"/>
                  <a:gd name="T19" fmla="*/ 27 h 290"/>
                  <a:gd name="T20" fmla="*/ 53 w 289"/>
                  <a:gd name="T21" fmla="*/ 29 h 290"/>
                  <a:gd name="T22" fmla="*/ 49 w 289"/>
                  <a:gd name="T23" fmla="*/ 30 h 290"/>
                  <a:gd name="T24" fmla="*/ 46 w 289"/>
                  <a:gd name="T25" fmla="*/ 32 h 290"/>
                  <a:gd name="T26" fmla="*/ 44 w 289"/>
                  <a:gd name="T27" fmla="*/ 34 h 290"/>
                  <a:gd name="T28" fmla="*/ 42 w 289"/>
                  <a:gd name="T29" fmla="*/ 36 h 290"/>
                  <a:gd name="T30" fmla="*/ 43 w 289"/>
                  <a:gd name="T31" fmla="*/ 39 h 290"/>
                  <a:gd name="T32" fmla="*/ 46 w 289"/>
                  <a:gd name="T33" fmla="*/ 44 h 290"/>
                  <a:gd name="T34" fmla="*/ 46 w 289"/>
                  <a:gd name="T35" fmla="*/ 45 h 290"/>
                  <a:gd name="T36" fmla="*/ 46 w 289"/>
                  <a:gd name="T37" fmla="*/ 47 h 290"/>
                  <a:gd name="T38" fmla="*/ 46 w 289"/>
                  <a:gd name="T39" fmla="*/ 48 h 290"/>
                  <a:gd name="T40" fmla="*/ 46 w 289"/>
                  <a:gd name="T41" fmla="*/ 49 h 290"/>
                  <a:gd name="T42" fmla="*/ 46 w 289"/>
                  <a:gd name="T43" fmla="*/ 51 h 290"/>
                  <a:gd name="T44" fmla="*/ 46 w 289"/>
                  <a:gd name="T45" fmla="*/ 52 h 290"/>
                  <a:gd name="T46" fmla="*/ 46 w 289"/>
                  <a:gd name="T47" fmla="*/ 53 h 290"/>
                  <a:gd name="T48" fmla="*/ 46 w 289"/>
                  <a:gd name="T49" fmla="*/ 54 h 290"/>
                  <a:gd name="T50" fmla="*/ 43 w 289"/>
                  <a:gd name="T51" fmla="*/ 54 h 290"/>
                  <a:gd name="T52" fmla="*/ 41 w 289"/>
                  <a:gd name="T53" fmla="*/ 52 h 290"/>
                  <a:gd name="T54" fmla="*/ 39 w 289"/>
                  <a:gd name="T55" fmla="*/ 51 h 290"/>
                  <a:gd name="T56" fmla="*/ 37 w 289"/>
                  <a:gd name="T57" fmla="*/ 49 h 290"/>
                  <a:gd name="T58" fmla="*/ 35 w 289"/>
                  <a:gd name="T59" fmla="*/ 48 h 290"/>
                  <a:gd name="T60" fmla="*/ 33 w 289"/>
                  <a:gd name="T61" fmla="*/ 46 h 290"/>
                  <a:gd name="T62" fmla="*/ 31 w 289"/>
                  <a:gd name="T63" fmla="*/ 44 h 290"/>
                  <a:gd name="T64" fmla="*/ 29 w 289"/>
                  <a:gd name="T65" fmla="*/ 44 h 290"/>
                  <a:gd name="T66" fmla="*/ 10 w 289"/>
                  <a:gd name="T67" fmla="*/ 58 h 290"/>
                  <a:gd name="T68" fmla="*/ 8 w 289"/>
                  <a:gd name="T69" fmla="*/ 58 h 290"/>
                  <a:gd name="T70" fmla="*/ 9 w 289"/>
                  <a:gd name="T71" fmla="*/ 55 h 290"/>
                  <a:gd name="T72" fmla="*/ 10 w 289"/>
                  <a:gd name="T73" fmla="*/ 52 h 290"/>
                  <a:gd name="T74" fmla="*/ 11 w 289"/>
                  <a:gd name="T75" fmla="*/ 49 h 290"/>
                  <a:gd name="T76" fmla="*/ 12 w 289"/>
                  <a:gd name="T77" fmla="*/ 46 h 290"/>
                  <a:gd name="T78" fmla="*/ 14 w 289"/>
                  <a:gd name="T79" fmla="*/ 42 h 290"/>
                  <a:gd name="T80" fmla="*/ 15 w 289"/>
                  <a:gd name="T81" fmla="*/ 39 h 290"/>
                  <a:gd name="T82" fmla="*/ 17 w 289"/>
                  <a:gd name="T83" fmla="*/ 36 h 290"/>
                  <a:gd name="T84" fmla="*/ 18 w 289"/>
                  <a:gd name="T85" fmla="*/ 33 h 290"/>
                  <a:gd name="T86" fmla="*/ 16 w 289"/>
                  <a:gd name="T87" fmla="*/ 32 h 290"/>
                  <a:gd name="T88" fmla="*/ 14 w 289"/>
                  <a:gd name="T89" fmla="*/ 31 h 290"/>
                  <a:gd name="T90" fmla="*/ 11 w 289"/>
                  <a:gd name="T91" fmla="*/ 30 h 290"/>
                  <a:gd name="T92" fmla="*/ 9 w 289"/>
                  <a:gd name="T93" fmla="*/ 30 h 290"/>
                  <a:gd name="T94" fmla="*/ 7 w 289"/>
                  <a:gd name="T95" fmla="*/ 28 h 290"/>
                  <a:gd name="T96" fmla="*/ 4 w 289"/>
                  <a:gd name="T97" fmla="*/ 27 h 290"/>
                  <a:gd name="T98" fmla="*/ 2 w 289"/>
                  <a:gd name="T99" fmla="*/ 25 h 290"/>
                  <a:gd name="T100" fmla="*/ 0 w 289"/>
                  <a:gd name="T101" fmla="*/ 23 h 290"/>
                  <a:gd name="T102" fmla="*/ 23 w 289"/>
                  <a:gd name="T103" fmla="*/ 19 h 290"/>
                  <a:gd name="T104" fmla="*/ 31 w 289"/>
                  <a:gd name="T105" fmla="*/ 0 h 290"/>
                  <a:gd name="T106" fmla="*/ 32 w 289"/>
                  <a:gd name="T107" fmla="*/ 2 h 290"/>
                  <a:gd name="T108" fmla="*/ 34 w 289"/>
                  <a:gd name="T109" fmla="*/ 4 h 290"/>
                  <a:gd name="T110" fmla="*/ 35 w 289"/>
                  <a:gd name="T111" fmla="*/ 6 h 290"/>
                  <a:gd name="T112" fmla="*/ 36 w 289"/>
                  <a:gd name="T113" fmla="*/ 9 h 290"/>
                  <a:gd name="T114" fmla="*/ 37 w 289"/>
                  <a:gd name="T115" fmla="*/ 11 h 290"/>
                  <a:gd name="T116" fmla="*/ 38 w 289"/>
                  <a:gd name="T117" fmla="*/ 14 h 290"/>
                  <a:gd name="T118" fmla="*/ 39 w 289"/>
                  <a:gd name="T119" fmla="*/ 16 h 290"/>
                  <a:gd name="T120" fmla="*/ 39 w 289"/>
                  <a:gd name="T121" fmla="*/ 19 h 29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89" h="290">
                    <a:moveTo>
                      <a:pt x="196" y="94"/>
                    </a:moveTo>
                    <a:lnTo>
                      <a:pt x="207" y="96"/>
                    </a:lnTo>
                    <a:lnTo>
                      <a:pt x="220" y="97"/>
                    </a:lnTo>
                    <a:lnTo>
                      <a:pt x="233" y="98"/>
                    </a:lnTo>
                    <a:lnTo>
                      <a:pt x="246" y="100"/>
                    </a:lnTo>
                    <a:lnTo>
                      <a:pt x="257" y="103"/>
                    </a:lnTo>
                    <a:lnTo>
                      <a:pt x="270" y="107"/>
                    </a:lnTo>
                    <a:lnTo>
                      <a:pt x="279" y="114"/>
                    </a:lnTo>
                    <a:lnTo>
                      <a:pt x="289" y="125"/>
                    </a:lnTo>
                    <a:lnTo>
                      <a:pt x="278" y="134"/>
                    </a:lnTo>
                    <a:lnTo>
                      <a:pt x="263" y="143"/>
                    </a:lnTo>
                    <a:lnTo>
                      <a:pt x="246" y="150"/>
                    </a:lnTo>
                    <a:lnTo>
                      <a:pt x="230" y="159"/>
                    </a:lnTo>
                    <a:lnTo>
                      <a:pt x="217" y="168"/>
                    </a:lnTo>
                    <a:lnTo>
                      <a:pt x="211" y="181"/>
                    </a:lnTo>
                    <a:lnTo>
                      <a:pt x="213" y="196"/>
                    </a:lnTo>
                    <a:lnTo>
                      <a:pt x="227" y="218"/>
                    </a:lnTo>
                    <a:lnTo>
                      <a:pt x="227" y="225"/>
                    </a:lnTo>
                    <a:lnTo>
                      <a:pt x="228" y="233"/>
                    </a:lnTo>
                    <a:lnTo>
                      <a:pt x="228" y="239"/>
                    </a:lnTo>
                    <a:lnTo>
                      <a:pt x="230" y="247"/>
                    </a:lnTo>
                    <a:lnTo>
                      <a:pt x="230" y="253"/>
                    </a:lnTo>
                    <a:lnTo>
                      <a:pt x="231" y="260"/>
                    </a:lnTo>
                    <a:lnTo>
                      <a:pt x="229" y="264"/>
                    </a:lnTo>
                    <a:lnTo>
                      <a:pt x="227" y="270"/>
                    </a:lnTo>
                    <a:lnTo>
                      <a:pt x="215" y="268"/>
                    </a:lnTo>
                    <a:lnTo>
                      <a:pt x="204" y="262"/>
                    </a:lnTo>
                    <a:lnTo>
                      <a:pt x="194" y="255"/>
                    </a:lnTo>
                    <a:lnTo>
                      <a:pt x="185" y="247"/>
                    </a:lnTo>
                    <a:lnTo>
                      <a:pt x="175" y="238"/>
                    </a:lnTo>
                    <a:lnTo>
                      <a:pt x="166" y="229"/>
                    </a:lnTo>
                    <a:lnTo>
                      <a:pt x="155" y="222"/>
                    </a:lnTo>
                    <a:lnTo>
                      <a:pt x="144" y="218"/>
                    </a:lnTo>
                    <a:lnTo>
                      <a:pt x="51" y="290"/>
                    </a:lnTo>
                    <a:lnTo>
                      <a:pt x="40" y="290"/>
                    </a:lnTo>
                    <a:lnTo>
                      <a:pt x="44" y="274"/>
                    </a:lnTo>
                    <a:lnTo>
                      <a:pt x="50" y="258"/>
                    </a:lnTo>
                    <a:lnTo>
                      <a:pt x="55" y="243"/>
                    </a:lnTo>
                    <a:lnTo>
                      <a:pt x="62" y="228"/>
                    </a:lnTo>
                    <a:lnTo>
                      <a:pt x="69" y="212"/>
                    </a:lnTo>
                    <a:lnTo>
                      <a:pt x="77" y="196"/>
                    </a:lnTo>
                    <a:lnTo>
                      <a:pt x="83" y="181"/>
                    </a:lnTo>
                    <a:lnTo>
                      <a:pt x="92" y="166"/>
                    </a:lnTo>
                    <a:lnTo>
                      <a:pt x="80" y="161"/>
                    </a:lnTo>
                    <a:lnTo>
                      <a:pt x="69" y="157"/>
                    </a:lnTo>
                    <a:lnTo>
                      <a:pt x="56" y="152"/>
                    </a:lnTo>
                    <a:lnTo>
                      <a:pt x="46" y="148"/>
                    </a:lnTo>
                    <a:lnTo>
                      <a:pt x="34" y="140"/>
                    </a:lnTo>
                    <a:lnTo>
                      <a:pt x="22" y="133"/>
                    </a:lnTo>
                    <a:lnTo>
                      <a:pt x="10" y="124"/>
                    </a:lnTo>
                    <a:lnTo>
                      <a:pt x="0" y="114"/>
                    </a:lnTo>
                    <a:lnTo>
                      <a:pt x="114" y="94"/>
                    </a:lnTo>
                    <a:lnTo>
                      <a:pt x="155" y="0"/>
                    </a:lnTo>
                    <a:lnTo>
                      <a:pt x="161" y="8"/>
                    </a:lnTo>
                    <a:lnTo>
                      <a:pt x="168" y="18"/>
                    </a:lnTo>
                    <a:lnTo>
                      <a:pt x="174" y="29"/>
                    </a:lnTo>
                    <a:lnTo>
                      <a:pt x="179" y="43"/>
                    </a:lnTo>
                    <a:lnTo>
                      <a:pt x="183" y="55"/>
                    </a:lnTo>
                    <a:lnTo>
                      <a:pt x="187" y="68"/>
                    </a:lnTo>
                    <a:lnTo>
                      <a:pt x="192" y="80"/>
                    </a:lnTo>
                    <a:lnTo>
                      <a:pt x="196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" name="Freeform 133"/>
              <p:cNvSpPr>
                <a:spLocks/>
              </p:cNvSpPr>
              <p:nvPr/>
            </p:nvSpPr>
            <p:spPr bwMode="auto">
              <a:xfrm>
                <a:off x="4089" y="679"/>
                <a:ext cx="42" cy="41"/>
              </a:xfrm>
              <a:custGeom>
                <a:avLst/>
                <a:gdLst>
                  <a:gd name="T0" fmla="*/ 32 w 208"/>
                  <a:gd name="T1" fmla="*/ 14 h 207"/>
                  <a:gd name="T2" fmla="*/ 42 w 208"/>
                  <a:gd name="T3" fmla="*/ 16 h 207"/>
                  <a:gd name="T4" fmla="*/ 32 w 208"/>
                  <a:gd name="T5" fmla="*/ 25 h 207"/>
                  <a:gd name="T6" fmla="*/ 32 w 208"/>
                  <a:gd name="T7" fmla="*/ 27 h 207"/>
                  <a:gd name="T8" fmla="*/ 32 w 208"/>
                  <a:gd name="T9" fmla="*/ 29 h 207"/>
                  <a:gd name="T10" fmla="*/ 32 w 208"/>
                  <a:gd name="T11" fmla="*/ 31 h 207"/>
                  <a:gd name="T12" fmla="*/ 33 w 208"/>
                  <a:gd name="T13" fmla="*/ 32 h 207"/>
                  <a:gd name="T14" fmla="*/ 33 w 208"/>
                  <a:gd name="T15" fmla="*/ 34 h 207"/>
                  <a:gd name="T16" fmla="*/ 33 w 208"/>
                  <a:gd name="T17" fmla="*/ 36 h 207"/>
                  <a:gd name="T18" fmla="*/ 33 w 208"/>
                  <a:gd name="T19" fmla="*/ 37 h 207"/>
                  <a:gd name="T20" fmla="*/ 34 w 208"/>
                  <a:gd name="T21" fmla="*/ 39 h 207"/>
                  <a:gd name="T22" fmla="*/ 21 w 208"/>
                  <a:gd name="T23" fmla="*/ 29 h 207"/>
                  <a:gd name="T24" fmla="*/ 6 w 208"/>
                  <a:gd name="T25" fmla="*/ 41 h 207"/>
                  <a:gd name="T26" fmla="*/ 7 w 208"/>
                  <a:gd name="T27" fmla="*/ 39 h 207"/>
                  <a:gd name="T28" fmla="*/ 8 w 208"/>
                  <a:gd name="T29" fmla="*/ 37 h 207"/>
                  <a:gd name="T30" fmla="*/ 9 w 208"/>
                  <a:gd name="T31" fmla="*/ 34 h 207"/>
                  <a:gd name="T32" fmla="*/ 11 w 208"/>
                  <a:gd name="T33" fmla="*/ 32 h 207"/>
                  <a:gd name="T34" fmla="*/ 12 w 208"/>
                  <a:gd name="T35" fmla="*/ 30 h 207"/>
                  <a:gd name="T36" fmla="*/ 13 w 208"/>
                  <a:gd name="T37" fmla="*/ 28 h 207"/>
                  <a:gd name="T38" fmla="*/ 15 w 208"/>
                  <a:gd name="T39" fmla="*/ 25 h 207"/>
                  <a:gd name="T40" fmla="*/ 15 w 208"/>
                  <a:gd name="T41" fmla="*/ 23 h 207"/>
                  <a:gd name="T42" fmla="*/ 0 w 208"/>
                  <a:gd name="T43" fmla="*/ 16 h 207"/>
                  <a:gd name="T44" fmla="*/ 2 w 208"/>
                  <a:gd name="T45" fmla="*/ 16 h 207"/>
                  <a:gd name="T46" fmla="*/ 4 w 208"/>
                  <a:gd name="T47" fmla="*/ 15 h 207"/>
                  <a:gd name="T48" fmla="*/ 6 w 208"/>
                  <a:gd name="T49" fmla="*/ 15 h 207"/>
                  <a:gd name="T50" fmla="*/ 8 w 208"/>
                  <a:gd name="T51" fmla="*/ 15 h 207"/>
                  <a:gd name="T52" fmla="*/ 10 w 208"/>
                  <a:gd name="T53" fmla="*/ 15 h 207"/>
                  <a:gd name="T54" fmla="*/ 12 w 208"/>
                  <a:gd name="T55" fmla="*/ 15 h 207"/>
                  <a:gd name="T56" fmla="*/ 13 w 208"/>
                  <a:gd name="T57" fmla="*/ 15 h 207"/>
                  <a:gd name="T58" fmla="*/ 15 w 208"/>
                  <a:gd name="T59" fmla="*/ 14 h 207"/>
                  <a:gd name="T60" fmla="*/ 23 w 208"/>
                  <a:gd name="T61" fmla="*/ 0 h 207"/>
                  <a:gd name="T62" fmla="*/ 24 w 208"/>
                  <a:gd name="T63" fmla="*/ 1 h 207"/>
                  <a:gd name="T64" fmla="*/ 25 w 208"/>
                  <a:gd name="T65" fmla="*/ 4 h 207"/>
                  <a:gd name="T66" fmla="*/ 26 w 208"/>
                  <a:gd name="T67" fmla="*/ 6 h 207"/>
                  <a:gd name="T68" fmla="*/ 27 w 208"/>
                  <a:gd name="T69" fmla="*/ 9 h 207"/>
                  <a:gd name="T70" fmla="*/ 27 w 208"/>
                  <a:gd name="T71" fmla="*/ 10 h 207"/>
                  <a:gd name="T72" fmla="*/ 28 w 208"/>
                  <a:gd name="T73" fmla="*/ 12 h 207"/>
                  <a:gd name="T74" fmla="*/ 29 w 208"/>
                  <a:gd name="T75" fmla="*/ 13 h 207"/>
                  <a:gd name="T76" fmla="*/ 32 w 208"/>
                  <a:gd name="T77" fmla="*/ 14 h 2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8" h="207">
                    <a:moveTo>
                      <a:pt x="156" y="72"/>
                    </a:moveTo>
                    <a:lnTo>
                      <a:pt x="208" y="83"/>
                    </a:lnTo>
                    <a:lnTo>
                      <a:pt x="156" y="124"/>
                    </a:lnTo>
                    <a:lnTo>
                      <a:pt x="156" y="134"/>
                    </a:lnTo>
                    <a:lnTo>
                      <a:pt x="158" y="145"/>
                    </a:lnTo>
                    <a:lnTo>
                      <a:pt x="159" y="154"/>
                    </a:lnTo>
                    <a:lnTo>
                      <a:pt x="161" y="163"/>
                    </a:lnTo>
                    <a:lnTo>
                      <a:pt x="162" y="171"/>
                    </a:lnTo>
                    <a:lnTo>
                      <a:pt x="164" y="180"/>
                    </a:lnTo>
                    <a:lnTo>
                      <a:pt x="165" y="188"/>
                    </a:lnTo>
                    <a:lnTo>
                      <a:pt x="167" y="196"/>
                    </a:lnTo>
                    <a:lnTo>
                      <a:pt x="104" y="145"/>
                    </a:lnTo>
                    <a:lnTo>
                      <a:pt x="32" y="207"/>
                    </a:lnTo>
                    <a:lnTo>
                      <a:pt x="33" y="195"/>
                    </a:lnTo>
                    <a:lnTo>
                      <a:pt x="38" y="185"/>
                    </a:lnTo>
                    <a:lnTo>
                      <a:pt x="45" y="174"/>
                    </a:lnTo>
                    <a:lnTo>
                      <a:pt x="52" y="163"/>
                    </a:lnTo>
                    <a:lnTo>
                      <a:pt x="59" y="152"/>
                    </a:lnTo>
                    <a:lnTo>
                      <a:pt x="66" y="141"/>
                    </a:lnTo>
                    <a:lnTo>
                      <a:pt x="72" y="127"/>
                    </a:lnTo>
                    <a:lnTo>
                      <a:pt x="74" y="114"/>
                    </a:lnTo>
                    <a:lnTo>
                      <a:pt x="0" y="83"/>
                    </a:lnTo>
                    <a:lnTo>
                      <a:pt x="11" y="79"/>
                    </a:lnTo>
                    <a:lnTo>
                      <a:pt x="22" y="78"/>
                    </a:lnTo>
                    <a:lnTo>
                      <a:pt x="31" y="78"/>
                    </a:lnTo>
                    <a:lnTo>
                      <a:pt x="40" y="78"/>
                    </a:lnTo>
                    <a:lnTo>
                      <a:pt x="48" y="76"/>
                    </a:lnTo>
                    <a:lnTo>
                      <a:pt x="57" y="76"/>
                    </a:lnTo>
                    <a:lnTo>
                      <a:pt x="65" y="74"/>
                    </a:lnTo>
                    <a:lnTo>
                      <a:pt x="74" y="72"/>
                    </a:lnTo>
                    <a:lnTo>
                      <a:pt x="115" y="0"/>
                    </a:lnTo>
                    <a:lnTo>
                      <a:pt x="120" y="7"/>
                    </a:lnTo>
                    <a:lnTo>
                      <a:pt x="125" y="19"/>
                    </a:lnTo>
                    <a:lnTo>
                      <a:pt x="128" y="30"/>
                    </a:lnTo>
                    <a:lnTo>
                      <a:pt x="132" y="43"/>
                    </a:lnTo>
                    <a:lnTo>
                      <a:pt x="134" y="53"/>
                    </a:lnTo>
                    <a:lnTo>
                      <a:pt x="138" y="63"/>
                    </a:lnTo>
                    <a:lnTo>
                      <a:pt x="145" y="68"/>
                    </a:lnTo>
                    <a:lnTo>
                      <a:pt x="156" y="72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" name="Freeform 134"/>
              <p:cNvSpPr>
                <a:spLocks/>
              </p:cNvSpPr>
              <p:nvPr/>
            </p:nvSpPr>
            <p:spPr bwMode="auto">
              <a:xfrm>
                <a:off x="4407" y="645"/>
                <a:ext cx="68" cy="69"/>
              </a:xfrm>
              <a:custGeom>
                <a:avLst/>
                <a:gdLst>
                  <a:gd name="T0" fmla="*/ 25 w 343"/>
                  <a:gd name="T1" fmla="*/ 0 h 343"/>
                  <a:gd name="T2" fmla="*/ 25 w 343"/>
                  <a:gd name="T3" fmla="*/ 3 h 343"/>
                  <a:gd name="T4" fmla="*/ 25 w 343"/>
                  <a:gd name="T5" fmla="*/ 6 h 343"/>
                  <a:gd name="T6" fmla="*/ 25 w 343"/>
                  <a:gd name="T7" fmla="*/ 10 h 343"/>
                  <a:gd name="T8" fmla="*/ 25 w 343"/>
                  <a:gd name="T9" fmla="*/ 13 h 343"/>
                  <a:gd name="T10" fmla="*/ 25 w 343"/>
                  <a:gd name="T11" fmla="*/ 16 h 343"/>
                  <a:gd name="T12" fmla="*/ 24 w 343"/>
                  <a:gd name="T13" fmla="*/ 20 h 343"/>
                  <a:gd name="T14" fmla="*/ 24 w 343"/>
                  <a:gd name="T15" fmla="*/ 22 h 343"/>
                  <a:gd name="T16" fmla="*/ 23 w 343"/>
                  <a:gd name="T17" fmla="*/ 25 h 343"/>
                  <a:gd name="T18" fmla="*/ 0 w 343"/>
                  <a:gd name="T19" fmla="*/ 34 h 343"/>
                  <a:gd name="T20" fmla="*/ 19 w 343"/>
                  <a:gd name="T21" fmla="*/ 46 h 343"/>
                  <a:gd name="T22" fmla="*/ 19 w 343"/>
                  <a:gd name="T23" fmla="*/ 49 h 343"/>
                  <a:gd name="T24" fmla="*/ 19 w 343"/>
                  <a:gd name="T25" fmla="*/ 52 h 343"/>
                  <a:gd name="T26" fmla="*/ 19 w 343"/>
                  <a:gd name="T27" fmla="*/ 55 h 343"/>
                  <a:gd name="T28" fmla="*/ 19 w 343"/>
                  <a:gd name="T29" fmla="*/ 57 h 343"/>
                  <a:gd name="T30" fmla="*/ 19 w 343"/>
                  <a:gd name="T31" fmla="*/ 59 h 343"/>
                  <a:gd name="T32" fmla="*/ 19 w 343"/>
                  <a:gd name="T33" fmla="*/ 62 h 343"/>
                  <a:gd name="T34" fmla="*/ 19 w 343"/>
                  <a:gd name="T35" fmla="*/ 64 h 343"/>
                  <a:gd name="T36" fmla="*/ 19 w 343"/>
                  <a:gd name="T37" fmla="*/ 67 h 343"/>
                  <a:gd name="T38" fmla="*/ 21 w 343"/>
                  <a:gd name="T39" fmla="*/ 66 h 343"/>
                  <a:gd name="T40" fmla="*/ 24 w 343"/>
                  <a:gd name="T41" fmla="*/ 64 h 343"/>
                  <a:gd name="T42" fmla="*/ 25 w 343"/>
                  <a:gd name="T43" fmla="*/ 62 h 343"/>
                  <a:gd name="T44" fmla="*/ 27 w 343"/>
                  <a:gd name="T45" fmla="*/ 60 h 343"/>
                  <a:gd name="T46" fmla="*/ 29 w 343"/>
                  <a:gd name="T47" fmla="*/ 58 h 343"/>
                  <a:gd name="T48" fmla="*/ 31 w 343"/>
                  <a:gd name="T49" fmla="*/ 56 h 343"/>
                  <a:gd name="T50" fmla="*/ 33 w 343"/>
                  <a:gd name="T51" fmla="*/ 54 h 343"/>
                  <a:gd name="T52" fmla="*/ 35 w 343"/>
                  <a:gd name="T53" fmla="*/ 52 h 343"/>
                  <a:gd name="T54" fmla="*/ 56 w 343"/>
                  <a:gd name="T55" fmla="*/ 69 h 343"/>
                  <a:gd name="T56" fmla="*/ 57 w 343"/>
                  <a:gd name="T57" fmla="*/ 67 h 343"/>
                  <a:gd name="T58" fmla="*/ 57 w 343"/>
                  <a:gd name="T59" fmla="*/ 65 h 343"/>
                  <a:gd name="T60" fmla="*/ 57 w 343"/>
                  <a:gd name="T61" fmla="*/ 64 h 343"/>
                  <a:gd name="T62" fmla="*/ 57 w 343"/>
                  <a:gd name="T63" fmla="*/ 62 h 343"/>
                  <a:gd name="T64" fmla="*/ 56 w 343"/>
                  <a:gd name="T65" fmla="*/ 60 h 343"/>
                  <a:gd name="T66" fmla="*/ 55 w 343"/>
                  <a:gd name="T67" fmla="*/ 58 h 343"/>
                  <a:gd name="T68" fmla="*/ 54 w 343"/>
                  <a:gd name="T69" fmla="*/ 56 h 343"/>
                  <a:gd name="T70" fmla="*/ 54 w 343"/>
                  <a:gd name="T71" fmla="*/ 55 h 343"/>
                  <a:gd name="T72" fmla="*/ 47 w 343"/>
                  <a:gd name="T73" fmla="*/ 44 h 343"/>
                  <a:gd name="T74" fmla="*/ 50 w 343"/>
                  <a:gd name="T75" fmla="*/ 42 h 343"/>
                  <a:gd name="T76" fmla="*/ 53 w 343"/>
                  <a:gd name="T77" fmla="*/ 40 h 343"/>
                  <a:gd name="T78" fmla="*/ 55 w 343"/>
                  <a:gd name="T79" fmla="*/ 38 h 343"/>
                  <a:gd name="T80" fmla="*/ 58 w 343"/>
                  <a:gd name="T81" fmla="*/ 36 h 343"/>
                  <a:gd name="T82" fmla="*/ 61 w 343"/>
                  <a:gd name="T83" fmla="*/ 34 h 343"/>
                  <a:gd name="T84" fmla="*/ 64 w 343"/>
                  <a:gd name="T85" fmla="*/ 32 h 343"/>
                  <a:gd name="T86" fmla="*/ 66 w 343"/>
                  <a:gd name="T87" fmla="*/ 30 h 343"/>
                  <a:gd name="T88" fmla="*/ 68 w 343"/>
                  <a:gd name="T89" fmla="*/ 27 h 343"/>
                  <a:gd name="T90" fmla="*/ 65 w 343"/>
                  <a:gd name="T91" fmla="*/ 27 h 343"/>
                  <a:gd name="T92" fmla="*/ 63 w 343"/>
                  <a:gd name="T93" fmla="*/ 26 h 343"/>
                  <a:gd name="T94" fmla="*/ 61 w 343"/>
                  <a:gd name="T95" fmla="*/ 25 h 343"/>
                  <a:gd name="T96" fmla="*/ 58 w 343"/>
                  <a:gd name="T97" fmla="*/ 25 h 343"/>
                  <a:gd name="T98" fmla="*/ 56 w 343"/>
                  <a:gd name="T99" fmla="*/ 25 h 343"/>
                  <a:gd name="T100" fmla="*/ 54 w 343"/>
                  <a:gd name="T101" fmla="*/ 25 h 343"/>
                  <a:gd name="T102" fmla="*/ 52 w 343"/>
                  <a:gd name="T103" fmla="*/ 25 h 343"/>
                  <a:gd name="T104" fmla="*/ 49 w 343"/>
                  <a:gd name="T105" fmla="*/ 25 h 343"/>
                  <a:gd name="T106" fmla="*/ 27 w 343"/>
                  <a:gd name="T107" fmla="*/ 0 h 343"/>
                  <a:gd name="T108" fmla="*/ 25 w 343"/>
                  <a:gd name="T109" fmla="*/ 0 h 3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43" h="343">
                    <a:moveTo>
                      <a:pt x="125" y="0"/>
                    </a:moveTo>
                    <a:lnTo>
                      <a:pt x="125" y="15"/>
                    </a:lnTo>
                    <a:lnTo>
                      <a:pt x="126" y="32"/>
                    </a:lnTo>
                    <a:lnTo>
                      <a:pt x="126" y="49"/>
                    </a:lnTo>
                    <a:lnTo>
                      <a:pt x="127" y="66"/>
                    </a:lnTo>
                    <a:lnTo>
                      <a:pt x="126" y="82"/>
                    </a:lnTo>
                    <a:lnTo>
                      <a:pt x="123" y="98"/>
                    </a:lnTo>
                    <a:lnTo>
                      <a:pt x="120" y="111"/>
                    </a:lnTo>
                    <a:lnTo>
                      <a:pt x="114" y="125"/>
                    </a:lnTo>
                    <a:lnTo>
                      <a:pt x="0" y="167"/>
                    </a:lnTo>
                    <a:lnTo>
                      <a:pt x="94" y="229"/>
                    </a:lnTo>
                    <a:lnTo>
                      <a:pt x="96" y="242"/>
                    </a:lnTo>
                    <a:lnTo>
                      <a:pt x="97" y="257"/>
                    </a:lnTo>
                    <a:lnTo>
                      <a:pt x="97" y="271"/>
                    </a:lnTo>
                    <a:lnTo>
                      <a:pt x="97" y="284"/>
                    </a:lnTo>
                    <a:lnTo>
                      <a:pt x="95" y="295"/>
                    </a:lnTo>
                    <a:lnTo>
                      <a:pt x="95" y="308"/>
                    </a:lnTo>
                    <a:lnTo>
                      <a:pt x="94" y="320"/>
                    </a:lnTo>
                    <a:lnTo>
                      <a:pt x="94" y="333"/>
                    </a:lnTo>
                    <a:lnTo>
                      <a:pt x="108" y="326"/>
                    </a:lnTo>
                    <a:lnTo>
                      <a:pt x="119" y="319"/>
                    </a:lnTo>
                    <a:lnTo>
                      <a:pt x="128" y="309"/>
                    </a:lnTo>
                    <a:lnTo>
                      <a:pt x="138" y="300"/>
                    </a:lnTo>
                    <a:lnTo>
                      <a:pt x="146" y="289"/>
                    </a:lnTo>
                    <a:lnTo>
                      <a:pt x="155" y="278"/>
                    </a:lnTo>
                    <a:lnTo>
                      <a:pt x="165" y="268"/>
                    </a:lnTo>
                    <a:lnTo>
                      <a:pt x="177" y="260"/>
                    </a:lnTo>
                    <a:lnTo>
                      <a:pt x="280" y="343"/>
                    </a:lnTo>
                    <a:lnTo>
                      <a:pt x="285" y="334"/>
                    </a:lnTo>
                    <a:lnTo>
                      <a:pt x="288" y="325"/>
                    </a:lnTo>
                    <a:lnTo>
                      <a:pt x="288" y="316"/>
                    </a:lnTo>
                    <a:lnTo>
                      <a:pt x="286" y="307"/>
                    </a:lnTo>
                    <a:lnTo>
                      <a:pt x="282" y="296"/>
                    </a:lnTo>
                    <a:lnTo>
                      <a:pt x="278" y="286"/>
                    </a:lnTo>
                    <a:lnTo>
                      <a:pt x="274" y="277"/>
                    </a:lnTo>
                    <a:lnTo>
                      <a:pt x="270" y="271"/>
                    </a:lnTo>
                    <a:lnTo>
                      <a:pt x="239" y="219"/>
                    </a:lnTo>
                    <a:lnTo>
                      <a:pt x="251" y="207"/>
                    </a:lnTo>
                    <a:lnTo>
                      <a:pt x="265" y="197"/>
                    </a:lnTo>
                    <a:lnTo>
                      <a:pt x="278" y="188"/>
                    </a:lnTo>
                    <a:lnTo>
                      <a:pt x="294" y="180"/>
                    </a:lnTo>
                    <a:lnTo>
                      <a:pt x="308" y="170"/>
                    </a:lnTo>
                    <a:lnTo>
                      <a:pt x="321" y="161"/>
                    </a:lnTo>
                    <a:lnTo>
                      <a:pt x="332" y="150"/>
                    </a:lnTo>
                    <a:lnTo>
                      <a:pt x="343" y="136"/>
                    </a:lnTo>
                    <a:lnTo>
                      <a:pt x="330" y="132"/>
                    </a:lnTo>
                    <a:lnTo>
                      <a:pt x="319" y="129"/>
                    </a:lnTo>
                    <a:lnTo>
                      <a:pt x="306" y="126"/>
                    </a:lnTo>
                    <a:lnTo>
                      <a:pt x="295" y="126"/>
                    </a:lnTo>
                    <a:lnTo>
                      <a:pt x="283" y="125"/>
                    </a:lnTo>
                    <a:lnTo>
                      <a:pt x="271" y="125"/>
                    </a:lnTo>
                    <a:lnTo>
                      <a:pt x="260" y="125"/>
                    </a:lnTo>
                    <a:lnTo>
                      <a:pt x="249" y="125"/>
                    </a:lnTo>
                    <a:lnTo>
                      <a:pt x="13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" name="Freeform 135"/>
              <p:cNvSpPr>
                <a:spLocks/>
              </p:cNvSpPr>
              <p:nvPr/>
            </p:nvSpPr>
            <p:spPr bwMode="auto">
              <a:xfrm>
                <a:off x="4415" y="654"/>
                <a:ext cx="52" cy="49"/>
              </a:xfrm>
              <a:custGeom>
                <a:avLst/>
                <a:gdLst>
                  <a:gd name="T0" fmla="*/ 19 w 259"/>
                  <a:gd name="T1" fmla="*/ 20 h 249"/>
                  <a:gd name="T2" fmla="*/ 16 w 259"/>
                  <a:gd name="T3" fmla="*/ 21 h 249"/>
                  <a:gd name="T4" fmla="*/ 14 w 259"/>
                  <a:gd name="T5" fmla="*/ 22 h 249"/>
                  <a:gd name="T6" fmla="*/ 11 w 259"/>
                  <a:gd name="T7" fmla="*/ 22 h 249"/>
                  <a:gd name="T8" fmla="*/ 9 w 259"/>
                  <a:gd name="T9" fmla="*/ 23 h 249"/>
                  <a:gd name="T10" fmla="*/ 7 w 259"/>
                  <a:gd name="T11" fmla="*/ 24 h 249"/>
                  <a:gd name="T12" fmla="*/ 5 w 259"/>
                  <a:gd name="T13" fmla="*/ 25 h 249"/>
                  <a:gd name="T14" fmla="*/ 2 w 259"/>
                  <a:gd name="T15" fmla="*/ 26 h 249"/>
                  <a:gd name="T16" fmla="*/ 0 w 259"/>
                  <a:gd name="T17" fmla="*/ 27 h 249"/>
                  <a:gd name="T18" fmla="*/ 14 w 259"/>
                  <a:gd name="T19" fmla="*/ 35 h 249"/>
                  <a:gd name="T20" fmla="*/ 17 w 259"/>
                  <a:gd name="T21" fmla="*/ 49 h 249"/>
                  <a:gd name="T22" fmla="*/ 18 w 259"/>
                  <a:gd name="T23" fmla="*/ 47 h 249"/>
                  <a:gd name="T24" fmla="*/ 19 w 259"/>
                  <a:gd name="T25" fmla="*/ 46 h 249"/>
                  <a:gd name="T26" fmla="*/ 20 w 259"/>
                  <a:gd name="T27" fmla="*/ 44 h 249"/>
                  <a:gd name="T28" fmla="*/ 22 w 259"/>
                  <a:gd name="T29" fmla="*/ 43 h 249"/>
                  <a:gd name="T30" fmla="*/ 23 w 259"/>
                  <a:gd name="T31" fmla="*/ 41 h 249"/>
                  <a:gd name="T32" fmla="*/ 24 w 259"/>
                  <a:gd name="T33" fmla="*/ 40 h 249"/>
                  <a:gd name="T34" fmla="*/ 25 w 259"/>
                  <a:gd name="T35" fmla="*/ 38 h 249"/>
                  <a:gd name="T36" fmla="*/ 27 w 259"/>
                  <a:gd name="T37" fmla="*/ 37 h 249"/>
                  <a:gd name="T38" fmla="*/ 40 w 259"/>
                  <a:gd name="T39" fmla="*/ 47 h 249"/>
                  <a:gd name="T40" fmla="*/ 39 w 259"/>
                  <a:gd name="T41" fmla="*/ 45 h 249"/>
                  <a:gd name="T42" fmla="*/ 38 w 259"/>
                  <a:gd name="T43" fmla="*/ 44 h 249"/>
                  <a:gd name="T44" fmla="*/ 37 w 259"/>
                  <a:gd name="T45" fmla="*/ 42 h 249"/>
                  <a:gd name="T46" fmla="*/ 36 w 259"/>
                  <a:gd name="T47" fmla="*/ 40 h 249"/>
                  <a:gd name="T48" fmla="*/ 35 w 259"/>
                  <a:gd name="T49" fmla="*/ 38 h 249"/>
                  <a:gd name="T50" fmla="*/ 34 w 259"/>
                  <a:gd name="T51" fmla="*/ 36 h 249"/>
                  <a:gd name="T52" fmla="*/ 33 w 259"/>
                  <a:gd name="T53" fmla="*/ 33 h 249"/>
                  <a:gd name="T54" fmla="*/ 33 w 259"/>
                  <a:gd name="T55" fmla="*/ 31 h 249"/>
                  <a:gd name="T56" fmla="*/ 52 w 259"/>
                  <a:gd name="T57" fmla="*/ 20 h 249"/>
                  <a:gd name="T58" fmla="*/ 40 w 259"/>
                  <a:gd name="T59" fmla="*/ 20 h 249"/>
                  <a:gd name="T60" fmla="*/ 37 w 259"/>
                  <a:gd name="T61" fmla="*/ 17 h 249"/>
                  <a:gd name="T62" fmla="*/ 36 w 259"/>
                  <a:gd name="T63" fmla="*/ 15 h 249"/>
                  <a:gd name="T64" fmla="*/ 33 w 259"/>
                  <a:gd name="T65" fmla="*/ 12 h 249"/>
                  <a:gd name="T66" fmla="*/ 31 w 259"/>
                  <a:gd name="T67" fmla="*/ 10 h 249"/>
                  <a:gd name="T68" fmla="*/ 28 w 259"/>
                  <a:gd name="T69" fmla="*/ 8 h 249"/>
                  <a:gd name="T70" fmla="*/ 26 w 259"/>
                  <a:gd name="T71" fmla="*/ 5 h 249"/>
                  <a:gd name="T72" fmla="*/ 23 w 259"/>
                  <a:gd name="T73" fmla="*/ 3 h 249"/>
                  <a:gd name="T74" fmla="*/ 21 w 259"/>
                  <a:gd name="T75" fmla="*/ 0 h 249"/>
                  <a:gd name="T76" fmla="*/ 19 w 259"/>
                  <a:gd name="T77" fmla="*/ 20 h 2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59" h="249">
                    <a:moveTo>
                      <a:pt x="93" y="104"/>
                    </a:moveTo>
                    <a:lnTo>
                      <a:pt x="80" y="108"/>
                    </a:lnTo>
                    <a:lnTo>
                      <a:pt x="69" y="111"/>
                    </a:lnTo>
                    <a:lnTo>
                      <a:pt x="57" y="114"/>
                    </a:lnTo>
                    <a:lnTo>
                      <a:pt x="46" y="119"/>
                    </a:lnTo>
                    <a:lnTo>
                      <a:pt x="34" y="122"/>
                    </a:lnTo>
                    <a:lnTo>
                      <a:pt x="23" y="127"/>
                    </a:lnTo>
                    <a:lnTo>
                      <a:pt x="10" y="130"/>
                    </a:lnTo>
                    <a:lnTo>
                      <a:pt x="0" y="135"/>
                    </a:lnTo>
                    <a:lnTo>
                      <a:pt x="72" y="177"/>
                    </a:lnTo>
                    <a:lnTo>
                      <a:pt x="83" y="249"/>
                    </a:lnTo>
                    <a:lnTo>
                      <a:pt x="89" y="241"/>
                    </a:lnTo>
                    <a:lnTo>
                      <a:pt x="96" y="233"/>
                    </a:lnTo>
                    <a:lnTo>
                      <a:pt x="102" y="225"/>
                    </a:lnTo>
                    <a:lnTo>
                      <a:pt x="109" y="217"/>
                    </a:lnTo>
                    <a:lnTo>
                      <a:pt x="114" y="209"/>
                    </a:lnTo>
                    <a:lnTo>
                      <a:pt x="120" y="201"/>
                    </a:lnTo>
                    <a:lnTo>
                      <a:pt x="127" y="193"/>
                    </a:lnTo>
                    <a:lnTo>
                      <a:pt x="135" y="187"/>
                    </a:lnTo>
                    <a:lnTo>
                      <a:pt x="197" y="239"/>
                    </a:lnTo>
                    <a:lnTo>
                      <a:pt x="194" y="230"/>
                    </a:lnTo>
                    <a:lnTo>
                      <a:pt x="191" y="222"/>
                    </a:lnTo>
                    <a:lnTo>
                      <a:pt x="185" y="213"/>
                    </a:lnTo>
                    <a:lnTo>
                      <a:pt x="181" y="205"/>
                    </a:lnTo>
                    <a:lnTo>
                      <a:pt x="174" y="193"/>
                    </a:lnTo>
                    <a:lnTo>
                      <a:pt x="170" y="182"/>
                    </a:lnTo>
                    <a:lnTo>
                      <a:pt x="166" y="170"/>
                    </a:lnTo>
                    <a:lnTo>
                      <a:pt x="166" y="156"/>
                    </a:lnTo>
                    <a:lnTo>
                      <a:pt x="259" y="104"/>
                    </a:lnTo>
                    <a:lnTo>
                      <a:pt x="197" y="104"/>
                    </a:lnTo>
                    <a:lnTo>
                      <a:pt x="186" y="88"/>
                    </a:lnTo>
                    <a:lnTo>
                      <a:pt x="177" y="75"/>
                    </a:lnTo>
                    <a:lnTo>
                      <a:pt x="165" y="62"/>
                    </a:lnTo>
                    <a:lnTo>
                      <a:pt x="154" y="52"/>
                    </a:lnTo>
                    <a:lnTo>
                      <a:pt x="140" y="40"/>
                    </a:lnTo>
                    <a:lnTo>
                      <a:pt x="128" y="27"/>
                    </a:lnTo>
                    <a:lnTo>
                      <a:pt x="114" y="14"/>
                    </a:lnTo>
                    <a:lnTo>
                      <a:pt x="104" y="0"/>
                    </a:lnTo>
                    <a:lnTo>
                      <a:pt x="93" y="104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" name="Freeform 136"/>
              <p:cNvSpPr>
                <a:spLocks/>
              </p:cNvSpPr>
              <p:nvPr/>
            </p:nvSpPr>
            <p:spPr bwMode="auto">
              <a:xfrm>
                <a:off x="3915" y="882"/>
                <a:ext cx="77" cy="74"/>
              </a:xfrm>
              <a:custGeom>
                <a:avLst/>
                <a:gdLst>
                  <a:gd name="T0" fmla="*/ 52 w 383"/>
                  <a:gd name="T1" fmla="*/ 7 h 374"/>
                  <a:gd name="T2" fmla="*/ 52 w 383"/>
                  <a:gd name="T3" fmla="*/ 14 h 374"/>
                  <a:gd name="T4" fmla="*/ 53 w 383"/>
                  <a:gd name="T5" fmla="*/ 20 h 374"/>
                  <a:gd name="T6" fmla="*/ 56 w 383"/>
                  <a:gd name="T7" fmla="*/ 25 h 374"/>
                  <a:gd name="T8" fmla="*/ 61 w 383"/>
                  <a:gd name="T9" fmla="*/ 27 h 374"/>
                  <a:gd name="T10" fmla="*/ 67 w 383"/>
                  <a:gd name="T11" fmla="*/ 28 h 374"/>
                  <a:gd name="T12" fmla="*/ 72 w 383"/>
                  <a:gd name="T13" fmla="*/ 29 h 374"/>
                  <a:gd name="T14" fmla="*/ 76 w 383"/>
                  <a:gd name="T15" fmla="*/ 33 h 374"/>
                  <a:gd name="T16" fmla="*/ 58 w 383"/>
                  <a:gd name="T17" fmla="*/ 47 h 374"/>
                  <a:gd name="T18" fmla="*/ 59 w 383"/>
                  <a:gd name="T19" fmla="*/ 53 h 374"/>
                  <a:gd name="T20" fmla="*/ 60 w 383"/>
                  <a:gd name="T21" fmla="*/ 60 h 374"/>
                  <a:gd name="T22" fmla="*/ 61 w 383"/>
                  <a:gd name="T23" fmla="*/ 65 h 374"/>
                  <a:gd name="T24" fmla="*/ 61 w 383"/>
                  <a:gd name="T25" fmla="*/ 72 h 374"/>
                  <a:gd name="T26" fmla="*/ 54 w 383"/>
                  <a:gd name="T27" fmla="*/ 71 h 374"/>
                  <a:gd name="T28" fmla="*/ 49 w 383"/>
                  <a:gd name="T29" fmla="*/ 68 h 374"/>
                  <a:gd name="T30" fmla="*/ 44 w 383"/>
                  <a:gd name="T31" fmla="*/ 64 h 374"/>
                  <a:gd name="T32" fmla="*/ 40 w 383"/>
                  <a:gd name="T33" fmla="*/ 60 h 374"/>
                  <a:gd name="T34" fmla="*/ 33 w 383"/>
                  <a:gd name="T35" fmla="*/ 63 h 374"/>
                  <a:gd name="T36" fmla="*/ 28 w 383"/>
                  <a:gd name="T37" fmla="*/ 67 h 374"/>
                  <a:gd name="T38" fmla="*/ 22 w 383"/>
                  <a:gd name="T39" fmla="*/ 71 h 374"/>
                  <a:gd name="T40" fmla="*/ 17 w 383"/>
                  <a:gd name="T41" fmla="*/ 74 h 374"/>
                  <a:gd name="T42" fmla="*/ 16 w 383"/>
                  <a:gd name="T43" fmla="*/ 64 h 374"/>
                  <a:gd name="T44" fmla="*/ 20 w 383"/>
                  <a:gd name="T45" fmla="*/ 54 h 374"/>
                  <a:gd name="T46" fmla="*/ 22 w 383"/>
                  <a:gd name="T47" fmla="*/ 45 h 374"/>
                  <a:gd name="T48" fmla="*/ 15 w 383"/>
                  <a:gd name="T49" fmla="*/ 39 h 374"/>
                  <a:gd name="T50" fmla="*/ 11 w 383"/>
                  <a:gd name="T51" fmla="*/ 37 h 374"/>
                  <a:gd name="T52" fmla="*/ 8 w 383"/>
                  <a:gd name="T53" fmla="*/ 35 h 374"/>
                  <a:gd name="T54" fmla="*/ 4 w 383"/>
                  <a:gd name="T55" fmla="*/ 32 h 374"/>
                  <a:gd name="T56" fmla="*/ 0 w 383"/>
                  <a:gd name="T57" fmla="*/ 29 h 374"/>
                  <a:gd name="T58" fmla="*/ 27 w 383"/>
                  <a:gd name="T59" fmla="*/ 21 h 374"/>
                  <a:gd name="T60" fmla="*/ 34 w 383"/>
                  <a:gd name="T61" fmla="*/ 16 h 374"/>
                  <a:gd name="T62" fmla="*/ 39 w 383"/>
                  <a:gd name="T63" fmla="*/ 10 h 374"/>
                  <a:gd name="T64" fmla="*/ 44 w 383"/>
                  <a:gd name="T65" fmla="*/ 4 h 374"/>
                  <a:gd name="T66" fmla="*/ 50 w 383"/>
                  <a:gd name="T67" fmla="*/ 0 h 3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3" h="374">
                    <a:moveTo>
                      <a:pt x="259" y="22"/>
                    </a:moveTo>
                    <a:lnTo>
                      <a:pt x="259" y="36"/>
                    </a:lnTo>
                    <a:lnTo>
                      <a:pt x="259" y="53"/>
                    </a:lnTo>
                    <a:lnTo>
                      <a:pt x="259" y="69"/>
                    </a:lnTo>
                    <a:lnTo>
                      <a:pt x="262" y="85"/>
                    </a:lnTo>
                    <a:lnTo>
                      <a:pt x="265" y="100"/>
                    </a:lnTo>
                    <a:lnTo>
                      <a:pt x="270" y="113"/>
                    </a:lnTo>
                    <a:lnTo>
                      <a:pt x="278" y="126"/>
                    </a:lnTo>
                    <a:lnTo>
                      <a:pt x="290" y="136"/>
                    </a:lnTo>
                    <a:lnTo>
                      <a:pt x="304" y="136"/>
                    </a:lnTo>
                    <a:lnTo>
                      <a:pt x="320" y="137"/>
                    </a:lnTo>
                    <a:lnTo>
                      <a:pt x="334" y="139"/>
                    </a:lnTo>
                    <a:lnTo>
                      <a:pt x="348" y="144"/>
                    </a:lnTo>
                    <a:lnTo>
                      <a:pt x="360" y="148"/>
                    </a:lnTo>
                    <a:lnTo>
                      <a:pt x="370" y="156"/>
                    </a:lnTo>
                    <a:lnTo>
                      <a:pt x="377" y="165"/>
                    </a:lnTo>
                    <a:lnTo>
                      <a:pt x="383" y="176"/>
                    </a:lnTo>
                    <a:lnTo>
                      <a:pt x="290" y="239"/>
                    </a:lnTo>
                    <a:lnTo>
                      <a:pt x="290" y="253"/>
                    </a:lnTo>
                    <a:lnTo>
                      <a:pt x="292" y="269"/>
                    </a:lnTo>
                    <a:lnTo>
                      <a:pt x="295" y="285"/>
                    </a:lnTo>
                    <a:lnTo>
                      <a:pt x="299" y="301"/>
                    </a:lnTo>
                    <a:lnTo>
                      <a:pt x="301" y="315"/>
                    </a:lnTo>
                    <a:lnTo>
                      <a:pt x="303" y="331"/>
                    </a:lnTo>
                    <a:lnTo>
                      <a:pt x="302" y="347"/>
                    </a:lnTo>
                    <a:lnTo>
                      <a:pt x="301" y="363"/>
                    </a:lnTo>
                    <a:lnTo>
                      <a:pt x="284" y="361"/>
                    </a:lnTo>
                    <a:lnTo>
                      <a:pt x="270" y="357"/>
                    </a:lnTo>
                    <a:lnTo>
                      <a:pt x="257" y="350"/>
                    </a:lnTo>
                    <a:lnTo>
                      <a:pt x="244" y="344"/>
                    </a:lnTo>
                    <a:lnTo>
                      <a:pt x="231" y="334"/>
                    </a:lnTo>
                    <a:lnTo>
                      <a:pt x="220" y="323"/>
                    </a:lnTo>
                    <a:lnTo>
                      <a:pt x="207" y="312"/>
                    </a:lnTo>
                    <a:lnTo>
                      <a:pt x="197" y="301"/>
                    </a:lnTo>
                    <a:lnTo>
                      <a:pt x="180" y="309"/>
                    </a:lnTo>
                    <a:lnTo>
                      <a:pt x="166" y="319"/>
                    </a:lnTo>
                    <a:lnTo>
                      <a:pt x="153" y="329"/>
                    </a:lnTo>
                    <a:lnTo>
                      <a:pt x="139" y="340"/>
                    </a:lnTo>
                    <a:lnTo>
                      <a:pt x="125" y="350"/>
                    </a:lnTo>
                    <a:lnTo>
                      <a:pt x="111" y="361"/>
                    </a:lnTo>
                    <a:lnTo>
                      <a:pt x="96" y="367"/>
                    </a:lnTo>
                    <a:lnTo>
                      <a:pt x="83" y="374"/>
                    </a:lnTo>
                    <a:lnTo>
                      <a:pt x="76" y="349"/>
                    </a:lnTo>
                    <a:lnTo>
                      <a:pt x="81" y="323"/>
                    </a:lnTo>
                    <a:lnTo>
                      <a:pt x="88" y="297"/>
                    </a:lnTo>
                    <a:lnTo>
                      <a:pt x="100" y="274"/>
                    </a:lnTo>
                    <a:lnTo>
                      <a:pt x="107" y="249"/>
                    </a:lnTo>
                    <a:lnTo>
                      <a:pt x="108" y="228"/>
                    </a:lnTo>
                    <a:lnTo>
                      <a:pt x="97" y="210"/>
                    </a:lnTo>
                    <a:lnTo>
                      <a:pt x="73" y="198"/>
                    </a:lnTo>
                    <a:lnTo>
                      <a:pt x="64" y="192"/>
                    </a:lnTo>
                    <a:lnTo>
                      <a:pt x="56" y="188"/>
                    </a:lnTo>
                    <a:lnTo>
                      <a:pt x="48" y="181"/>
                    </a:lnTo>
                    <a:lnTo>
                      <a:pt x="40" y="175"/>
                    </a:lnTo>
                    <a:lnTo>
                      <a:pt x="30" y="167"/>
                    </a:lnTo>
                    <a:lnTo>
                      <a:pt x="21" y="161"/>
                    </a:lnTo>
                    <a:lnTo>
                      <a:pt x="10" y="153"/>
                    </a:lnTo>
                    <a:lnTo>
                      <a:pt x="0" y="146"/>
                    </a:lnTo>
                    <a:lnTo>
                      <a:pt x="10" y="125"/>
                    </a:lnTo>
                    <a:lnTo>
                      <a:pt x="135" y="104"/>
                    </a:lnTo>
                    <a:lnTo>
                      <a:pt x="152" y="94"/>
                    </a:lnTo>
                    <a:lnTo>
                      <a:pt x="168" y="82"/>
                    </a:lnTo>
                    <a:lnTo>
                      <a:pt x="181" y="67"/>
                    </a:lnTo>
                    <a:lnTo>
                      <a:pt x="195" y="52"/>
                    </a:lnTo>
                    <a:lnTo>
                      <a:pt x="206" y="36"/>
                    </a:lnTo>
                    <a:lnTo>
                      <a:pt x="220" y="22"/>
                    </a:lnTo>
                    <a:lnTo>
                      <a:pt x="233" y="9"/>
                    </a:lnTo>
                    <a:lnTo>
                      <a:pt x="249" y="0"/>
                    </a:lnTo>
                    <a:lnTo>
                      <a:pt x="25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" name="Freeform 137"/>
              <p:cNvSpPr>
                <a:spLocks/>
              </p:cNvSpPr>
              <p:nvPr/>
            </p:nvSpPr>
            <p:spPr bwMode="auto">
              <a:xfrm>
                <a:off x="3925" y="892"/>
                <a:ext cx="61" cy="58"/>
              </a:xfrm>
              <a:custGeom>
                <a:avLst/>
                <a:gdLst>
                  <a:gd name="T0" fmla="*/ 51 w 301"/>
                  <a:gd name="T1" fmla="*/ 23 h 291"/>
                  <a:gd name="T2" fmla="*/ 61 w 301"/>
                  <a:gd name="T3" fmla="*/ 25 h 291"/>
                  <a:gd name="T4" fmla="*/ 58 w 301"/>
                  <a:gd name="T5" fmla="*/ 26 h 291"/>
                  <a:gd name="T6" fmla="*/ 56 w 301"/>
                  <a:gd name="T7" fmla="*/ 28 h 291"/>
                  <a:gd name="T8" fmla="*/ 53 w 301"/>
                  <a:gd name="T9" fmla="*/ 29 h 291"/>
                  <a:gd name="T10" fmla="*/ 51 w 301"/>
                  <a:gd name="T11" fmla="*/ 30 h 291"/>
                  <a:gd name="T12" fmla="*/ 48 w 301"/>
                  <a:gd name="T13" fmla="*/ 31 h 291"/>
                  <a:gd name="T14" fmla="*/ 46 w 301"/>
                  <a:gd name="T15" fmla="*/ 32 h 291"/>
                  <a:gd name="T16" fmla="*/ 44 w 301"/>
                  <a:gd name="T17" fmla="*/ 34 h 291"/>
                  <a:gd name="T18" fmla="*/ 42 w 301"/>
                  <a:gd name="T19" fmla="*/ 35 h 291"/>
                  <a:gd name="T20" fmla="*/ 46 w 301"/>
                  <a:gd name="T21" fmla="*/ 56 h 291"/>
                  <a:gd name="T22" fmla="*/ 43 w 301"/>
                  <a:gd name="T23" fmla="*/ 55 h 291"/>
                  <a:gd name="T24" fmla="*/ 41 w 301"/>
                  <a:gd name="T25" fmla="*/ 53 h 291"/>
                  <a:gd name="T26" fmla="*/ 38 w 301"/>
                  <a:gd name="T27" fmla="*/ 51 h 291"/>
                  <a:gd name="T28" fmla="*/ 36 w 301"/>
                  <a:gd name="T29" fmla="*/ 49 h 291"/>
                  <a:gd name="T30" fmla="*/ 34 w 301"/>
                  <a:gd name="T31" fmla="*/ 47 h 291"/>
                  <a:gd name="T32" fmla="*/ 32 w 301"/>
                  <a:gd name="T33" fmla="*/ 45 h 291"/>
                  <a:gd name="T34" fmla="*/ 30 w 301"/>
                  <a:gd name="T35" fmla="*/ 43 h 291"/>
                  <a:gd name="T36" fmla="*/ 28 w 301"/>
                  <a:gd name="T37" fmla="*/ 41 h 291"/>
                  <a:gd name="T38" fmla="*/ 11 w 301"/>
                  <a:gd name="T39" fmla="*/ 58 h 291"/>
                  <a:gd name="T40" fmla="*/ 17 w 301"/>
                  <a:gd name="T41" fmla="*/ 29 h 291"/>
                  <a:gd name="T42" fmla="*/ 15 w 301"/>
                  <a:gd name="T43" fmla="*/ 28 h 291"/>
                  <a:gd name="T44" fmla="*/ 13 w 301"/>
                  <a:gd name="T45" fmla="*/ 27 h 291"/>
                  <a:gd name="T46" fmla="*/ 11 w 301"/>
                  <a:gd name="T47" fmla="*/ 26 h 291"/>
                  <a:gd name="T48" fmla="*/ 9 w 301"/>
                  <a:gd name="T49" fmla="*/ 25 h 291"/>
                  <a:gd name="T50" fmla="*/ 6 w 301"/>
                  <a:gd name="T51" fmla="*/ 24 h 291"/>
                  <a:gd name="T52" fmla="*/ 4 w 301"/>
                  <a:gd name="T53" fmla="*/ 22 h 291"/>
                  <a:gd name="T54" fmla="*/ 2 w 301"/>
                  <a:gd name="T55" fmla="*/ 21 h 291"/>
                  <a:gd name="T56" fmla="*/ 0 w 301"/>
                  <a:gd name="T57" fmla="*/ 19 h 291"/>
                  <a:gd name="T58" fmla="*/ 2 w 301"/>
                  <a:gd name="T59" fmla="*/ 19 h 291"/>
                  <a:gd name="T60" fmla="*/ 5 w 301"/>
                  <a:gd name="T61" fmla="*/ 18 h 291"/>
                  <a:gd name="T62" fmla="*/ 8 w 301"/>
                  <a:gd name="T63" fmla="*/ 18 h 291"/>
                  <a:gd name="T64" fmla="*/ 11 w 301"/>
                  <a:gd name="T65" fmla="*/ 18 h 291"/>
                  <a:gd name="T66" fmla="*/ 13 w 301"/>
                  <a:gd name="T67" fmla="*/ 17 h 291"/>
                  <a:gd name="T68" fmla="*/ 16 w 301"/>
                  <a:gd name="T69" fmla="*/ 17 h 291"/>
                  <a:gd name="T70" fmla="*/ 18 w 301"/>
                  <a:gd name="T71" fmla="*/ 17 h 291"/>
                  <a:gd name="T72" fmla="*/ 21 w 301"/>
                  <a:gd name="T73" fmla="*/ 17 h 291"/>
                  <a:gd name="T74" fmla="*/ 38 w 301"/>
                  <a:gd name="T75" fmla="*/ 0 h 291"/>
                  <a:gd name="T76" fmla="*/ 39 w 301"/>
                  <a:gd name="T77" fmla="*/ 3 h 291"/>
                  <a:gd name="T78" fmla="*/ 39 w 301"/>
                  <a:gd name="T79" fmla="*/ 6 h 291"/>
                  <a:gd name="T80" fmla="*/ 39 w 301"/>
                  <a:gd name="T81" fmla="*/ 10 h 291"/>
                  <a:gd name="T82" fmla="*/ 40 w 301"/>
                  <a:gd name="T83" fmla="*/ 15 h 291"/>
                  <a:gd name="T84" fmla="*/ 40 w 301"/>
                  <a:gd name="T85" fmla="*/ 18 h 291"/>
                  <a:gd name="T86" fmla="*/ 42 w 301"/>
                  <a:gd name="T87" fmla="*/ 21 h 291"/>
                  <a:gd name="T88" fmla="*/ 45 w 301"/>
                  <a:gd name="T89" fmla="*/ 22 h 291"/>
                  <a:gd name="T90" fmla="*/ 51 w 301"/>
                  <a:gd name="T91" fmla="*/ 23 h 29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01" h="291">
                    <a:moveTo>
                      <a:pt x="250" y="114"/>
                    </a:moveTo>
                    <a:lnTo>
                      <a:pt x="301" y="124"/>
                    </a:lnTo>
                    <a:lnTo>
                      <a:pt x="287" y="131"/>
                    </a:lnTo>
                    <a:lnTo>
                      <a:pt x="275" y="138"/>
                    </a:lnTo>
                    <a:lnTo>
                      <a:pt x="262" y="144"/>
                    </a:lnTo>
                    <a:lnTo>
                      <a:pt x="250" y="150"/>
                    </a:lnTo>
                    <a:lnTo>
                      <a:pt x="236" y="156"/>
                    </a:lnTo>
                    <a:lnTo>
                      <a:pt x="226" y="162"/>
                    </a:lnTo>
                    <a:lnTo>
                      <a:pt x="216" y="169"/>
                    </a:lnTo>
                    <a:lnTo>
                      <a:pt x="208" y="176"/>
                    </a:lnTo>
                    <a:lnTo>
                      <a:pt x="228" y="280"/>
                    </a:lnTo>
                    <a:lnTo>
                      <a:pt x="214" y="274"/>
                    </a:lnTo>
                    <a:lnTo>
                      <a:pt x="200" y="267"/>
                    </a:lnTo>
                    <a:lnTo>
                      <a:pt x="188" y="257"/>
                    </a:lnTo>
                    <a:lnTo>
                      <a:pt x="178" y="248"/>
                    </a:lnTo>
                    <a:lnTo>
                      <a:pt x="166" y="236"/>
                    </a:lnTo>
                    <a:lnTo>
                      <a:pt x="156" y="226"/>
                    </a:lnTo>
                    <a:lnTo>
                      <a:pt x="146" y="216"/>
                    </a:lnTo>
                    <a:lnTo>
                      <a:pt x="136" y="208"/>
                    </a:lnTo>
                    <a:lnTo>
                      <a:pt x="52" y="291"/>
                    </a:lnTo>
                    <a:lnTo>
                      <a:pt x="84" y="146"/>
                    </a:lnTo>
                    <a:lnTo>
                      <a:pt x="74" y="141"/>
                    </a:lnTo>
                    <a:lnTo>
                      <a:pt x="63" y="137"/>
                    </a:lnTo>
                    <a:lnTo>
                      <a:pt x="52" y="131"/>
                    </a:lnTo>
                    <a:lnTo>
                      <a:pt x="42" y="127"/>
                    </a:lnTo>
                    <a:lnTo>
                      <a:pt x="30" y="119"/>
                    </a:lnTo>
                    <a:lnTo>
                      <a:pt x="18" y="112"/>
                    </a:lnTo>
                    <a:lnTo>
                      <a:pt x="8" y="103"/>
                    </a:lnTo>
                    <a:lnTo>
                      <a:pt x="0" y="94"/>
                    </a:lnTo>
                    <a:lnTo>
                      <a:pt x="11" y="93"/>
                    </a:lnTo>
                    <a:lnTo>
                      <a:pt x="25" y="92"/>
                    </a:lnTo>
                    <a:lnTo>
                      <a:pt x="39" y="89"/>
                    </a:lnTo>
                    <a:lnTo>
                      <a:pt x="52" y="88"/>
                    </a:lnTo>
                    <a:lnTo>
                      <a:pt x="65" y="86"/>
                    </a:lnTo>
                    <a:lnTo>
                      <a:pt x="78" y="85"/>
                    </a:lnTo>
                    <a:lnTo>
                      <a:pt x="91" y="84"/>
                    </a:lnTo>
                    <a:lnTo>
                      <a:pt x="104" y="84"/>
                    </a:lnTo>
                    <a:lnTo>
                      <a:pt x="188" y="0"/>
                    </a:lnTo>
                    <a:lnTo>
                      <a:pt x="192" y="14"/>
                    </a:lnTo>
                    <a:lnTo>
                      <a:pt x="193" y="32"/>
                    </a:lnTo>
                    <a:lnTo>
                      <a:pt x="193" y="52"/>
                    </a:lnTo>
                    <a:lnTo>
                      <a:pt x="195" y="73"/>
                    </a:lnTo>
                    <a:lnTo>
                      <a:pt x="198" y="89"/>
                    </a:lnTo>
                    <a:lnTo>
                      <a:pt x="207" y="104"/>
                    </a:lnTo>
                    <a:lnTo>
                      <a:pt x="223" y="112"/>
                    </a:lnTo>
                    <a:lnTo>
                      <a:pt x="250" y="114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" name="Freeform 138"/>
              <p:cNvSpPr>
                <a:spLocks/>
              </p:cNvSpPr>
              <p:nvPr/>
            </p:nvSpPr>
            <p:spPr bwMode="auto">
              <a:xfrm>
                <a:off x="4245" y="544"/>
                <a:ext cx="48" cy="48"/>
              </a:xfrm>
              <a:custGeom>
                <a:avLst/>
                <a:gdLst>
                  <a:gd name="T0" fmla="*/ 31 w 240"/>
                  <a:gd name="T1" fmla="*/ 15 h 239"/>
                  <a:gd name="T2" fmla="*/ 33 w 240"/>
                  <a:gd name="T3" fmla="*/ 15 h 239"/>
                  <a:gd name="T4" fmla="*/ 35 w 240"/>
                  <a:gd name="T5" fmla="*/ 15 h 239"/>
                  <a:gd name="T6" fmla="*/ 37 w 240"/>
                  <a:gd name="T7" fmla="*/ 15 h 239"/>
                  <a:gd name="T8" fmla="*/ 39 w 240"/>
                  <a:gd name="T9" fmla="*/ 16 h 239"/>
                  <a:gd name="T10" fmla="*/ 42 w 240"/>
                  <a:gd name="T11" fmla="*/ 16 h 239"/>
                  <a:gd name="T12" fmla="*/ 44 w 240"/>
                  <a:gd name="T13" fmla="*/ 16 h 239"/>
                  <a:gd name="T14" fmla="*/ 46 w 240"/>
                  <a:gd name="T15" fmla="*/ 17 h 239"/>
                  <a:gd name="T16" fmla="*/ 48 w 240"/>
                  <a:gd name="T17" fmla="*/ 19 h 239"/>
                  <a:gd name="T18" fmla="*/ 46 w 240"/>
                  <a:gd name="T19" fmla="*/ 21 h 239"/>
                  <a:gd name="T20" fmla="*/ 43 w 240"/>
                  <a:gd name="T21" fmla="*/ 22 h 239"/>
                  <a:gd name="T22" fmla="*/ 40 w 240"/>
                  <a:gd name="T23" fmla="*/ 24 h 239"/>
                  <a:gd name="T24" fmla="*/ 38 w 240"/>
                  <a:gd name="T25" fmla="*/ 26 h 239"/>
                  <a:gd name="T26" fmla="*/ 35 w 240"/>
                  <a:gd name="T27" fmla="*/ 27 h 239"/>
                  <a:gd name="T28" fmla="*/ 34 w 240"/>
                  <a:gd name="T29" fmla="*/ 29 h 239"/>
                  <a:gd name="T30" fmla="*/ 34 w 240"/>
                  <a:gd name="T31" fmla="*/ 32 h 239"/>
                  <a:gd name="T32" fmla="*/ 35 w 240"/>
                  <a:gd name="T33" fmla="*/ 35 h 239"/>
                  <a:gd name="T34" fmla="*/ 36 w 240"/>
                  <a:gd name="T35" fmla="*/ 37 h 239"/>
                  <a:gd name="T36" fmla="*/ 37 w 240"/>
                  <a:gd name="T37" fmla="*/ 40 h 239"/>
                  <a:gd name="T38" fmla="*/ 38 w 240"/>
                  <a:gd name="T39" fmla="*/ 42 h 239"/>
                  <a:gd name="T40" fmla="*/ 38 w 240"/>
                  <a:gd name="T41" fmla="*/ 44 h 239"/>
                  <a:gd name="T42" fmla="*/ 35 w 240"/>
                  <a:gd name="T43" fmla="*/ 43 h 239"/>
                  <a:gd name="T44" fmla="*/ 33 w 240"/>
                  <a:gd name="T45" fmla="*/ 43 h 239"/>
                  <a:gd name="T46" fmla="*/ 32 w 240"/>
                  <a:gd name="T47" fmla="*/ 41 h 239"/>
                  <a:gd name="T48" fmla="*/ 30 w 240"/>
                  <a:gd name="T49" fmla="*/ 40 h 239"/>
                  <a:gd name="T50" fmla="*/ 29 w 240"/>
                  <a:gd name="T51" fmla="*/ 38 h 239"/>
                  <a:gd name="T52" fmla="*/ 28 w 240"/>
                  <a:gd name="T53" fmla="*/ 37 h 239"/>
                  <a:gd name="T54" fmla="*/ 26 w 240"/>
                  <a:gd name="T55" fmla="*/ 35 h 239"/>
                  <a:gd name="T56" fmla="*/ 25 w 240"/>
                  <a:gd name="T57" fmla="*/ 33 h 239"/>
                  <a:gd name="T58" fmla="*/ 8 w 240"/>
                  <a:gd name="T59" fmla="*/ 48 h 239"/>
                  <a:gd name="T60" fmla="*/ 6 w 240"/>
                  <a:gd name="T61" fmla="*/ 46 h 239"/>
                  <a:gd name="T62" fmla="*/ 7 w 240"/>
                  <a:gd name="T63" fmla="*/ 43 h 239"/>
                  <a:gd name="T64" fmla="*/ 8 w 240"/>
                  <a:gd name="T65" fmla="*/ 41 h 239"/>
                  <a:gd name="T66" fmla="*/ 9 w 240"/>
                  <a:gd name="T67" fmla="*/ 39 h 239"/>
                  <a:gd name="T68" fmla="*/ 10 w 240"/>
                  <a:gd name="T69" fmla="*/ 36 h 239"/>
                  <a:gd name="T70" fmla="*/ 12 w 240"/>
                  <a:gd name="T71" fmla="*/ 34 h 239"/>
                  <a:gd name="T72" fmla="*/ 13 w 240"/>
                  <a:gd name="T73" fmla="*/ 32 h 239"/>
                  <a:gd name="T74" fmla="*/ 14 w 240"/>
                  <a:gd name="T75" fmla="*/ 29 h 239"/>
                  <a:gd name="T76" fmla="*/ 15 w 240"/>
                  <a:gd name="T77" fmla="*/ 27 h 239"/>
                  <a:gd name="T78" fmla="*/ 12 w 240"/>
                  <a:gd name="T79" fmla="*/ 26 h 239"/>
                  <a:gd name="T80" fmla="*/ 10 w 240"/>
                  <a:gd name="T81" fmla="*/ 25 h 239"/>
                  <a:gd name="T82" fmla="*/ 8 w 240"/>
                  <a:gd name="T83" fmla="*/ 24 h 239"/>
                  <a:gd name="T84" fmla="*/ 7 w 240"/>
                  <a:gd name="T85" fmla="*/ 24 h 239"/>
                  <a:gd name="T86" fmla="*/ 5 w 240"/>
                  <a:gd name="T87" fmla="*/ 22 h 239"/>
                  <a:gd name="T88" fmla="*/ 3 w 240"/>
                  <a:gd name="T89" fmla="*/ 21 h 239"/>
                  <a:gd name="T90" fmla="*/ 1 w 240"/>
                  <a:gd name="T91" fmla="*/ 20 h 239"/>
                  <a:gd name="T92" fmla="*/ 0 w 240"/>
                  <a:gd name="T93" fmla="*/ 19 h 239"/>
                  <a:gd name="T94" fmla="*/ 0 w 240"/>
                  <a:gd name="T95" fmla="*/ 17 h 239"/>
                  <a:gd name="T96" fmla="*/ 17 w 240"/>
                  <a:gd name="T97" fmla="*/ 15 h 239"/>
                  <a:gd name="T98" fmla="*/ 25 w 240"/>
                  <a:gd name="T99" fmla="*/ 0 h 239"/>
                  <a:gd name="T100" fmla="*/ 26 w 240"/>
                  <a:gd name="T101" fmla="*/ 1 h 239"/>
                  <a:gd name="T102" fmla="*/ 28 w 240"/>
                  <a:gd name="T103" fmla="*/ 3 h 239"/>
                  <a:gd name="T104" fmla="*/ 28 w 240"/>
                  <a:gd name="T105" fmla="*/ 5 h 239"/>
                  <a:gd name="T106" fmla="*/ 30 w 240"/>
                  <a:gd name="T107" fmla="*/ 6 h 239"/>
                  <a:gd name="T108" fmla="*/ 30 w 240"/>
                  <a:gd name="T109" fmla="*/ 8 h 239"/>
                  <a:gd name="T110" fmla="*/ 31 w 240"/>
                  <a:gd name="T111" fmla="*/ 10 h 239"/>
                  <a:gd name="T112" fmla="*/ 31 w 240"/>
                  <a:gd name="T113" fmla="*/ 12 h 239"/>
                  <a:gd name="T114" fmla="*/ 31 w 240"/>
                  <a:gd name="T115" fmla="*/ 15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0" h="239">
                    <a:moveTo>
                      <a:pt x="156" y="73"/>
                    </a:moveTo>
                    <a:lnTo>
                      <a:pt x="164" y="75"/>
                    </a:lnTo>
                    <a:lnTo>
                      <a:pt x="174" y="76"/>
                    </a:lnTo>
                    <a:lnTo>
                      <a:pt x="184" y="77"/>
                    </a:lnTo>
                    <a:lnTo>
                      <a:pt x="197" y="78"/>
                    </a:lnTo>
                    <a:lnTo>
                      <a:pt x="208" y="78"/>
                    </a:lnTo>
                    <a:lnTo>
                      <a:pt x="219" y="82"/>
                    </a:lnTo>
                    <a:lnTo>
                      <a:pt x="229" y="85"/>
                    </a:lnTo>
                    <a:lnTo>
                      <a:pt x="240" y="93"/>
                    </a:lnTo>
                    <a:lnTo>
                      <a:pt x="228" y="103"/>
                    </a:lnTo>
                    <a:lnTo>
                      <a:pt x="215" y="111"/>
                    </a:lnTo>
                    <a:lnTo>
                      <a:pt x="200" y="119"/>
                    </a:lnTo>
                    <a:lnTo>
                      <a:pt x="188" y="127"/>
                    </a:lnTo>
                    <a:lnTo>
                      <a:pt x="175" y="134"/>
                    </a:lnTo>
                    <a:lnTo>
                      <a:pt x="170" y="145"/>
                    </a:lnTo>
                    <a:lnTo>
                      <a:pt x="168" y="158"/>
                    </a:lnTo>
                    <a:lnTo>
                      <a:pt x="176" y="176"/>
                    </a:lnTo>
                    <a:lnTo>
                      <a:pt x="179" y="184"/>
                    </a:lnTo>
                    <a:lnTo>
                      <a:pt x="185" y="197"/>
                    </a:lnTo>
                    <a:lnTo>
                      <a:pt x="190" y="207"/>
                    </a:lnTo>
                    <a:lnTo>
                      <a:pt x="188" y="217"/>
                    </a:lnTo>
                    <a:lnTo>
                      <a:pt x="176" y="215"/>
                    </a:lnTo>
                    <a:lnTo>
                      <a:pt x="166" y="212"/>
                    </a:lnTo>
                    <a:lnTo>
                      <a:pt x="158" y="205"/>
                    </a:lnTo>
                    <a:lnTo>
                      <a:pt x="151" y="199"/>
                    </a:lnTo>
                    <a:lnTo>
                      <a:pt x="145" y="190"/>
                    </a:lnTo>
                    <a:lnTo>
                      <a:pt x="138" y="182"/>
                    </a:lnTo>
                    <a:lnTo>
                      <a:pt x="131" y="172"/>
                    </a:lnTo>
                    <a:lnTo>
                      <a:pt x="125" y="165"/>
                    </a:lnTo>
                    <a:lnTo>
                      <a:pt x="42" y="239"/>
                    </a:lnTo>
                    <a:lnTo>
                      <a:pt x="32" y="228"/>
                    </a:lnTo>
                    <a:lnTo>
                      <a:pt x="35" y="216"/>
                    </a:lnTo>
                    <a:lnTo>
                      <a:pt x="40" y="205"/>
                    </a:lnTo>
                    <a:lnTo>
                      <a:pt x="45" y="192"/>
                    </a:lnTo>
                    <a:lnTo>
                      <a:pt x="52" y="181"/>
                    </a:lnTo>
                    <a:lnTo>
                      <a:pt x="58" y="169"/>
                    </a:lnTo>
                    <a:lnTo>
                      <a:pt x="63" y="157"/>
                    </a:lnTo>
                    <a:lnTo>
                      <a:pt x="68" y="145"/>
                    </a:lnTo>
                    <a:lnTo>
                      <a:pt x="73" y="135"/>
                    </a:lnTo>
                    <a:lnTo>
                      <a:pt x="61" y="130"/>
                    </a:lnTo>
                    <a:lnTo>
                      <a:pt x="51" y="126"/>
                    </a:lnTo>
                    <a:lnTo>
                      <a:pt x="41" y="121"/>
                    </a:lnTo>
                    <a:lnTo>
                      <a:pt x="33" y="118"/>
                    </a:lnTo>
                    <a:lnTo>
                      <a:pt x="23" y="112"/>
                    </a:lnTo>
                    <a:lnTo>
                      <a:pt x="15" y="106"/>
                    </a:lnTo>
                    <a:lnTo>
                      <a:pt x="7" y="100"/>
                    </a:lnTo>
                    <a:lnTo>
                      <a:pt x="0" y="93"/>
                    </a:lnTo>
                    <a:lnTo>
                      <a:pt x="0" y="83"/>
                    </a:lnTo>
                    <a:lnTo>
                      <a:pt x="84" y="73"/>
                    </a:lnTo>
                    <a:lnTo>
                      <a:pt x="125" y="0"/>
                    </a:lnTo>
                    <a:lnTo>
                      <a:pt x="131" y="7"/>
                    </a:lnTo>
                    <a:lnTo>
                      <a:pt x="138" y="15"/>
                    </a:lnTo>
                    <a:lnTo>
                      <a:pt x="142" y="23"/>
                    </a:lnTo>
                    <a:lnTo>
                      <a:pt x="148" y="32"/>
                    </a:lnTo>
                    <a:lnTo>
                      <a:pt x="150" y="40"/>
                    </a:lnTo>
                    <a:lnTo>
                      <a:pt x="154" y="50"/>
                    </a:lnTo>
                    <a:lnTo>
                      <a:pt x="155" y="60"/>
                    </a:lnTo>
                    <a:lnTo>
                      <a:pt x="156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" name="Freeform 139"/>
              <p:cNvSpPr>
                <a:spLocks/>
              </p:cNvSpPr>
              <p:nvPr/>
            </p:nvSpPr>
            <p:spPr bwMode="auto">
              <a:xfrm>
                <a:off x="4251" y="550"/>
                <a:ext cx="35" cy="33"/>
              </a:xfrm>
              <a:custGeom>
                <a:avLst/>
                <a:gdLst>
                  <a:gd name="T0" fmla="*/ 27 w 176"/>
                  <a:gd name="T1" fmla="*/ 12 h 166"/>
                  <a:gd name="T2" fmla="*/ 35 w 176"/>
                  <a:gd name="T3" fmla="*/ 12 h 166"/>
                  <a:gd name="T4" fmla="*/ 25 w 176"/>
                  <a:gd name="T5" fmla="*/ 19 h 166"/>
                  <a:gd name="T6" fmla="*/ 25 w 176"/>
                  <a:gd name="T7" fmla="*/ 20 h 166"/>
                  <a:gd name="T8" fmla="*/ 25 w 176"/>
                  <a:gd name="T9" fmla="*/ 22 h 166"/>
                  <a:gd name="T10" fmla="*/ 25 w 176"/>
                  <a:gd name="T11" fmla="*/ 24 h 166"/>
                  <a:gd name="T12" fmla="*/ 26 w 176"/>
                  <a:gd name="T13" fmla="*/ 26 h 166"/>
                  <a:gd name="T14" fmla="*/ 26 w 176"/>
                  <a:gd name="T15" fmla="*/ 27 h 166"/>
                  <a:gd name="T16" fmla="*/ 26 w 176"/>
                  <a:gd name="T17" fmla="*/ 29 h 166"/>
                  <a:gd name="T18" fmla="*/ 26 w 176"/>
                  <a:gd name="T19" fmla="*/ 31 h 166"/>
                  <a:gd name="T20" fmla="*/ 27 w 176"/>
                  <a:gd name="T21" fmla="*/ 33 h 166"/>
                  <a:gd name="T22" fmla="*/ 18 w 176"/>
                  <a:gd name="T23" fmla="*/ 23 h 166"/>
                  <a:gd name="T24" fmla="*/ 6 w 176"/>
                  <a:gd name="T25" fmla="*/ 33 h 166"/>
                  <a:gd name="T26" fmla="*/ 6 w 176"/>
                  <a:gd name="T27" fmla="*/ 31 h 166"/>
                  <a:gd name="T28" fmla="*/ 7 w 176"/>
                  <a:gd name="T29" fmla="*/ 29 h 166"/>
                  <a:gd name="T30" fmla="*/ 8 w 176"/>
                  <a:gd name="T31" fmla="*/ 27 h 166"/>
                  <a:gd name="T32" fmla="*/ 9 w 176"/>
                  <a:gd name="T33" fmla="*/ 26 h 166"/>
                  <a:gd name="T34" fmla="*/ 10 w 176"/>
                  <a:gd name="T35" fmla="*/ 24 h 166"/>
                  <a:gd name="T36" fmla="*/ 11 w 176"/>
                  <a:gd name="T37" fmla="*/ 22 h 166"/>
                  <a:gd name="T38" fmla="*/ 12 w 176"/>
                  <a:gd name="T39" fmla="*/ 20 h 166"/>
                  <a:gd name="T40" fmla="*/ 12 w 176"/>
                  <a:gd name="T41" fmla="*/ 19 h 166"/>
                  <a:gd name="T42" fmla="*/ 0 w 176"/>
                  <a:gd name="T43" fmla="*/ 12 h 166"/>
                  <a:gd name="T44" fmla="*/ 1 w 176"/>
                  <a:gd name="T45" fmla="*/ 12 h 166"/>
                  <a:gd name="T46" fmla="*/ 3 w 176"/>
                  <a:gd name="T47" fmla="*/ 12 h 166"/>
                  <a:gd name="T48" fmla="*/ 4 w 176"/>
                  <a:gd name="T49" fmla="*/ 12 h 166"/>
                  <a:gd name="T50" fmla="*/ 6 w 176"/>
                  <a:gd name="T51" fmla="*/ 12 h 166"/>
                  <a:gd name="T52" fmla="*/ 7 w 176"/>
                  <a:gd name="T53" fmla="*/ 12 h 166"/>
                  <a:gd name="T54" fmla="*/ 9 w 176"/>
                  <a:gd name="T55" fmla="*/ 12 h 166"/>
                  <a:gd name="T56" fmla="*/ 11 w 176"/>
                  <a:gd name="T57" fmla="*/ 12 h 166"/>
                  <a:gd name="T58" fmla="*/ 12 w 176"/>
                  <a:gd name="T59" fmla="*/ 12 h 166"/>
                  <a:gd name="T60" fmla="*/ 18 w 176"/>
                  <a:gd name="T61" fmla="*/ 0 h 166"/>
                  <a:gd name="T62" fmla="*/ 20 w 176"/>
                  <a:gd name="T63" fmla="*/ 1 h 166"/>
                  <a:gd name="T64" fmla="*/ 21 w 176"/>
                  <a:gd name="T65" fmla="*/ 2 h 166"/>
                  <a:gd name="T66" fmla="*/ 21 w 176"/>
                  <a:gd name="T67" fmla="*/ 4 h 166"/>
                  <a:gd name="T68" fmla="*/ 22 w 176"/>
                  <a:gd name="T69" fmla="*/ 6 h 166"/>
                  <a:gd name="T70" fmla="*/ 22 w 176"/>
                  <a:gd name="T71" fmla="*/ 8 h 166"/>
                  <a:gd name="T72" fmla="*/ 23 w 176"/>
                  <a:gd name="T73" fmla="*/ 10 h 166"/>
                  <a:gd name="T74" fmla="*/ 25 w 176"/>
                  <a:gd name="T75" fmla="*/ 11 h 166"/>
                  <a:gd name="T76" fmla="*/ 27 w 176"/>
                  <a:gd name="T77" fmla="*/ 12 h 1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6" h="166">
                    <a:moveTo>
                      <a:pt x="134" y="62"/>
                    </a:moveTo>
                    <a:lnTo>
                      <a:pt x="176" y="62"/>
                    </a:lnTo>
                    <a:lnTo>
                      <a:pt x="124" y="94"/>
                    </a:lnTo>
                    <a:lnTo>
                      <a:pt x="124" y="103"/>
                    </a:lnTo>
                    <a:lnTo>
                      <a:pt x="125" y="113"/>
                    </a:lnTo>
                    <a:lnTo>
                      <a:pt x="126" y="121"/>
                    </a:lnTo>
                    <a:lnTo>
                      <a:pt x="129" y="129"/>
                    </a:lnTo>
                    <a:lnTo>
                      <a:pt x="130" y="135"/>
                    </a:lnTo>
                    <a:lnTo>
                      <a:pt x="132" y="144"/>
                    </a:lnTo>
                    <a:lnTo>
                      <a:pt x="133" y="155"/>
                    </a:lnTo>
                    <a:lnTo>
                      <a:pt x="134" y="166"/>
                    </a:lnTo>
                    <a:lnTo>
                      <a:pt x="93" y="114"/>
                    </a:lnTo>
                    <a:lnTo>
                      <a:pt x="31" y="166"/>
                    </a:lnTo>
                    <a:lnTo>
                      <a:pt x="31" y="155"/>
                    </a:lnTo>
                    <a:lnTo>
                      <a:pt x="35" y="144"/>
                    </a:lnTo>
                    <a:lnTo>
                      <a:pt x="39" y="135"/>
                    </a:lnTo>
                    <a:lnTo>
                      <a:pt x="46" y="129"/>
                    </a:lnTo>
                    <a:lnTo>
                      <a:pt x="51" y="121"/>
                    </a:lnTo>
                    <a:lnTo>
                      <a:pt x="56" y="113"/>
                    </a:lnTo>
                    <a:lnTo>
                      <a:pt x="60" y="103"/>
                    </a:lnTo>
                    <a:lnTo>
                      <a:pt x="62" y="94"/>
                    </a:lnTo>
                    <a:lnTo>
                      <a:pt x="0" y="62"/>
                    </a:lnTo>
                    <a:lnTo>
                      <a:pt x="6" y="62"/>
                    </a:lnTo>
                    <a:lnTo>
                      <a:pt x="14" y="62"/>
                    </a:lnTo>
                    <a:lnTo>
                      <a:pt x="22" y="62"/>
                    </a:lnTo>
                    <a:lnTo>
                      <a:pt x="30" y="62"/>
                    </a:lnTo>
                    <a:lnTo>
                      <a:pt x="37" y="62"/>
                    </a:lnTo>
                    <a:lnTo>
                      <a:pt x="46" y="62"/>
                    </a:lnTo>
                    <a:lnTo>
                      <a:pt x="53" y="62"/>
                    </a:lnTo>
                    <a:lnTo>
                      <a:pt x="62" y="62"/>
                    </a:lnTo>
                    <a:lnTo>
                      <a:pt x="93" y="0"/>
                    </a:lnTo>
                    <a:lnTo>
                      <a:pt x="99" y="4"/>
                    </a:lnTo>
                    <a:lnTo>
                      <a:pt x="104" y="11"/>
                    </a:lnTo>
                    <a:lnTo>
                      <a:pt x="106" y="20"/>
                    </a:lnTo>
                    <a:lnTo>
                      <a:pt x="109" y="30"/>
                    </a:lnTo>
                    <a:lnTo>
                      <a:pt x="113" y="39"/>
                    </a:lnTo>
                    <a:lnTo>
                      <a:pt x="117" y="48"/>
                    </a:lnTo>
                    <a:lnTo>
                      <a:pt x="124" y="55"/>
                    </a:lnTo>
                    <a:lnTo>
                      <a:pt x="134" y="62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" name="Freeform 140"/>
              <p:cNvSpPr>
                <a:spLocks/>
              </p:cNvSpPr>
              <p:nvPr/>
            </p:nvSpPr>
            <p:spPr bwMode="auto">
              <a:xfrm>
                <a:off x="4311" y="598"/>
                <a:ext cx="60" cy="62"/>
              </a:xfrm>
              <a:custGeom>
                <a:avLst/>
                <a:gdLst>
                  <a:gd name="T0" fmla="*/ 41 w 301"/>
                  <a:gd name="T1" fmla="*/ 6 h 312"/>
                  <a:gd name="T2" fmla="*/ 41 w 301"/>
                  <a:gd name="T3" fmla="*/ 12 h 312"/>
                  <a:gd name="T4" fmla="*/ 42 w 301"/>
                  <a:gd name="T5" fmla="*/ 16 h 312"/>
                  <a:gd name="T6" fmla="*/ 44 w 301"/>
                  <a:gd name="T7" fmla="*/ 21 h 312"/>
                  <a:gd name="T8" fmla="*/ 48 w 301"/>
                  <a:gd name="T9" fmla="*/ 23 h 312"/>
                  <a:gd name="T10" fmla="*/ 52 w 301"/>
                  <a:gd name="T11" fmla="*/ 23 h 312"/>
                  <a:gd name="T12" fmla="*/ 56 w 301"/>
                  <a:gd name="T13" fmla="*/ 25 h 312"/>
                  <a:gd name="T14" fmla="*/ 59 w 301"/>
                  <a:gd name="T15" fmla="*/ 27 h 312"/>
                  <a:gd name="T16" fmla="*/ 46 w 301"/>
                  <a:gd name="T17" fmla="*/ 39 h 312"/>
                  <a:gd name="T18" fmla="*/ 46 w 301"/>
                  <a:gd name="T19" fmla="*/ 45 h 312"/>
                  <a:gd name="T20" fmla="*/ 47 w 301"/>
                  <a:gd name="T21" fmla="*/ 49 h 312"/>
                  <a:gd name="T22" fmla="*/ 48 w 301"/>
                  <a:gd name="T23" fmla="*/ 54 h 312"/>
                  <a:gd name="T24" fmla="*/ 48 w 301"/>
                  <a:gd name="T25" fmla="*/ 60 h 312"/>
                  <a:gd name="T26" fmla="*/ 42 w 301"/>
                  <a:gd name="T27" fmla="*/ 59 h 312"/>
                  <a:gd name="T28" fmla="*/ 37 w 301"/>
                  <a:gd name="T29" fmla="*/ 56 h 312"/>
                  <a:gd name="T30" fmla="*/ 33 w 301"/>
                  <a:gd name="T31" fmla="*/ 53 h 312"/>
                  <a:gd name="T32" fmla="*/ 29 w 301"/>
                  <a:gd name="T33" fmla="*/ 49 h 312"/>
                  <a:gd name="T34" fmla="*/ 25 w 301"/>
                  <a:gd name="T35" fmla="*/ 53 h 312"/>
                  <a:gd name="T36" fmla="*/ 21 w 301"/>
                  <a:gd name="T37" fmla="*/ 56 h 312"/>
                  <a:gd name="T38" fmla="*/ 17 w 301"/>
                  <a:gd name="T39" fmla="*/ 60 h 312"/>
                  <a:gd name="T40" fmla="*/ 12 w 301"/>
                  <a:gd name="T41" fmla="*/ 62 h 312"/>
                  <a:gd name="T42" fmla="*/ 12 w 301"/>
                  <a:gd name="T43" fmla="*/ 53 h 312"/>
                  <a:gd name="T44" fmla="*/ 15 w 301"/>
                  <a:gd name="T45" fmla="*/ 45 h 312"/>
                  <a:gd name="T46" fmla="*/ 16 w 301"/>
                  <a:gd name="T47" fmla="*/ 38 h 312"/>
                  <a:gd name="T48" fmla="*/ 10 w 301"/>
                  <a:gd name="T49" fmla="*/ 33 h 312"/>
                  <a:gd name="T50" fmla="*/ 8 w 301"/>
                  <a:gd name="T51" fmla="*/ 31 h 312"/>
                  <a:gd name="T52" fmla="*/ 5 w 301"/>
                  <a:gd name="T53" fmla="*/ 29 h 312"/>
                  <a:gd name="T54" fmla="*/ 3 w 301"/>
                  <a:gd name="T55" fmla="*/ 26 h 312"/>
                  <a:gd name="T56" fmla="*/ 0 w 301"/>
                  <a:gd name="T57" fmla="*/ 25 h 312"/>
                  <a:gd name="T58" fmla="*/ 21 w 301"/>
                  <a:gd name="T59" fmla="*/ 19 h 312"/>
                  <a:gd name="T60" fmla="*/ 26 w 301"/>
                  <a:gd name="T61" fmla="*/ 14 h 312"/>
                  <a:gd name="T62" fmla="*/ 30 w 301"/>
                  <a:gd name="T63" fmla="*/ 9 h 312"/>
                  <a:gd name="T64" fmla="*/ 34 w 301"/>
                  <a:gd name="T65" fmla="*/ 4 h 312"/>
                  <a:gd name="T66" fmla="*/ 39 w 301"/>
                  <a:gd name="T67" fmla="*/ 0 h 3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1" h="312">
                    <a:moveTo>
                      <a:pt x="208" y="22"/>
                    </a:moveTo>
                    <a:lnTo>
                      <a:pt x="208" y="32"/>
                    </a:lnTo>
                    <a:lnTo>
                      <a:pt x="208" y="45"/>
                    </a:lnTo>
                    <a:lnTo>
                      <a:pt x="208" y="58"/>
                    </a:lnTo>
                    <a:lnTo>
                      <a:pt x="210" y="71"/>
                    </a:lnTo>
                    <a:lnTo>
                      <a:pt x="212" y="83"/>
                    </a:lnTo>
                    <a:lnTo>
                      <a:pt x="216" y="95"/>
                    </a:lnTo>
                    <a:lnTo>
                      <a:pt x="221" y="104"/>
                    </a:lnTo>
                    <a:lnTo>
                      <a:pt x="229" y="114"/>
                    </a:lnTo>
                    <a:lnTo>
                      <a:pt x="239" y="114"/>
                    </a:lnTo>
                    <a:lnTo>
                      <a:pt x="250" y="115"/>
                    </a:lnTo>
                    <a:lnTo>
                      <a:pt x="260" y="118"/>
                    </a:lnTo>
                    <a:lnTo>
                      <a:pt x="272" y="121"/>
                    </a:lnTo>
                    <a:lnTo>
                      <a:pt x="281" y="124"/>
                    </a:lnTo>
                    <a:lnTo>
                      <a:pt x="288" y="131"/>
                    </a:lnTo>
                    <a:lnTo>
                      <a:pt x="295" y="137"/>
                    </a:lnTo>
                    <a:lnTo>
                      <a:pt x="301" y="146"/>
                    </a:lnTo>
                    <a:lnTo>
                      <a:pt x="229" y="198"/>
                    </a:lnTo>
                    <a:lnTo>
                      <a:pt x="229" y="211"/>
                    </a:lnTo>
                    <a:lnTo>
                      <a:pt x="231" y="225"/>
                    </a:lnTo>
                    <a:lnTo>
                      <a:pt x="233" y="236"/>
                    </a:lnTo>
                    <a:lnTo>
                      <a:pt x="236" y="249"/>
                    </a:lnTo>
                    <a:lnTo>
                      <a:pt x="239" y="260"/>
                    </a:lnTo>
                    <a:lnTo>
                      <a:pt x="241" y="272"/>
                    </a:lnTo>
                    <a:lnTo>
                      <a:pt x="240" y="286"/>
                    </a:lnTo>
                    <a:lnTo>
                      <a:pt x="239" y="301"/>
                    </a:lnTo>
                    <a:lnTo>
                      <a:pt x="223" y="298"/>
                    </a:lnTo>
                    <a:lnTo>
                      <a:pt x="209" y="295"/>
                    </a:lnTo>
                    <a:lnTo>
                      <a:pt x="198" y="288"/>
                    </a:lnTo>
                    <a:lnTo>
                      <a:pt x="188" y="283"/>
                    </a:lnTo>
                    <a:lnTo>
                      <a:pt x="177" y="274"/>
                    </a:lnTo>
                    <a:lnTo>
                      <a:pt x="166" y="266"/>
                    </a:lnTo>
                    <a:lnTo>
                      <a:pt x="156" y="255"/>
                    </a:lnTo>
                    <a:lnTo>
                      <a:pt x="146" y="249"/>
                    </a:lnTo>
                    <a:lnTo>
                      <a:pt x="134" y="255"/>
                    </a:lnTo>
                    <a:lnTo>
                      <a:pt x="123" y="266"/>
                    </a:lnTo>
                    <a:lnTo>
                      <a:pt x="113" y="275"/>
                    </a:lnTo>
                    <a:lnTo>
                      <a:pt x="104" y="284"/>
                    </a:lnTo>
                    <a:lnTo>
                      <a:pt x="94" y="292"/>
                    </a:lnTo>
                    <a:lnTo>
                      <a:pt x="84" y="300"/>
                    </a:lnTo>
                    <a:lnTo>
                      <a:pt x="73" y="305"/>
                    </a:lnTo>
                    <a:lnTo>
                      <a:pt x="62" y="312"/>
                    </a:lnTo>
                    <a:lnTo>
                      <a:pt x="58" y="290"/>
                    </a:lnTo>
                    <a:lnTo>
                      <a:pt x="61" y="269"/>
                    </a:lnTo>
                    <a:lnTo>
                      <a:pt x="68" y="248"/>
                    </a:lnTo>
                    <a:lnTo>
                      <a:pt x="76" y="227"/>
                    </a:lnTo>
                    <a:lnTo>
                      <a:pt x="81" y="207"/>
                    </a:lnTo>
                    <a:lnTo>
                      <a:pt x="81" y="190"/>
                    </a:lnTo>
                    <a:lnTo>
                      <a:pt x="71" y="175"/>
                    </a:lnTo>
                    <a:lnTo>
                      <a:pt x="52" y="166"/>
                    </a:lnTo>
                    <a:lnTo>
                      <a:pt x="44" y="161"/>
                    </a:lnTo>
                    <a:lnTo>
                      <a:pt x="38" y="156"/>
                    </a:lnTo>
                    <a:lnTo>
                      <a:pt x="32" y="150"/>
                    </a:lnTo>
                    <a:lnTo>
                      <a:pt x="26" y="145"/>
                    </a:lnTo>
                    <a:lnTo>
                      <a:pt x="19" y="139"/>
                    </a:lnTo>
                    <a:lnTo>
                      <a:pt x="14" y="133"/>
                    </a:lnTo>
                    <a:lnTo>
                      <a:pt x="7" y="128"/>
                    </a:lnTo>
                    <a:lnTo>
                      <a:pt x="0" y="124"/>
                    </a:lnTo>
                    <a:lnTo>
                      <a:pt x="0" y="114"/>
                    </a:lnTo>
                    <a:lnTo>
                      <a:pt x="104" y="94"/>
                    </a:lnTo>
                    <a:lnTo>
                      <a:pt x="118" y="84"/>
                    </a:lnTo>
                    <a:lnTo>
                      <a:pt x="130" y="72"/>
                    </a:lnTo>
                    <a:lnTo>
                      <a:pt x="140" y="59"/>
                    </a:lnTo>
                    <a:lnTo>
                      <a:pt x="151" y="46"/>
                    </a:lnTo>
                    <a:lnTo>
                      <a:pt x="160" y="33"/>
                    </a:lnTo>
                    <a:lnTo>
                      <a:pt x="170" y="19"/>
                    </a:lnTo>
                    <a:lnTo>
                      <a:pt x="182" y="8"/>
                    </a:lnTo>
                    <a:lnTo>
                      <a:pt x="197" y="0"/>
                    </a:lnTo>
                    <a:lnTo>
                      <a:pt x="208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" name="Freeform 141"/>
              <p:cNvSpPr>
                <a:spLocks/>
              </p:cNvSpPr>
              <p:nvPr/>
            </p:nvSpPr>
            <p:spPr bwMode="auto">
              <a:xfrm>
                <a:off x="4318" y="606"/>
                <a:ext cx="47" cy="48"/>
              </a:xfrm>
              <a:custGeom>
                <a:avLst/>
                <a:gdLst>
                  <a:gd name="T0" fmla="*/ 41 w 238"/>
                  <a:gd name="T1" fmla="*/ 19 h 238"/>
                  <a:gd name="T2" fmla="*/ 47 w 238"/>
                  <a:gd name="T3" fmla="*/ 21 h 238"/>
                  <a:gd name="T4" fmla="*/ 45 w 238"/>
                  <a:gd name="T5" fmla="*/ 22 h 238"/>
                  <a:gd name="T6" fmla="*/ 43 w 238"/>
                  <a:gd name="T7" fmla="*/ 23 h 238"/>
                  <a:gd name="T8" fmla="*/ 41 w 238"/>
                  <a:gd name="T9" fmla="*/ 24 h 238"/>
                  <a:gd name="T10" fmla="*/ 40 w 238"/>
                  <a:gd name="T11" fmla="*/ 25 h 238"/>
                  <a:gd name="T12" fmla="*/ 38 w 238"/>
                  <a:gd name="T13" fmla="*/ 26 h 238"/>
                  <a:gd name="T14" fmla="*/ 36 w 238"/>
                  <a:gd name="T15" fmla="*/ 27 h 238"/>
                  <a:gd name="T16" fmla="*/ 34 w 238"/>
                  <a:gd name="T17" fmla="*/ 28 h 238"/>
                  <a:gd name="T18" fmla="*/ 33 w 238"/>
                  <a:gd name="T19" fmla="*/ 29 h 238"/>
                  <a:gd name="T20" fmla="*/ 37 w 238"/>
                  <a:gd name="T21" fmla="*/ 46 h 238"/>
                  <a:gd name="T22" fmla="*/ 34 w 238"/>
                  <a:gd name="T23" fmla="*/ 45 h 238"/>
                  <a:gd name="T24" fmla="*/ 32 w 238"/>
                  <a:gd name="T25" fmla="*/ 44 h 238"/>
                  <a:gd name="T26" fmla="*/ 30 w 238"/>
                  <a:gd name="T27" fmla="*/ 42 h 238"/>
                  <a:gd name="T28" fmla="*/ 29 w 238"/>
                  <a:gd name="T29" fmla="*/ 41 h 238"/>
                  <a:gd name="T30" fmla="*/ 27 w 238"/>
                  <a:gd name="T31" fmla="*/ 39 h 238"/>
                  <a:gd name="T32" fmla="*/ 25 w 238"/>
                  <a:gd name="T33" fmla="*/ 38 h 238"/>
                  <a:gd name="T34" fmla="*/ 24 w 238"/>
                  <a:gd name="T35" fmla="*/ 36 h 238"/>
                  <a:gd name="T36" fmla="*/ 23 w 238"/>
                  <a:gd name="T37" fmla="*/ 35 h 238"/>
                  <a:gd name="T38" fmla="*/ 10 w 238"/>
                  <a:gd name="T39" fmla="*/ 48 h 238"/>
                  <a:gd name="T40" fmla="*/ 14 w 238"/>
                  <a:gd name="T41" fmla="*/ 25 h 238"/>
                  <a:gd name="T42" fmla="*/ 12 w 238"/>
                  <a:gd name="T43" fmla="*/ 24 h 238"/>
                  <a:gd name="T44" fmla="*/ 11 w 238"/>
                  <a:gd name="T45" fmla="*/ 23 h 238"/>
                  <a:gd name="T46" fmla="*/ 9 w 238"/>
                  <a:gd name="T47" fmla="*/ 22 h 238"/>
                  <a:gd name="T48" fmla="*/ 7 w 238"/>
                  <a:gd name="T49" fmla="*/ 22 h 238"/>
                  <a:gd name="T50" fmla="*/ 5 w 238"/>
                  <a:gd name="T51" fmla="*/ 21 h 238"/>
                  <a:gd name="T52" fmla="*/ 3 w 238"/>
                  <a:gd name="T53" fmla="*/ 19 h 238"/>
                  <a:gd name="T54" fmla="*/ 1 w 238"/>
                  <a:gd name="T55" fmla="*/ 18 h 238"/>
                  <a:gd name="T56" fmla="*/ 0 w 238"/>
                  <a:gd name="T57" fmla="*/ 17 h 238"/>
                  <a:gd name="T58" fmla="*/ 2 w 238"/>
                  <a:gd name="T59" fmla="*/ 16 h 238"/>
                  <a:gd name="T60" fmla="*/ 4 w 238"/>
                  <a:gd name="T61" fmla="*/ 16 h 238"/>
                  <a:gd name="T62" fmla="*/ 7 w 238"/>
                  <a:gd name="T63" fmla="*/ 16 h 238"/>
                  <a:gd name="T64" fmla="*/ 9 w 238"/>
                  <a:gd name="T65" fmla="*/ 16 h 238"/>
                  <a:gd name="T66" fmla="*/ 11 w 238"/>
                  <a:gd name="T67" fmla="*/ 15 h 238"/>
                  <a:gd name="T68" fmla="*/ 13 w 238"/>
                  <a:gd name="T69" fmla="*/ 15 h 238"/>
                  <a:gd name="T70" fmla="*/ 14 w 238"/>
                  <a:gd name="T71" fmla="*/ 15 h 238"/>
                  <a:gd name="T72" fmla="*/ 16 w 238"/>
                  <a:gd name="T73" fmla="*/ 15 h 238"/>
                  <a:gd name="T74" fmla="*/ 29 w 238"/>
                  <a:gd name="T75" fmla="*/ 0 h 238"/>
                  <a:gd name="T76" fmla="*/ 29 w 238"/>
                  <a:gd name="T77" fmla="*/ 2 h 238"/>
                  <a:gd name="T78" fmla="*/ 30 w 238"/>
                  <a:gd name="T79" fmla="*/ 6 h 238"/>
                  <a:gd name="T80" fmla="*/ 30 w 238"/>
                  <a:gd name="T81" fmla="*/ 9 h 238"/>
                  <a:gd name="T82" fmla="*/ 31 w 238"/>
                  <a:gd name="T83" fmla="*/ 13 h 238"/>
                  <a:gd name="T84" fmla="*/ 31 w 238"/>
                  <a:gd name="T85" fmla="*/ 15 h 238"/>
                  <a:gd name="T86" fmla="*/ 33 w 238"/>
                  <a:gd name="T87" fmla="*/ 18 h 238"/>
                  <a:gd name="T88" fmla="*/ 36 w 238"/>
                  <a:gd name="T89" fmla="*/ 19 h 238"/>
                  <a:gd name="T90" fmla="*/ 41 w 238"/>
                  <a:gd name="T91" fmla="*/ 19 h 2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8" h="238">
                    <a:moveTo>
                      <a:pt x="207" y="94"/>
                    </a:moveTo>
                    <a:lnTo>
                      <a:pt x="238" y="104"/>
                    </a:lnTo>
                    <a:lnTo>
                      <a:pt x="229" y="110"/>
                    </a:lnTo>
                    <a:lnTo>
                      <a:pt x="220" y="115"/>
                    </a:lnTo>
                    <a:lnTo>
                      <a:pt x="210" y="120"/>
                    </a:lnTo>
                    <a:lnTo>
                      <a:pt x="201" y="124"/>
                    </a:lnTo>
                    <a:lnTo>
                      <a:pt x="191" y="128"/>
                    </a:lnTo>
                    <a:lnTo>
                      <a:pt x="182" y="132"/>
                    </a:lnTo>
                    <a:lnTo>
                      <a:pt x="172" y="137"/>
                    </a:lnTo>
                    <a:lnTo>
                      <a:pt x="165" y="145"/>
                    </a:lnTo>
                    <a:lnTo>
                      <a:pt x="186" y="228"/>
                    </a:lnTo>
                    <a:lnTo>
                      <a:pt x="174" y="222"/>
                    </a:lnTo>
                    <a:lnTo>
                      <a:pt x="164" y="217"/>
                    </a:lnTo>
                    <a:lnTo>
                      <a:pt x="154" y="209"/>
                    </a:lnTo>
                    <a:lnTo>
                      <a:pt x="146" y="202"/>
                    </a:lnTo>
                    <a:lnTo>
                      <a:pt x="137" y="193"/>
                    </a:lnTo>
                    <a:lnTo>
                      <a:pt x="129" y="186"/>
                    </a:lnTo>
                    <a:lnTo>
                      <a:pt x="121" y="180"/>
                    </a:lnTo>
                    <a:lnTo>
                      <a:pt x="114" y="176"/>
                    </a:lnTo>
                    <a:lnTo>
                      <a:pt x="51" y="238"/>
                    </a:lnTo>
                    <a:lnTo>
                      <a:pt x="72" y="124"/>
                    </a:lnTo>
                    <a:lnTo>
                      <a:pt x="63" y="120"/>
                    </a:lnTo>
                    <a:lnTo>
                      <a:pt x="54" y="115"/>
                    </a:lnTo>
                    <a:lnTo>
                      <a:pt x="44" y="111"/>
                    </a:lnTo>
                    <a:lnTo>
                      <a:pt x="35" y="107"/>
                    </a:lnTo>
                    <a:lnTo>
                      <a:pt x="25" y="102"/>
                    </a:lnTo>
                    <a:lnTo>
                      <a:pt x="16" y="96"/>
                    </a:lnTo>
                    <a:lnTo>
                      <a:pt x="7" y="89"/>
                    </a:lnTo>
                    <a:lnTo>
                      <a:pt x="0" y="82"/>
                    </a:lnTo>
                    <a:lnTo>
                      <a:pt x="10" y="81"/>
                    </a:lnTo>
                    <a:lnTo>
                      <a:pt x="21" y="80"/>
                    </a:lnTo>
                    <a:lnTo>
                      <a:pt x="33" y="78"/>
                    </a:lnTo>
                    <a:lnTo>
                      <a:pt x="44" y="77"/>
                    </a:lnTo>
                    <a:lnTo>
                      <a:pt x="54" y="74"/>
                    </a:lnTo>
                    <a:lnTo>
                      <a:pt x="64" y="73"/>
                    </a:lnTo>
                    <a:lnTo>
                      <a:pt x="73" y="72"/>
                    </a:lnTo>
                    <a:lnTo>
                      <a:pt x="82" y="72"/>
                    </a:lnTo>
                    <a:lnTo>
                      <a:pt x="145" y="0"/>
                    </a:lnTo>
                    <a:lnTo>
                      <a:pt x="149" y="12"/>
                    </a:lnTo>
                    <a:lnTo>
                      <a:pt x="151" y="28"/>
                    </a:lnTo>
                    <a:lnTo>
                      <a:pt x="153" y="45"/>
                    </a:lnTo>
                    <a:lnTo>
                      <a:pt x="156" y="62"/>
                    </a:lnTo>
                    <a:lnTo>
                      <a:pt x="159" y="76"/>
                    </a:lnTo>
                    <a:lnTo>
                      <a:pt x="168" y="87"/>
                    </a:lnTo>
                    <a:lnTo>
                      <a:pt x="183" y="93"/>
                    </a:lnTo>
                    <a:lnTo>
                      <a:pt x="207" y="94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449" name="Rounded Rectangular Callout 142"/>
            <p:cNvSpPr>
              <a:spLocks noChangeArrowheads="1"/>
            </p:cNvSpPr>
            <p:nvPr/>
          </p:nvSpPr>
          <p:spPr bwMode="auto">
            <a:xfrm>
              <a:off x="5943600" y="2819400"/>
              <a:ext cx="2674865" cy="644794"/>
            </a:xfrm>
            <a:prstGeom prst="wedgeRoundRectCallout">
              <a:avLst>
                <a:gd name="adj1" fmla="val 21301"/>
                <a:gd name="adj2" fmla="val 151625"/>
                <a:gd name="adj3" fmla="val 16667"/>
              </a:avLst>
            </a:prstGeom>
            <a:noFill/>
            <a:ln w="25400" algn="ctr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/>
                <a:t>What is your wish?</a:t>
              </a:r>
            </a:p>
          </p:txBody>
        </p:sp>
      </p:grpSp>
      <p:sp>
        <p:nvSpPr>
          <p:cNvPr id="146" name="Rounded Rectangular Callout 145"/>
          <p:cNvSpPr/>
          <p:nvPr/>
        </p:nvSpPr>
        <p:spPr bwMode="auto">
          <a:xfrm>
            <a:off x="3581400" y="4460875"/>
            <a:ext cx="3810000" cy="1787525"/>
          </a:xfrm>
          <a:prstGeom prst="wedgeRoundRectCallout">
            <a:avLst>
              <a:gd name="adj1" fmla="val -8942"/>
              <a:gd name="adj2" fmla="val -78258"/>
              <a:gd name="adj3" fmla="val 16667"/>
            </a:avLst>
          </a:pr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spcBef>
                <a:spcPts val="0"/>
              </a:spcBef>
              <a:defRPr/>
            </a:pPr>
            <a:r>
              <a:rPr lang="en-US" sz="2400" dirty="0"/>
              <a:t>It is my job to </a:t>
            </a:r>
          </a:p>
          <a:p>
            <a:pPr marL="342900" indent="-342900">
              <a:spcBef>
                <a:spcPts val="0"/>
              </a:spcBef>
              <a:buFont typeface="Arial" pitchFamily="34" charset="0"/>
              <a:buChar char="•"/>
              <a:defRPr/>
            </a:pPr>
            <a:r>
              <a:rPr lang="en-US" sz="2400" dirty="0"/>
              <a:t>establish</a:t>
            </a:r>
          </a:p>
          <a:p>
            <a:pPr marL="342900" indent="-342900">
              <a:spcBef>
                <a:spcPts val="0"/>
              </a:spcBef>
              <a:buFont typeface="Arial" pitchFamily="34" charset="0"/>
              <a:buChar char="•"/>
              <a:defRPr/>
            </a:pPr>
            <a:r>
              <a:rPr lang="en-US" sz="2400" dirty="0"/>
              <a:t>maintain</a:t>
            </a:r>
          </a:p>
          <a:p>
            <a:pPr marL="342900" indent="-342900">
              <a:spcBef>
                <a:spcPts val="0"/>
              </a:spcBef>
              <a:buFont typeface="Arial" pitchFamily="34" charset="0"/>
              <a:buChar char="•"/>
              <a:defRPr/>
            </a:pPr>
            <a:r>
              <a:rPr lang="en-US" sz="2400" dirty="0"/>
              <a:t>and get the post condition</a:t>
            </a:r>
          </a:p>
          <a:p>
            <a:pPr>
              <a:spcBef>
                <a:spcPts val="0"/>
              </a:spcBef>
              <a:defRPr/>
            </a:pPr>
            <a:r>
              <a:rPr lang="en-US" sz="2400" dirty="0"/>
              <a:t>from this loop invariant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-0.01156 L -0.09514 2.77521E-8 C -0.11788 -0.00185 -0.16076 0.01318 -0.18402 0.03446 C -0.21093 0.05735 -0.22951 0.11078 -0.23715 0.13969 L -0.24461 0.2796 " pathEditMode="relative" rAng="0" ptsTypes="FffFF">
                                      <p:cBhvr>
                                        <p:cTn id="18" dur="2000" fill="hold"/>
                                        <p:tgtEl>
                                          <p:spTgt spid="7055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70" y="14547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186" name="Group 2"/>
          <p:cNvGrpSpPr>
            <a:grpSpLocks/>
          </p:cNvGrpSpPr>
          <p:nvPr/>
        </p:nvGrpSpPr>
        <p:grpSpPr bwMode="auto">
          <a:xfrm>
            <a:off x="3328988" y="2743200"/>
            <a:ext cx="1547812" cy="708025"/>
            <a:chOff x="2080" y="1728"/>
            <a:chExt cx="975" cy="446"/>
          </a:xfrm>
        </p:grpSpPr>
        <p:sp>
          <p:nvSpPr>
            <p:cNvPr id="19505" name="Freeform 3"/>
            <p:cNvSpPr>
              <a:spLocks/>
            </p:cNvSpPr>
            <p:nvPr/>
          </p:nvSpPr>
          <p:spPr bwMode="auto">
            <a:xfrm>
              <a:off x="2080" y="1728"/>
              <a:ext cx="975" cy="446"/>
            </a:xfrm>
            <a:custGeom>
              <a:avLst/>
              <a:gdLst>
                <a:gd name="T0" fmla="*/ 291 w 975"/>
                <a:gd name="T1" fmla="*/ 6 h 446"/>
                <a:gd name="T2" fmla="*/ 3 w 975"/>
                <a:gd name="T3" fmla="*/ 246 h 446"/>
                <a:gd name="T4" fmla="*/ 310 w 975"/>
                <a:gd name="T5" fmla="*/ 309 h 446"/>
                <a:gd name="T6" fmla="*/ 560 w 975"/>
                <a:gd name="T7" fmla="*/ 417 h 446"/>
                <a:gd name="T8" fmla="*/ 967 w 975"/>
                <a:gd name="T9" fmla="*/ 134 h 446"/>
                <a:gd name="T10" fmla="*/ 608 w 975"/>
                <a:gd name="T11" fmla="*/ 92 h 446"/>
                <a:gd name="T12" fmla="*/ 285 w 975"/>
                <a:gd name="T13" fmla="*/ 0 h 4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5" h="446">
                  <a:moveTo>
                    <a:pt x="291" y="6"/>
                  </a:moveTo>
                  <a:cubicBezTo>
                    <a:pt x="143" y="86"/>
                    <a:pt x="0" y="196"/>
                    <a:pt x="3" y="246"/>
                  </a:cubicBezTo>
                  <a:cubicBezTo>
                    <a:pt x="6" y="296"/>
                    <a:pt x="217" y="281"/>
                    <a:pt x="310" y="309"/>
                  </a:cubicBezTo>
                  <a:cubicBezTo>
                    <a:pt x="403" y="337"/>
                    <a:pt x="451" y="446"/>
                    <a:pt x="560" y="417"/>
                  </a:cubicBezTo>
                  <a:cubicBezTo>
                    <a:pt x="669" y="388"/>
                    <a:pt x="959" y="188"/>
                    <a:pt x="967" y="134"/>
                  </a:cubicBezTo>
                  <a:cubicBezTo>
                    <a:pt x="975" y="80"/>
                    <a:pt x="722" y="114"/>
                    <a:pt x="608" y="92"/>
                  </a:cubicBezTo>
                  <a:cubicBezTo>
                    <a:pt x="494" y="70"/>
                    <a:pt x="352" y="19"/>
                    <a:pt x="285" y="0"/>
                  </a:cubicBezTo>
                </a:path>
              </a:pathLst>
            </a:custGeom>
            <a:solidFill>
              <a:schemeClr val="accent2"/>
            </a:solidFill>
            <a:ln w="25400" cap="flat" cmpd="sng">
              <a:solidFill>
                <a:schemeClr val="bg2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06" name="Text Box 4"/>
            <p:cNvSpPr txBox="1">
              <a:spLocks noChangeArrowheads="1"/>
            </p:cNvSpPr>
            <p:nvPr/>
          </p:nvSpPr>
          <p:spPr bwMode="auto">
            <a:xfrm>
              <a:off x="2339" y="1728"/>
              <a:ext cx="637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chemeClr val="bg2"/>
                  </a:solidFill>
                </a:rPr>
                <a:t>Extra</a:t>
              </a:r>
            </a:p>
          </p:txBody>
        </p:sp>
      </p:grpSp>
      <p:sp>
        <p:nvSpPr>
          <p:cNvPr id="19459" name="Rectangle 5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More of the Input </a:t>
            </a:r>
            <a:br>
              <a:rPr lang="en-US" altLang="en-US" sz="4000" smtClean="0"/>
            </a:br>
            <a:r>
              <a:rPr lang="en-US" altLang="en-US" sz="4000" smtClean="0"/>
              <a:t>Loop Invariant</a:t>
            </a:r>
          </a:p>
        </p:txBody>
      </p:sp>
      <p:sp>
        <p:nvSpPr>
          <p:cNvPr id="19460" name="Text Box 6"/>
          <p:cNvSpPr txBox="1">
            <a:spLocks noChangeArrowheads="1"/>
          </p:cNvSpPr>
          <p:nvPr/>
        </p:nvSpPr>
        <p:spPr bwMode="auto">
          <a:xfrm>
            <a:off x="1095375" y="1096963"/>
            <a:ext cx="63785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The input </a:t>
            </a:r>
            <a:r>
              <a:rPr lang="en-US" altLang="en-US"/>
              <a:t>consists</a:t>
            </a:r>
            <a:r>
              <a:rPr lang="en-US" altLang="en-US" sz="3000"/>
              <a:t> of an array of objects</a:t>
            </a:r>
          </a:p>
        </p:txBody>
      </p:sp>
      <p:grpSp>
        <p:nvGrpSpPr>
          <p:cNvPr id="477191" name="Group 7"/>
          <p:cNvGrpSpPr>
            <a:grpSpLocks/>
          </p:cNvGrpSpPr>
          <p:nvPr/>
        </p:nvGrpSpPr>
        <p:grpSpPr bwMode="auto">
          <a:xfrm>
            <a:off x="533400" y="3962400"/>
            <a:ext cx="1181100" cy="1066800"/>
            <a:chOff x="1224" y="2539"/>
            <a:chExt cx="2280" cy="1785"/>
          </a:xfrm>
        </p:grpSpPr>
        <p:sp>
          <p:nvSpPr>
            <p:cNvPr id="19492" name="Freeform 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493" name="Group 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9494" name="Group 1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9499" name="Freeform 1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0" name="Freeform 1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1" name="Freeform 1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2" name="Freeform 1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3" name="Freeform 1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4" name="Freeform 1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495" name="Group 1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9496" name="Freeform 1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7" name="Freeform 1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8" name="Freeform 2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77205" name="Text Box 21"/>
          <p:cNvSpPr txBox="1">
            <a:spLocks noChangeArrowheads="1"/>
          </p:cNvSpPr>
          <p:nvPr/>
        </p:nvSpPr>
        <p:spPr bwMode="auto">
          <a:xfrm>
            <a:off x="1905000" y="4022725"/>
            <a:ext cx="5419725" cy="237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000"/>
              <a:t>We have read in the first i objects.</a:t>
            </a:r>
          </a:p>
          <a:p>
            <a:pPr eaLnBrk="1" hangingPunct="1"/>
            <a:r>
              <a:rPr lang="en-US" altLang="en-US" sz="3000"/>
              <a:t>We will pretend that this prefix</a:t>
            </a:r>
            <a:br>
              <a:rPr lang="en-US" altLang="en-US" sz="3000"/>
            </a:br>
            <a:r>
              <a:rPr lang="en-US" altLang="en-US" sz="3000"/>
              <a:t>     is the entire input.</a:t>
            </a:r>
          </a:p>
          <a:p>
            <a:pPr eaLnBrk="1" hangingPunct="1"/>
            <a:r>
              <a:rPr lang="en-US" altLang="en-US" sz="3000"/>
              <a:t>We have a solution for this prefix</a:t>
            </a:r>
          </a:p>
          <a:p>
            <a:pPr eaLnBrk="1" hangingPunct="1"/>
            <a:r>
              <a:rPr lang="en-US" altLang="en-US" sz="3000"/>
              <a:t>plus some additional information</a:t>
            </a:r>
          </a:p>
        </p:txBody>
      </p:sp>
      <p:sp>
        <p:nvSpPr>
          <p:cNvPr id="477206" name="Rectangle 22"/>
          <p:cNvSpPr>
            <a:spLocks noChangeArrowheads="1"/>
          </p:cNvSpPr>
          <p:nvPr/>
        </p:nvSpPr>
        <p:spPr bwMode="auto">
          <a:xfrm>
            <a:off x="1143000" y="1676400"/>
            <a:ext cx="2362200" cy="457200"/>
          </a:xfrm>
          <a:prstGeom prst="rect">
            <a:avLst/>
          </a:prstGeom>
          <a:noFill/>
          <a:ln w="25400">
            <a:solidFill>
              <a:srgbClr val="FF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9464" name="Group 23"/>
          <p:cNvGrpSpPr>
            <a:grpSpLocks/>
          </p:cNvGrpSpPr>
          <p:nvPr/>
        </p:nvGrpSpPr>
        <p:grpSpPr bwMode="auto">
          <a:xfrm>
            <a:off x="1231900" y="1752600"/>
            <a:ext cx="6400800" cy="304800"/>
            <a:chOff x="768" y="1104"/>
            <a:chExt cx="4032" cy="192"/>
          </a:xfrm>
        </p:grpSpPr>
        <p:sp>
          <p:nvSpPr>
            <p:cNvPr id="19475" name="Oval 24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6" name="Oval 25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7" name="Oval 26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8" name="Oval 27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9" name="Oval 28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0" name="Oval 29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1" name="Oval 30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2" name="Oval 31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3" name="Oval 32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4" name="Oval 33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5" name="Oval 34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6" name="Oval 35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7" name="Oval 36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8" name="Oval 37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9" name="Oval 38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90" name="Oval 39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91" name="Oval 40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rgbClr val="FF00F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77225" name="Group 41"/>
          <p:cNvGrpSpPr>
            <a:grpSpLocks/>
          </p:cNvGrpSpPr>
          <p:nvPr/>
        </p:nvGrpSpPr>
        <p:grpSpPr bwMode="auto">
          <a:xfrm>
            <a:off x="1219200" y="1752600"/>
            <a:ext cx="2209800" cy="304800"/>
            <a:chOff x="864" y="3168"/>
            <a:chExt cx="1392" cy="192"/>
          </a:xfrm>
        </p:grpSpPr>
        <p:sp>
          <p:nvSpPr>
            <p:cNvPr id="19469" name="Oval 42"/>
            <p:cNvSpPr>
              <a:spLocks noChangeArrowheads="1"/>
            </p:cNvSpPr>
            <p:nvPr/>
          </p:nvSpPr>
          <p:spPr bwMode="auto">
            <a:xfrm>
              <a:off x="8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0" name="Oval 43"/>
            <p:cNvSpPr>
              <a:spLocks noChangeArrowheads="1"/>
            </p:cNvSpPr>
            <p:nvPr/>
          </p:nvSpPr>
          <p:spPr bwMode="auto">
            <a:xfrm>
              <a:off x="110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1" name="Oval 44"/>
            <p:cNvSpPr>
              <a:spLocks noChangeArrowheads="1"/>
            </p:cNvSpPr>
            <p:nvPr/>
          </p:nvSpPr>
          <p:spPr bwMode="auto">
            <a:xfrm>
              <a:off x="134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2" name="Oval 45"/>
            <p:cNvSpPr>
              <a:spLocks noChangeArrowheads="1"/>
            </p:cNvSpPr>
            <p:nvPr/>
          </p:nvSpPr>
          <p:spPr bwMode="auto">
            <a:xfrm>
              <a:off x="158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3" name="Oval 46"/>
            <p:cNvSpPr>
              <a:spLocks noChangeArrowheads="1"/>
            </p:cNvSpPr>
            <p:nvPr/>
          </p:nvSpPr>
          <p:spPr bwMode="auto">
            <a:xfrm>
              <a:off x="182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4" name="Oval 47"/>
            <p:cNvSpPr>
              <a:spLocks noChangeArrowheads="1"/>
            </p:cNvSpPr>
            <p:nvPr/>
          </p:nvSpPr>
          <p:spPr bwMode="auto">
            <a:xfrm>
              <a:off x="2064" y="3168"/>
              <a:ext cx="192" cy="192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77232" name="Group 48"/>
          <p:cNvGrpSpPr>
            <a:grpSpLocks/>
          </p:cNvGrpSpPr>
          <p:nvPr/>
        </p:nvGrpSpPr>
        <p:grpSpPr bwMode="auto">
          <a:xfrm>
            <a:off x="914400" y="2209800"/>
            <a:ext cx="2819400" cy="787400"/>
            <a:chOff x="576" y="1392"/>
            <a:chExt cx="1776" cy="496"/>
          </a:xfrm>
        </p:grpSpPr>
        <p:sp>
          <p:nvSpPr>
            <p:cNvPr id="19467" name="Rectangle 49"/>
            <p:cNvSpPr>
              <a:spLocks noChangeArrowheads="1"/>
            </p:cNvSpPr>
            <p:nvPr/>
          </p:nvSpPr>
          <p:spPr bwMode="auto">
            <a:xfrm>
              <a:off x="576" y="1600"/>
              <a:ext cx="1776" cy="288"/>
            </a:xfrm>
            <a:prstGeom prst="rect">
              <a:avLst/>
            </a:prstGeom>
            <a:solidFill>
              <a:schemeClr val="accent2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chemeClr val="bg2"/>
                  </a:solidFill>
                </a:rPr>
                <a:t>Solution</a:t>
              </a:r>
            </a:p>
          </p:txBody>
        </p:sp>
        <p:sp>
          <p:nvSpPr>
            <p:cNvPr id="19468" name="AutoShape 50"/>
            <p:cNvSpPr>
              <a:spLocks noChangeArrowheads="1"/>
            </p:cNvSpPr>
            <p:nvPr/>
          </p:nvSpPr>
          <p:spPr bwMode="auto">
            <a:xfrm>
              <a:off x="1296" y="1392"/>
              <a:ext cx="336" cy="144"/>
            </a:xfrm>
            <a:prstGeom prst="downArrow">
              <a:avLst>
                <a:gd name="adj1" fmla="val 50000"/>
                <a:gd name="adj2" fmla="val 25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7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7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7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7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7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7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7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77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7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7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772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72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7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7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772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772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77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77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720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 smtClean="0"/>
              <a:t>More of the Output</a:t>
            </a:r>
            <a:br>
              <a:rPr lang="en-US" altLang="en-US" sz="4000" smtClean="0"/>
            </a:br>
            <a:r>
              <a:rPr lang="en-US" altLang="en-US" sz="4000" smtClean="0"/>
              <a:t>Loop Invariant</a:t>
            </a:r>
          </a:p>
        </p:txBody>
      </p:sp>
      <p:sp>
        <p:nvSpPr>
          <p:cNvPr id="20483" name="Text Box 3"/>
          <p:cNvSpPr txBox="1">
            <a:spLocks noChangeArrowheads="1"/>
          </p:cNvSpPr>
          <p:nvPr/>
        </p:nvSpPr>
        <p:spPr bwMode="auto">
          <a:xfrm>
            <a:off x="1127125" y="1000125"/>
            <a:ext cx="65690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The output </a:t>
            </a:r>
            <a:r>
              <a:rPr lang="en-US" altLang="en-US"/>
              <a:t>consists</a:t>
            </a:r>
            <a:r>
              <a:rPr lang="en-US" altLang="en-US" sz="3000"/>
              <a:t> of an array of objects</a:t>
            </a:r>
          </a:p>
        </p:txBody>
      </p:sp>
      <p:grpSp>
        <p:nvGrpSpPr>
          <p:cNvPr id="20484" name="Group 4"/>
          <p:cNvGrpSpPr>
            <a:grpSpLocks/>
          </p:cNvGrpSpPr>
          <p:nvPr/>
        </p:nvGrpSpPr>
        <p:grpSpPr bwMode="auto">
          <a:xfrm>
            <a:off x="1219200" y="1730375"/>
            <a:ext cx="6400800" cy="304800"/>
            <a:chOff x="768" y="1104"/>
            <a:chExt cx="4032" cy="192"/>
          </a:xfrm>
        </p:grpSpPr>
        <p:sp>
          <p:nvSpPr>
            <p:cNvPr id="20555" name="Oval 5" descr="Light downward diagonal"/>
            <p:cNvSpPr>
              <a:spLocks noChangeArrowheads="1"/>
            </p:cNvSpPr>
            <p:nvPr/>
          </p:nvSpPr>
          <p:spPr bwMode="auto">
            <a:xfrm>
              <a:off x="76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6" name="Oval 6" descr="Light downward diagonal"/>
            <p:cNvSpPr>
              <a:spLocks noChangeArrowheads="1"/>
            </p:cNvSpPr>
            <p:nvPr/>
          </p:nvSpPr>
          <p:spPr bwMode="auto">
            <a:xfrm>
              <a:off x="100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7" name="Oval 7" descr="Light downward diagonal"/>
            <p:cNvSpPr>
              <a:spLocks noChangeArrowheads="1"/>
            </p:cNvSpPr>
            <p:nvPr/>
          </p:nvSpPr>
          <p:spPr bwMode="auto">
            <a:xfrm>
              <a:off x="124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8" name="Oval 8" descr="Light downward diagonal"/>
            <p:cNvSpPr>
              <a:spLocks noChangeArrowheads="1"/>
            </p:cNvSpPr>
            <p:nvPr/>
          </p:nvSpPr>
          <p:spPr bwMode="auto">
            <a:xfrm>
              <a:off x="148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9" name="Oval 9" descr="Light downward diagonal"/>
            <p:cNvSpPr>
              <a:spLocks noChangeArrowheads="1"/>
            </p:cNvSpPr>
            <p:nvPr/>
          </p:nvSpPr>
          <p:spPr bwMode="auto">
            <a:xfrm>
              <a:off x="172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0" name="Oval 10" descr="Light downward diagonal"/>
            <p:cNvSpPr>
              <a:spLocks noChangeArrowheads="1"/>
            </p:cNvSpPr>
            <p:nvPr/>
          </p:nvSpPr>
          <p:spPr bwMode="auto">
            <a:xfrm>
              <a:off x="196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1" name="Oval 11" descr="Light downward diagonal"/>
            <p:cNvSpPr>
              <a:spLocks noChangeArrowheads="1"/>
            </p:cNvSpPr>
            <p:nvPr/>
          </p:nvSpPr>
          <p:spPr bwMode="auto">
            <a:xfrm>
              <a:off x="220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2" name="Oval 12" descr="Light downward diagonal"/>
            <p:cNvSpPr>
              <a:spLocks noChangeArrowheads="1"/>
            </p:cNvSpPr>
            <p:nvPr/>
          </p:nvSpPr>
          <p:spPr bwMode="auto">
            <a:xfrm>
              <a:off x="244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3" name="Oval 13" descr="Light downward diagonal"/>
            <p:cNvSpPr>
              <a:spLocks noChangeArrowheads="1"/>
            </p:cNvSpPr>
            <p:nvPr/>
          </p:nvSpPr>
          <p:spPr bwMode="auto">
            <a:xfrm>
              <a:off x="268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4" name="Oval 14" descr="Light downward diagonal"/>
            <p:cNvSpPr>
              <a:spLocks noChangeArrowheads="1"/>
            </p:cNvSpPr>
            <p:nvPr/>
          </p:nvSpPr>
          <p:spPr bwMode="auto">
            <a:xfrm>
              <a:off x="292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5" name="Oval 15" descr="Light downward diagonal"/>
            <p:cNvSpPr>
              <a:spLocks noChangeArrowheads="1"/>
            </p:cNvSpPr>
            <p:nvPr/>
          </p:nvSpPr>
          <p:spPr bwMode="auto">
            <a:xfrm>
              <a:off x="316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6" name="Oval 16" descr="Light downward diagonal"/>
            <p:cNvSpPr>
              <a:spLocks noChangeArrowheads="1"/>
            </p:cNvSpPr>
            <p:nvPr/>
          </p:nvSpPr>
          <p:spPr bwMode="auto">
            <a:xfrm>
              <a:off x="340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7" name="Oval 17" descr="Light downward diagonal"/>
            <p:cNvSpPr>
              <a:spLocks noChangeArrowheads="1"/>
            </p:cNvSpPr>
            <p:nvPr/>
          </p:nvSpPr>
          <p:spPr bwMode="auto">
            <a:xfrm>
              <a:off x="364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8" name="Oval 18" descr="Light downward diagonal"/>
            <p:cNvSpPr>
              <a:spLocks noChangeArrowheads="1"/>
            </p:cNvSpPr>
            <p:nvPr/>
          </p:nvSpPr>
          <p:spPr bwMode="auto">
            <a:xfrm>
              <a:off x="388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9" name="Oval 19" descr="Light downward diagonal"/>
            <p:cNvSpPr>
              <a:spLocks noChangeArrowheads="1"/>
            </p:cNvSpPr>
            <p:nvPr/>
          </p:nvSpPr>
          <p:spPr bwMode="auto">
            <a:xfrm>
              <a:off x="412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0" name="Oval 20" descr="Light downward diagonal"/>
            <p:cNvSpPr>
              <a:spLocks noChangeArrowheads="1"/>
            </p:cNvSpPr>
            <p:nvPr/>
          </p:nvSpPr>
          <p:spPr bwMode="auto">
            <a:xfrm>
              <a:off x="436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1" name="Oval 21" descr="Light downward diagonal"/>
            <p:cNvSpPr>
              <a:spLocks noChangeArrowheads="1"/>
            </p:cNvSpPr>
            <p:nvPr/>
          </p:nvSpPr>
          <p:spPr bwMode="auto">
            <a:xfrm>
              <a:off x="4608" y="1104"/>
              <a:ext cx="192" cy="192"/>
            </a:xfrm>
            <a:prstGeom prst="ellipse">
              <a:avLst/>
            </a:prstGeom>
            <a:pattFill prst="ltDnDiag">
              <a:fgClr>
                <a:schemeClr val="accent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78230" name="Group 22"/>
          <p:cNvGrpSpPr>
            <a:grpSpLocks/>
          </p:cNvGrpSpPr>
          <p:nvPr/>
        </p:nvGrpSpPr>
        <p:grpSpPr bwMode="auto">
          <a:xfrm>
            <a:off x="685800" y="2362200"/>
            <a:ext cx="1181100" cy="1066800"/>
            <a:chOff x="1224" y="2539"/>
            <a:chExt cx="2280" cy="1785"/>
          </a:xfrm>
        </p:grpSpPr>
        <p:sp>
          <p:nvSpPr>
            <p:cNvPr id="20542" name="Freeform 23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43" name="Group 24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0544" name="Group 25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0549" name="Freeform 26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0" name="Freeform 27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1" name="Freeform 28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2" name="Freeform 29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3" name="Freeform 30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54" name="Freeform 31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545" name="Group 32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0546" name="Freeform 33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7" name="Freeform 34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48" name="Freeform 35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478244" name="Group 36"/>
          <p:cNvGrpSpPr>
            <a:grpSpLocks noChangeAspect="1"/>
          </p:cNvGrpSpPr>
          <p:nvPr/>
        </p:nvGrpSpPr>
        <p:grpSpPr bwMode="auto">
          <a:xfrm rot="2360341">
            <a:off x="609600" y="3886200"/>
            <a:ext cx="1079500" cy="1079500"/>
            <a:chOff x="1224" y="1212"/>
            <a:chExt cx="3144" cy="3112"/>
          </a:xfrm>
        </p:grpSpPr>
        <p:sp>
          <p:nvSpPr>
            <p:cNvPr id="20533" name="Freeform 3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3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35" name="Group 3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0536" name="Freeform 4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263 w 600"/>
                  <a:gd name="T1" fmla="*/ 162 h 608"/>
                  <a:gd name="T2" fmla="*/ 252 w 600"/>
                  <a:gd name="T3" fmla="*/ 99 h 608"/>
                  <a:gd name="T4" fmla="*/ 231 w 600"/>
                  <a:gd name="T5" fmla="*/ 44 h 608"/>
                  <a:gd name="T6" fmla="*/ 192 w 600"/>
                  <a:gd name="T7" fmla="*/ 13 h 608"/>
                  <a:gd name="T8" fmla="*/ 125 w 600"/>
                  <a:gd name="T9" fmla="*/ 0 h 608"/>
                  <a:gd name="T10" fmla="*/ 68 w 600"/>
                  <a:gd name="T11" fmla="*/ 13 h 608"/>
                  <a:gd name="T12" fmla="*/ 13 w 600"/>
                  <a:gd name="T13" fmla="*/ 69 h 608"/>
                  <a:gd name="T14" fmla="*/ 0 w 600"/>
                  <a:gd name="T15" fmla="*/ 136 h 608"/>
                  <a:gd name="T16" fmla="*/ 13 w 600"/>
                  <a:gd name="T17" fmla="*/ 207 h 608"/>
                  <a:gd name="T18" fmla="*/ 34 w 600"/>
                  <a:gd name="T19" fmla="*/ 250 h 608"/>
                  <a:gd name="T20" fmla="*/ 60 w 600"/>
                  <a:gd name="T21" fmla="*/ 295 h 608"/>
                  <a:gd name="T22" fmla="*/ 88 w 600"/>
                  <a:gd name="T23" fmla="*/ 325 h 608"/>
                  <a:gd name="T24" fmla="*/ 120 w 600"/>
                  <a:gd name="T25" fmla="*/ 340 h 608"/>
                  <a:gd name="T26" fmla="*/ 164 w 600"/>
                  <a:gd name="T27" fmla="*/ 327 h 608"/>
                  <a:gd name="T28" fmla="*/ 208 w 600"/>
                  <a:gd name="T29" fmla="*/ 297 h 608"/>
                  <a:gd name="T30" fmla="*/ 236 w 600"/>
                  <a:gd name="T31" fmla="*/ 254 h 608"/>
                  <a:gd name="T32" fmla="*/ 263 w 600"/>
                  <a:gd name="T33" fmla="*/ 218 h 608"/>
                  <a:gd name="T34" fmla="*/ 271 w 600"/>
                  <a:gd name="T35" fmla="*/ 196 h 608"/>
                  <a:gd name="T36" fmla="*/ 382 w 600"/>
                  <a:gd name="T37" fmla="*/ 164 h 608"/>
                  <a:gd name="T38" fmla="*/ 406 w 600"/>
                  <a:gd name="T39" fmla="*/ 151 h 608"/>
                  <a:gd name="T40" fmla="*/ 392 w 600"/>
                  <a:gd name="T41" fmla="*/ 131 h 608"/>
                  <a:gd name="T42" fmla="*/ 263 w 600"/>
                  <a:gd name="T43" fmla="*/ 162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7" name="Freeform 4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40 w 619"/>
                  <a:gd name="T1" fmla="*/ 112 h 1085"/>
                  <a:gd name="T2" fmla="*/ 192 w 619"/>
                  <a:gd name="T3" fmla="*/ 56 h 1085"/>
                  <a:gd name="T4" fmla="*/ 278 w 619"/>
                  <a:gd name="T5" fmla="*/ 2 h 1085"/>
                  <a:gd name="T6" fmla="*/ 317 w 619"/>
                  <a:gd name="T7" fmla="*/ 0 h 1085"/>
                  <a:gd name="T8" fmla="*/ 387 w 619"/>
                  <a:gd name="T9" fmla="*/ 24 h 1085"/>
                  <a:gd name="T10" fmla="*/ 418 w 619"/>
                  <a:gd name="T11" fmla="*/ 59 h 1085"/>
                  <a:gd name="T12" fmla="*/ 418 w 619"/>
                  <a:gd name="T13" fmla="*/ 112 h 1085"/>
                  <a:gd name="T14" fmla="*/ 366 w 619"/>
                  <a:gd name="T15" fmla="*/ 212 h 1085"/>
                  <a:gd name="T16" fmla="*/ 309 w 619"/>
                  <a:gd name="T17" fmla="*/ 290 h 1085"/>
                  <a:gd name="T18" fmla="*/ 285 w 619"/>
                  <a:gd name="T19" fmla="*/ 355 h 1085"/>
                  <a:gd name="T20" fmla="*/ 269 w 619"/>
                  <a:gd name="T21" fmla="*/ 430 h 1085"/>
                  <a:gd name="T22" fmla="*/ 285 w 619"/>
                  <a:gd name="T23" fmla="*/ 502 h 1085"/>
                  <a:gd name="T24" fmla="*/ 301 w 619"/>
                  <a:gd name="T25" fmla="*/ 573 h 1085"/>
                  <a:gd name="T26" fmla="*/ 301 w 619"/>
                  <a:gd name="T27" fmla="*/ 653 h 1085"/>
                  <a:gd name="T28" fmla="*/ 278 w 619"/>
                  <a:gd name="T29" fmla="*/ 702 h 1085"/>
                  <a:gd name="T30" fmla="*/ 226 w 619"/>
                  <a:gd name="T31" fmla="*/ 729 h 1085"/>
                  <a:gd name="T32" fmla="*/ 163 w 619"/>
                  <a:gd name="T33" fmla="*/ 758 h 1085"/>
                  <a:gd name="T34" fmla="*/ 106 w 619"/>
                  <a:gd name="T35" fmla="*/ 758 h 1085"/>
                  <a:gd name="T36" fmla="*/ 68 w 619"/>
                  <a:gd name="T37" fmla="*/ 736 h 1085"/>
                  <a:gd name="T38" fmla="*/ 16 w 619"/>
                  <a:gd name="T39" fmla="*/ 648 h 1085"/>
                  <a:gd name="T40" fmla="*/ 0 w 619"/>
                  <a:gd name="T41" fmla="*/ 557 h 1085"/>
                  <a:gd name="T42" fmla="*/ 5 w 619"/>
                  <a:gd name="T43" fmla="*/ 439 h 1085"/>
                  <a:gd name="T44" fmla="*/ 44 w 619"/>
                  <a:gd name="T45" fmla="*/ 290 h 1085"/>
                  <a:gd name="T46" fmla="*/ 83 w 619"/>
                  <a:gd name="T47" fmla="*/ 194 h 1085"/>
                  <a:gd name="T48" fmla="*/ 140 w 619"/>
                  <a:gd name="T49" fmla="*/ 112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8" name="Freeform 4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49 h 808"/>
                  <a:gd name="T2" fmla="*/ 69 w 782"/>
                  <a:gd name="T3" fmla="*/ 0 h 808"/>
                  <a:gd name="T4" fmla="*/ 169 w 782"/>
                  <a:gd name="T5" fmla="*/ 0 h 808"/>
                  <a:gd name="T6" fmla="*/ 356 w 782"/>
                  <a:gd name="T7" fmla="*/ 12 h 808"/>
                  <a:gd name="T8" fmla="*/ 576 w 782"/>
                  <a:gd name="T9" fmla="*/ 19 h 808"/>
                  <a:gd name="T10" fmla="*/ 660 w 782"/>
                  <a:gd name="T11" fmla="*/ 42 h 808"/>
                  <a:gd name="T12" fmla="*/ 696 w 782"/>
                  <a:gd name="T13" fmla="*/ 71 h 808"/>
                  <a:gd name="T14" fmla="*/ 704 w 782"/>
                  <a:gd name="T15" fmla="*/ 117 h 808"/>
                  <a:gd name="T16" fmla="*/ 679 w 782"/>
                  <a:gd name="T17" fmla="*/ 164 h 808"/>
                  <a:gd name="T18" fmla="*/ 612 w 782"/>
                  <a:gd name="T19" fmla="*/ 236 h 808"/>
                  <a:gd name="T20" fmla="*/ 523 w 782"/>
                  <a:gd name="T21" fmla="*/ 296 h 808"/>
                  <a:gd name="T22" fmla="*/ 456 w 782"/>
                  <a:gd name="T23" fmla="*/ 350 h 808"/>
                  <a:gd name="T24" fmla="*/ 428 w 782"/>
                  <a:gd name="T25" fmla="*/ 393 h 808"/>
                  <a:gd name="T26" fmla="*/ 408 w 782"/>
                  <a:gd name="T27" fmla="*/ 423 h 808"/>
                  <a:gd name="T28" fmla="*/ 415 w 782"/>
                  <a:gd name="T29" fmla="*/ 446 h 808"/>
                  <a:gd name="T30" fmla="*/ 421 w 782"/>
                  <a:gd name="T31" fmla="*/ 460 h 808"/>
                  <a:gd name="T32" fmla="*/ 500 w 782"/>
                  <a:gd name="T33" fmla="*/ 460 h 808"/>
                  <a:gd name="T34" fmla="*/ 624 w 782"/>
                  <a:gd name="T35" fmla="*/ 448 h 808"/>
                  <a:gd name="T36" fmla="*/ 704 w 782"/>
                  <a:gd name="T37" fmla="*/ 448 h 808"/>
                  <a:gd name="T38" fmla="*/ 787 w 782"/>
                  <a:gd name="T39" fmla="*/ 468 h 808"/>
                  <a:gd name="T40" fmla="*/ 812 w 782"/>
                  <a:gd name="T41" fmla="*/ 493 h 808"/>
                  <a:gd name="T42" fmla="*/ 787 w 782"/>
                  <a:gd name="T43" fmla="*/ 515 h 808"/>
                  <a:gd name="T44" fmla="*/ 752 w 782"/>
                  <a:gd name="T45" fmla="*/ 523 h 808"/>
                  <a:gd name="T46" fmla="*/ 696 w 782"/>
                  <a:gd name="T47" fmla="*/ 513 h 808"/>
                  <a:gd name="T48" fmla="*/ 620 w 782"/>
                  <a:gd name="T49" fmla="*/ 485 h 808"/>
                  <a:gd name="T50" fmla="*/ 540 w 782"/>
                  <a:gd name="T51" fmla="*/ 490 h 808"/>
                  <a:gd name="T52" fmla="*/ 408 w 782"/>
                  <a:gd name="T53" fmla="*/ 505 h 808"/>
                  <a:gd name="T54" fmla="*/ 369 w 782"/>
                  <a:gd name="T55" fmla="*/ 500 h 808"/>
                  <a:gd name="T56" fmla="*/ 348 w 782"/>
                  <a:gd name="T57" fmla="*/ 483 h 808"/>
                  <a:gd name="T58" fmla="*/ 348 w 782"/>
                  <a:gd name="T59" fmla="*/ 441 h 808"/>
                  <a:gd name="T60" fmla="*/ 348 w 782"/>
                  <a:gd name="T61" fmla="*/ 381 h 808"/>
                  <a:gd name="T62" fmla="*/ 404 w 782"/>
                  <a:gd name="T63" fmla="*/ 335 h 808"/>
                  <a:gd name="T64" fmla="*/ 488 w 782"/>
                  <a:gd name="T65" fmla="*/ 268 h 808"/>
                  <a:gd name="T66" fmla="*/ 561 w 782"/>
                  <a:gd name="T67" fmla="*/ 209 h 808"/>
                  <a:gd name="T68" fmla="*/ 608 w 782"/>
                  <a:gd name="T69" fmla="*/ 164 h 808"/>
                  <a:gd name="T70" fmla="*/ 632 w 782"/>
                  <a:gd name="T71" fmla="*/ 124 h 808"/>
                  <a:gd name="T72" fmla="*/ 620 w 782"/>
                  <a:gd name="T73" fmla="*/ 102 h 808"/>
                  <a:gd name="T74" fmla="*/ 588 w 782"/>
                  <a:gd name="T75" fmla="*/ 74 h 808"/>
                  <a:gd name="T76" fmla="*/ 540 w 782"/>
                  <a:gd name="T77" fmla="*/ 67 h 808"/>
                  <a:gd name="T78" fmla="*/ 488 w 782"/>
                  <a:gd name="T79" fmla="*/ 67 h 808"/>
                  <a:gd name="T80" fmla="*/ 372 w 782"/>
                  <a:gd name="T81" fmla="*/ 67 h 808"/>
                  <a:gd name="T82" fmla="*/ 200 w 782"/>
                  <a:gd name="T83" fmla="*/ 87 h 808"/>
                  <a:gd name="T84" fmla="*/ 73 w 782"/>
                  <a:gd name="T85" fmla="*/ 95 h 808"/>
                  <a:gd name="T86" fmla="*/ 21 w 782"/>
                  <a:gd name="T87" fmla="*/ 87 h 808"/>
                  <a:gd name="T88" fmla="*/ 0 w 782"/>
                  <a:gd name="T89" fmla="*/ 74 h 808"/>
                  <a:gd name="T90" fmla="*/ 0 w 782"/>
                  <a:gd name="T91" fmla="*/ 49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9" name="Freeform 4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944 w 992"/>
                  <a:gd name="T1" fmla="*/ 192 h 770"/>
                  <a:gd name="T2" fmla="*/ 962 w 992"/>
                  <a:gd name="T3" fmla="*/ 131 h 770"/>
                  <a:gd name="T4" fmla="*/ 1029 w 992"/>
                  <a:gd name="T5" fmla="*/ 108 h 770"/>
                  <a:gd name="T6" fmla="*/ 1110 w 992"/>
                  <a:gd name="T7" fmla="*/ 104 h 770"/>
                  <a:gd name="T8" fmla="*/ 1159 w 992"/>
                  <a:gd name="T9" fmla="*/ 131 h 770"/>
                  <a:gd name="T10" fmla="*/ 1137 w 992"/>
                  <a:gd name="T11" fmla="*/ 184 h 770"/>
                  <a:gd name="T12" fmla="*/ 1092 w 992"/>
                  <a:gd name="T13" fmla="*/ 256 h 770"/>
                  <a:gd name="T14" fmla="*/ 1001 w 992"/>
                  <a:gd name="T15" fmla="*/ 336 h 770"/>
                  <a:gd name="T16" fmla="*/ 889 w 992"/>
                  <a:gd name="T17" fmla="*/ 405 h 770"/>
                  <a:gd name="T18" fmla="*/ 796 w 992"/>
                  <a:gd name="T19" fmla="*/ 442 h 770"/>
                  <a:gd name="T20" fmla="*/ 692 w 992"/>
                  <a:gd name="T21" fmla="*/ 461 h 770"/>
                  <a:gd name="T22" fmla="*/ 592 w 992"/>
                  <a:gd name="T23" fmla="*/ 454 h 770"/>
                  <a:gd name="T24" fmla="*/ 516 w 992"/>
                  <a:gd name="T25" fmla="*/ 433 h 770"/>
                  <a:gd name="T26" fmla="*/ 490 w 992"/>
                  <a:gd name="T27" fmla="*/ 399 h 770"/>
                  <a:gd name="T28" fmla="*/ 458 w 992"/>
                  <a:gd name="T29" fmla="*/ 339 h 770"/>
                  <a:gd name="T30" fmla="*/ 422 w 992"/>
                  <a:gd name="T31" fmla="*/ 229 h 770"/>
                  <a:gd name="T32" fmla="*/ 395 w 992"/>
                  <a:gd name="T33" fmla="*/ 152 h 770"/>
                  <a:gd name="T34" fmla="*/ 395 w 992"/>
                  <a:gd name="T35" fmla="*/ 62 h 770"/>
                  <a:gd name="T36" fmla="*/ 377 w 992"/>
                  <a:gd name="T37" fmla="*/ 47 h 770"/>
                  <a:gd name="T38" fmla="*/ 324 w 992"/>
                  <a:gd name="T39" fmla="*/ 42 h 770"/>
                  <a:gd name="T40" fmla="*/ 261 w 992"/>
                  <a:gd name="T41" fmla="*/ 67 h 770"/>
                  <a:gd name="T42" fmla="*/ 202 w 992"/>
                  <a:gd name="T43" fmla="*/ 108 h 770"/>
                  <a:gd name="T44" fmla="*/ 134 w 992"/>
                  <a:gd name="T45" fmla="*/ 131 h 770"/>
                  <a:gd name="T46" fmla="*/ 32 w 992"/>
                  <a:gd name="T47" fmla="*/ 131 h 770"/>
                  <a:gd name="T48" fmla="*/ 0 w 992"/>
                  <a:gd name="T49" fmla="*/ 117 h 770"/>
                  <a:gd name="T50" fmla="*/ 0 w 992"/>
                  <a:gd name="T51" fmla="*/ 95 h 770"/>
                  <a:gd name="T52" fmla="*/ 46 w 992"/>
                  <a:gd name="T53" fmla="*/ 74 h 770"/>
                  <a:gd name="T54" fmla="*/ 95 w 992"/>
                  <a:gd name="T55" fmla="*/ 81 h 770"/>
                  <a:gd name="T56" fmla="*/ 139 w 992"/>
                  <a:gd name="T57" fmla="*/ 76 h 770"/>
                  <a:gd name="T58" fmla="*/ 221 w 992"/>
                  <a:gd name="T59" fmla="*/ 47 h 770"/>
                  <a:gd name="T60" fmla="*/ 300 w 992"/>
                  <a:gd name="T61" fmla="*/ 14 h 770"/>
                  <a:gd name="T62" fmla="*/ 377 w 992"/>
                  <a:gd name="T63" fmla="*/ 5 h 770"/>
                  <a:gd name="T64" fmla="*/ 485 w 992"/>
                  <a:gd name="T65" fmla="*/ 0 h 770"/>
                  <a:gd name="T66" fmla="*/ 490 w 992"/>
                  <a:gd name="T67" fmla="*/ 25 h 770"/>
                  <a:gd name="T68" fmla="*/ 464 w 992"/>
                  <a:gd name="T69" fmla="*/ 53 h 770"/>
                  <a:gd name="T70" fmla="*/ 458 w 992"/>
                  <a:gd name="T71" fmla="*/ 125 h 770"/>
                  <a:gd name="T72" fmla="*/ 490 w 992"/>
                  <a:gd name="T73" fmla="*/ 219 h 770"/>
                  <a:gd name="T74" fmla="*/ 540 w 992"/>
                  <a:gd name="T75" fmla="*/ 311 h 770"/>
                  <a:gd name="T76" fmla="*/ 583 w 992"/>
                  <a:gd name="T77" fmla="*/ 366 h 770"/>
                  <a:gd name="T78" fmla="*/ 652 w 992"/>
                  <a:gd name="T79" fmla="*/ 392 h 770"/>
                  <a:gd name="T80" fmla="*/ 719 w 992"/>
                  <a:gd name="T81" fmla="*/ 392 h 770"/>
                  <a:gd name="T82" fmla="*/ 786 w 992"/>
                  <a:gd name="T83" fmla="*/ 366 h 770"/>
                  <a:gd name="T84" fmla="*/ 876 w 992"/>
                  <a:gd name="T85" fmla="*/ 308 h 770"/>
                  <a:gd name="T86" fmla="*/ 935 w 992"/>
                  <a:gd name="T87" fmla="*/ 226 h 770"/>
                  <a:gd name="T88" fmla="*/ 944 w 992"/>
                  <a:gd name="T89" fmla="*/ 192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0" name="Freeform 4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302 w 699"/>
                  <a:gd name="T1" fmla="*/ 644 h 1216"/>
                  <a:gd name="T2" fmla="*/ 380 w 699"/>
                  <a:gd name="T3" fmla="*/ 725 h 1216"/>
                  <a:gd name="T4" fmla="*/ 411 w 699"/>
                  <a:gd name="T5" fmla="*/ 725 h 1216"/>
                  <a:gd name="T6" fmla="*/ 464 w 699"/>
                  <a:gd name="T7" fmla="*/ 757 h 1216"/>
                  <a:gd name="T8" fmla="*/ 474 w 699"/>
                  <a:gd name="T9" fmla="*/ 794 h 1216"/>
                  <a:gd name="T10" fmla="*/ 458 w 699"/>
                  <a:gd name="T11" fmla="*/ 842 h 1216"/>
                  <a:gd name="T12" fmla="*/ 416 w 699"/>
                  <a:gd name="T13" fmla="*/ 848 h 1216"/>
                  <a:gd name="T14" fmla="*/ 364 w 699"/>
                  <a:gd name="T15" fmla="*/ 810 h 1216"/>
                  <a:gd name="T16" fmla="*/ 260 w 699"/>
                  <a:gd name="T17" fmla="*/ 709 h 1216"/>
                  <a:gd name="T18" fmla="*/ 193 w 699"/>
                  <a:gd name="T19" fmla="*/ 612 h 1216"/>
                  <a:gd name="T20" fmla="*/ 161 w 699"/>
                  <a:gd name="T21" fmla="*/ 536 h 1216"/>
                  <a:gd name="T22" fmla="*/ 140 w 699"/>
                  <a:gd name="T23" fmla="*/ 408 h 1216"/>
                  <a:gd name="T24" fmla="*/ 140 w 699"/>
                  <a:gd name="T25" fmla="*/ 241 h 1216"/>
                  <a:gd name="T26" fmla="*/ 134 w 699"/>
                  <a:gd name="T27" fmla="*/ 199 h 1216"/>
                  <a:gd name="T28" fmla="*/ 104 w 699"/>
                  <a:gd name="T29" fmla="*/ 167 h 1216"/>
                  <a:gd name="T30" fmla="*/ 15 w 699"/>
                  <a:gd name="T31" fmla="*/ 172 h 1216"/>
                  <a:gd name="T32" fmla="*/ 0 w 699"/>
                  <a:gd name="T33" fmla="*/ 156 h 1216"/>
                  <a:gd name="T34" fmla="*/ 20 w 699"/>
                  <a:gd name="T35" fmla="*/ 145 h 1216"/>
                  <a:gd name="T36" fmla="*/ 83 w 699"/>
                  <a:gd name="T37" fmla="*/ 139 h 1216"/>
                  <a:gd name="T38" fmla="*/ 94 w 699"/>
                  <a:gd name="T39" fmla="*/ 129 h 1216"/>
                  <a:gd name="T40" fmla="*/ 4 w 699"/>
                  <a:gd name="T41" fmla="*/ 75 h 1216"/>
                  <a:gd name="T42" fmla="*/ 4 w 699"/>
                  <a:gd name="T43" fmla="*/ 54 h 1216"/>
                  <a:gd name="T44" fmla="*/ 20 w 699"/>
                  <a:gd name="T45" fmla="*/ 49 h 1216"/>
                  <a:gd name="T46" fmla="*/ 94 w 699"/>
                  <a:gd name="T47" fmla="*/ 91 h 1216"/>
                  <a:gd name="T48" fmla="*/ 109 w 699"/>
                  <a:gd name="T49" fmla="*/ 86 h 1216"/>
                  <a:gd name="T50" fmla="*/ 94 w 699"/>
                  <a:gd name="T51" fmla="*/ 6 h 1216"/>
                  <a:gd name="T52" fmla="*/ 104 w 699"/>
                  <a:gd name="T53" fmla="*/ 0 h 1216"/>
                  <a:gd name="T54" fmla="*/ 115 w 699"/>
                  <a:gd name="T55" fmla="*/ 6 h 1216"/>
                  <a:gd name="T56" fmla="*/ 134 w 699"/>
                  <a:gd name="T57" fmla="*/ 86 h 1216"/>
                  <a:gd name="T58" fmla="*/ 151 w 699"/>
                  <a:gd name="T59" fmla="*/ 91 h 1216"/>
                  <a:gd name="T60" fmla="*/ 193 w 699"/>
                  <a:gd name="T61" fmla="*/ 6 h 1216"/>
                  <a:gd name="T62" fmla="*/ 203 w 699"/>
                  <a:gd name="T63" fmla="*/ 6 h 1216"/>
                  <a:gd name="T64" fmla="*/ 203 w 699"/>
                  <a:gd name="T65" fmla="*/ 32 h 1216"/>
                  <a:gd name="T66" fmla="*/ 176 w 699"/>
                  <a:gd name="T67" fmla="*/ 102 h 1216"/>
                  <a:gd name="T68" fmla="*/ 176 w 699"/>
                  <a:gd name="T69" fmla="*/ 139 h 1216"/>
                  <a:gd name="T70" fmla="*/ 187 w 699"/>
                  <a:gd name="T71" fmla="*/ 188 h 1216"/>
                  <a:gd name="T72" fmla="*/ 182 w 699"/>
                  <a:gd name="T73" fmla="*/ 252 h 1216"/>
                  <a:gd name="T74" fmla="*/ 187 w 699"/>
                  <a:gd name="T75" fmla="*/ 370 h 1216"/>
                  <a:gd name="T76" fmla="*/ 197 w 699"/>
                  <a:gd name="T77" fmla="*/ 446 h 1216"/>
                  <a:gd name="T78" fmla="*/ 224 w 699"/>
                  <a:gd name="T79" fmla="*/ 531 h 1216"/>
                  <a:gd name="T80" fmla="*/ 260 w 699"/>
                  <a:gd name="T81" fmla="*/ 596 h 1216"/>
                  <a:gd name="T82" fmla="*/ 302 w 699"/>
                  <a:gd name="T83" fmla="*/ 644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1" name="Freeform 4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0 w 915"/>
                  <a:gd name="T1" fmla="*/ 627 h 1139"/>
                  <a:gd name="T2" fmla="*/ 0 w 915"/>
                  <a:gd name="T3" fmla="*/ 660 h 1139"/>
                  <a:gd name="T4" fmla="*/ 10 w 915"/>
                  <a:gd name="T5" fmla="*/ 708 h 1139"/>
                  <a:gd name="T6" fmla="*/ 47 w 915"/>
                  <a:gd name="T7" fmla="*/ 708 h 1139"/>
                  <a:gd name="T8" fmla="*/ 157 w 915"/>
                  <a:gd name="T9" fmla="*/ 689 h 1139"/>
                  <a:gd name="T10" fmla="*/ 276 w 915"/>
                  <a:gd name="T11" fmla="*/ 650 h 1139"/>
                  <a:gd name="T12" fmla="*/ 375 w 915"/>
                  <a:gd name="T13" fmla="*/ 588 h 1139"/>
                  <a:gd name="T14" fmla="*/ 433 w 915"/>
                  <a:gd name="T15" fmla="*/ 507 h 1139"/>
                  <a:gd name="T16" fmla="*/ 484 w 915"/>
                  <a:gd name="T17" fmla="*/ 369 h 1139"/>
                  <a:gd name="T18" fmla="*/ 500 w 915"/>
                  <a:gd name="T19" fmla="*/ 239 h 1139"/>
                  <a:gd name="T20" fmla="*/ 500 w 915"/>
                  <a:gd name="T21" fmla="*/ 177 h 1139"/>
                  <a:gd name="T22" fmla="*/ 526 w 915"/>
                  <a:gd name="T23" fmla="*/ 139 h 1139"/>
                  <a:gd name="T24" fmla="*/ 573 w 915"/>
                  <a:gd name="T25" fmla="*/ 124 h 1139"/>
                  <a:gd name="T26" fmla="*/ 615 w 915"/>
                  <a:gd name="T27" fmla="*/ 124 h 1139"/>
                  <a:gd name="T28" fmla="*/ 620 w 915"/>
                  <a:gd name="T29" fmla="*/ 105 h 1139"/>
                  <a:gd name="T30" fmla="*/ 558 w 915"/>
                  <a:gd name="T31" fmla="*/ 110 h 1139"/>
                  <a:gd name="T32" fmla="*/ 547 w 915"/>
                  <a:gd name="T33" fmla="*/ 96 h 1139"/>
                  <a:gd name="T34" fmla="*/ 599 w 915"/>
                  <a:gd name="T35" fmla="*/ 44 h 1139"/>
                  <a:gd name="T36" fmla="*/ 588 w 915"/>
                  <a:gd name="T37" fmla="*/ 29 h 1139"/>
                  <a:gd name="T38" fmla="*/ 578 w 915"/>
                  <a:gd name="T39" fmla="*/ 39 h 1139"/>
                  <a:gd name="T40" fmla="*/ 537 w 915"/>
                  <a:gd name="T41" fmla="*/ 76 h 1139"/>
                  <a:gd name="T42" fmla="*/ 526 w 915"/>
                  <a:gd name="T43" fmla="*/ 76 h 1139"/>
                  <a:gd name="T44" fmla="*/ 526 w 915"/>
                  <a:gd name="T45" fmla="*/ 10 h 1139"/>
                  <a:gd name="T46" fmla="*/ 516 w 915"/>
                  <a:gd name="T47" fmla="*/ 0 h 1139"/>
                  <a:gd name="T48" fmla="*/ 500 w 915"/>
                  <a:gd name="T49" fmla="*/ 5 h 1139"/>
                  <a:gd name="T50" fmla="*/ 505 w 915"/>
                  <a:gd name="T51" fmla="*/ 76 h 1139"/>
                  <a:gd name="T52" fmla="*/ 495 w 915"/>
                  <a:gd name="T53" fmla="*/ 81 h 1139"/>
                  <a:gd name="T54" fmla="*/ 453 w 915"/>
                  <a:gd name="T55" fmla="*/ 44 h 1139"/>
                  <a:gd name="T56" fmla="*/ 422 w 915"/>
                  <a:gd name="T57" fmla="*/ 39 h 1139"/>
                  <a:gd name="T58" fmla="*/ 428 w 915"/>
                  <a:gd name="T59" fmla="*/ 58 h 1139"/>
                  <a:gd name="T60" fmla="*/ 474 w 915"/>
                  <a:gd name="T61" fmla="*/ 101 h 1139"/>
                  <a:gd name="T62" fmla="*/ 474 w 915"/>
                  <a:gd name="T63" fmla="*/ 124 h 1139"/>
                  <a:gd name="T64" fmla="*/ 458 w 915"/>
                  <a:gd name="T65" fmla="*/ 173 h 1139"/>
                  <a:gd name="T66" fmla="*/ 458 w 915"/>
                  <a:gd name="T67" fmla="*/ 215 h 1139"/>
                  <a:gd name="T68" fmla="*/ 458 w 915"/>
                  <a:gd name="T69" fmla="*/ 287 h 1139"/>
                  <a:gd name="T70" fmla="*/ 437 w 915"/>
                  <a:gd name="T71" fmla="*/ 378 h 1139"/>
                  <a:gd name="T72" fmla="*/ 417 w 915"/>
                  <a:gd name="T73" fmla="*/ 435 h 1139"/>
                  <a:gd name="T74" fmla="*/ 380 w 915"/>
                  <a:gd name="T75" fmla="*/ 507 h 1139"/>
                  <a:gd name="T76" fmla="*/ 338 w 915"/>
                  <a:gd name="T77" fmla="*/ 564 h 1139"/>
                  <a:gd name="T78" fmla="*/ 308 w 915"/>
                  <a:gd name="T79" fmla="*/ 593 h 1139"/>
                  <a:gd name="T80" fmla="*/ 224 w 915"/>
                  <a:gd name="T81" fmla="*/ 617 h 1139"/>
                  <a:gd name="T82" fmla="*/ 146 w 915"/>
                  <a:gd name="T83" fmla="*/ 627 h 1139"/>
                  <a:gd name="T84" fmla="*/ 67 w 915"/>
                  <a:gd name="T85" fmla="*/ 637 h 1139"/>
                  <a:gd name="T86" fmla="*/ 10 w 915"/>
                  <a:gd name="T87" fmla="*/ 627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78254" name="Text Box 46"/>
          <p:cNvSpPr txBox="1">
            <a:spLocks noChangeArrowheads="1"/>
          </p:cNvSpPr>
          <p:nvPr/>
        </p:nvSpPr>
        <p:spPr bwMode="auto">
          <a:xfrm>
            <a:off x="1981200" y="2574925"/>
            <a:ext cx="54816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I have produced the first i objects. </a:t>
            </a:r>
          </a:p>
        </p:txBody>
      </p:sp>
      <p:sp>
        <p:nvSpPr>
          <p:cNvPr id="478255" name="Text Box 47"/>
          <p:cNvSpPr txBox="1">
            <a:spLocks noChangeArrowheads="1"/>
          </p:cNvSpPr>
          <p:nvPr/>
        </p:nvSpPr>
        <p:spPr bwMode="auto">
          <a:xfrm>
            <a:off x="1981200" y="4038600"/>
            <a:ext cx="50593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Produce the i+1</a:t>
            </a:r>
            <a:r>
              <a:rPr lang="en-US" altLang="en-US" sz="3000" baseline="30000"/>
              <a:t>st</a:t>
            </a:r>
            <a:r>
              <a:rPr lang="en-US" altLang="en-US" sz="3000"/>
              <a:t> output object. </a:t>
            </a:r>
          </a:p>
        </p:txBody>
      </p:sp>
      <p:grpSp>
        <p:nvGrpSpPr>
          <p:cNvPr id="478256" name="Group 48"/>
          <p:cNvGrpSpPr>
            <a:grpSpLocks noChangeAspect="1"/>
          </p:cNvGrpSpPr>
          <p:nvPr/>
        </p:nvGrpSpPr>
        <p:grpSpPr bwMode="auto">
          <a:xfrm>
            <a:off x="4495800" y="5257800"/>
            <a:ext cx="1119188" cy="1169988"/>
            <a:chOff x="4641" y="2352"/>
            <a:chExt cx="735" cy="768"/>
          </a:xfrm>
        </p:grpSpPr>
        <p:sp>
          <p:nvSpPr>
            <p:cNvPr id="20520" name="Freeform 49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128 w 2280"/>
                <a:gd name="T1" fmla="*/ 5 h 1785"/>
                <a:gd name="T2" fmla="*/ 209 w 2280"/>
                <a:gd name="T3" fmla="*/ 53 h 1785"/>
                <a:gd name="T4" fmla="*/ 374 w 2280"/>
                <a:gd name="T5" fmla="*/ 44 h 1785"/>
                <a:gd name="T6" fmla="*/ 308 w 2280"/>
                <a:gd name="T7" fmla="*/ 194 h 1785"/>
                <a:gd name="T8" fmla="*/ 298 w 2280"/>
                <a:gd name="T9" fmla="*/ 227 h 1785"/>
                <a:gd name="T10" fmla="*/ 294 w 2280"/>
                <a:gd name="T11" fmla="*/ 256 h 1785"/>
                <a:gd name="T12" fmla="*/ 267 w 2280"/>
                <a:gd name="T13" fmla="*/ 268 h 1785"/>
                <a:gd name="T14" fmla="*/ 218 w 2280"/>
                <a:gd name="T15" fmla="*/ 269 h 1785"/>
                <a:gd name="T16" fmla="*/ 29 w 2280"/>
                <a:gd name="T17" fmla="*/ 285 h 1785"/>
                <a:gd name="T18" fmla="*/ 45 w 2280"/>
                <a:gd name="T19" fmla="*/ 128 h 1785"/>
                <a:gd name="T20" fmla="*/ 73 w 2280"/>
                <a:gd name="T21" fmla="*/ 22 h 1785"/>
                <a:gd name="T22" fmla="*/ 128 w 2280"/>
                <a:gd name="T23" fmla="*/ 5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21" name="Group 50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20531" name="AutoShape 5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532" name="Line 5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0522" name="Oval 53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pic>
          <p:nvPicPr>
            <p:cNvPr id="20523" name="Picture 5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0524" name="Group 55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20525" name="Freeform 5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263 w 600"/>
                  <a:gd name="T1" fmla="*/ 162 h 608"/>
                  <a:gd name="T2" fmla="*/ 252 w 600"/>
                  <a:gd name="T3" fmla="*/ 99 h 608"/>
                  <a:gd name="T4" fmla="*/ 231 w 600"/>
                  <a:gd name="T5" fmla="*/ 44 h 608"/>
                  <a:gd name="T6" fmla="*/ 192 w 600"/>
                  <a:gd name="T7" fmla="*/ 13 h 608"/>
                  <a:gd name="T8" fmla="*/ 125 w 600"/>
                  <a:gd name="T9" fmla="*/ 0 h 608"/>
                  <a:gd name="T10" fmla="*/ 68 w 600"/>
                  <a:gd name="T11" fmla="*/ 13 h 608"/>
                  <a:gd name="T12" fmla="*/ 13 w 600"/>
                  <a:gd name="T13" fmla="*/ 69 h 608"/>
                  <a:gd name="T14" fmla="*/ 0 w 600"/>
                  <a:gd name="T15" fmla="*/ 136 h 608"/>
                  <a:gd name="T16" fmla="*/ 13 w 600"/>
                  <a:gd name="T17" fmla="*/ 207 h 608"/>
                  <a:gd name="T18" fmla="*/ 34 w 600"/>
                  <a:gd name="T19" fmla="*/ 250 h 608"/>
                  <a:gd name="T20" fmla="*/ 60 w 600"/>
                  <a:gd name="T21" fmla="*/ 295 h 608"/>
                  <a:gd name="T22" fmla="*/ 88 w 600"/>
                  <a:gd name="T23" fmla="*/ 325 h 608"/>
                  <a:gd name="T24" fmla="*/ 120 w 600"/>
                  <a:gd name="T25" fmla="*/ 340 h 608"/>
                  <a:gd name="T26" fmla="*/ 164 w 600"/>
                  <a:gd name="T27" fmla="*/ 327 h 608"/>
                  <a:gd name="T28" fmla="*/ 208 w 600"/>
                  <a:gd name="T29" fmla="*/ 297 h 608"/>
                  <a:gd name="T30" fmla="*/ 236 w 600"/>
                  <a:gd name="T31" fmla="*/ 254 h 608"/>
                  <a:gd name="T32" fmla="*/ 263 w 600"/>
                  <a:gd name="T33" fmla="*/ 218 h 608"/>
                  <a:gd name="T34" fmla="*/ 271 w 600"/>
                  <a:gd name="T35" fmla="*/ 196 h 608"/>
                  <a:gd name="T36" fmla="*/ 382 w 600"/>
                  <a:gd name="T37" fmla="*/ 164 h 608"/>
                  <a:gd name="T38" fmla="*/ 406 w 600"/>
                  <a:gd name="T39" fmla="*/ 151 h 608"/>
                  <a:gd name="T40" fmla="*/ 392 w 600"/>
                  <a:gd name="T41" fmla="*/ 131 h 608"/>
                  <a:gd name="T42" fmla="*/ 263 w 600"/>
                  <a:gd name="T43" fmla="*/ 162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6" name="Freeform 5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40 w 619"/>
                  <a:gd name="T1" fmla="*/ 112 h 1085"/>
                  <a:gd name="T2" fmla="*/ 192 w 619"/>
                  <a:gd name="T3" fmla="*/ 56 h 1085"/>
                  <a:gd name="T4" fmla="*/ 278 w 619"/>
                  <a:gd name="T5" fmla="*/ 2 h 1085"/>
                  <a:gd name="T6" fmla="*/ 317 w 619"/>
                  <a:gd name="T7" fmla="*/ 0 h 1085"/>
                  <a:gd name="T8" fmla="*/ 387 w 619"/>
                  <a:gd name="T9" fmla="*/ 24 h 1085"/>
                  <a:gd name="T10" fmla="*/ 418 w 619"/>
                  <a:gd name="T11" fmla="*/ 59 h 1085"/>
                  <a:gd name="T12" fmla="*/ 418 w 619"/>
                  <a:gd name="T13" fmla="*/ 112 h 1085"/>
                  <a:gd name="T14" fmla="*/ 366 w 619"/>
                  <a:gd name="T15" fmla="*/ 212 h 1085"/>
                  <a:gd name="T16" fmla="*/ 309 w 619"/>
                  <a:gd name="T17" fmla="*/ 290 h 1085"/>
                  <a:gd name="T18" fmla="*/ 285 w 619"/>
                  <a:gd name="T19" fmla="*/ 355 h 1085"/>
                  <a:gd name="T20" fmla="*/ 269 w 619"/>
                  <a:gd name="T21" fmla="*/ 430 h 1085"/>
                  <a:gd name="T22" fmla="*/ 285 w 619"/>
                  <a:gd name="T23" fmla="*/ 502 h 1085"/>
                  <a:gd name="T24" fmla="*/ 301 w 619"/>
                  <a:gd name="T25" fmla="*/ 573 h 1085"/>
                  <a:gd name="T26" fmla="*/ 301 w 619"/>
                  <a:gd name="T27" fmla="*/ 653 h 1085"/>
                  <a:gd name="T28" fmla="*/ 278 w 619"/>
                  <a:gd name="T29" fmla="*/ 702 h 1085"/>
                  <a:gd name="T30" fmla="*/ 226 w 619"/>
                  <a:gd name="T31" fmla="*/ 729 h 1085"/>
                  <a:gd name="T32" fmla="*/ 163 w 619"/>
                  <a:gd name="T33" fmla="*/ 758 h 1085"/>
                  <a:gd name="T34" fmla="*/ 106 w 619"/>
                  <a:gd name="T35" fmla="*/ 758 h 1085"/>
                  <a:gd name="T36" fmla="*/ 68 w 619"/>
                  <a:gd name="T37" fmla="*/ 736 h 1085"/>
                  <a:gd name="T38" fmla="*/ 16 w 619"/>
                  <a:gd name="T39" fmla="*/ 648 h 1085"/>
                  <a:gd name="T40" fmla="*/ 0 w 619"/>
                  <a:gd name="T41" fmla="*/ 557 h 1085"/>
                  <a:gd name="T42" fmla="*/ 5 w 619"/>
                  <a:gd name="T43" fmla="*/ 439 h 1085"/>
                  <a:gd name="T44" fmla="*/ 44 w 619"/>
                  <a:gd name="T45" fmla="*/ 290 h 1085"/>
                  <a:gd name="T46" fmla="*/ 83 w 619"/>
                  <a:gd name="T47" fmla="*/ 194 h 1085"/>
                  <a:gd name="T48" fmla="*/ 140 w 619"/>
                  <a:gd name="T49" fmla="*/ 112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7" name="Freeform 5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49 h 808"/>
                  <a:gd name="T2" fmla="*/ 69 w 782"/>
                  <a:gd name="T3" fmla="*/ 0 h 808"/>
                  <a:gd name="T4" fmla="*/ 169 w 782"/>
                  <a:gd name="T5" fmla="*/ 0 h 808"/>
                  <a:gd name="T6" fmla="*/ 356 w 782"/>
                  <a:gd name="T7" fmla="*/ 12 h 808"/>
                  <a:gd name="T8" fmla="*/ 576 w 782"/>
                  <a:gd name="T9" fmla="*/ 19 h 808"/>
                  <a:gd name="T10" fmla="*/ 660 w 782"/>
                  <a:gd name="T11" fmla="*/ 42 h 808"/>
                  <a:gd name="T12" fmla="*/ 696 w 782"/>
                  <a:gd name="T13" fmla="*/ 71 h 808"/>
                  <a:gd name="T14" fmla="*/ 704 w 782"/>
                  <a:gd name="T15" fmla="*/ 117 h 808"/>
                  <a:gd name="T16" fmla="*/ 679 w 782"/>
                  <a:gd name="T17" fmla="*/ 164 h 808"/>
                  <a:gd name="T18" fmla="*/ 612 w 782"/>
                  <a:gd name="T19" fmla="*/ 236 h 808"/>
                  <a:gd name="T20" fmla="*/ 523 w 782"/>
                  <a:gd name="T21" fmla="*/ 296 h 808"/>
                  <a:gd name="T22" fmla="*/ 456 w 782"/>
                  <a:gd name="T23" fmla="*/ 350 h 808"/>
                  <a:gd name="T24" fmla="*/ 428 w 782"/>
                  <a:gd name="T25" fmla="*/ 393 h 808"/>
                  <a:gd name="T26" fmla="*/ 408 w 782"/>
                  <a:gd name="T27" fmla="*/ 423 h 808"/>
                  <a:gd name="T28" fmla="*/ 415 w 782"/>
                  <a:gd name="T29" fmla="*/ 446 h 808"/>
                  <a:gd name="T30" fmla="*/ 421 w 782"/>
                  <a:gd name="T31" fmla="*/ 460 h 808"/>
                  <a:gd name="T32" fmla="*/ 500 w 782"/>
                  <a:gd name="T33" fmla="*/ 460 h 808"/>
                  <a:gd name="T34" fmla="*/ 624 w 782"/>
                  <a:gd name="T35" fmla="*/ 448 h 808"/>
                  <a:gd name="T36" fmla="*/ 704 w 782"/>
                  <a:gd name="T37" fmla="*/ 448 h 808"/>
                  <a:gd name="T38" fmla="*/ 787 w 782"/>
                  <a:gd name="T39" fmla="*/ 468 h 808"/>
                  <a:gd name="T40" fmla="*/ 812 w 782"/>
                  <a:gd name="T41" fmla="*/ 493 h 808"/>
                  <a:gd name="T42" fmla="*/ 787 w 782"/>
                  <a:gd name="T43" fmla="*/ 515 h 808"/>
                  <a:gd name="T44" fmla="*/ 752 w 782"/>
                  <a:gd name="T45" fmla="*/ 523 h 808"/>
                  <a:gd name="T46" fmla="*/ 696 w 782"/>
                  <a:gd name="T47" fmla="*/ 513 h 808"/>
                  <a:gd name="T48" fmla="*/ 620 w 782"/>
                  <a:gd name="T49" fmla="*/ 485 h 808"/>
                  <a:gd name="T50" fmla="*/ 540 w 782"/>
                  <a:gd name="T51" fmla="*/ 490 h 808"/>
                  <a:gd name="T52" fmla="*/ 408 w 782"/>
                  <a:gd name="T53" fmla="*/ 505 h 808"/>
                  <a:gd name="T54" fmla="*/ 369 w 782"/>
                  <a:gd name="T55" fmla="*/ 500 h 808"/>
                  <a:gd name="T56" fmla="*/ 348 w 782"/>
                  <a:gd name="T57" fmla="*/ 483 h 808"/>
                  <a:gd name="T58" fmla="*/ 348 w 782"/>
                  <a:gd name="T59" fmla="*/ 441 h 808"/>
                  <a:gd name="T60" fmla="*/ 348 w 782"/>
                  <a:gd name="T61" fmla="*/ 381 h 808"/>
                  <a:gd name="T62" fmla="*/ 404 w 782"/>
                  <a:gd name="T63" fmla="*/ 335 h 808"/>
                  <a:gd name="T64" fmla="*/ 488 w 782"/>
                  <a:gd name="T65" fmla="*/ 268 h 808"/>
                  <a:gd name="T66" fmla="*/ 561 w 782"/>
                  <a:gd name="T67" fmla="*/ 209 h 808"/>
                  <a:gd name="T68" fmla="*/ 608 w 782"/>
                  <a:gd name="T69" fmla="*/ 164 h 808"/>
                  <a:gd name="T70" fmla="*/ 632 w 782"/>
                  <a:gd name="T71" fmla="*/ 124 h 808"/>
                  <a:gd name="T72" fmla="*/ 620 w 782"/>
                  <a:gd name="T73" fmla="*/ 102 h 808"/>
                  <a:gd name="T74" fmla="*/ 588 w 782"/>
                  <a:gd name="T75" fmla="*/ 74 h 808"/>
                  <a:gd name="T76" fmla="*/ 540 w 782"/>
                  <a:gd name="T77" fmla="*/ 67 h 808"/>
                  <a:gd name="T78" fmla="*/ 488 w 782"/>
                  <a:gd name="T79" fmla="*/ 67 h 808"/>
                  <a:gd name="T80" fmla="*/ 372 w 782"/>
                  <a:gd name="T81" fmla="*/ 67 h 808"/>
                  <a:gd name="T82" fmla="*/ 200 w 782"/>
                  <a:gd name="T83" fmla="*/ 87 h 808"/>
                  <a:gd name="T84" fmla="*/ 73 w 782"/>
                  <a:gd name="T85" fmla="*/ 95 h 808"/>
                  <a:gd name="T86" fmla="*/ 21 w 782"/>
                  <a:gd name="T87" fmla="*/ 87 h 808"/>
                  <a:gd name="T88" fmla="*/ 0 w 782"/>
                  <a:gd name="T89" fmla="*/ 74 h 808"/>
                  <a:gd name="T90" fmla="*/ 0 w 782"/>
                  <a:gd name="T91" fmla="*/ 49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8" name="Freeform 5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944 w 992"/>
                  <a:gd name="T1" fmla="*/ 192 h 770"/>
                  <a:gd name="T2" fmla="*/ 962 w 992"/>
                  <a:gd name="T3" fmla="*/ 131 h 770"/>
                  <a:gd name="T4" fmla="*/ 1029 w 992"/>
                  <a:gd name="T5" fmla="*/ 108 h 770"/>
                  <a:gd name="T6" fmla="*/ 1110 w 992"/>
                  <a:gd name="T7" fmla="*/ 104 h 770"/>
                  <a:gd name="T8" fmla="*/ 1159 w 992"/>
                  <a:gd name="T9" fmla="*/ 131 h 770"/>
                  <a:gd name="T10" fmla="*/ 1137 w 992"/>
                  <a:gd name="T11" fmla="*/ 184 h 770"/>
                  <a:gd name="T12" fmla="*/ 1092 w 992"/>
                  <a:gd name="T13" fmla="*/ 256 h 770"/>
                  <a:gd name="T14" fmla="*/ 1001 w 992"/>
                  <a:gd name="T15" fmla="*/ 336 h 770"/>
                  <a:gd name="T16" fmla="*/ 889 w 992"/>
                  <a:gd name="T17" fmla="*/ 405 h 770"/>
                  <a:gd name="T18" fmla="*/ 796 w 992"/>
                  <a:gd name="T19" fmla="*/ 442 h 770"/>
                  <a:gd name="T20" fmla="*/ 692 w 992"/>
                  <a:gd name="T21" fmla="*/ 461 h 770"/>
                  <a:gd name="T22" fmla="*/ 592 w 992"/>
                  <a:gd name="T23" fmla="*/ 454 h 770"/>
                  <a:gd name="T24" fmla="*/ 516 w 992"/>
                  <a:gd name="T25" fmla="*/ 433 h 770"/>
                  <a:gd name="T26" fmla="*/ 490 w 992"/>
                  <a:gd name="T27" fmla="*/ 399 h 770"/>
                  <a:gd name="T28" fmla="*/ 458 w 992"/>
                  <a:gd name="T29" fmla="*/ 339 h 770"/>
                  <a:gd name="T30" fmla="*/ 422 w 992"/>
                  <a:gd name="T31" fmla="*/ 229 h 770"/>
                  <a:gd name="T32" fmla="*/ 395 w 992"/>
                  <a:gd name="T33" fmla="*/ 152 h 770"/>
                  <a:gd name="T34" fmla="*/ 395 w 992"/>
                  <a:gd name="T35" fmla="*/ 62 h 770"/>
                  <a:gd name="T36" fmla="*/ 377 w 992"/>
                  <a:gd name="T37" fmla="*/ 47 h 770"/>
                  <a:gd name="T38" fmla="*/ 324 w 992"/>
                  <a:gd name="T39" fmla="*/ 42 h 770"/>
                  <a:gd name="T40" fmla="*/ 261 w 992"/>
                  <a:gd name="T41" fmla="*/ 67 h 770"/>
                  <a:gd name="T42" fmla="*/ 202 w 992"/>
                  <a:gd name="T43" fmla="*/ 108 h 770"/>
                  <a:gd name="T44" fmla="*/ 134 w 992"/>
                  <a:gd name="T45" fmla="*/ 131 h 770"/>
                  <a:gd name="T46" fmla="*/ 32 w 992"/>
                  <a:gd name="T47" fmla="*/ 131 h 770"/>
                  <a:gd name="T48" fmla="*/ 0 w 992"/>
                  <a:gd name="T49" fmla="*/ 117 h 770"/>
                  <a:gd name="T50" fmla="*/ 0 w 992"/>
                  <a:gd name="T51" fmla="*/ 95 h 770"/>
                  <a:gd name="T52" fmla="*/ 46 w 992"/>
                  <a:gd name="T53" fmla="*/ 74 h 770"/>
                  <a:gd name="T54" fmla="*/ 95 w 992"/>
                  <a:gd name="T55" fmla="*/ 81 h 770"/>
                  <a:gd name="T56" fmla="*/ 139 w 992"/>
                  <a:gd name="T57" fmla="*/ 76 h 770"/>
                  <a:gd name="T58" fmla="*/ 221 w 992"/>
                  <a:gd name="T59" fmla="*/ 47 h 770"/>
                  <a:gd name="T60" fmla="*/ 300 w 992"/>
                  <a:gd name="T61" fmla="*/ 14 h 770"/>
                  <a:gd name="T62" fmla="*/ 377 w 992"/>
                  <a:gd name="T63" fmla="*/ 5 h 770"/>
                  <a:gd name="T64" fmla="*/ 485 w 992"/>
                  <a:gd name="T65" fmla="*/ 0 h 770"/>
                  <a:gd name="T66" fmla="*/ 490 w 992"/>
                  <a:gd name="T67" fmla="*/ 25 h 770"/>
                  <a:gd name="T68" fmla="*/ 464 w 992"/>
                  <a:gd name="T69" fmla="*/ 53 h 770"/>
                  <a:gd name="T70" fmla="*/ 458 w 992"/>
                  <a:gd name="T71" fmla="*/ 125 h 770"/>
                  <a:gd name="T72" fmla="*/ 490 w 992"/>
                  <a:gd name="T73" fmla="*/ 219 h 770"/>
                  <a:gd name="T74" fmla="*/ 540 w 992"/>
                  <a:gd name="T75" fmla="*/ 311 h 770"/>
                  <a:gd name="T76" fmla="*/ 583 w 992"/>
                  <a:gd name="T77" fmla="*/ 366 h 770"/>
                  <a:gd name="T78" fmla="*/ 652 w 992"/>
                  <a:gd name="T79" fmla="*/ 392 h 770"/>
                  <a:gd name="T80" fmla="*/ 719 w 992"/>
                  <a:gd name="T81" fmla="*/ 392 h 770"/>
                  <a:gd name="T82" fmla="*/ 786 w 992"/>
                  <a:gd name="T83" fmla="*/ 366 h 770"/>
                  <a:gd name="T84" fmla="*/ 876 w 992"/>
                  <a:gd name="T85" fmla="*/ 308 h 770"/>
                  <a:gd name="T86" fmla="*/ 935 w 992"/>
                  <a:gd name="T87" fmla="*/ 226 h 770"/>
                  <a:gd name="T88" fmla="*/ 944 w 992"/>
                  <a:gd name="T89" fmla="*/ 192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9" name="Freeform 6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302 w 699"/>
                  <a:gd name="T1" fmla="*/ 644 h 1216"/>
                  <a:gd name="T2" fmla="*/ 380 w 699"/>
                  <a:gd name="T3" fmla="*/ 725 h 1216"/>
                  <a:gd name="T4" fmla="*/ 411 w 699"/>
                  <a:gd name="T5" fmla="*/ 725 h 1216"/>
                  <a:gd name="T6" fmla="*/ 464 w 699"/>
                  <a:gd name="T7" fmla="*/ 757 h 1216"/>
                  <a:gd name="T8" fmla="*/ 474 w 699"/>
                  <a:gd name="T9" fmla="*/ 794 h 1216"/>
                  <a:gd name="T10" fmla="*/ 458 w 699"/>
                  <a:gd name="T11" fmla="*/ 842 h 1216"/>
                  <a:gd name="T12" fmla="*/ 416 w 699"/>
                  <a:gd name="T13" fmla="*/ 848 h 1216"/>
                  <a:gd name="T14" fmla="*/ 364 w 699"/>
                  <a:gd name="T15" fmla="*/ 810 h 1216"/>
                  <a:gd name="T16" fmla="*/ 260 w 699"/>
                  <a:gd name="T17" fmla="*/ 709 h 1216"/>
                  <a:gd name="T18" fmla="*/ 193 w 699"/>
                  <a:gd name="T19" fmla="*/ 612 h 1216"/>
                  <a:gd name="T20" fmla="*/ 161 w 699"/>
                  <a:gd name="T21" fmla="*/ 536 h 1216"/>
                  <a:gd name="T22" fmla="*/ 140 w 699"/>
                  <a:gd name="T23" fmla="*/ 408 h 1216"/>
                  <a:gd name="T24" fmla="*/ 140 w 699"/>
                  <a:gd name="T25" fmla="*/ 241 h 1216"/>
                  <a:gd name="T26" fmla="*/ 134 w 699"/>
                  <a:gd name="T27" fmla="*/ 199 h 1216"/>
                  <a:gd name="T28" fmla="*/ 104 w 699"/>
                  <a:gd name="T29" fmla="*/ 167 h 1216"/>
                  <a:gd name="T30" fmla="*/ 15 w 699"/>
                  <a:gd name="T31" fmla="*/ 172 h 1216"/>
                  <a:gd name="T32" fmla="*/ 0 w 699"/>
                  <a:gd name="T33" fmla="*/ 156 h 1216"/>
                  <a:gd name="T34" fmla="*/ 20 w 699"/>
                  <a:gd name="T35" fmla="*/ 145 h 1216"/>
                  <a:gd name="T36" fmla="*/ 83 w 699"/>
                  <a:gd name="T37" fmla="*/ 139 h 1216"/>
                  <a:gd name="T38" fmla="*/ 94 w 699"/>
                  <a:gd name="T39" fmla="*/ 129 h 1216"/>
                  <a:gd name="T40" fmla="*/ 4 w 699"/>
                  <a:gd name="T41" fmla="*/ 75 h 1216"/>
                  <a:gd name="T42" fmla="*/ 4 w 699"/>
                  <a:gd name="T43" fmla="*/ 54 h 1216"/>
                  <a:gd name="T44" fmla="*/ 20 w 699"/>
                  <a:gd name="T45" fmla="*/ 49 h 1216"/>
                  <a:gd name="T46" fmla="*/ 94 w 699"/>
                  <a:gd name="T47" fmla="*/ 91 h 1216"/>
                  <a:gd name="T48" fmla="*/ 109 w 699"/>
                  <a:gd name="T49" fmla="*/ 86 h 1216"/>
                  <a:gd name="T50" fmla="*/ 94 w 699"/>
                  <a:gd name="T51" fmla="*/ 6 h 1216"/>
                  <a:gd name="T52" fmla="*/ 104 w 699"/>
                  <a:gd name="T53" fmla="*/ 0 h 1216"/>
                  <a:gd name="T54" fmla="*/ 115 w 699"/>
                  <a:gd name="T55" fmla="*/ 6 h 1216"/>
                  <a:gd name="T56" fmla="*/ 134 w 699"/>
                  <a:gd name="T57" fmla="*/ 86 h 1216"/>
                  <a:gd name="T58" fmla="*/ 151 w 699"/>
                  <a:gd name="T59" fmla="*/ 91 h 1216"/>
                  <a:gd name="T60" fmla="*/ 193 w 699"/>
                  <a:gd name="T61" fmla="*/ 6 h 1216"/>
                  <a:gd name="T62" fmla="*/ 203 w 699"/>
                  <a:gd name="T63" fmla="*/ 6 h 1216"/>
                  <a:gd name="T64" fmla="*/ 203 w 699"/>
                  <a:gd name="T65" fmla="*/ 32 h 1216"/>
                  <a:gd name="T66" fmla="*/ 176 w 699"/>
                  <a:gd name="T67" fmla="*/ 102 h 1216"/>
                  <a:gd name="T68" fmla="*/ 176 w 699"/>
                  <a:gd name="T69" fmla="*/ 139 h 1216"/>
                  <a:gd name="T70" fmla="*/ 187 w 699"/>
                  <a:gd name="T71" fmla="*/ 188 h 1216"/>
                  <a:gd name="T72" fmla="*/ 182 w 699"/>
                  <a:gd name="T73" fmla="*/ 252 h 1216"/>
                  <a:gd name="T74" fmla="*/ 187 w 699"/>
                  <a:gd name="T75" fmla="*/ 370 h 1216"/>
                  <a:gd name="T76" fmla="*/ 197 w 699"/>
                  <a:gd name="T77" fmla="*/ 446 h 1216"/>
                  <a:gd name="T78" fmla="*/ 224 w 699"/>
                  <a:gd name="T79" fmla="*/ 531 h 1216"/>
                  <a:gd name="T80" fmla="*/ 260 w 699"/>
                  <a:gd name="T81" fmla="*/ 596 h 1216"/>
                  <a:gd name="T82" fmla="*/ 302 w 699"/>
                  <a:gd name="T83" fmla="*/ 644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0" name="Freeform 6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0 w 915"/>
                  <a:gd name="T1" fmla="*/ 627 h 1139"/>
                  <a:gd name="T2" fmla="*/ 0 w 915"/>
                  <a:gd name="T3" fmla="*/ 660 h 1139"/>
                  <a:gd name="T4" fmla="*/ 10 w 915"/>
                  <a:gd name="T5" fmla="*/ 708 h 1139"/>
                  <a:gd name="T6" fmla="*/ 47 w 915"/>
                  <a:gd name="T7" fmla="*/ 708 h 1139"/>
                  <a:gd name="T8" fmla="*/ 157 w 915"/>
                  <a:gd name="T9" fmla="*/ 689 h 1139"/>
                  <a:gd name="T10" fmla="*/ 276 w 915"/>
                  <a:gd name="T11" fmla="*/ 650 h 1139"/>
                  <a:gd name="T12" fmla="*/ 375 w 915"/>
                  <a:gd name="T13" fmla="*/ 588 h 1139"/>
                  <a:gd name="T14" fmla="*/ 433 w 915"/>
                  <a:gd name="T15" fmla="*/ 507 h 1139"/>
                  <a:gd name="T16" fmla="*/ 484 w 915"/>
                  <a:gd name="T17" fmla="*/ 369 h 1139"/>
                  <a:gd name="T18" fmla="*/ 500 w 915"/>
                  <a:gd name="T19" fmla="*/ 239 h 1139"/>
                  <a:gd name="T20" fmla="*/ 500 w 915"/>
                  <a:gd name="T21" fmla="*/ 177 h 1139"/>
                  <a:gd name="T22" fmla="*/ 526 w 915"/>
                  <a:gd name="T23" fmla="*/ 139 h 1139"/>
                  <a:gd name="T24" fmla="*/ 573 w 915"/>
                  <a:gd name="T25" fmla="*/ 124 h 1139"/>
                  <a:gd name="T26" fmla="*/ 615 w 915"/>
                  <a:gd name="T27" fmla="*/ 124 h 1139"/>
                  <a:gd name="T28" fmla="*/ 620 w 915"/>
                  <a:gd name="T29" fmla="*/ 105 h 1139"/>
                  <a:gd name="T30" fmla="*/ 558 w 915"/>
                  <a:gd name="T31" fmla="*/ 110 h 1139"/>
                  <a:gd name="T32" fmla="*/ 547 w 915"/>
                  <a:gd name="T33" fmla="*/ 96 h 1139"/>
                  <a:gd name="T34" fmla="*/ 599 w 915"/>
                  <a:gd name="T35" fmla="*/ 44 h 1139"/>
                  <a:gd name="T36" fmla="*/ 588 w 915"/>
                  <a:gd name="T37" fmla="*/ 29 h 1139"/>
                  <a:gd name="T38" fmla="*/ 578 w 915"/>
                  <a:gd name="T39" fmla="*/ 39 h 1139"/>
                  <a:gd name="T40" fmla="*/ 537 w 915"/>
                  <a:gd name="T41" fmla="*/ 76 h 1139"/>
                  <a:gd name="T42" fmla="*/ 526 w 915"/>
                  <a:gd name="T43" fmla="*/ 76 h 1139"/>
                  <a:gd name="T44" fmla="*/ 526 w 915"/>
                  <a:gd name="T45" fmla="*/ 10 h 1139"/>
                  <a:gd name="T46" fmla="*/ 516 w 915"/>
                  <a:gd name="T47" fmla="*/ 0 h 1139"/>
                  <a:gd name="T48" fmla="*/ 500 w 915"/>
                  <a:gd name="T49" fmla="*/ 5 h 1139"/>
                  <a:gd name="T50" fmla="*/ 505 w 915"/>
                  <a:gd name="T51" fmla="*/ 76 h 1139"/>
                  <a:gd name="T52" fmla="*/ 495 w 915"/>
                  <a:gd name="T53" fmla="*/ 81 h 1139"/>
                  <a:gd name="T54" fmla="*/ 453 w 915"/>
                  <a:gd name="T55" fmla="*/ 44 h 1139"/>
                  <a:gd name="T56" fmla="*/ 422 w 915"/>
                  <a:gd name="T57" fmla="*/ 39 h 1139"/>
                  <a:gd name="T58" fmla="*/ 428 w 915"/>
                  <a:gd name="T59" fmla="*/ 58 h 1139"/>
                  <a:gd name="T60" fmla="*/ 474 w 915"/>
                  <a:gd name="T61" fmla="*/ 101 h 1139"/>
                  <a:gd name="T62" fmla="*/ 474 w 915"/>
                  <a:gd name="T63" fmla="*/ 124 h 1139"/>
                  <a:gd name="T64" fmla="*/ 458 w 915"/>
                  <a:gd name="T65" fmla="*/ 173 h 1139"/>
                  <a:gd name="T66" fmla="*/ 458 w 915"/>
                  <a:gd name="T67" fmla="*/ 215 h 1139"/>
                  <a:gd name="T68" fmla="*/ 458 w 915"/>
                  <a:gd name="T69" fmla="*/ 287 h 1139"/>
                  <a:gd name="T70" fmla="*/ 437 w 915"/>
                  <a:gd name="T71" fmla="*/ 378 h 1139"/>
                  <a:gd name="T72" fmla="*/ 417 w 915"/>
                  <a:gd name="T73" fmla="*/ 435 h 1139"/>
                  <a:gd name="T74" fmla="*/ 380 w 915"/>
                  <a:gd name="T75" fmla="*/ 507 h 1139"/>
                  <a:gd name="T76" fmla="*/ 338 w 915"/>
                  <a:gd name="T77" fmla="*/ 564 h 1139"/>
                  <a:gd name="T78" fmla="*/ 308 w 915"/>
                  <a:gd name="T79" fmla="*/ 593 h 1139"/>
                  <a:gd name="T80" fmla="*/ 224 w 915"/>
                  <a:gd name="T81" fmla="*/ 617 h 1139"/>
                  <a:gd name="T82" fmla="*/ 146 w 915"/>
                  <a:gd name="T83" fmla="*/ 627 h 1139"/>
                  <a:gd name="T84" fmla="*/ 67 w 915"/>
                  <a:gd name="T85" fmla="*/ 637 h 1139"/>
                  <a:gd name="T86" fmla="*/ 10 w 915"/>
                  <a:gd name="T87" fmla="*/ 627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8270" name="Group 62"/>
          <p:cNvGrpSpPr>
            <a:grpSpLocks/>
          </p:cNvGrpSpPr>
          <p:nvPr/>
        </p:nvGrpSpPr>
        <p:grpSpPr bwMode="auto">
          <a:xfrm>
            <a:off x="457200" y="5334000"/>
            <a:ext cx="1219200" cy="1143000"/>
            <a:chOff x="528" y="3264"/>
            <a:chExt cx="907" cy="907"/>
          </a:xfrm>
        </p:grpSpPr>
        <p:grpSp>
          <p:nvGrpSpPr>
            <p:cNvPr id="20500" name="Group 63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20507" name="Freeform 64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60 h 200"/>
                  <a:gd name="T2" fmla="*/ 145 w 672"/>
                  <a:gd name="T3" fmla="*/ 0 h 200"/>
                  <a:gd name="T4" fmla="*/ 129 w 672"/>
                  <a:gd name="T5" fmla="*/ 60 h 200"/>
                  <a:gd name="T6" fmla="*/ 225 w 672"/>
                  <a:gd name="T7" fmla="*/ 15 h 2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508" name="Group 65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20514" name="Freeform 66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43 w 603"/>
                    <a:gd name="T1" fmla="*/ 30 h 570"/>
                    <a:gd name="T2" fmla="*/ 42 w 603"/>
                    <a:gd name="T3" fmla="*/ 18 h 570"/>
                    <a:gd name="T4" fmla="*/ 38 w 603"/>
                    <a:gd name="T5" fmla="*/ 8 h 570"/>
                    <a:gd name="T6" fmla="*/ 32 w 603"/>
                    <a:gd name="T7" fmla="*/ 2 h 570"/>
                    <a:gd name="T8" fmla="*/ 21 w 603"/>
                    <a:gd name="T9" fmla="*/ 0 h 570"/>
                    <a:gd name="T10" fmla="*/ 11 w 603"/>
                    <a:gd name="T11" fmla="*/ 2 h 570"/>
                    <a:gd name="T12" fmla="*/ 2 w 603"/>
                    <a:gd name="T13" fmla="*/ 13 h 570"/>
                    <a:gd name="T14" fmla="*/ 0 w 603"/>
                    <a:gd name="T15" fmla="*/ 25 h 570"/>
                    <a:gd name="T16" fmla="*/ 2 w 603"/>
                    <a:gd name="T17" fmla="*/ 38 h 570"/>
                    <a:gd name="T18" fmla="*/ 6 w 603"/>
                    <a:gd name="T19" fmla="*/ 46 h 570"/>
                    <a:gd name="T20" fmla="*/ 10 w 603"/>
                    <a:gd name="T21" fmla="*/ 55 h 570"/>
                    <a:gd name="T22" fmla="*/ 15 w 603"/>
                    <a:gd name="T23" fmla="*/ 60 h 570"/>
                    <a:gd name="T24" fmla="*/ 20 w 603"/>
                    <a:gd name="T25" fmla="*/ 63 h 570"/>
                    <a:gd name="T26" fmla="*/ 27 w 603"/>
                    <a:gd name="T27" fmla="*/ 61 h 570"/>
                    <a:gd name="T28" fmla="*/ 34 w 603"/>
                    <a:gd name="T29" fmla="*/ 55 h 570"/>
                    <a:gd name="T30" fmla="*/ 39 w 603"/>
                    <a:gd name="T31" fmla="*/ 47 h 570"/>
                    <a:gd name="T32" fmla="*/ 43 w 603"/>
                    <a:gd name="T33" fmla="*/ 40 h 570"/>
                    <a:gd name="T34" fmla="*/ 45 w 603"/>
                    <a:gd name="T35" fmla="*/ 36 h 570"/>
                    <a:gd name="T36" fmla="*/ 63 w 603"/>
                    <a:gd name="T37" fmla="*/ 30 h 570"/>
                    <a:gd name="T38" fmla="*/ 67 w 603"/>
                    <a:gd name="T39" fmla="*/ 28 h 570"/>
                    <a:gd name="T40" fmla="*/ 65 w 603"/>
                    <a:gd name="T41" fmla="*/ 24 h 570"/>
                    <a:gd name="T42" fmla="*/ 43 w 603"/>
                    <a:gd name="T43" fmla="*/ 3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5" name="Freeform 67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3 w 622"/>
                    <a:gd name="T1" fmla="*/ 17 h 1018"/>
                    <a:gd name="T2" fmla="*/ 32 w 622"/>
                    <a:gd name="T3" fmla="*/ 8 h 1018"/>
                    <a:gd name="T4" fmla="*/ 46 w 622"/>
                    <a:gd name="T5" fmla="*/ 0 h 1018"/>
                    <a:gd name="T6" fmla="*/ 52 w 622"/>
                    <a:gd name="T7" fmla="*/ 0 h 1018"/>
                    <a:gd name="T8" fmla="*/ 64 w 622"/>
                    <a:gd name="T9" fmla="*/ 4 h 1018"/>
                    <a:gd name="T10" fmla="*/ 69 w 622"/>
                    <a:gd name="T11" fmla="*/ 9 h 1018"/>
                    <a:gd name="T12" fmla="*/ 69 w 622"/>
                    <a:gd name="T13" fmla="*/ 17 h 1018"/>
                    <a:gd name="T14" fmla="*/ 60 w 622"/>
                    <a:gd name="T15" fmla="*/ 32 h 1018"/>
                    <a:gd name="T16" fmla="*/ 51 w 622"/>
                    <a:gd name="T17" fmla="*/ 43 h 1018"/>
                    <a:gd name="T18" fmla="*/ 47 w 622"/>
                    <a:gd name="T19" fmla="*/ 53 h 1018"/>
                    <a:gd name="T20" fmla="*/ 44 w 622"/>
                    <a:gd name="T21" fmla="*/ 64 h 1018"/>
                    <a:gd name="T22" fmla="*/ 47 w 622"/>
                    <a:gd name="T23" fmla="*/ 75 h 1018"/>
                    <a:gd name="T24" fmla="*/ 50 w 622"/>
                    <a:gd name="T25" fmla="*/ 85 h 1018"/>
                    <a:gd name="T26" fmla="*/ 50 w 622"/>
                    <a:gd name="T27" fmla="*/ 97 h 1018"/>
                    <a:gd name="T28" fmla="*/ 46 w 622"/>
                    <a:gd name="T29" fmla="*/ 105 h 1018"/>
                    <a:gd name="T30" fmla="*/ 37 w 622"/>
                    <a:gd name="T31" fmla="*/ 109 h 1018"/>
                    <a:gd name="T32" fmla="*/ 27 w 622"/>
                    <a:gd name="T33" fmla="*/ 113 h 1018"/>
                    <a:gd name="T34" fmla="*/ 18 w 622"/>
                    <a:gd name="T35" fmla="*/ 113 h 1018"/>
                    <a:gd name="T36" fmla="*/ 11 w 622"/>
                    <a:gd name="T37" fmla="*/ 110 h 1018"/>
                    <a:gd name="T38" fmla="*/ 3 w 622"/>
                    <a:gd name="T39" fmla="*/ 97 h 1018"/>
                    <a:gd name="T40" fmla="*/ 0 w 622"/>
                    <a:gd name="T41" fmla="*/ 83 h 1018"/>
                    <a:gd name="T42" fmla="*/ 1 w 622"/>
                    <a:gd name="T43" fmla="*/ 65 h 1018"/>
                    <a:gd name="T44" fmla="*/ 7 w 622"/>
                    <a:gd name="T45" fmla="*/ 43 h 1018"/>
                    <a:gd name="T46" fmla="*/ 14 w 622"/>
                    <a:gd name="T47" fmla="*/ 29 h 1018"/>
                    <a:gd name="T48" fmla="*/ 23 w 622"/>
                    <a:gd name="T49" fmla="*/ 17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6" name="Freeform 68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8 h 758"/>
                    <a:gd name="T2" fmla="*/ 7 w 784"/>
                    <a:gd name="T3" fmla="*/ 0 h 758"/>
                    <a:gd name="T4" fmla="*/ 18 w 784"/>
                    <a:gd name="T5" fmla="*/ 0 h 758"/>
                    <a:gd name="T6" fmla="*/ 38 w 784"/>
                    <a:gd name="T7" fmla="*/ 2 h 758"/>
                    <a:gd name="T8" fmla="*/ 62 w 784"/>
                    <a:gd name="T9" fmla="*/ 3 h 758"/>
                    <a:gd name="T10" fmla="*/ 71 w 784"/>
                    <a:gd name="T11" fmla="*/ 7 h 758"/>
                    <a:gd name="T12" fmla="*/ 75 w 784"/>
                    <a:gd name="T13" fmla="*/ 12 h 758"/>
                    <a:gd name="T14" fmla="*/ 75 w 784"/>
                    <a:gd name="T15" fmla="*/ 19 h 758"/>
                    <a:gd name="T16" fmla="*/ 73 w 784"/>
                    <a:gd name="T17" fmla="*/ 26 h 758"/>
                    <a:gd name="T18" fmla="*/ 66 w 784"/>
                    <a:gd name="T19" fmla="*/ 38 h 758"/>
                    <a:gd name="T20" fmla="*/ 56 w 784"/>
                    <a:gd name="T21" fmla="*/ 48 h 758"/>
                    <a:gd name="T22" fmla="*/ 49 w 784"/>
                    <a:gd name="T23" fmla="*/ 56 h 758"/>
                    <a:gd name="T24" fmla="*/ 46 w 784"/>
                    <a:gd name="T25" fmla="*/ 63 h 758"/>
                    <a:gd name="T26" fmla="*/ 44 w 784"/>
                    <a:gd name="T27" fmla="*/ 68 h 758"/>
                    <a:gd name="T28" fmla="*/ 44 w 784"/>
                    <a:gd name="T29" fmla="*/ 72 h 758"/>
                    <a:gd name="T30" fmla="*/ 45 w 784"/>
                    <a:gd name="T31" fmla="*/ 74 h 758"/>
                    <a:gd name="T32" fmla="*/ 54 w 784"/>
                    <a:gd name="T33" fmla="*/ 74 h 758"/>
                    <a:gd name="T34" fmla="*/ 67 w 784"/>
                    <a:gd name="T35" fmla="*/ 72 h 758"/>
                    <a:gd name="T36" fmla="*/ 75 w 784"/>
                    <a:gd name="T37" fmla="*/ 72 h 758"/>
                    <a:gd name="T38" fmla="*/ 84 w 784"/>
                    <a:gd name="T39" fmla="*/ 75 h 758"/>
                    <a:gd name="T40" fmla="*/ 87 w 784"/>
                    <a:gd name="T41" fmla="*/ 79 h 758"/>
                    <a:gd name="T42" fmla="*/ 84 w 784"/>
                    <a:gd name="T43" fmla="*/ 83 h 758"/>
                    <a:gd name="T44" fmla="*/ 81 w 784"/>
                    <a:gd name="T45" fmla="*/ 84 h 758"/>
                    <a:gd name="T46" fmla="*/ 75 w 784"/>
                    <a:gd name="T47" fmla="*/ 82 h 758"/>
                    <a:gd name="T48" fmla="*/ 66 w 784"/>
                    <a:gd name="T49" fmla="*/ 78 h 758"/>
                    <a:gd name="T50" fmla="*/ 58 w 784"/>
                    <a:gd name="T51" fmla="*/ 79 h 758"/>
                    <a:gd name="T52" fmla="*/ 44 w 784"/>
                    <a:gd name="T53" fmla="*/ 81 h 758"/>
                    <a:gd name="T54" fmla="*/ 40 w 784"/>
                    <a:gd name="T55" fmla="*/ 80 h 758"/>
                    <a:gd name="T56" fmla="*/ 37 w 784"/>
                    <a:gd name="T57" fmla="*/ 78 h 758"/>
                    <a:gd name="T58" fmla="*/ 37 w 784"/>
                    <a:gd name="T59" fmla="*/ 71 h 758"/>
                    <a:gd name="T60" fmla="*/ 37 w 784"/>
                    <a:gd name="T61" fmla="*/ 61 h 758"/>
                    <a:gd name="T62" fmla="*/ 43 w 784"/>
                    <a:gd name="T63" fmla="*/ 54 h 758"/>
                    <a:gd name="T64" fmla="*/ 52 w 784"/>
                    <a:gd name="T65" fmla="*/ 43 h 758"/>
                    <a:gd name="T66" fmla="*/ 60 w 784"/>
                    <a:gd name="T67" fmla="*/ 34 h 758"/>
                    <a:gd name="T68" fmla="*/ 65 w 784"/>
                    <a:gd name="T69" fmla="*/ 26 h 758"/>
                    <a:gd name="T70" fmla="*/ 68 w 784"/>
                    <a:gd name="T71" fmla="*/ 20 h 758"/>
                    <a:gd name="T72" fmla="*/ 66 w 784"/>
                    <a:gd name="T73" fmla="*/ 16 h 758"/>
                    <a:gd name="T74" fmla="*/ 63 w 784"/>
                    <a:gd name="T75" fmla="*/ 12 h 758"/>
                    <a:gd name="T76" fmla="*/ 58 w 784"/>
                    <a:gd name="T77" fmla="*/ 11 h 758"/>
                    <a:gd name="T78" fmla="*/ 52 w 784"/>
                    <a:gd name="T79" fmla="*/ 11 h 758"/>
                    <a:gd name="T80" fmla="*/ 40 w 784"/>
                    <a:gd name="T81" fmla="*/ 11 h 758"/>
                    <a:gd name="T82" fmla="*/ 21 w 784"/>
                    <a:gd name="T83" fmla="*/ 14 h 758"/>
                    <a:gd name="T84" fmla="*/ 8 w 784"/>
                    <a:gd name="T85" fmla="*/ 15 h 758"/>
                    <a:gd name="T86" fmla="*/ 2 w 784"/>
                    <a:gd name="T87" fmla="*/ 14 h 758"/>
                    <a:gd name="T88" fmla="*/ 0 w 784"/>
                    <a:gd name="T89" fmla="*/ 12 h 758"/>
                    <a:gd name="T90" fmla="*/ 0 w 784"/>
                    <a:gd name="T91" fmla="*/ 8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7" name="Freeform 69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90 w 996"/>
                    <a:gd name="T1" fmla="*/ 34 h 722"/>
                    <a:gd name="T2" fmla="*/ 92 w 996"/>
                    <a:gd name="T3" fmla="*/ 23 h 722"/>
                    <a:gd name="T4" fmla="*/ 99 w 996"/>
                    <a:gd name="T5" fmla="*/ 19 h 722"/>
                    <a:gd name="T6" fmla="*/ 106 w 996"/>
                    <a:gd name="T7" fmla="*/ 18 h 722"/>
                    <a:gd name="T8" fmla="*/ 111 w 996"/>
                    <a:gd name="T9" fmla="*/ 23 h 722"/>
                    <a:gd name="T10" fmla="*/ 109 w 996"/>
                    <a:gd name="T11" fmla="*/ 32 h 722"/>
                    <a:gd name="T12" fmla="*/ 105 w 996"/>
                    <a:gd name="T13" fmla="*/ 45 h 722"/>
                    <a:gd name="T14" fmla="*/ 96 w 996"/>
                    <a:gd name="T15" fmla="*/ 59 h 722"/>
                    <a:gd name="T16" fmla="*/ 85 w 996"/>
                    <a:gd name="T17" fmla="*/ 71 h 722"/>
                    <a:gd name="T18" fmla="*/ 76 w 996"/>
                    <a:gd name="T19" fmla="*/ 78 h 722"/>
                    <a:gd name="T20" fmla="*/ 66 w 996"/>
                    <a:gd name="T21" fmla="*/ 81 h 722"/>
                    <a:gd name="T22" fmla="*/ 57 w 996"/>
                    <a:gd name="T23" fmla="*/ 80 h 722"/>
                    <a:gd name="T24" fmla="*/ 49 w 996"/>
                    <a:gd name="T25" fmla="*/ 76 h 722"/>
                    <a:gd name="T26" fmla="*/ 47 w 996"/>
                    <a:gd name="T27" fmla="*/ 70 h 722"/>
                    <a:gd name="T28" fmla="*/ 44 w 996"/>
                    <a:gd name="T29" fmla="*/ 60 h 722"/>
                    <a:gd name="T30" fmla="*/ 40 w 996"/>
                    <a:gd name="T31" fmla="*/ 40 h 722"/>
                    <a:gd name="T32" fmla="*/ 38 w 996"/>
                    <a:gd name="T33" fmla="*/ 27 h 722"/>
                    <a:gd name="T34" fmla="*/ 38 w 996"/>
                    <a:gd name="T35" fmla="*/ 11 h 722"/>
                    <a:gd name="T36" fmla="*/ 36 w 996"/>
                    <a:gd name="T37" fmla="*/ 8 h 722"/>
                    <a:gd name="T38" fmla="*/ 31 w 996"/>
                    <a:gd name="T39" fmla="*/ 7 h 722"/>
                    <a:gd name="T40" fmla="*/ 25 w 996"/>
                    <a:gd name="T41" fmla="*/ 12 h 722"/>
                    <a:gd name="T42" fmla="*/ 19 w 996"/>
                    <a:gd name="T43" fmla="*/ 19 h 722"/>
                    <a:gd name="T44" fmla="*/ 13 w 996"/>
                    <a:gd name="T45" fmla="*/ 23 h 722"/>
                    <a:gd name="T46" fmla="*/ 3 w 996"/>
                    <a:gd name="T47" fmla="*/ 23 h 722"/>
                    <a:gd name="T48" fmla="*/ 0 w 996"/>
                    <a:gd name="T49" fmla="*/ 21 h 722"/>
                    <a:gd name="T50" fmla="*/ 0 w 996"/>
                    <a:gd name="T51" fmla="*/ 17 h 722"/>
                    <a:gd name="T52" fmla="*/ 4 w 996"/>
                    <a:gd name="T53" fmla="*/ 13 h 722"/>
                    <a:gd name="T54" fmla="*/ 9 w 996"/>
                    <a:gd name="T55" fmla="*/ 14 h 722"/>
                    <a:gd name="T56" fmla="*/ 13 w 996"/>
                    <a:gd name="T57" fmla="*/ 13 h 722"/>
                    <a:gd name="T58" fmla="*/ 21 w 996"/>
                    <a:gd name="T59" fmla="*/ 8 h 722"/>
                    <a:gd name="T60" fmla="*/ 29 w 996"/>
                    <a:gd name="T61" fmla="*/ 2 h 722"/>
                    <a:gd name="T62" fmla="*/ 36 w 996"/>
                    <a:gd name="T63" fmla="*/ 1 h 722"/>
                    <a:gd name="T64" fmla="*/ 46 w 996"/>
                    <a:gd name="T65" fmla="*/ 0 h 722"/>
                    <a:gd name="T66" fmla="*/ 47 w 996"/>
                    <a:gd name="T67" fmla="*/ 4 h 722"/>
                    <a:gd name="T68" fmla="*/ 44 w 996"/>
                    <a:gd name="T69" fmla="*/ 9 h 722"/>
                    <a:gd name="T70" fmla="*/ 44 w 996"/>
                    <a:gd name="T71" fmla="*/ 22 h 722"/>
                    <a:gd name="T72" fmla="*/ 47 w 996"/>
                    <a:gd name="T73" fmla="*/ 38 h 722"/>
                    <a:gd name="T74" fmla="*/ 52 w 996"/>
                    <a:gd name="T75" fmla="*/ 55 h 722"/>
                    <a:gd name="T76" fmla="*/ 56 w 996"/>
                    <a:gd name="T77" fmla="*/ 64 h 722"/>
                    <a:gd name="T78" fmla="*/ 62 w 996"/>
                    <a:gd name="T79" fmla="*/ 69 h 722"/>
                    <a:gd name="T80" fmla="*/ 69 w 996"/>
                    <a:gd name="T81" fmla="*/ 69 h 722"/>
                    <a:gd name="T82" fmla="*/ 75 w 996"/>
                    <a:gd name="T83" fmla="*/ 64 h 722"/>
                    <a:gd name="T84" fmla="*/ 84 w 996"/>
                    <a:gd name="T85" fmla="*/ 54 h 722"/>
                    <a:gd name="T86" fmla="*/ 89 w 996"/>
                    <a:gd name="T87" fmla="*/ 40 h 722"/>
                    <a:gd name="T88" fmla="*/ 90 w 996"/>
                    <a:gd name="T89" fmla="*/ 34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8" name="Freeform 70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50 w 703"/>
                    <a:gd name="T1" fmla="*/ 96 h 1140"/>
                    <a:gd name="T2" fmla="*/ 62 w 703"/>
                    <a:gd name="T3" fmla="*/ 109 h 1140"/>
                    <a:gd name="T4" fmla="*/ 68 w 703"/>
                    <a:gd name="T5" fmla="*/ 109 h 1140"/>
                    <a:gd name="T6" fmla="*/ 76 w 703"/>
                    <a:gd name="T7" fmla="*/ 113 h 1140"/>
                    <a:gd name="T8" fmla="*/ 78 w 703"/>
                    <a:gd name="T9" fmla="*/ 119 h 1140"/>
                    <a:gd name="T10" fmla="*/ 75 w 703"/>
                    <a:gd name="T11" fmla="*/ 126 h 1140"/>
                    <a:gd name="T12" fmla="*/ 68 w 703"/>
                    <a:gd name="T13" fmla="*/ 127 h 1140"/>
                    <a:gd name="T14" fmla="*/ 60 w 703"/>
                    <a:gd name="T15" fmla="*/ 121 h 1140"/>
                    <a:gd name="T16" fmla="*/ 43 w 703"/>
                    <a:gd name="T17" fmla="*/ 106 h 1140"/>
                    <a:gd name="T18" fmla="*/ 32 w 703"/>
                    <a:gd name="T19" fmla="*/ 92 h 1140"/>
                    <a:gd name="T20" fmla="*/ 27 w 703"/>
                    <a:gd name="T21" fmla="*/ 80 h 1140"/>
                    <a:gd name="T22" fmla="*/ 23 w 703"/>
                    <a:gd name="T23" fmla="*/ 61 h 1140"/>
                    <a:gd name="T24" fmla="*/ 23 w 703"/>
                    <a:gd name="T25" fmla="*/ 36 h 1140"/>
                    <a:gd name="T26" fmla="*/ 22 w 703"/>
                    <a:gd name="T27" fmla="*/ 30 h 1140"/>
                    <a:gd name="T28" fmla="*/ 17 w 703"/>
                    <a:gd name="T29" fmla="*/ 25 h 1140"/>
                    <a:gd name="T30" fmla="*/ 3 w 703"/>
                    <a:gd name="T31" fmla="*/ 26 h 1140"/>
                    <a:gd name="T32" fmla="*/ 0 w 703"/>
                    <a:gd name="T33" fmla="*/ 23 h 1140"/>
                    <a:gd name="T34" fmla="*/ 3 w 703"/>
                    <a:gd name="T35" fmla="*/ 22 h 1140"/>
                    <a:gd name="T36" fmla="*/ 14 w 703"/>
                    <a:gd name="T37" fmla="*/ 21 h 1140"/>
                    <a:gd name="T38" fmla="*/ 15 w 703"/>
                    <a:gd name="T39" fmla="*/ 19 h 1140"/>
                    <a:gd name="T40" fmla="*/ 1 w 703"/>
                    <a:gd name="T41" fmla="*/ 11 h 1140"/>
                    <a:gd name="T42" fmla="*/ 1 w 703"/>
                    <a:gd name="T43" fmla="*/ 8 h 1140"/>
                    <a:gd name="T44" fmla="*/ 3 w 703"/>
                    <a:gd name="T45" fmla="*/ 7 h 1140"/>
                    <a:gd name="T46" fmla="*/ 15 w 703"/>
                    <a:gd name="T47" fmla="*/ 14 h 1140"/>
                    <a:gd name="T48" fmla="*/ 18 w 703"/>
                    <a:gd name="T49" fmla="*/ 13 h 1140"/>
                    <a:gd name="T50" fmla="*/ 15 w 703"/>
                    <a:gd name="T51" fmla="*/ 1 h 1140"/>
                    <a:gd name="T52" fmla="*/ 17 w 703"/>
                    <a:gd name="T53" fmla="*/ 0 h 1140"/>
                    <a:gd name="T54" fmla="*/ 19 w 703"/>
                    <a:gd name="T55" fmla="*/ 1 h 1140"/>
                    <a:gd name="T56" fmla="*/ 22 w 703"/>
                    <a:gd name="T57" fmla="*/ 13 h 1140"/>
                    <a:gd name="T58" fmla="*/ 25 w 703"/>
                    <a:gd name="T59" fmla="*/ 14 h 1140"/>
                    <a:gd name="T60" fmla="*/ 32 w 703"/>
                    <a:gd name="T61" fmla="*/ 1 h 1140"/>
                    <a:gd name="T62" fmla="*/ 33 w 703"/>
                    <a:gd name="T63" fmla="*/ 1 h 1140"/>
                    <a:gd name="T64" fmla="*/ 33 w 703"/>
                    <a:gd name="T65" fmla="*/ 5 h 1140"/>
                    <a:gd name="T66" fmla="*/ 29 w 703"/>
                    <a:gd name="T67" fmla="*/ 15 h 1140"/>
                    <a:gd name="T68" fmla="*/ 29 w 703"/>
                    <a:gd name="T69" fmla="*/ 21 h 1140"/>
                    <a:gd name="T70" fmla="*/ 31 w 703"/>
                    <a:gd name="T71" fmla="*/ 28 h 1140"/>
                    <a:gd name="T72" fmla="*/ 30 w 703"/>
                    <a:gd name="T73" fmla="*/ 38 h 1140"/>
                    <a:gd name="T74" fmla="*/ 31 w 703"/>
                    <a:gd name="T75" fmla="*/ 55 h 1140"/>
                    <a:gd name="T76" fmla="*/ 33 w 703"/>
                    <a:gd name="T77" fmla="*/ 67 h 1140"/>
                    <a:gd name="T78" fmla="*/ 37 w 703"/>
                    <a:gd name="T79" fmla="*/ 80 h 1140"/>
                    <a:gd name="T80" fmla="*/ 43 w 703"/>
                    <a:gd name="T81" fmla="*/ 89 h 1140"/>
                    <a:gd name="T82" fmla="*/ 50 w 703"/>
                    <a:gd name="T83" fmla="*/ 96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19" name="Freeform 71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2 w 919"/>
                    <a:gd name="T1" fmla="*/ 105 h 1067"/>
                    <a:gd name="T2" fmla="*/ 0 w 919"/>
                    <a:gd name="T3" fmla="*/ 111 h 1067"/>
                    <a:gd name="T4" fmla="*/ 2 w 919"/>
                    <a:gd name="T5" fmla="*/ 119 h 1067"/>
                    <a:gd name="T6" fmla="*/ 8 w 919"/>
                    <a:gd name="T7" fmla="*/ 119 h 1067"/>
                    <a:gd name="T8" fmla="*/ 26 w 919"/>
                    <a:gd name="T9" fmla="*/ 116 h 1067"/>
                    <a:gd name="T10" fmla="*/ 46 w 919"/>
                    <a:gd name="T11" fmla="*/ 109 h 1067"/>
                    <a:gd name="T12" fmla="*/ 62 w 919"/>
                    <a:gd name="T13" fmla="*/ 99 h 1067"/>
                    <a:gd name="T14" fmla="*/ 71 w 919"/>
                    <a:gd name="T15" fmla="*/ 85 h 1067"/>
                    <a:gd name="T16" fmla="*/ 80 w 919"/>
                    <a:gd name="T17" fmla="*/ 62 h 1067"/>
                    <a:gd name="T18" fmla="*/ 82 w 919"/>
                    <a:gd name="T19" fmla="*/ 40 h 1067"/>
                    <a:gd name="T20" fmla="*/ 82 w 919"/>
                    <a:gd name="T21" fmla="*/ 30 h 1067"/>
                    <a:gd name="T22" fmla="*/ 87 w 919"/>
                    <a:gd name="T23" fmla="*/ 23 h 1067"/>
                    <a:gd name="T24" fmla="*/ 94 w 919"/>
                    <a:gd name="T25" fmla="*/ 21 h 1067"/>
                    <a:gd name="T26" fmla="*/ 101 w 919"/>
                    <a:gd name="T27" fmla="*/ 21 h 1067"/>
                    <a:gd name="T28" fmla="*/ 102 w 919"/>
                    <a:gd name="T29" fmla="*/ 18 h 1067"/>
                    <a:gd name="T30" fmla="*/ 92 w 919"/>
                    <a:gd name="T31" fmla="*/ 18 h 1067"/>
                    <a:gd name="T32" fmla="*/ 90 w 919"/>
                    <a:gd name="T33" fmla="*/ 16 h 1067"/>
                    <a:gd name="T34" fmla="*/ 99 w 919"/>
                    <a:gd name="T35" fmla="*/ 7 h 1067"/>
                    <a:gd name="T36" fmla="*/ 97 w 919"/>
                    <a:gd name="T37" fmla="*/ 5 h 1067"/>
                    <a:gd name="T38" fmla="*/ 95 w 919"/>
                    <a:gd name="T39" fmla="*/ 6 h 1067"/>
                    <a:gd name="T40" fmla="*/ 88 w 919"/>
                    <a:gd name="T41" fmla="*/ 13 h 1067"/>
                    <a:gd name="T42" fmla="*/ 87 w 919"/>
                    <a:gd name="T43" fmla="*/ 13 h 1067"/>
                    <a:gd name="T44" fmla="*/ 87 w 919"/>
                    <a:gd name="T45" fmla="*/ 2 h 1067"/>
                    <a:gd name="T46" fmla="*/ 85 w 919"/>
                    <a:gd name="T47" fmla="*/ 0 h 1067"/>
                    <a:gd name="T48" fmla="*/ 82 w 919"/>
                    <a:gd name="T49" fmla="*/ 1 h 1067"/>
                    <a:gd name="T50" fmla="*/ 83 w 919"/>
                    <a:gd name="T51" fmla="*/ 13 h 1067"/>
                    <a:gd name="T52" fmla="*/ 81 w 919"/>
                    <a:gd name="T53" fmla="*/ 14 h 1067"/>
                    <a:gd name="T54" fmla="*/ 74 w 919"/>
                    <a:gd name="T55" fmla="*/ 7 h 1067"/>
                    <a:gd name="T56" fmla="*/ 69 w 919"/>
                    <a:gd name="T57" fmla="*/ 6 h 1067"/>
                    <a:gd name="T58" fmla="*/ 70 w 919"/>
                    <a:gd name="T59" fmla="*/ 10 h 1067"/>
                    <a:gd name="T60" fmla="*/ 78 w 919"/>
                    <a:gd name="T61" fmla="*/ 17 h 1067"/>
                    <a:gd name="T62" fmla="*/ 78 w 919"/>
                    <a:gd name="T63" fmla="*/ 21 h 1067"/>
                    <a:gd name="T64" fmla="*/ 75 w 919"/>
                    <a:gd name="T65" fmla="*/ 29 h 1067"/>
                    <a:gd name="T66" fmla="*/ 75 w 919"/>
                    <a:gd name="T67" fmla="*/ 36 h 1067"/>
                    <a:gd name="T68" fmla="*/ 75 w 919"/>
                    <a:gd name="T69" fmla="*/ 48 h 1067"/>
                    <a:gd name="T70" fmla="*/ 72 w 919"/>
                    <a:gd name="T71" fmla="*/ 64 h 1067"/>
                    <a:gd name="T72" fmla="*/ 69 w 919"/>
                    <a:gd name="T73" fmla="*/ 73 h 1067"/>
                    <a:gd name="T74" fmla="*/ 63 w 919"/>
                    <a:gd name="T75" fmla="*/ 85 h 1067"/>
                    <a:gd name="T76" fmla="*/ 56 w 919"/>
                    <a:gd name="T77" fmla="*/ 95 h 1067"/>
                    <a:gd name="T78" fmla="*/ 51 w 919"/>
                    <a:gd name="T79" fmla="*/ 100 h 1067"/>
                    <a:gd name="T80" fmla="*/ 37 w 919"/>
                    <a:gd name="T81" fmla="*/ 104 h 1067"/>
                    <a:gd name="T82" fmla="*/ 24 w 919"/>
                    <a:gd name="T83" fmla="*/ 105 h 1067"/>
                    <a:gd name="T84" fmla="*/ 11 w 919"/>
                    <a:gd name="T85" fmla="*/ 107 h 1067"/>
                    <a:gd name="T86" fmla="*/ 2 w 919"/>
                    <a:gd name="T87" fmla="*/ 105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09" name="AutoShape 72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510" name="Line 73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11" name="AutoShape 74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512" name="Line 75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13" name="Oval 76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501" name="Group 77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20502" name="Group 78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0505" name="AutoShape 7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US" altLang="en-US" sz="24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0506" name="Line 8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0503" name="Line 81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4" name="Line 82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78291" name="Text Box 83"/>
          <p:cNvSpPr txBox="1">
            <a:spLocks noChangeArrowheads="1"/>
          </p:cNvSpPr>
          <p:nvPr/>
        </p:nvSpPr>
        <p:spPr bwMode="auto">
          <a:xfrm>
            <a:off x="1987550" y="5453063"/>
            <a:ext cx="12890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i to i+1</a:t>
            </a:r>
          </a:p>
        </p:txBody>
      </p:sp>
      <p:sp>
        <p:nvSpPr>
          <p:cNvPr id="478292" name="Text Box 84"/>
          <p:cNvSpPr txBox="1">
            <a:spLocks noChangeArrowheads="1"/>
          </p:cNvSpPr>
          <p:nvPr/>
        </p:nvSpPr>
        <p:spPr bwMode="auto">
          <a:xfrm>
            <a:off x="5843588" y="5334000"/>
            <a:ext cx="271621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Done when </a:t>
            </a:r>
            <a:br>
              <a:rPr lang="en-US" altLang="en-US" sz="3000"/>
            </a:br>
            <a:r>
              <a:rPr lang="en-US" altLang="en-US" sz="3000"/>
              <a:t>output n objects.</a:t>
            </a:r>
          </a:p>
        </p:txBody>
      </p:sp>
      <p:grpSp>
        <p:nvGrpSpPr>
          <p:cNvPr id="478293" name="Group 85"/>
          <p:cNvGrpSpPr>
            <a:grpSpLocks/>
          </p:cNvGrpSpPr>
          <p:nvPr/>
        </p:nvGrpSpPr>
        <p:grpSpPr bwMode="auto">
          <a:xfrm>
            <a:off x="1219200" y="1739900"/>
            <a:ext cx="2209800" cy="304800"/>
            <a:chOff x="864" y="3168"/>
            <a:chExt cx="1392" cy="192"/>
          </a:xfrm>
        </p:grpSpPr>
        <p:sp>
          <p:nvSpPr>
            <p:cNvPr id="20494" name="Oval 86"/>
            <p:cNvSpPr>
              <a:spLocks noChangeArrowheads="1"/>
            </p:cNvSpPr>
            <p:nvPr/>
          </p:nvSpPr>
          <p:spPr bwMode="auto">
            <a:xfrm>
              <a:off x="86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495" name="Oval 87"/>
            <p:cNvSpPr>
              <a:spLocks noChangeArrowheads="1"/>
            </p:cNvSpPr>
            <p:nvPr/>
          </p:nvSpPr>
          <p:spPr bwMode="auto">
            <a:xfrm>
              <a:off x="110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496" name="Oval 88"/>
            <p:cNvSpPr>
              <a:spLocks noChangeArrowheads="1"/>
            </p:cNvSpPr>
            <p:nvPr/>
          </p:nvSpPr>
          <p:spPr bwMode="auto">
            <a:xfrm>
              <a:off x="134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497" name="Oval 89"/>
            <p:cNvSpPr>
              <a:spLocks noChangeArrowheads="1"/>
            </p:cNvSpPr>
            <p:nvPr/>
          </p:nvSpPr>
          <p:spPr bwMode="auto">
            <a:xfrm>
              <a:off x="158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498" name="Oval 90"/>
            <p:cNvSpPr>
              <a:spLocks noChangeArrowheads="1"/>
            </p:cNvSpPr>
            <p:nvPr/>
          </p:nvSpPr>
          <p:spPr bwMode="auto">
            <a:xfrm>
              <a:off x="182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499" name="Oval 91"/>
            <p:cNvSpPr>
              <a:spLocks noChangeArrowheads="1"/>
            </p:cNvSpPr>
            <p:nvPr/>
          </p:nvSpPr>
          <p:spPr bwMode="auto">
            <a:xfrm>
              <a:off x="2064" y="3168"/>
              <a:ext cx="192" cy="192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8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8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8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8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8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8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8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78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8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8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8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8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8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8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78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78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78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78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54" grpId="0"/>
      <p:bldP spid="478255" grpId="0"/>
      <p:bldP spid="478291" grpId="0"/>
      <p:bldP spid="47829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Some Math</a:t>
            </a:r>
          </a:p>
        </p:txBody>
      </p:sp>
      <p:grpSp>
        <p:nvGrpSpPr>
          <p:cNvPr id="3075" name="Group 74"/>
          <p:cNvGrpSpPr>
            <a:grpSpLocks/>
          </p:cNvGrpSpPr>
          <p:nvPr/>
        </p:nvGrpSpPr>
        <p:grpSpPr bwMode="auto">
          <a:xfrm>
            <a:off x="4548188" y="4881563"/>
            <a:ext cx="3794125" cy="1900237"/>
            <a:chOff x="2865" y="3027"/>
            <a:chExt cx="2390" cy="1197"/>
          </a:xfrm>
        </p:grpSpPr>
        <p:sp>
          <p:nvSpPr>
            <p:cNvPr id="3099" name="Text Box 11"/>
            <p:cNvSpPr txBox="1">
              <a:spLocks noChangeArrowheads="1"/>
            </p:cNvSpPr>
            <p:nvPr/>
          </p:nvSpPr>
          <p:spPr bwMode="auto">
            <a:xfrm>
              <a:off x="2939" y="3027"/>
              <a:ext cx="231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tx2"/>
                  </a:solidFill>
                </a:rPr>
                <a:t>Recurrence Relations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3100" name="Rectangle 12"/>
            <p:cNvSpPr>
              <a:spLocks noChangeArrowheads="1"/>
            </p:cNvSpPr>
            <p:nvPr/>
          </p:nvSpPr>
          <p:spPr bwMode="auto">
            <a:xfrm>
              <a:off x="2865" y="3298"/>
              <a:ext cx="232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>
                  <a:solidFill>
                    <a:schemeClr val="accent2"/>
                  </a:solidFill>
                </a:rPr>
                <a:t>T(n) = a T(n/b) + f(n)</a:t>
              </a:r>
            </a:p>
          </p:txBody>
        </p:sp>
        <p:grpSp>
          <p:nvGrpSpPr>
            <p:cNvPr id="3101" name="Group 13"/>
            <p:cNvGrpSpPr>
              <a:grpSpLocks/>
            </p:cNvGrpSpPr>
            <p:nvPr/>
          </p:nvGrpSpPr>
          <p:grpSpPr bwMode="auto">
            <a:xfrm>
              <a:off x="3072" y="3618"/>
              <a:ext cx="1829" cy="606"/>
              <a:chOff x="90" y="288"/>
              <a:chExt cx="5718" cy="1786"/>
            </a:xfrm>
          </p:grpSpPr>
          <p:sp>
            <p:nvSpPr>
              <p:cNvPr id="3102" name="Oval 14"/>
              <p:cNvSpPr>
                <a:spLocks noChangeArrowheads="1"/>
              </p:cNvSpPr>
              <p:nvPr/>
            </p:nvSpPr>
            <p:spPr bwMode="auto">
              <a:xfrm>
                <a:off x="2616" y="288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US" altLang="en-US">
                  <a:latin typeface="Arial Rounded MT Bold" pitchFamily="34" charset="0"/>
                </a:endParaRPr>
              </a:p>
            </p:txBody>
          </p:sp>
          <p:cxnSp>
            <p:nvCxnSpPr>
              <p:cNvPr id="3103" name="AutoShape 15"/>
              <p:cNvCxnSpPr>
                <a:cxnSpLocks noChangeShapeType="1"/>
                <a:stCxn id="3102" idx="4"/>
              </p:cNvCxnSpPr>
              <p:nvPr/>
            </p:nvCxnSpPr>
            <p:spPr bwMode="auto">
              <a:xfrm>
                <a:off x="2868" y="678"/>
                <a:ext cx="2251" cy="48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104" name="AutoShape 16"/>
              <p:cNvCxnSpPr>
                <a:cxnSpLocks noChangeShapeType="1"/>
                <a:stCxn id="3102" idx="4"/>
              </p:cNvCxnSpPr>
              <p:nvPr/>
            </p:nvCxnSpPr>
            <p:spPr bwMode="auto">
              <a:xfrm flipH="1">
                <a:off x="745" y="678"/>
                <a:ext cx="2123" cy="494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105" name="AutoShape 17"/>
              <p:cNvCxnSpPr>
                <a:cxnSpLocks noChangeShapeType="1"/>
                <a:stCxn id="3102" idx="4"/>
              </p:cNvCxnSpPr>
              <p:nvPr/>
            </p:nvCxnSpPr>
            <p:spPr bwMode="auto">
              <a:xfrm flipH="1">
                <a:off x="2287" y="678"/>
                <a:ext cx="581" cy="468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106" name="AutoShape 18"/>
              <p:cNvCxnSpPr>
                <a:cxnSpLocks noChangeShapeType="1"/>
                <a:stCxn id="3102" idx="4"/>
              </p:cNvCxnSpPr>
              <p:nvPr/>
            </p:nvCxnSpPr>
            <p:spPr bwMode="auto">
              <a:xfrm>
                <a:off x="2868" y="678"/>
                <a:ext cx="869" cy="474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3107" name="Group 19"/>
              <p:cNvGrpSpPr>
                <a:grpSpLocks/>
              </p:cNvGrpSpPr>
              <p:nvPr/>
            </p:nvGrpSpPr>
            <p:grpSpPr bwMode="auto">
              <a:xfrm>
                <a:off x="90" y="1178"/>
                <a:ext cx="1248" cy="896"/>
                <a:chOff x="90" y="1178"/>
                <a:chExt cx="1248" cy="896"/>
              </a:xfrm>
            </p:grpSpPr>
            <p:sp>
              <p:nvSpPr>
                <p:cNvPr id="3138" name="Oval 20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3139" name="AutoShape 21"/>
                <p:cNvCxnSpPr>
                  <a:cxnSpLocks noChangeShapeType="1"/>
                  <a:stCxn id="3138" idx="4"/>
                  <a:endCxn id="3146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40" name="AutoShape 22"/>
                <p:cNvCxnSpPr>
                  <a:cxnSpLocks noChangeShapeType="1"/>
                  <a:stCxn id="3138" idx="4"/>
                  <a:endCxn id="3143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41" name="AutoShape 23"/>
                <p:cNvCxnSpPr>
                  <a:cxnSpLocks noChangeShapeType="1"/>
                  <a:stCxn id="3138" idx="4"/>
                  <a:endCxn id="3144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42" name="AutoShape 24"/>
                <p:cNvCxnSpPr>
                  <a:cxnSpLocks noChangeShapeType="1"/>
                  <a:stCxn id="3138" idx="4"/>
                  <a:endCxn id="3145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143" name="AutoShape 25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44" name="AutoShape 26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45" name="AutoShape 27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46" name="AutoShape 28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3108" name="Group 29"/>
              <p:cNvGrpSpPr>
                <a:grpSpLocks/>
              </p:cNvGrpSpPr>
              <p:nvPr/>
            </p:nvGrpSpPr>
            <p:grpSpPr bwMode="auto">
              <a:xfrm>
                <a:off x="1632" y="1168"/>
                <a:ext cx="1248" cy="896"/>
                <a:chOff x="90" y="1178"/>
                <a:chExt cx="1248" cy="896"/>
              </a:xfrm>
            </p:grpSpPr>
            <p:sp>
              <p:nvSpPr>
                <p:cNvPr id="3129" name="Oval 30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3130" name="AutoShape 31"/>
                <p:cNvCxnSpPr>
                  <a:cxnSpLocks noChangeShapeType="1"/>
                  <a:stCxn id="3129" idx="4"/>
                  <a:endCxn id="3137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31" name="AutoShape 32"/>
                <p:cNvCxnSpPr>
                  <a:cxnSpLocks noChangeShapeType="1"/>
                  <a:stCxn id="3129" idx="4"/>
                  <a:endCxn id="3134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32" name="AutoShape 33"/>
                <p:cNvCxnSpPr>
                  <a:cxnSpLocks noChangeShapeType="1"/>
                  <a:stCxn id="3129" idx="4"/>
                  <a:endCxn id="3135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33" name="AutoShape 34"/>
                <p:cNvCxnSpPr>
                  <a:cxnSpLocks noChangeShapeType="1"/>
                  <a:stCxn id="3129" idx="4"/>
                  <a:endCxn id="3136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134" name="AutoShape 35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35" name="AutoShape 36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36" name="AutoShape 37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37" name="AutoShape 38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3109" name="Group 39"/>
              <p:cNvGrpSpPr>
                <a:grpSpLocks/>
              </p:cNvGrpSpPr>
              <p:nvPr/>
            </p:nvGrpSpPr>
            <p:grpSpPr bwMode="auto">
              <a:xfrm>
                <a:off x="3120" y="1158"/>
                <a:ext cx="1248" cy="896"/>
                <a:chOff x="90" y="1178"/>
                <a:chExt cx="1248" cy="896"/>
              </a:xfrm>
            </p:grpSpPr>
            <p:sp>
              <p:nvSpPr>
                <p:cNvPr id="3120" name="Oval 40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3121" name="AutoShape 41"/>
                <p:cNvCxnSpPr>
                  <a:cxnSpLocks noChangeShapeType="1"/>
                  <a:stCxn id="3120" idx="4"/>
                  <a:endCxn id="3128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2" name="AutoShape 42"/>
                <p:cNvCxnSpPr>
                  <a:cxnSpLocks noChangeShapeType="1"/>
                  <a:stCxn id="3120" idx="4"/>
                  <a:endCxn id="3125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3" name="AutoShape 43"/>
                <p:cNvCxnSpPr>
                  <a:cxnSpLocks noChangeShapeType="1"/>
                  <a:stCxn id="3120" idx="4"/>
                  <a:endCxn id="3126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4" name="AutoShape 44"/>
                <p:cNvCxnSpPr>
                  <a:cxnSpLocks noChangeShapeType="1"/>
                  <a:stCxn id="3120" idx="4"/>
                  <a:endCxn id="3127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125" name="AutoShape 45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26" name="AutoShape 46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27" name="AutoShape 47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28" name="AutoShape 48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3110" name="Group 49"/>
              <p:cNvGrpSpPr>
                <a:grpSpLocks/>
              </p:cNvGrpSpPr>
              <p:nvPr/>
            </p:nvGrpSpPr>
            <p:grpSpPr bwMode="auto">
              <a:xfrm>
                <a:off x="4560" y="1148"/>
                <a:ext cx="1248" cy="896"/>
                <a:chOff x="90" y="1178"/>
                <a:chExt cx="1248" cy="896"/>
              </a:xfrm>
            </p:grpSpPr>
            <p:sp>
              <p:nvSpPr>
                <p:cNvPr id="3111" name="Oval 50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3112" name="AutoShape 51"/>
                <p:cNvCxnSpPr>
                  <a:cxnSpLocks noChangeShapeType="1"/>
                  <a:stCxn id="3111" idx="4"/>
                  <a:endCxn id="3119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13" name="AutoShape 52"/>
                <p:cNvCxnSpPr>
                  <a:cxnSpLocks noChangeShapeType="1"/>
                  <a:stCxn id="3111" idx="4"/>
                  <a:endCxn id="3116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14" name="AutoShape 53"/>
                <p:cNvCxnSpPr>
                  <a:cxnSpLocks noChangeShapeType="1"/>
                  <a:stCxn id="3111" idx="4"/>
                  <a:endCxn id="3117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15" name="AutoShape 54"/>
                <p:cNvCxnSpPr>
                  <a:cxnSpLocks noChangeShapeType="1"/>
                  <a:stCxn id="3111" idx="4"/>
                  <a:endCxn id="3118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116" name="AutoShape 55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17" name="AutoShape 56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18" name="AutoShape 57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3119" name="AutoShape 58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</p:grpSp>
      </p:grpSp>
      <p:grpSp>
        <p:nvGrpSpPr>
          <p:cNvPr id="3076" name="Group 72"/>
          <p:cNvGrpSpPr>
            <a:grpSpLocks/>
          </p:cNvGrpSpPr>
          <p:nvPr/>
        </p:nvGrpSpPr>
        <p:grpSpPr bwMode="auto">
          <a:xfrm>
            <a:off x="4411663" y="457200"/>
            <a:ext cx="3741737" cy="2514600"/>
            <a:chOff x="288" y="1440"/>
            <a:chExt cx="2357" cy="1584"/>
          </a:xfrm>
        </p:grpSpPr>
        <p:grpSp>
          <p:nvGrpSpPr>
            <p:cNvPr id="3091" name="Group 3"/>
            <p:cNvGrpSpPr>
              <a:grpSpLocks/>
            </p:cNvGrpSpPr>
            <p:nvPr/>
          </p:nvGrpSpPr>
          <p:grpSpPr bwMode="auto">
            <a:xfrm>
              <a:off x="522" y="2043"/>
              <a:ext cx="1409" cy="981"/>
              <a:chOff x="558" y="864"/>
              <a:chExt cx="1627" cy="1321"/>
            </a:xfrm>
          </p:grpSpPr>
          <p:sp>
            <p:nvSpPr>
              <p:cNvPr id="3094" name="Arc 4"/>
              <p:cNvSpPr>
                <a:spLocks/>
              </p:cNvSpPr>
              <p:nvPr/>
            </p:nvSpPr>
            <p:spPr bwMode="auto">
              <a:xfrm flipV="1">
                <a:off x="850" y="990"/>
                <a:ext cx="1127" cy="9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53" y="0"/>
                    </a:moveTo>
                    <a:cubicBezTo>
                      <a:pt x="11962" y="29"/>
                      <a:pt x="21600" y="9691"/>
                      <a:pt x="21600" y="21600"/>
                    </a:cubicBezTo>
                  </a:path>
                  <a:path w="21600" h="21600" stroke="0" extrusionOk="0">
                    <a:moveTo>
                      <a:pt x="53" y="0"/>
                    </a:moveTo>
                    <a:cubicBezTo>
                      <a:pt x="11962" y="29"/>
                      <a:pt x="21600" y="9691"/>
                      <a:pt x="21600" y="21600"/>
                    </a:cubicBezTo>
                    <a:lnTo>
                      <a:pt x="0" y="21600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5" name="Rectangle 5"/>
              <p:cNvSpPr>
                <a:spLocks noChangeArrowheads="1"/>
              </p:cNvSpPr>
              <p:nvPr/>
            </p:nvSpPr>
            <p:spPr bwMode="auto">
              <a:xfrm>
                <a:off x="850" y="864"/>
                <a:ext cx="1335" cy="1058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96" name="Line 6"/>
              <p:cNvSpPr>
                <a:spLocks noChangeShapeType="1"/>
              </p:cNvSpPr>
              <p:nvPr/>
            </p:nvSpPr>
            <p:spPr bwMode="auto">
              <a:xfrm flipV="1">
                <a:off x="850" y="1259"/>
                <a:ext cx="1276" cy="331"/>
              </a:xfrm>
              <a:prstGeom prst="line">
                <a:avLst/>
              </a:prstGeom>
              <a:noFill/>
              <a:ln w="44450">
                <a:solidFill>
                  <a:schemeClr val="accent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7" name="Text Box 7"/>
              <p:cNvSpPr txBox="1">
                <a:spLocks noChangeArrowheads="1"/>
              </p:cNvSpPr>
              <p:nvPr/>
            </p:nvSpPr>
            <p:spPr bwMode="auto">
              <a:xfrm>
                <a:off x="938" y="1848"/>
                <a:ext cx="1006" cy="3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33" tIns="45717" rIns="91433" bIns="45717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r>
                  <a:rPr lang="en-US" altLang="en-US" sz="2000" b="1">
                    <a:latin typeface="Arial Rounded MT Bold" pitchFamily="34" charset="0"/>
                  </a:rPr>
                  <a:t>Input Size</a:t>
                </a:r>
              </a:p>
            </p:txBody>
          </p:sp>
          <p:sp>
            <p:nvSpPr>
              <p:cNvPr id="3098" name="Text Box 8"/>
              <p:cNvSpPr txBox="1">
                <a:spLocks noChangeArrowheads="1"/>
              </p:cNvSpPr>
              <p:nvPr/>
            </p:nvSpPr>
            <p:spPr bwMode="auto">
              <a:xfrm rot="-5400000">
                <a:off x="335" y="1280"/>
                <a:ext cx="73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r>
                  <a:rPr lang="en-US" altLang="en-US" sz="2000" b="1">
                    <a:latin typeface="Arial Rounded MT Bold" pitchFamily="34" charset="0"/>
                  </a:rPr>
                  <a:t>Time</a:t>
                </a:r>
              </a:p>
            </p:txBody>
          </p:sp>
        </p:grpSp>
        <p:sp>
          <p:nvSpPr>
            <p:cNvPr id="3092" name="Rectangle 9"/>
            <p:cNvSpPr>
              <a:spLocks noChangeArrowheads="1"/>
            </p:cNvSpPr>
            <p:nvPr/>
          </p:nvSpPr>
          <p:spPr bwMode="auto">
            <a:xfrm>
              <a:off x="288" y="1440"/>
              <a:ext cx="235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tx2"/>
                  </a:solidFill>
                </a:rPr>
                <a:t>Classifying Functions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3093" name="Rectangle 10"/>
            <p:cNvSpPr>
              <a:spLocks noChangeArrowheads="1"/>
            </p:cNvSpPr>
            <p:nvPr/>
          </p:nvSpPr>
          <p:spPr bwMode="auto">
            <a:xfrm>
              <a:off x="870" y="1690"/>
              <a:ext cx="116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f(i) = n</a:t>
              </a:r>
              <a:r>
                <a:rPr lang="en-US" altLang="en-US" baseline="30000">
                  <a:solidFill>
                    <a:schemeClr val="accent2"/>
                  </a:solidFill>
                  <a:latin typeface="Symbol" pitchFamily="18" charset="2"/>
                  <a:cs typeface="Times New Roman" pitchFamily="18" charset="0"/>
                </a:rPr>
                <a:t>Q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(n)</a:t>
              </a:r>
              <a:endParaRPr lang="en-CA" altLang="en-US" baseline="30000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3077" name="Group 76"/>
          <p:cNvGrpSpPr>
            <a:grpSpLocks/>
          </p:cNvGrpSpPr>
          <p:nvPr/>
        </p:nvGrpSpPr>
        <p:grpSpPr bwMode="auto">
          <a:xfrm>
            <a:off x="4572000" y="2819400"/>
            <a:ext cx="3324225" cy="2209800"/>
            <a:chOff x="537" y="2928"/>
            <a:chExt cx="2094" cy="1392"/>
          </a:xfrm>
        </p:grpSpPr>
        <p:sp>
          <p:nvSpPr>
            <p:cNvPr id="3088" name="Text Box 59"/>
            <p:cNvSpPr txBox="1">
              <a:spLocks noChangeArrowheads="1"/>
            </p:cNvSpPr>
            <p:nvPr/>
          </p:nvSpPr>
          <p:spPr bwMode="auto">
            <a:xfrm>
              <a:off x="537" y="2928"/>
              <a:ext cx="209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tx2"/>
                  </a:solidFill>
                </a:rPr>
                <a:t>Adding Made Easy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3089" name="Rectangle 60"/>
            <p:cNvSpPr>
              <a:spLocks noChangeArrowheads="1"/>
            </p:cNvSpPr>
            <p:nvPr/>
          </p:nvSpPr>
          <p:spPr bwMode="auto">
            <a:xfrm>
              <a:off x="994" y="3177"/>
              <a:ext cx="97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>
                  <a:solidFill>
                    <a:schemeClr val="accent2"/>
                  </a:solidFill>
                  <a:cs typeface="Times New Roman" pitchFamily="18" charset="0"/>
                </a:rPr>
                <a:t>∑</a:t>
              </a:r>
              <a:r>
                <a:rPr lang="en-US" altLang="en-US" baseline="-25000">
                  <a:solidFill>
                    <a:schemeClr val="accent2"/>
                  </a:solidFill>
                  <a:cs typeface="Times New Roman" pitchFamily="18" charset="0"/>
                </a:rPr>
                <a:t>i=1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 f(i).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  <p:pic>
          <p:nvPicPr>
            <p:cNvPr id="3090" name="Picture 61" descr="easyAddi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" y="3546"/>
              <a:ext cx="972" cy="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78" name="Group 75"/>
          <p:cNvGrpSpPr>
            <a:grpSpLocks/>
          </p:cNvGrpSpPr>
          <p:nvPr/>
        </p:nvGrpSpPr>
        <p:grpSpPr bwMode="auto">
          <a:xfrm>
            <a:off x="700088" y="2362200"/>
            <a:ext cx="3062287" cy="2263775"/>
            <a:chOff x="2982" y="1454"/>
            <a:chExt cx="1929" cy="1426"/>
          </a:xfrm>
        </p:grpSpPr>
        <p:sp>
          <p:nvSpPr>
            <p:cNvPr id="3085" name="Rectangle 62"/>
            <p:cNvSpPr>
              <a:spLocks noChangeArrowheads="1"/>
            </p:cNvSpPr>
            <p:nvPr/>
          </p:nvSpPr>
          <p:spPr bwMode="auto">
            <a:xfrm>
              <a:off x="2982" y="1454"/>
              <a:ext cx="19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tx2"/>
                  </a:solidFill>
                </a:rPr>
                <a:t>Time Complexity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pic>
          <p:nvPicPr>
            <p:cNvPr id="3086" name="Picture 63" descr="j007870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52" y="2074"/>
              <a:ext cx="768" cy="8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7" name="Rectangle 64"/>
            <p:cNvSpPr>
              <a:spLocks noChangeArrowheads="1"/>
            </p:cNvSpPr>
            <p:nvPr/>
          </p:nvSpPr>
          <p:spPr bwMode="auto">
            <a:xfrm>
              <a:off x="3198" y="1699"/>
              <a:ext cx="13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t(n) =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  <a:cs typeface="Times New Roman" pitchFamily="18" charset="0"/>
                </a:rPr>
                <a:t>Q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(n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2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)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3079" name="Group 70"/>
          <p:cNvGrpSpPr>
            <a:grpSpLocks/>
          </p:cNvGrpSpPr>
          <p:nvPr/>
        </p:nvGrpSpPr>
        <p:grpSpPr bwMode="auto">
          <a:xfrm>
            <a:off x="685800" y="609600"/>
            <a:ext cx="3163888" cy="1585913"/>
            <a:chOff x="432" y="384"/>
            <a:chExt cx="1993" cy="999"/>
          </a:xfrm>
        </p:grpSpPr>
        <p:sp>
          <p:nvSpPr>
            <p:cNvPr id="3083" name="Rectangle 65"/>
            <p:cNvSpPr>
              <a:spLocks noChangeArrowheads="1"/>
            </p:cNvSpPr>
            <p:nvPr/>
          </p:nvSpPr>
          <p:spPr bwMode="auto">
            <a:xfrm>
              <a:off x="432" y="384"/>
              <a:ext cx="19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>
                  <a:solidFill>
                    <a:schemeClr val="tx2"/>
                  </a:solidFill>
                </a:rPr>
                <a:t>Logic Quantifiers </a:t>
              </a:r>
            </a:p>
          </p:txBody>
        </p:sp>
        <p:sp>
          <p:nvSpPr>
            <p:cNvPr id="3084" name="Rectangle 66"/>
            <p:cNvSpPr>
              <a:spLocks noChangeArrowheads="1"/>
            </p:cNvSpPr>
            <p:nvPr/>
          </p:nvSpPr>
          <p:spPr bwMode="auto">
            <a:xfrm>
              <a:off x="432" y="672"/>
              <a:ext cx="1957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</a:t>
              </a:r>
              <a:r>
                <a:rPr lang="en-US" altLang="en-US">
                  <a:solidFill>
                    <a:srgbClr val="00FFFF"/>
                  </a:solidFill>
                </a:rPr>
                <a:t>g </a:t>
              </a:r>
              <a:r>
                <a:rPr lang="en-US" altLang="en-US">
                  <a:solidFill>
                    <a:srgbClr val="00FFFF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00FFFF"/>
                  </a:solidFill>
                </a:rPr>
                <a:t>b Loves(b,g)</a:t>
              </a:r>
              <a:br>
                <a:rPr lang="en-US" altLang="en-US">
                  <a:solidFill>
                    <a:srgbClr val="00FFFF"/>
                  </a:solidFill>
                </a:rPr>
              </a:br>
              <a:r>
                <a:rPr lang="en-US" altLang="en-US">
                  <a:solidFill>
                    <a:srgbClr val="00FFFF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00FFFF"/>
                  </a:solidFill>
                </a:rPr>
                <a:t>b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</a:t>
              </a:r>
              <a:r>
                <a:rPr lang="en-US" altLang="en-US">
                  <a:solidFill>
                    <a:schemeClr val="accent2"/>
                  </a:solidFill>
                </a:rPr>
                <a:t>g Loves(b,g)</a:t>
              </a:r>
            </a:p>
          </p:txBody>
        </p:sp>
      </p:grpSp>
      <p:grpSp>
        <p:nvGrpSpPr>
          <p:cNvPr id="3080" name="Group 71"/>
          <p:cNvGrpSpPr>
            <a:grpSpLocks/>
          </p:cNvGrpSpPr>
          <p:nvPr/>
        </p:nvGrpSpPr>
        <p:grpSpPr bwMode="auto">
          <a:xfrm>
            <a:off x="831850" y="4687888"/>
            <a:ext cx="2673350" cy="1789112"/>
            <a:chOff x="3164" y="395"/>
            <a:chExt cx="1684" cy="1127"/>
          </a:xfrm>
        </p:grpSpPr>
        <p:sp>
          <p:nvSpPr>
            <p:cNvPr id="3081" name="Rectangle 67"/>
            <p:cNvSpPr>
              <a:spLocks noChangeArrowheads="1"/>
            </p:cNvSpPr>
            <p:nvPr/>
          </p:nvSpPr>
          <p:spPr bwMode="auto">
            <a:xfrm>
              <a:off x="3210" y="395"/>
              <a:ext cx="163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20000"/>
                </a:spcBef>
              </a:pPr>
              <a:r>
                <a:rPr lang="en-US" altLang="en-US">
                  <a:solidFill>
                    <a:schemeClr val="tx2"/>
                  </a:solidFill>
                </a:rPr>
                <a:t>Logs and Exps</a:t>
              </a:r>
            </a:p>
          </p:txBody>
        </p:sp>
        <p:sp>
          <p:nvSpPr>
            <p:cNvPr id="3082" name="Rectangle 68"/>
            <p:cNvSpPr>
              <a:spLocks noChangeArrowheads="1"/>
            </p:cNvSpPr>
            <p:nvPr/>
          </p:nvSpPr>
          <p:spPr bwMode="auto">
            <a:xfrm>
              <a:off x="3164" y="772"/>
              <a:ext cx="1636" cy="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a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</a:t>
              </a:r>
              <a:r>
                <a:rPr lang="en-US" altLang="en-US" sz="3600">
                  <a:solidFill>
                    <a:schemeClr val="accent2"/>
                  </a:solidFill>
                  <a:latin typeface="Arial" charset="0"/>
                  <a:cs typeface="Arial" charset="0"/>
                  <a:sym typeface="Symbol" pitchFamily="18" charset="2"/>
                </a:rPr>
                <a:t>×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b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= 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a+b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/>
              </a:r>
              <a:b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</a:b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log n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= n</a:t>
              </a:r>
              <a:endParaRPr lang="en-US" altLang="en-US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 smtClean="0"/>
              <a:t>Restricted Search Space </a:t>
            </a:r>
            <a:br>
              <a:rPr lang="en-US" altLang="en-US" sz="4000" smtClean="0"/>
            </a:br>
            <a:r>
              <a:rPr lang="en-US" altLang="en-US" sz="4000" smtClean="0"/>
              <a:t>Loop Invariant</a:t>
            </a:r>
            <a:endParaRPr lang="en-CA" altLang="en-US" sz="4000" smtClean="0"/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905000"/>
            <a:ext cx="8001000" cy="1676400"/>
          </a:xfrm>
        </p:spPr>
        <p:txBody>
          <a:bodyPr/>
          <a:lstStyle/>
          <a:p>
            <a:pPr eaLnBrk="1" hangingPunct="1"/>
            <a:r>
              <a:rPr lang="en-US" altLang="en-US" smtClean="0"/>
              <a:t>Maintain a sublist.</a:t>
            </a:r>
          </a:p>
          <a:p>
            <a:pPr eaLnBrk="1" hangingPunct="1"/>
            <a:r>
              <a:rPr lang="en-CA" altLang="en-US" smtClean="0"/>
              <a:t>If the key is contained in the original list, then the key is contained in the sublist</a:t>
            </a:r>
            <a:r>
              <a:rPr lang="en-US" altLang="en-US" smtClean="0"/>
              <a:t>.</a:t>
            </a:r>
          </a:p>
          <a:p>
            <a:pPr eaLnBrk="1" hangingPunct="1"/>
            <a:endParaRPr lang="en-US" altLang="en-US" smtClean="0"/>
          </a:p>
          <a:p>
            <a:pPr eaLnBrk="1" hangingPunct="1"/>
            <a:endParaRPr lang="en-US" altLang="en-US" smtClean="0"/>
          </a:p>
          <a:p>
            <a:pPr eaLnBrk="1" hangingPunct="1"/>
            <a:endParaRPr lang="en-US" altLang="en-US" smtClean="0"/>
          </a:p>
          <a:p>
            <a:pPr eaLnBrk="1" hangingPunct="1"/>
            <a:endParaRPr lang="en-US" altLang="en-US" smtClean="0"/>
          </a:p>
          <a:p>
            <a:pPr eaLnBrk="1" hangingPunct="1">
              <a:buFontTx/>
              <a:buNone/>
            </a:pPr>
            <a:endParaRPr lang="en-US" altLang="en-US" smtClean="0"/>
          </a:p>
          <a:p>
            <a:pPr eaLnBrk="1" hangingPunct="1"/>
            <a:endParaRPr lang="en-US" altLang="en-US" smtClean="0"/>
          </a:p>
          <a:p>
            <a:pPr eaLnBrk="1" hangingPunct="1"/>
            <a:endParaRPr lang="en-US" altLang="en-US" smtClean="0"/>
          </a:p>
          <a:p>
            <a:pPr eaLnBrk="1" hangingPunct="1"/>
            <a:endParaRPr lang="en-CA" altLang="en-US" smtClean="0"/>
          </a:p>
          <a:p>
            <a:pPr eaLnBrk="1" hangingPunct="1"/>
            <a:endParaRPr lang="en-CA" altLang="en-US" smtClean="0"/>
          </a:p>
        </p:txBody>
      </p:sp>
      <p:sp>
        <p:nvSpPr>
          <p:cNvPr id="21508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/>
              <a:t>key </a:t>
            </a:r>
            <a:r>
              <a:rPr lang="en-US" altLang="en-US" sz="2000">
                <a:solidFill>
                  <a:schemeClr val="accent2"/>
                </a:solidFill>
              </a:rPr>
              <a:t>25</a:t>
            </a:r>
            <a:endParaRPr lang="en-CA" altLang="en-US" sz="2000">
              <a:solidFill>
                <a:schemeClr val="accent2"/>
              </a:solidFill>
            </a:endParaRPr>
          </a:p>
        </p:txBody>
      </p:sp>
      <p:sp>
        <p:nvSpPr>
          <p:cNvPr id="21509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graphicFrame>
        <p:nvGraphicFramePr>
          <p:cNvPr id="479238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1554" name="Group 50"/>
          <p:cNvGrpSpPr>
            <a:grpSpLocks/>
          </p:cNvGrpSpPr>
          <p:nvPr/>
        </p:nvGrpSpPr>
        <p:grpSpPr bwMode="auto">
          <a:xfrm>
            <a:off x="7315200" y="981075"/>
            <a:ext cx="1227138" cy="619125"/>
            <a:chOff x="3456" y="2677"/>
            <a:chExt cx="773" cy="390"/>
          </a:xfrm>
        </p:grpSpPr>
        <p:sp>
          <p:nvSpPr>
            <p:cNvPr id="21555" name="Freeform 51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162 w 2280"/>
                <a:gd name="T1" fmla="*/ 7 h 1785"/>
                <a:gd name="T2" fmla="*/ 265 w 2280"/>
                <a:gd name="T3" fmla="*/ 67 h 1785"/>
                <a:gd name="T4" fmla="*/ 472 w 2280"/>
                <a:gd name="T5" fmla="*/ 56 h 1785"/>
                <a:gd name="T6" fmla="*/ 389 w 2280"/>
                <a:gd name="T7" fmla="*/ 245 h 1785"/>
                <a:gd name="T8" fmla="*/ 377 w 2280"/>
                <a:gd name="T9" fmla="*/ 287 h 1785"/>
                <a:gd name="T10" fmla="*/ 371 w 2280"/>
                <a:gd name="T11" fmla="*/ 323 h 1785"/>
                <a:gd name="T12" fmla="*/ 337 w 2280"/>
                <a:gd name="T13" fmla="*/ 338 h 1785"/>
                <a:gd name="T14" fmla="*/ 275 w 2280"/>
                <a:gd name="T15" fmla="*/ 339 h 1785"/>
                <a:gd name="T16" fmla="*/ 36 w 2280"/>
                <a:gd name="T17" fmla="*/ 360 h 1785"/>
                <a:gd name="T18" fmla="*/ 57 w 2280"/>
                <a:gd name="T19" fmla="*/ 161 h 1785"/>
                <a:gd name="T20" fmla="*/ 92 w 2280"/>
                <a:gd name="T21" fmla="*/ 28 h 1785"/>
                <a:gd name="T22" fmla="*/ 162 w 2280"/>
                <a:gd name="T23" fmla="*/ 7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52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128 w 1312"/>
                <a:gd name="T1" fmla="*/ 35 h 1296"/>
                <a:gd name="T2" fmla="*/ 3 w 1312"/>
                <a:gd name="T3" fmla="*/ 140 h 1296"/>
                <a:gd name="T4" fmla="*/ 107 w 1312"/>
                <a:gd name="T5" fmla="*/ 224 h 1296"/>
                <a:gd name="T6" fmla="*/ 263 w 1312"/>
                <a:gd name="T7" fmla="*/ 266 h 1296"/>
                <a:gd name="T8" fmla="*/ 232 w 1312"/>
                <a:gd name="T9" fmla="*/ 119 h 1296"/>
                <a:gd name="T10" fmla="*/ 242 w 1312"/>
                <a:gd name="T11" fmla="*/ 14 h 1296"/>
                <a:gd name="T12" fmla="*/ 128 w 1312"/>
                <a:gd name="T13" fmla="*/ 35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ChangeArrowheads="1"/>
          </p:cNvSpPr>
          <p:nvPr/>
        </p:nvSpPr>
        <p:spPr bwMode="auto">
          <a:xfrm>
            <a:off x="1371600" y="1676400"/>
            <a:ext cx="6019800" cy="252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For all major algorithms covered. Learn pre and post conditions. Learn the Loop Invariant </a:t>
            </a:r>
          </a:p>
          <a:p>
            <a:pPr eaLnBrk="1" hangingPunct="1"/>
            <a:r>
              <a:rPr lang="en-US" altLang="en-US"/>
              <a:t>Learn how to make progress </a:t>
            </a:r>
            <a:br>
              <a:rPr lang="en-US" altLang="en-US"/>
            </a:br>
            <a:r>
              <a:rPr lang="en-US" altLang="en-US"/>
              <a:t> while maintaining the LI.</a:t>
            </a:r>
          </a:p>
        </p:txBody>
      </p:sp>
      <p:sp>
        <p:nvSpPr>
          <p:cNvPr id="22531" name="Rectangle 21"/>
          <p:cNvSpPr>
            <a:spLocks noChangeArrowheads="1"/>
          </p:cNvSpPr>
          <p:nvPr/>
        </p:nvSpPr>
        <p:spPr bwMode="auto">
          <a:xfrm>
            <a:off x="2152650" y="0"/>
            <a:ext cx="48704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Iterative Algorithms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-838200" y="533400"/>
            <a:ext cx="6781800" cy="1066800"/>
          </a:xfrm>
        </p:spPr>
        <p:txBody>
          <a:bodyPr/>
          <a:lstStyle/>
          <a:p>
            <a:pPr eaLnBrk="1" hangingPunct="1"/>
            <a:r>
              <a:rPr lang="en-US" altLang="en-US" smtClean="0"/>
              <a:t>Recursion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19200" y="5562600"/>
            <a:ext cx="2462213" cy="7620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 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mtClean="0"/>
          </a:p>
        </p:txBody>
      </p:sp>
      <p:graphicFrame>
        <p:nvGraphicFramePr>
          <p:cNvPr id="23556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3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7" name="Text Box 5"/>
          <p:cNvSpPr txBox="1">
            <a:spLocks noChangeArrowheads="1"/>
          </p:cNvSpPr>
          <p:nvPr/>
        </p:nvSpPr>
        <p:spPr bwMode="auto">
          <a:xfrm>
            <a:off x="7286625" y="6399213"/>
            <a:ext cx="208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chemeClr val="accent2"/>
                </a:solidFill>
              </a:rPr>
              <a:t>COSC 3101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3175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eaLnBrk="0" hangingPunct="0"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</a:t>
            </a:r>
            <a:endParaRPr lang="en-US" sz="24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3559" name="WordArt 7"/>
          <p:cNvSpPr>
            <a:spLocks noChangeArrowheads="1" noChangeShapeType="1" noTextEdit="1"/>
          </p:cNvSpPr>
          <p:nvPr/>
        </p:nvSpPr>
        <p:spPr bwMode="auto">
          <a:xfrm>
            <a:off x="533400" y="2286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sp>
        <p:nvSpPr>
          <p:cNvPr id="23560" name="Text Box 9"/>
          <p:cNvSpPr txBox="1">
            <a:spLocks noChangeArrowheads="1"/>
          </p:cNvSpPr>
          <p:nvPr/>
        </p:nvSpPr>
        <p:spPr bwMode="auto">
          <a:xfrm>
            <a:off x="5002213" y="914400"/>
            <a:ext cx="3313112" cy="56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hlinkClick r:id="rId6" action="ppaction://hlinksldjump"/>
              </a:rPr>
              <a:t>Multiplying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7" action="ppaction://hlinksldjump"/>
              </a:rPr>
              <a:t>Recurrence Relations</a:t>
            </a:r>
            <a:endParaRPr lang="en-US" altLang="en-US" sz="2000"/>
          </a:p>
          <a:p>
            <a:pPr eaLnBrk="1" hangingPunct="1"/>
            <a:r>
              <a:rPr lang="en-US" altLang="en-US" sz="2000"/>
              <a:t>Code</a:t>
            </a:r>
          </a:p>
          <a:p>
            <a:pPr eaLnBrk="1" hangingPunct="1"/>
            <a:r>
              <a:rPr lang="en-US" altLang="en-US" sz="2000">
                <a:hlinkClick r:id="rId8" action="ppaction://hlinksldjump"/>
              </a:rPr>
              <a:t>Stack of Stack Frames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9" action="ppaction://hlinksldjump"/>
              </a:rPr>
              <a:t>Tree of Stack Frames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10" action="ppaction://hlinksldjump"/>
              </a:rPr>
              <a:t>Friends and Strong Induction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11" action="ppaction://hlinksldjump"/>
              </a:rPr>
              <a:t>Towers of Hanoi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12" action="ppaction://hlinksldjump"/>
              </a:rPr>
              <a:t>Check List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13" action="ppaction://hlinksldjump"/>
              </a:rPr>
              <a:t>Merge &amp; Quick Sort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14" action="ppaction://hlinksldjump"/>
              </a:rPr>
              <a:t>Simple Recursion on Trees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Generalizing the Problem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15" action="ppaction://hlinksldjump"/>
              </a:rPr>
              <a:t>Things not to do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Heap Sort &amp; Priority Queues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Trees Representing Equations 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Pretty Print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Parsing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Recursive Images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Ackermann's Function</a:t>
            </a:r>
            <a:endParaRPr lang="en-US" altLang="en-US" sz="2000"/>
          </a:p>
        </p:txBody>
      </p:sp>
      <p:pic>
        <p:nvPicPr>
          <p:cNvPr id="23561" name="Picture 11" descr="02-01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371600"/>
            <a:ext cx="4191000" cy="413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Multiplication of 2 </a:t>
            </a:r>
            <a:r>
              <a:rPr lang="en-US" altLang="en-US" i="1" smtClean="0"/>
              <a:t>n</a:t>
            </a:r>
            <a:r>
              <a:rPr lang="en-US" altLang="en-US" smtClean="0"/>
              <a:t>-bit numbers</a:t>
            </a:r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447800"/>
            <a:ext cx="7772400" cy="4114800"/>
          </a:xfrm>
        </p:spPr>
        <p:txBody>
          <a:bodyPr/>
          <a:lstStyle/>
          <a:p>
            <a:pPr eaLnBrk="1" hangingPunct="1"/>
            <a:r>
              <a:rPr lang="en-US" altLang="en-US" sz="3600" i="1" smtClean="0"/>
              <a:t>X</a:t>
            </a:r>
            <a:r>
              <a:rPr lang="en-US" altLang="en-US" sz="3600" smtClean="0"/>
              <a:t> = </a:t>
            </a:r>
          </a:p>
          <a:p>
            <a:pPr eaLnBrk="1" hangingPunct="1"/>
            <a:r>
              <a:rPr lang="en-US" altLang="en-US" sz="3600" i="1" smtClean="0"/>
              <a:t>Y</a:t>
            </a:r>
            <a:r>
              <a:rPr lang="en-US" altLang="en-US" sz="3600" smtClean="0"/>
              <a:t> = </a:t>
            </a:r>
          </a:p>
          <a:p>
            <a:pPr algn="ctr" eaLnBrk="1" hangingPunct="1"/>
            <a:endParaRPr lang="en-US" altLang="en-US" sz="3600" smtClean="0"/>
          </a:p>
          <a:p>
            <a:pPr algn="ctr" eaLnBrk="1" hangingPunct="1"/>
            <a:r>
              <a:rPr lang="en-US" altLang="en-US" sz="3600" i="1" smtClean="0"/>
              <a:t>X</a:t>
            </a:r>
            <a:r>
              <a:rPr lang="en-US" altLang="en-US" sz="3600" smtClean="0"/>
              <a:t> = </a:t>
            </a:r>
            <a:r>
              <a:rPr lang="en-US" altLang="en-US" sz="3600" i="1" smtClean="0"/>
              <a:t>a</a:t>
            </a:r>
            <a:r>
              <a:rPr lang="en-US" altLang="en-US" sz="3600" smtClean="0"/>
              <a:t> 2</a:t>
            </a:r>
            <a:r>
              <a:rPr lang="en-US" altLang="en-US" sz="3600" i="1" baseline="30000" smtClean="0"/>
              <a:t>n</a:t>
            </a:r>
            <a:r>
              <a:rPr lang="en-US" altLang="en-US" sz="3600" baseline="30000" smtClean="0"/>
              <a:t>/2</a:t>
            </a:r>
            <a:r>
              <a:rPr lang="en-US" altLang="en-US" sz="3600" smtClean="0"/>
              <a:t> + </a:t>
            </a:r>
            <a:r>
              <a:rPr lang="en-US" altLang="en-US" sz="3600" i="1" smtClean="0"/>
              <a:t>b</a:t>
            </a:r>
            <a:r>
              <a:rPr lang="en-US" altLang="en-US" sz="3600" smtClean="0"/>
              <a:t>     </a:t>
            </a:r>
            <a:r>
              <a:rPr lang="en-US" altLang="en-US" sz="3600" i="1" smtClean="0"/>
              <a:t>Y</a:t>
            </a:r>
            <a:r>
              <a:rPr lang="en-US" altLang="en-US" sz="3600" smtClean="0"/>
              <a:t> = </a:t>
            </a:r>
            <a:r>
              <a:rPr lang="en-US" altLang="en-US" sz="3600" i="1" smtClean="0"/>
              <a:t>c</a:t>
            </a:r>
            <a:r>
              <a:rPr lang="en-US" altLang="en-US" sz="3600" smtClean="0"/>
              <a:t> 2</a:t>
            </a:r>
            <a:r>
              <a:rPr lang="en-US" altLang="en-US" sz="3600" i="1" baseline="30000" smtClean="0"/>
              <a:t>n</a:t>
            </a:r>
            <a:r>
              <a:rPr lang="en-US" altLang="en-US" sz="3600" baseline="30000" smtClean="0"/>
              <a:t>/2</a:t>
            </a:r>
            <a:r>
              <a:rPr lang="en-US" altLang="en-US" sz="3600" smtClean="0"/>
              <a:t> + </a:t>
            </a:r>
            <a:r>
              <a:rPr lang="en-US" altLang="en-US" sz="3600" i="1" smtClean="0"/>
              <a:t>d</a:t>
            </a:r>
            <a:r>
              <a:rPr lang="en-US" altLang="en-US" sz="3600" smtClean="0"/>
              <a:t> </a:t>
            </a:r>
          </a:p>
          <a:p>
            <a:pPr algn="ctr" eaLnBrk="1" hangingPunct="1"/>
            <a:endParaRPr lang="en-US" altLang="en-US" sz="3600" smtClean="0"/>
          </a:p>
          <a:p>
            <a:pPr algn="ctr" eaLnBrk="1" hangingPunct="1"/>
            <a:r>
              <a:rPr lang="en-US" altLang="en-US" sz="3600" i="1" smtClean="0"/>
              <a:t>XY</a:t>
            </a:r>
            <a:r>
              <a:rPr lang="en-US" altLang="en-US" sz="3600" smtClean="0"/>
              <a:t> = </a:t>
            </a:r>
            <a:r>
              <a:rPr lang="en-US" altLang="en-US" sz="3600" i="1" smtClean="0"/>
              <a:t>ac</a:t>
            </a:r>
            <a:r>
              <a:rPr lang="en-US" altLang="en-US" sz="3600" smtClean="0"/>
              <a:t> 2</a:t>
            </a:r>
            <a:r>
              <a:rPr lang="en-US" altLang="en-US" sz="3600" i="1" baseline="30000" smtClean="0"/>
              <a:t>n</a:t>
            </a:r>
            <a:r>
              <a:rPr lang="en-US" altLang="en-US" sz="3600" smtClean="0"/>
              <a:t> + (</a:t>
            </a:r>
            <a:r>
              <a:rPr lang="en-US" altLang="en-US" sz="3600" i="1" smtClean="0"/>
              <a:t>ad</a:t>
            </a:r>
            <a:r>
              <a:rPr lang="en-US" altLang="en-US" sz="3600" smtClean="0"/>
              <a:t>+</a:t>
            </a:r>
            <a:r>
              <a:rPr lang="en-US" altLang="en-US" sz="3600" i="1" smtClean="0"/>
              <a:t>bc</a:t>
            </a:r>
            <a:r>
              <a:rPr lang="en-US" altLang="en-US" sz="3600" smtClean="0"/>
              <a:t>) 2</a:t>
            </a:r>
            <a:r>
              <a:rPr lang="en-US" altLang="en-US" sz="3600" i="1" baseline="30000" smtClean="0"/>
              <a:t>n</a:t>
            </a:r>
            <a:r>
              <a:rPr lang="en-US" altLang="en-US" sz="3600" baseline="30000" smtClean="0"/>
              <a:t>/2</a:t>
            </a:r>
            <a:r>
              <a:rPr lang="en-US" altLang="en-US" sz="3600" smtClean="0"/>
              <a:t> + </a:t>
            </a:r>
            <a:r>
              <a:rPr lang="en-US" altLang="en-US" sz="3600" i="1" smtClean="0"/>
              <a:t>bd</a:t>
            </a:r>
            <a:r>
              <a:rPr lang="en-US" altLang="en-US" sz="3600" smtClean="0"/>
              <a:t> </a:t>
            </a:r>
          </a:p>
        </p:txBody>
      </p:sp>
      <p:sp>
        <p:nvSpPr>
          <p:cNvPr id="24580" name="Rectangle 4"/>
          <p:cNvSpPr>
            <a:spLocks noChangeArrowheads="1"/>
          </p:cNvSpPr>
          <p:nvPr/>
        </p:nvSpPr>
        <p:spPr bwMode="auto">
          <a:xfrm>
            <a:off x="2184400" y="1524000"/>
            <a:ext cx="2362200" cy="457200"/>
          </a:xfrm>
          <a:prstGeom prst="rect">
            <a:avLst/>
          </a:prstGeom>
          <a:solidFill>
            <a:schemeClr val="bg2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a</a:t>
            </a:r>
          </a:p>
        </p:txBody>
      </p:sp>
      <p:sp>
        <p:nvSpPr>
          <p:cNvPr id="24581" name="Rectangle 5"/>
          <p:cNvSpPr>
            <a:spLocks noChangeArrowheads="1"/>
          </p:cNvSpPr>
          <p:nvPr/>
        </p:nvSpPr>
        <p:spPr bwMode="auto">
          <a:xfrm>
            <a:off x="4622800" y="1524000"/>
            <a:ext cx="2362200" cy="457200"/>
          </a:xfrm>
          <a:prstGeom prst="rect">
            <a:avLst/>
          </a:prstGeom>
          <a:solidFill>
            <a:schemeClr val="bg2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b</a:t>
            </a:r>
          </a:p>
        </p:txBody>
      </p:sp>
      <p:sp>
        <p:nvSpPr>
          <p:cNvPr id="24582" name="Rectangle 6"/>
          <p:cNvSpPr>
            <a:spLocks noChangeArrowheads="1"/>
          </p:cNvSpPr>
          <p:nvPr/>
        </p:nvSpPr>
        <p:spPr bwMode="auto">
          <a:xfrm>
            <a:off x="2184400" y="2133600"/>
            <a:ext cx="2362200" cy="457200"/>
          </a:xfrm>
          <a:prstGeom prst="rect">
            <a:avLst/>
          </a:prstGeom>
          <a:solidFill>
            <a:schemeClr val="bg2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c</a:t>
            </a:r>
          </a:p>
        </p:txBody>
      </p:sp>
      <p:sp>
        <p:nvSpPr>
          <p:cNvPr id="24583" name="Rectangle 7"/>
          <p:cNvSpPr>
            <a:spLocks noChangeArrowheads="1"/>
          </p:cNvSpPr>
          <p:nvPr/>
        </p:nvSpPr>
        <p:spPr bwMode="auto">
          <a:xfrm>
            <a:off x="4622800" y="2133600"/>
            <a:ext cx="2362200" cy="457200"/>
          </a:xfrm>
          <a:prstGeom prst="rect">
            <a:avLst/>
          </a:prstGeom>
          <a:solidFill>
            <a:schemeClr val="bg2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/>
              <a:t>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149"/>
          <p:cNvGrpSpPr>
            <a:grpSpLocks/>
          </p:cNvGrpSpPr>
          <p:nvPr/>
        </p:nvGrpSpPr>
        <p:grpSpPr bwMode="auto">
          <a:xfrm>
            <a:off x="3657600" y="990600"/>
            <a:ext cx="1779588" cy="1676400"/>
            <a:chOff x="2352" y="624"/>
            <a:chExt cx="1121" cy="1056"/>
          </a:xfrm>
        </p:grpSpPr>
        <p:sp>
          <p:nvSpPr>
            <p:cNvPr id="25746" name="Rectangle 150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47" name="Text Box 151"/>
            <p:cNvSpPr txBox="1">
              <a:spLocks noChangeArrowheads="1"/>
            </p:cNvSpPr>
            <p:nvPr/>
          </p:nvSpPr>
          <p:spPr bwMode="auto">
            <a:xfrm>
              <a:off x="2400" y="624"/>
              <a:ext cx="1073" cy="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 </a:t>
              </a:r>
              <a:r>
                <a:rPr lang="en-US" altLang="en-US" sz="1600"/>
                <a:t>= 2133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2312</a:t>
              </a:r>
            </a:p>
            <a:p>
              <a:pPr eaLnBrk="1" hangingPunct="1"/>
              <a:r>
                <a:rPr lang="en-US" altLang="en-US" sz="1600" i="1"/>
                <a:t>ac</a:t>
              </a:r>
              <a:r>
                <a:rPr lang="en-US" altLang="en-US" sz="1600"/>
                <a:t> = 483</a:t>
              </a:r>
            </a:p>
            <a:p>
              <a:pPr eaLnBrk="1" hangingPunct="1"/>
              <a:r>
                <a:rPr lang="en-US" altLang="en-US" sz="1600" i="1"/>
                <a:t>bd </a:t>
              </a:r>
              <a:r>
                <a:rPr lang="en-US" altLang="en-US" sz="1600"/>
                <a:t>= 396</a:t>
              </a:r>
            </a:p>
            <a:p>
              <a:pPr eaLnBrk="1" hangingPunct="1"/>
              <a:r>
                <a:rPr lang="en-US" altLang="en-US" sz="1600"/>
                <a:t>(</a:t>
              </a:r>
              <a:r>
                <a:rPr lang="en-US" altLang="en-US" sz="1600" i="1"/>
                <a:t>a</a:t>
              </a:r>
              <a:r>
                <a:rPr lang="en-US" altLang="en-US" sz="1600"/>
                <a:t>+</a:t>
              </a:r>
              <a:r>
                <a:rPr lang="en-US" altLang="en-US" sz="1600" i="1"/>
                <a:t>b</a:t>
              </a:r>
              <a:r>
                <a:rPr lang="en-US" altLang="en-US" sz="1600"/>
                <a:t>)(</a:t>
              </a:r>
              <a:r>
                <a:rPr lang="en-US" altLang="en-US" sz="1600" i="1"/>
                <a:t>c</a:t>
              </a:r>
              <a:r>
                <a:rPr lang="en-US" altLang="en-US" sz="1600"/>
                <a:t>+</a:t>
              </a:r>
              <a:r>
                <a:rPr lang="en-US" altLang="en-US" sz="1600" i="1"/>
                <a:t>d</a:t>
              </a:r>
              <a:r>
                <a:rPr lang="en-US" altLang="en-US" sz="1600"/>
                <a:t>) = 1890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 = 4931496</a:t>
              </a:r>
            </a:p>
          </p:txBody>
        </p:sp>
      </p:grpSp>
      <p:grpSp>
        <p:nvGrpSpPr>
          <p:cNvPr id="25603" name="Group 152"/>
          <p:cNvGrpSpPr>
            <a:grpSpLocks/>
          </p:cNvGrpSpPr>
          <p:nvPr/>
        </p:nvGrpSpPr>
        <p:grpSpPr bwMode="auto">
          <a:xfrm>
            <a:off x="609600" y="3124200"/>
            <a:ext cx="1676400" cy="1676400"/>
            <a:chOff x="2352" y="624"/>
            <a:chExt cx="1056" cy="1056"/>
          </a:xfrm>
        </p:grpSpPr>
        <p:sp>
          <p:nvSpPr>
            <p:cNvPr id="25744" name="Rectangle 15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45" name="Text Box 154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21</a:t>
              </a:r>
            </a:p>
            <a:p>
              <a:pPr eaLnBrk="1" hangingPunct="1"/>
              <a:r>
                <a:rPr lang="en-US" altLang="en-US" sz="1600" i="1"/>
                <a:t>Y </a:t>
              </a:r>
              <a:r>
                <a:rPr lang="en-US" altLang="en-US" sz="1600"/>
                <a:t>= 23</a:t>
              </a:r>
            </a:p>
            <a:p>
              <a:pPr eaLnBrk="1" hangingPunct="1"/>
              <a:r>
                <a:rPr lang="en-US" altLang="en-US" sz="1600" i="1"/>
                <a:t>ac</a:t>
              </a:r>
              <a:r>
                <a:rPr lang="en-US" altLang="en-US" sz="1600"/>
                <a:t> = 4</a:t>
              </a:r>
            </a:p>
            <a:p>
              <a:pPr eaLnBrk="1" hangingPunct="1"/>
              <a:r>
                <a:rPr lang="en-US" altLang="en-US" sz="1600" i="1"/>
                <a:t>bd </a:t>
              </a:r>
              <a:r>
                <a:rPr lang="en-US" altLang="en-US" sz="1600"/>
                <a:t>= 3</a:t>
              </a:r>
            </a:p>
            <a:p>
              <a:pPr eaLnBrk="1" hangingPunct="1"/>
              <a:r>
                <a:rPr lang="en-US" altLang="en-US" sz="1600"/>
                <a:t>(</a:t>
              </a:r>
              <a:r>
                <a:rPr lang="en-US" altLang="en-US" sz="1600" i="1"/>
                <a:t>a</a:t>
              </a:r>
              <a:r>
                <a:rPr lang="en-US" altLang="en-US" sz="1600"/>
                <a:t>+</a:t>
              </a:r>
              <a:r>
                <a:rPr lang="en-US" altLang="en-US" sz="1600" i="1"/>
                <a:t>b</a:t>
              </a:r>
              <a:r>
                <a:rPr lang="en-US" altLang="en-US" sz="1600"/>
                <a:t>)(</a:t>
              </a:r>
              <a:r>
                <a:rPr lang="en-US" altLang="en-US" sz="1600" i="1"/>
                <a:t>c</a:t>
              </a:r>
              <a:r>
                <a:rPr lang="en-US" altLang="en-US" sz="1600"/>
                <a:t>+</a:t>
              </a:r>
              <a:r>
                <a:rPr lang="en-US" altLang="en-US" sz="1600" i="1"/>
                <a:t>d</a:t>
              </a:r>
              <a:r>
                <a:rPr lang="en-US" altLang="en-US" sz="1600"/>
                <a:t>) = 15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 = 483</a:t>
              </a:r>
            </a:p>
          </p:txBody>
        </p:sp>
      </p:grpSp>
      <p:grpSp>
        <p:nvGrpSpPr>
          <p:cNvPr id="25604" name="Group 155"/>
          <p:cNvGrpSpPr>
            <a:grpSpLocks/>
          </p:cNvGrpSpPr>
          <p:nvPr/>
        </p:nvGrpSpPr>
        <p:grpSpPr bwMode="auto">
          <a:xfrm>
            <a:off x="3657600" y="3124200"/>
            <a:ext cx="1676400" cy="1676400"/>
            <a:chOff x="2352" y="624"/>
            <a:chExt cx="1056" cy="1056"/>
          </a:xfrm>
        </p:grpSpPr>
        <p:sp>
          <p:nvSpPr>
            <p:cNvPr id="25742" name="Rectangle 15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43" name="Text Box 157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 = 33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12</a:t>
              </a:r>
            </a:p>
            <a:p>
              <a:pPr eaLnBrk="1" hangingPunct="1"/>
              <a:r>
                <a:rPr lang="en-US" altLang="en-US" sz="1600" i="1"/>
                <a:t>ac</a:t>
              </a:r>
              <a:r>
                <a:rPr lang="en-US" altLang="en-US" sz="1600"/>
                <a:t> = 3</a:t>
              </a:r>
            </a:p>
            <a:p>
              <a:pPr eaLnBrk="1" hangingPunct="1"/>
              <a:r>
                <a:rPr lang="en-US" altLang="en-US" sz="1600" i="1"/>
                <a:t>bd </a:t>
              </a:r>
              <a:r>
                <a:rPr lang="en-US" altLang="en-US" sz="1600"/>
                <a:t>= 6</a:t>
              </a:r>
            </a:p>
            <a:p>
              <a:pPr eaLnBrk="1" hangingPunct="1"/>
              <a:r>
                <a:rPr lang="en-US" altLang="en-US" sz="1600"/>
                <a:t>(</a:t>
              </a:r>
              <a:r>
                <a:rPr lang="en-US" altLang="en-US" sz="1600" i="1"/>
                <a:t>a</a:t>
              </a:r>
              <a:r>
                <a:rPr lang="en-US" altLang="en-US" sz="1600"/>
                <a:t>+</a:t>
              </a:r>
              <a:r>
                <a:rPr lang="en-US" altLang="en-US" sz="1600" i="1"/>
                <a:t>b</a:t>
              </a:r>
              <a:r>
                <a:rPr lang="en-US" altLang="en-US" sz="1600"/>
                <a:t>)(</a:t>
              </a:r>
              <a:r>
                <a:rPr lang="en-US" altLang="en-US" sz="1600" i="1"/>
                <a:t>c</a:t>
              </a:r>
              <a:r>
                <a:rPr lang="en-US" altLang="en-US" sz="1600"/>
                <a:t>+</a:t>
              </a:r>
              <a:r>
                <a:rPr lang="en-US" altLang="en-US" sz="1600" i="1"/>
                <a:t>d</a:t>
              </a:r>
              <a:r>
                <a:rPr lang="en-US" altLang="en-US" sz="1600"/>
                <a:t>) = 18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 = 396</a:t>
              </a:r>
            </a:p>
          </p:txBody>
        </p:sp>
      </p:grpSp>
      <p:grpSp>
        <p:nvGrpSpPr>
          <p:cNvPr id="25605" name="Group 158"/>
          <p:cNvGrpSpPr>
            <a:grpSpLocks/>
          </p:cNvGrpSpPr>
          <p:nvPr/>
        </p:nvGrpSpPr>
        <p:grpSpPr bwMode="auto">
          <a:xfrm>
            <a:off x="6858000" y="3124200"/>
            <a:ext cx="1676400" cy="1676400"/>
            <a:chOff x="2352" y="624"/>
            <a:chExt cx="1056" cy="1056"/>
          </a:xfrm>
        </p:grpSpPr>
        <p:sp>
          <p:nvSpPr>
            <p:cNvPr id="25740" name="Rectangle 159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41" name="Text Box 160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54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35</a:t>
              </a:r>
            </a:p>
            <a:p>
              <a:pPr eaLnBrk="1" hangingPunct="1"/>
              <a:r>
                <a:rPr lang="en-US" altLang="en-US" sz="1600" i="1"/>
                <a:t>ac</a:t>
              </a:r>
              <a:r>
                <a:rPr lang="en-US" altLang="en-US" sz="1600"/>
                <a:t> = 15</a:t>
              </a:r>
            </a:p>
            <a:p>
              <a:pPr eaLnBrk="1" hangingPunct="1"/>
              <a:r>
                <a:rPr lang="en-US" altLang="en-US" sz="1600" i="1"/>
                <a:t>bd</a:t>
              </a:r>
              <a:r>
                <a:rPr lang="en-US" altLang="en-US" sz="1600"/>
                <a:t> = 20</a:t>
              </a:r>
            </a:p>
            <a:p>
              <a:pPr eaLnBrk="1" hangingPunct="1"/>
              <a:r>
                <a:rPr lang="en-US" altLang="en-US" sz="1600"/>
                <a:t>(</a:t>
              </a:r>
              <a:r>
                <a:rPr lang="en-US" altLang="en-US" sz="1600" i="1"/>
                <a:t>a</a:t>
              </a:r>
              <a:r>
                <a:rPr lang="en-US" altLang="en-US" sz="1600"/>
                <a:t>+</a:t>
              </a:r>
              <a:r>
                <a:rPr lang="en-US" altLang="en-US" sz="1600" i="1"/>
                <a:t>b</a:t>
              </a:r>
              <a:r>
                <a:rPr lang="en-US" altLang="en-US" sz="1600"/>
                <a:t>)(</a:t>
              </a:r>
              <a:r>
                <a:rPr lang="en-US" altLang="en-US" sz="1600" i="1"/>
                <a:t>c</a:t>
              </a:r>
              <a:r>
                <a:rPr lang="en-US" altLang="en-US" sz="1600"/>
                <a:t>+</a:t>
              </a:r>
              <a:r>
                <a:rPr lang="en-US" altLang="en-US" sz="1600" i="1"/>
                <a:t>d</a:t>
              </a:r>
              <a:r>
                <a:rPr lang="en-US" altLang="en-US" sz="1600"/>
                <a:t>) = 72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 = 1890</a:t>
              </a:r>
            </a:p>
          </p:txBody>
        </p:sp>
      </p:grpSp>
      <p:grpSp>
        <p:nvGrpSpPr>
          <p:cNvPr id="25606" name="Group 161"/>
          <p:cNvGrpSpPr>
            <a:grpSpLocks/>
          </p:cNvGrpSpPr>
          <p:nvPr/>
        </p:nvGrpSpPr>
        <p:grpSpPr bwMode="auto">
          <a:xfrm>
            <a:off x="76200" y="5410200"/>
            <a:ext cx="762000" cy="914400"/>
            <a:chOff x="1968" y="3072"/>
            <a:chExt cx="480" cy="576"/>
          </a:xfrm>
        </p:grpSpPr>
        <p:sp>
          <p:nvSpPr>
            <p:cNvPr id="25738" name="Rectangle 162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39" name="Text Box 163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2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2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=4</a:t>
              </a:r>
            </a:p>
          </p:txBody>
        </p:sp>
      </p:grpSp>
      <p:grpSp>
        <p:nvGrpSpPr>
          <p:cNvPr id="25607" name="Group 164"/>
          <p:cNvGrpSpPr>
            <a:grpSpLocks/>
          </p:cNvGrpSpPr>
          <p:nvPr/>
        </p:nvGrpSpPr>
        <p:grpSpPr bwMode="auto">
          <a:xfrm>
            <a:off x="990600" y="5410200"/>
            <a:ext cx="762000" cy="914400"/>
            <a:chOff x="1968" y="3072"/>
            <a:chExt cx="480" cy="576"/>
          </a:xfrm>
        </p:grpSpPr>
        <p:sp>
          <p:nvSpPr>
            <p:cNvPr id="25736" name="Rectangle 165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37" name="Text Box 166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1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3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=3</a:t>
              </a:r>
            </a:p>
          </p:txBody>
        </p:sp>
      </p:grpSp>
      <p:grpSp>
        <p:nvGrpSpPr>
          <p:cNvPr id="25608" name="Group 167"/>
          <p:cNvGrpSpPr>
            <a:grpSpLocks/>
          </p:cNvGrpSpPr>
          <p:nvPr/>
        </p:nvGrpSpPr>
        <p:grpSpPr bwMode="auto">
          <a:xfrm>
            <a:off x="1905000" y="5410200"/>
            <a:ext cx="814388" cy="914400"/>
            <a:chOff x="1968" y="3072"/>
            <a:chExt cx="513" cy="576"/>
          </a:xfrm>
        </p:grpSpPr>
        <p:sp>
          <p:nvSpPr>
            <p:cNvPr id="25734" name="Rectangle 168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35" name="Text Box 169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3</a:t>
              </a:r>
            </a:p>
            <a:p>
              <a:pPr eaLnBrk="1" hangingPunct="1"/>
              <a:r>
                <a:rPr lang="en-US" altLang="en-US" sz="1600" i="1"/>
                <a:t>Y </a:t>
              </a:r>
              <a:r>
                <a:rPr lang="en-US" altLang="en-US" sz="1600"/>
                <a:t>= 5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=15</a:t>
              </a:r>
            </a:p>
          </p:txBody>
        </p:sp>
      </p:grpSp>
      <p:grpSp>
        <p:nvGrpSpPr>
          <p:cNvPr id="25609" name="Group 173"/>
          <p:cNvGrpSpPr>
            <a:grpSpLocks/>
          </p:cNvGrpSpPr>
          <p:nvPr/>
        </p:nvGrpSpPr>
        <p:grpSpPr bwMode="auto">
          <a:xfrm>
            <a:off x="4191000" y="5410200"/>
            <a:ext cx="762000" cy="914400"/>
            <a:chOff x="1968" y="3072"/>
            <a:chExt cx="480" cy="576"/>
          </a:xfrm>
        </p:grpSpPr>
        <p:sp>
          <p:nvSpPr>
            <p:cNvPr id="25732" name="Rectangle 174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33" name="Text Box 175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3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2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=6</a:t>
              </a:r>
            </a:p>
          </p:txBody>
        </p:sp>
      </p:grpSp>
      <p:grpSp>
        <p:nvGrpSpPr>
          <p:cNvPr id="25610" name="Group 176"/>
          <p:cNvGrpSpPr>
            <a:grpSpLocks/>
          </p:cNvGrpSpPr>
          <p:nvPr/>
        </p:nvGrpSpPr>
        <p:grpSpPr bwMode="auto">
          <a:xfrm>
            <a:off x="5105400" y="5410200"/>
            <a:ext cx="814388" cy="914400"/>
            <a:chOff x="1968" y="3072"/>
            <a:chExt cx="513" cy="576"/>
          </a:xfrm>
        </p:grpSpPr>
        <p:sp>
          <p:nvSpPr>
            <p:cNvPr id="25730" name="Rectangle 177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31" name="Text Box 178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6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3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=18</a:t>
              </a:r>
            </a:p>
          </p:txBody>
        </p:sp>
      </p:grpSp>
      <p:grpSp>
        <p:nvGrpSpPr>
          <p:cNvPr id="25611" name="Group 179"/>
          <p:cNvGrpSpPr>
            <a:grpSpLocks/>
          </p:cNvGrpSpPr>
          <p:nvPr/>
        </p:nvGrpSpPr>
        <p:grpSpPr bwMode="auto">
          <a:xfrm>
            <a:off x="6470650" y="5410200"/>
            <a:ext cx="814388" cy="914400"/>
            <a:chOff x="1968" y="3072"/>
            <a:chExt cx="513" cy="576"/>
          </a:xfrm>
        </p:grpSpPr>
        <p:sp>
          <p:nvSpPr>
            <p:cNvPr id="25728" name="Rectangle 180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29" name="Text Box 181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5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3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=15</a:t>
              </a:r>
            </a:p>
          </p:txBody>
        </p:sp>
      </p:grpSp>
      <p:grpSp>
        <p:nvGrpSpPr>
          <p:cNvPr id="25612" name="Group 182"/>
          <p:cNvGrpSpPr>
            <a:grpSpLocks/>
          </p:cNvGrpSpPr>
          <p:nvPr/>
        </p:nvGrpSpPr>
        <p:grpSpPr bwMode="auto">
          <a:xfrm>
            <a:off x="7385050" y="5410200"/>
            <a:ext cx="814388" cy="914400"/>
            <a:chOff x="1968" y="3072"/>
            <a:chExt cx="513" cy="576"/>
          </a:xfrm>
        </p:grpSpPr>
        <p:sp>
          <p:nvSpPr>
            <p:cNvPr id="25726" name="Rectangle 183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27" name="Text Box 184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4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5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=20</a:t>
              </a:r>
            </a:p>
          </p:txBody>
        </p:sp>
      </p:grpSp>
      <p:grpSp>
        <p:nvGrpSpPr>
          <p:cNvPr id="25613" name="Group 185"/>
          <p:cNvGrpSpPr>
            <a:grpSpLocks/>
          </p:cNvGrpSpPr>
          <p:nvPr/>
        </p:nvGrpSpPr>
        <p:grpSpPr bwMode="auto">
          <a:xfrm>
            <a:off x="8299450" y="5410200"/>
            <a:ext cx="814388" cy="914400"/>
            <a:chOff x="1968" y="3072"/>
            <a:chExt cx="513" cy="576"/>
          </a:xfrm>
        </p:grpSpPr>
        <p:sp>
          <p:nvSpPr>
            <p:cNvPr id="25724" name="Rectangle 186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725" name="Text Box 187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9</a:t>
              </a:r>
            </a:p>
            <a:p>
              <a:pPr eaLnBrk="1" hangingPunct="1"/>
              <a:r>
                <a:rPr lang="en-US" altLang="en-US" sz="1600" i="1"/>
                <a:t>Y </a:t>
              </a:r>
              <a:r>
                <a:rPr lang="en-US" altLang="en-US" sz="1600"/>
                <a:t>= 8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=72</a:t>
              </a:r>
            </a:p>
          </p:txBody>
        </p:sp>
      </p:grpSp>
      <p:sp>
        <p:nvSpPr>
          <p:cNvPr id="25614" name="Rectangle 4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Friends &amp; Strong Induction</a:t>
            </a:r>
          </a:p>
        </p:txBody>
      </p:sp>
      <p:sp>
        <p:nvSpPr>
          <p:cNvPr id="25615" name="Line 43"/>
          <p:cNvSpPr>
            <a:spLocks noChangeShapeType="1"/>
          </p:cNvSpPr>
          <p:nvPr/>
        </p:nvSpPr>
        <p:spPr bwMode="auto">
          <a:xfrm>
            <a:off x="4419600" y="2667000"/>
            <a:ext cx="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6" name="Line 44"/>
          <p:cNvSpPr>
            <a:spLocks noChangeShapeType="1"/>
          </p:cNvSpPr>
          <p:nvPr/>
        </p:nvSpPr>
        <p:spPr bwMode="auto">
          <a:xfrm>
            <a:off x="4419600" y="2667000"/>
            <a:ext cx="320040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7" name="Line 45"/>
          <p:cNvSpPr>
            <a:spLocks noChangeShapeType="1"/>
          </p:cNvSpPr>
          <p:nvPr/>
        </p:nvSpPr>
        <p:spPr bwMode="auto">
          <a:xfrm flipH="1">
            <a:off x="1447800" y="2667000"/>
            <a:ext cx="297180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8" name="Line 46"/>
          <p:cNvSpPr>
            <a:spLocks noChangeShapeType="1"/>
          </p:cNvSpPr>
          <p:nvPr/>
        </p:nvSpPr>
        <p:spPr bwMode="auto">
          <a:xfrm flipH="1">
            <a:off x="3810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9" name="Line 47"/>
          <p:cNvSpPr>
            <a:spLocks noChangeShapeType="1"/>
          </p:cNvSpPr>
          <p:nvPr/>
        </p:nvSpPr>
        <p:spPr bwMode="auto">
          <a:xfrm flipH="1">
            <a:off x="13716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0" name="Line 48"/>
          <p:cNvSpPr>
            <a:spLocks noChangeShapeType="1"/>
          </p:cNvSpPr>
          <p:nvPr/>
        </p:nvSpPr>
        <p:spPr bwMode="auto">
          <a:xfrm>
            <a:off x="14478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1" name="Line 49"/>
          <p:cNvSpPr>
            <a:spLocks noChangeShapeType="1"/>
          </p:cNvSpPr>
          <p:nvPr/>
        </p:nvSpPr>
        <p:spPr bwMode="auto">
          <a:xfrm flipH="1">
            <a:off x="35052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2" name="Line 50"/>
          <p:cNvSpPr>
            <a:spLocks noChangeShapeType="1"/>
          </p:cNvSpPr>
          <p:nvPr/>
        </p:nvSpPr>
        <p:spPr bwMode="auto">
          <a:xfrm flipH="1">
            <a:off x="44958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3" name="Line 51"/>
          <p:cNvSpPr>
            <a:spLocks noChangeShapeType="1"/>
          </p:cNvSpPr>
          <p:nvPr/>
        </p:nvSpPr>
        <p:spPr bwMode="auto">
          <a:xfrm>
            <a:off x="45720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4" name="Line 52"/>
          <p:cNvSpPr>
            <a:spLocks noChangeShapeType="1"/>
          </p:cNvSpPr>
          <p:nvPr/>
        </p:nvSpPr>
        <p:spPr bwMode="auto">
          <a:xfrm flipH="1">
            <a:off x="66294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5" name="Line 53"/>
          <p:cNvSpPr>
            <a:spLocks noChangeShapeType="1"/>
          </p:cNvSpPr>
          <p:nvPr/>
        </p:nvSpPr>
        <p:spPr bwMode="auto">
          <a:xfrm flipH="1">
            <a:off x="76200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6" name="Line 54"/>
          <p:cNvSpPr>
            <a:spLocks noChangeShapeType="1"/>
          </p:cNvSpPr>
          <p:nvPr/>
        </p:nvSpPr>
        <p:spPr bwMode="auto">
          <a:xfrm>
            <a:off x="76962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627" name="Group 55"/>
          <p:cNvGrpSpPr>
            <a:grpSpLocks/>
          </p:cNvGrpSpPr>
          <p:nvPr/>
        </p:nvGrpSpPr>
        <p:grpSpPr bwMode="auto">
          <a:xfrm>
            <a:off x="0" y="5943600"/>
            <a:ext cx="457200" cy="914400"/>
            <a:chOff x="2432" y="1328"/>
            <a:chExt cx="906" cy="2075"/>
          </a:xfrm>
        </p:grpSpPr>
        <p:sp>
          <p:nvSpPr>
            <p:cNvPr id="25718" name="Freeform 5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5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5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5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2" name="Freeform 6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3" name="Freeform 6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28" name="Group 62"/>
          <p:cNvGrpSpPr>
            <a:grpSpLocks/>
          </p:cNvGrpSpPr>
          <p:nvPr/>
        </p:nvGrpSpPr>
        <p:grpSpPr bwMode="auto">
          <a:xfrm>
            <a:off x="838200" y="5943600"/>
            <a:ext cx="457200" cy="914400"/>
            <a:chOff x="2432" y="1328"/>
            <a:chExt cx="906" cy="2075"/>
          </a:xfrm>
        </p:grpSpPr>
        <p:sp>
          <p:nvSpPr>
            <p:cNvPr id="25712" name="Freeform 6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6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6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" name="Freeform 6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" name="Freeform 6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6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29" name="Group 69"/>
          <p:cNvGrpSpPr>
            <a:grpSpLocks/>
          </p:cNvGrpSpPr>
          <p:nvPr/>
        </p:nvGrpSpPr>
        <p:grpSpPr bwMode="auto">
          <a:xfrm>
            <a:off x="1752600" y="5943600"/>
            <a:ext cx="457200" cy="914400"/>
            <a:chOff x="2432" y="1328"/>
            <a:chExt cx="906" cy="2075"/>
          </a:xfrm>
        </p:grpSpPr>
        <p:sp>
          <p:nvSpPr>
            <p:cNvPr id="25706" name="Freeform 7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" name="Freeform 7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" name="Freeform 7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" name="Freeform 7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7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7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30" name="Group 76"/>
          <p:cNvGrpSpPr>
            <a:grpSpLocks/>
          </p:cNvGrpSpPr>
          <p:nvPr/>
        </p:nvGrpSpPr>
        <p:grpSpPr bwMode="auto">
          <a:xfrm>
            <a:off x="3124200" y="5943600"/>
            <a:ext cx="457200" cy="914400"/>
            <a:chOff x="2432" y="1328"/>
            <a:chExt cx="906" cy="2075"/>
          </a:xfrm>
        </p:grpSpPr>
        <p:sp>
          <p:nvSpPr>
            <p:cNvPr id="25700" name="Freeform 77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78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79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3" name="Freeform 80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4" name="Freeform 81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" name="Freeform 82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31" name="Group 83"/>
          <p:cNvGrpSpPr>
            <a:grpSpLocks/>
          </p:cNvGrpSpPr>
          <p:nvPr/>
        </p:nvGrpSpPr>
        <p:grpSpPr bwMode="auto">
          <a:xfrm>
            <a:off x="4038600" y="5943600"/>
            <a:ext cx="457200" cy="914400"/>
            <a:chOff x="2432" y="1328"/>
            <a:chExt cx="906" cy="2075"/>
          </a:xfrm>
        </p:grpSpPr>
        <p:sp>
          <p:nvSpPr>
            <p:cNvPr id="25694" name="Freeform 8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8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6" name="Freeform 8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7" name="Freeform 8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8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8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32" name="Group 90"/>
          <p:cNvGrpSpPr>
            <a:grpSpLocks/>
          </p:cNvGrpSpPr>
          <p:nvPr/>
        </p:nvGrpSpPr>
        <p:grpSpPr bwMode="auto">
          <a:xfrm>
            <a:off x="4953000" y="5943600"/>
            <a:ext cx="457200" cy="914400"/>
            <a:chOff x="2432" y="1328"/>
            <a:chExt cx="906" cy="2075"/>
          </a:xfrm>
        </p:grpSpPr>
        <p:sp>
          <p:nvSpPr>
            <p:cNvPr id="25688" name="Freeform 91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9" name="Freeform 92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0" name="Freeform 93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94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95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96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33" name="Group 97"/>
          <p:cNvGrpSpPr>
            <a:grpSpLocks/>
          </p:cNvGrpSpPr>
          <p:nvPr/>
        </p:nvGrpSpPr>
        <p:grpSpPr bwMode="auto">
          <a:xfrm>
            <a:off x="6324600" y="5943600"/>
            <a:ext cx="457200" cy="914400"/>
            <a:chOff x="2432" y="1328"/>
            <a:chExt cx="906" cy="2075"/>
          </a:xfrm>
        </p:grpSpPr>
        <p:sp>
          <p:nvSpPr>
            <p:cNvPr id="25682" name="Freeform 9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9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0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0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0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7" name="Freeform 10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34" name="Group 104"/>
          <p:cNvGrpSpPr>
            <a:grpSpLocks/>
          </p:cNvGrpSpPr>
          <p:nvPr/>
        </p:nvGrpSpPr>
        <p:grpSpPr bwMode="auto">
          <a:xfrm>
            <a:off x="7239000" y="5943600"/>
            <a:ext cx="457200" cy="914400"/>
            <a:chOff x="2432" y="1328"/>
            <a:chExt cx="906" cy="2075"/>
          </a:xfrm>
        </p:grpSpPr>
        <p:sp>
          <p:nvSpPr>
            <p:cNvPr id="25676" name="Freeform 105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0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0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0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10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Freeform 11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35" name="Group 111"/>
          <p:cNvGrpSpPr>
            <a:grpSpLocks/>
          </p:cNvGrpSpPr>
          <p:nvPr/>
        </p:nvGrpSpPr>
        <p:grpSpPr bwMode="auto">
          <a:xfrm>
            <a:off x="8153400" y="5943600"/>
            <a:ext cx="457200" cy="914400"/>
            <a:chOff x="2432" y="1328"/>
            <a:chExt cx="906" cy="2075"/>
          </a:xfrm>
        </p:grpSpPr>
        <p:sp>
          <p:nvSpPr>
            <p:cNvPr id="25670" name="Freeform 11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Freeform 11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2" name="Freeform 11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Freeform 11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Freeform 11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1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36" name="Group 118"/>
          <p:cNvGrpSpPr>
            <a:grpSpLocks/>
          </p:cNvGrpSpPr>
          <p:nvPr/>
        </p:nvGrpSpPr>
        <p:grpSpPr bwMode="auto">
          <a:xfrm>
            <a:off x="6553200" y="4191000"/>
            <a:ext cx="457200" cy="914400"/>
            <a:chOff x="2432" y="1328"/>
            <a:chExt cx="906" cy="2075"/>
          </a:xfrm>
        </p:grpSpPr>
        <p:sp>
          <p:nvSpPr>
            <p:cNvPr id="25664" name="Freeform 11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Freeform 12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12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12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12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Freeform 12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37" name="Group 125"/>
          <p:cNvGrpSpPr>
            <a:grpSpLocks/>
          </p:cNvGrpSpPr>
          <p:nvPr/>
        </p:nvGrpSpPr>
        <p:grpSpPr bwMode="auto">
          <a:xfrm>
            <a:off x="3352800" y="4191000"/>
            <a:ext cx="457200" cy="914400"/>
            <a:chOff x="2432" y="1328"/>
            <a:chExt cx="906" cy="2075"/>
          </a:xfrm>
        </p:grpSpPr>
        <p:sp>
          <p:nvSpPr>
            <p:cNvPr id="25658" name="Freeform 12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Freeform 12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Freeform 12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12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Freeform 13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Freeform 13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38" name="Group 132"/>
          <p:cNvGrpSpPr>
            <a:grpSpLocks/>
          </p:cNvGrpSpPr>
          <p:nvPr/>
        </p:nvGrpSpPr>
        <p:grpSpPr bwMode="auto">
          <a:xfrm>
            <a:off x="304800" y="4191000"/>
            <a:ext cx="457200" cy="914400"/>
            <a:chOff x="2432" y="1328"/>
            <a:chExt cx="906" cy="2075"/>
          </a:xfrm>
        </p:grpSpPr>
        <p:sp>
          <p:nvSpPr>
            <p:cNvPr id="25652" name="Freeform 13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3" name="Freeform 13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4" name="Freeform 13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5" name="Freeform 13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6" name="Freeform 13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Freeform 13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39" name="Group 139"/>
          <p:cNvGrpSpPr>
            <a:grpSpLocks/>
          </p:cNvGrpSpPr>
          <p:nvPr/>
        </p:nvGrpSpPr>
        <p:grpSpPr bwMode="auto">
          <a:xfrm>
            <a:off x="3429000" y="2133600"/>
            <a:ext cx="457200" cy="914400"/>
            <a:chOff x="2432" y="1328"/>
            <a:chExt cx="906" cy="2075"/>
          </a:xfrm>
        </p:grpSpPr>
        <p:sp>
          <p:nvSpPr>
            <p:cNvPr id="25646" name="Freeform 14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7" name="Freeform 14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Freeform 14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Freeform 14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Freeform 14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Freeform 14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40" name="Text Box 146"/>
          <p:cNvSpPr txBox="1">
            <a:spLocks noChangeArrowheads="1"/>
          </p:cNvSpPr>
          <p:nvPr/>
        </p:nvSpPr>
        <p:spPr bwMode="auto">
          <a:xfrm>
            <a:off x="5867400" y="762000"/>
            <a:ext cx="30480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Worry about one step at a time.</a:t>
            </a:r>
          </a:p>
          <a:p>
            <a:pPr eaLnBrk="1" hangingPunct="1"/>
            <a:r>
              <a:rPr lang="en-US" altLang="en-US" sz="2800"/>
              <a:t>Imagine that you are one specific friend.  </a:t>
            </a:r>
            <a:endParaRPr lang="en-CA" altLang="en-US" sz="2800"/>
          </a:p>
        </p:txBody>
      </p:sp>
      <p:sp>
        <p:nvSpPr>
          <p:cNvPr id="25641" name="Freeform 147"/>
          <p:cNvSpPr>
            <a:spLocks/>
          </p:cNvSpPr>
          <p:nvPr/>
        </p:nvSpPr>
        <p:spPr bwMode="auto">
          <a:xfrm>
            <a:off x="3073400" y="2819400"/>
            <a:ext cx="2870200" cy="2717800"/>
          </a:xfrm>
          <a:custGeom>
            <a:avLst/>
            <a:gdLst>
              <a:gd name="T0" fmla="*/ 2147483647 w 1808"/>
              <a:gd name="T1" fmla="*/ 2147483647 h 1712"/>
              <a:gd name="T2" fmla="*/ 2147483647 w 1808"/>
              <a:gd name="T3" fmla="*/ 2147483647 h 1712"/>
              <a:gd name="T4" fmla="*/ 2147483647 w 1808"/>
              <a:gd name="T5" fmla="*/ 2147483647 h 1712"/>
              <a:gd name="T6" fmla="*/ 2147483647 w 1808"/>
              <a:gd name="T7" fmla="*/ 2147483647 h 1712"/>
              <a:gd name="T8" fmla="*/ 2147483647 w 1808"/>
              <a:gd name="T9" fmla="*/ 0 h 17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08"/>
              <a:gd name="T16" fmla="*/ 0 h 1712"/>
              <a:gd name="T17" fmla="*/ 1808 w 1808"/>
              <a:gd name="T18" fmla="*/ 1712 h 17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2" name="Text Box 148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/>
              <a:t>MULT(</a:t>
            </a:r>
            <a:r>
              <a:rPr lang="en-US" altLang="en-US" sz="1400" i="1"/>
              <a:t>X</a:t>
            </a:r>
            <a:r>
              <a:rPr lang="en-US" altLang="en-US" sz="1400"/>
              <a:t>,</a:t>
            </a:r>
            <a:r>
              <a:rPr lang="en-US" altLang="en-US" sz="1400" i="1"/>
              <a:t>Y</a:t>
            </a:r>
            <a:r>
              <a:rPr lang="en-US" altLang="en-US" sz="1400"/>
              <a:t>):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 If |</a:t>
            </a:r>
            <a:r>
              <a:rPr lang="en-US" altLang="en-US" sz="1400" i="1"/>
              <a:t>X</a:t>
            </a:r>
            <a:r>
              <a:rPr lang="en-US" altLang="en-US" sz="1400"/>
              <a:t>| = |</a:t>
            </a:r>
            <a:r>
              <a:rPr lang="en-US" altLang="en-US" sz="1400" i="1"/>
              <a:t>Y</a:t>
            </a:r>
            <a:r>
              <a:rPr lang="en-US" altLang="en-US" sz="1400"/>
              <a:t>| = 1 then RETURN </a:t>
            </a:r>
            <a:r>
              <a:rPr lang="en-US" altLang="en-US" sz="1400" i="1"/>
              <a:t>XY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 Break </a:t>
            </a:r>
            <a:r>
              <a:rPr lang="en-US" altLang="en-US" sz="1400" i="1"/>
              <a:t>X</a:t>
            </a:r>
            <a:r>
              <a:rPr lang="en-US" altLang="en-US" sz="1400"/>
              <a:t> into </a:t>
            </a:r>
            <a:r>
              <a:rPr lang="en-US" altLang="en-US" sz="1400" i="1"/>
              <a:t>a</a:t>
            </a:r>
            <a:r>
              <a:rPr lang="en-US" altLang="en-US" sz="1400"/>
              <a:t>,</a:t>
            </a:r>
            <a:r>
              <a:rPr lang="en-US" altLang="en-US" sz="1400" i="1"/>
              <a:t>b</a:t>
            </a:r>
            <a:r>
              <a:rPr lang="en-US" altLang="en-US" sz="1400"/>
              <a:t> and </a:t>
            </a:r>
            <a:r>
              <a:rPr lang="en-US" altLang="en-US" sz="1400" i="1"/>
              <a:t>Y</a:t>
            </a:r>
            <a:r>
              <a:rPr lang="en-US" altLang="en-US" sz="1400"/>
              <a:t> into </a:t>
            </a:r>
            <a:r>
              <a:rPr lang="en-US" altLang="en-US" sz="1400" i="1"/>
              <a:t>c</a:t>
            </a:r>
            <a:r>
              <a:rPr lang="en-US" altLang="en-US" sz="1400"/>
              <a:t>,</a:t>
            </a:r>
            <a:r>
              <a:rPr lang="en-US" altLang="en-US" sz="1400" i="1"/>
              <a:t>d</a:t>
            </a:r>
          </a:p>
          <a:p>
            <a:pPr>
              <a:spcBef>
                <a:spcPct val="50000"/>
              </a:spcBef>
            </a:pPr>
            <a:r>
              <a:rPr lang="en-US" altLang="en-US" sz="1400" i="1"/>
              <a:t> e</a:t>
            </a:r>
            <a:r>
              <a:rPr lang="en-US" altLang="en-US" sz="1400"/>
              <a:t> = MULT(</a:t>
            </a:r>
            <a:r>
              <a:rPr lang="en-US" altLang="en-US" sz="1400" i="1"/>
              <a:t>a</a:t>
            </a:r>
            <a:r>
              <a:rPr lang="en-US" altLang="en-US" sz="1400"/>
              <a:t>,</a:t>
            </a:r>
            <a:r>
              <a:rPr lang="en-US" altLang="en-US" sz="1400" i="1"/>
              <a:t>c</a:t>
            </a:r>
            <a:r>
              <a:rPr lang="en-US" altLang="en-US" sz="1400"/>
              <a:t>) and </a:t>
            </a:r>
            <a:r>
              <a:rPr lang="en-US" altLang="en-US" sz="1400" i="1"/>
              <a:t>f</a:t>
            </a:r>
            <a:r>
              <a:rPr lang="en-US" altLang="en-US" sz="1400"/>
              <a:t> =MULT(</a:t>
            </a:r>
            <a:r>
              <a:rPr lang="en-US" altLang="en-US" sz="1400" i="1"/>
              <a:t>b</a:t>
            </a:r>
            <a:r>
              <a:rPr lang="en-US" altLang="en-US" sz="1400"/>
              <a:t>,</a:t>
            </a:r>
            <a:r>
              <a:rPr lang="en-US" altLang="en-US" sz="1400" i="1"/>
              <a:t>d</a:t>
            </a:r>
            <a:r>
              <a:rPr lang="en-US" altLang="en-US" sz="1400"/>
              <a:t>)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 RETURN  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 </a:t>
            </a:r>
            <a:r>
              <a:rPr lang="en-US" altLang="en-US" sz="1400" i="1"/>
              <a:t>e</a:t>
            </a:r>
            <a:r>
              <a:rPr lang="en-US" altLang="en-US" sz="1400"/>
              <a:t> 10</a:t>
            </a:r>
            <a:r>
              <a:rPr lang="en-US" altLang="en-US" sz="1400" i="1" baseline="30000"/>
              <a:t>n</a:t>
            </a:r>
            <a:r>
              <a:rPr lang="en-US" altLang="en-US" sz="1400"/>
              <a:t> + (MULT(</a:t>
            </a:r>
            <a:r>
              <a:rPr lang="en-US" altLang="en-US" sz="1400" i="1"/>
              <a:t>a</a:t>
            </a:r>
            <a:r>
              <a:rPr lang="en-US" altLang="en-US" sz="1400"/>
              <a:t>+</a:t>
            </a:r>
            <a:r>
              <a:rPr lang="en-US" altLang="en-US" sz="1400" i="1"/>
              <a:t>b</a:t>
            </a:r>
            <a:r>
              <a:rPr lang="en-US" altLang="en-US" sz="1400"/>
              <a:t>, </a:t>
            </a:r>
            <a:r>
              <a:rPr lang="en-US" altLang="en-US" sz="1400" i="1"/>
              <a:t>c</a:t>
            </a:r>
            <a:r>
              <a:rPr lang="en-US" altLang="en-US" sz="1400"/>
              <a:t>+</a:t>
            </a:r>
            <a:r>
              <a:rPr lang="en-US" altLang="en-US" sz="1400" i="1"/>
              <a:t>d</a:t>
            </a:r>
            <a:r>
              <a:rPr lang="en-US" altLang="en-US" sz="1400"/>
              <a:t>) – </a:t>
            </a:r>
            <a:r>
              <a:rPr lang="en-US" altLang="en-US" sz="1400" i="1"/>
              <a:t>e</a:t>
            </a:r>
            <a:r>
              <a:rPr lang="en-US" altLang="en-US" sz="1400"/>
              <a:t> - </a:t>
            </a:r>
            <a:r>
              <a:rPr lang="en-US" altLang="en-US" sz="1400" i="1"/>
              <a:t>f</a:t>
            </a:r>
            <a:r>
              <a:rPr lang="en-US" altLang="en-US" sz="1400"/>
              <a:t>) 10</a:t>
            </a:r>
            <a:r>
              <a:rPr lang="en-US" altLang="en-US" sz="1400" i="1" baseline="30000"/>
              <a:t>n</a:t>
            </a:r>
            <a:r>
              <a:rPr lang="en-US" altLang="en-US" sz="1400" baseline="30000"/>
              <a:t>/2</a:t>
            </a:r>
            <a:r>
              <a:rPr lang="en-US" altLang="en-US" sz="1400"/>
              <a:t> + </a:t>
            </a:r>
            <a:r>
              <a:rPr lang="en-US" altLang="en-US" sz="1400" i="1"/>
              <a:t>f</a:t>
            </a:r>
          </a:p>
        </p:txBody>
      </p:sp>
      <p:grpSp>
        <p:nvGrpSpPr>
          <p:cNvPr id="25643" name="Group 170"/>
          <p:cNvGrpSpPr>
            <a:grpSpLocks/>
          </p:cNvGrpSpPr>
          <p:nvPr/>
        </p:nvGrpSpPr>
        <p:grpSpPr bwMode="auto">
          <a:xfrm>
            <a:off x="3276600" y="5410200"/>
            <a:ext cx="762000" cy="914400"/>
            <a:chOff x="1968" y="3072"/>
            <a:chExt cx="480" cy="576"/>
          </a:xfrm>
        </p:grpSpPr>
        <p:sp>
          <p:nvSpPr>
            <p:cNvPr id="25644" name="Rectangle 171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45" name="Text Box 172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3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1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=3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oup 2"/>
          <p:cNvGrpSpPr>
            <a:grpSpLocks/>
          </p:cNvGrpSpPr>
          <p:nvPr/>
        </p:nvGrpSpPr>
        <p:grpSpPr bwMode="auto">
          <a:xfrm>
            <a:off x="1295400" y="2819400"/>
            <a:ext cx="1676400" cy="1676400"/>
            <a:chOff x="2352" y="624"/>
            <a:chExt cx="1056" cy="1056"/>
          </a:xfrm>
        </p:grpSpPr>
        <p:sp>
          <p:nvSpPr>
            <p:cNvPr id="26709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6710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10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 = 33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12</a:t>
              </a:r>
            </a:p>
            <a:p>
              <a:pPr eaLnBrk="1" hangingPunct="1"/>
              <a:r>
                <a:rPr lang="en-US" altLang="en-US" sz="1600" i="1"/>
                <a:t>ac </a:t>
              </a:r>
              <a:r>
                <a:rPr lang="en-US" altLang="en-US" sz="1600"/>
                <a:t>= 3</a:t>
              </a:r>
              <a:endParaRPr lang="en-US" altLang="en-US" sz="1600">
                <a:solidFill>
                  <a:schemeClr val="hlink"/>
                </a:solidFill>
              </a:endParaRPr>
            </a:p>
            <a:p>
              <a:pPr eaLnBrk="1" hangingPunct="1"/>
              <a:r>
                <a:rPr lang="en-US" altLang="en-US" sz="1600" i="1"/>
                <a:t>bd</a:t>
              </a:r>
              <a:r>
                <a:rPr lang="en-US" altLang="en-US" sz="1600"/>
                <a:t> = 6</a:t>
              </a:r>
            </a:p>
            <a:p>
              <a:pPr eaLnBrk="1" hangingPunct="1"/>
              <a:r>
                <a:rPr lang="en-US" altLang="en-US" sz="1600"/>
                <a:t>(</a:t>
              </a:r>
              <a:r>
                <a:rPr lang="en-US" altLang="en-US" sz="1600" i="1"/>
                <a:t>a</a:t>
              </a:r>
              <a:r>
                <a:rPr lang="en-US" altLang="en-US" sz="1600"/>
                <a:t>+</a:t>
              </a:r>
              <a:r>
                <a:rPr lang="en-US" altLang="en-US" sz="1600" i="1"/>
                <a:t>b</a:t>
              </a:r>
              <a:r>
                <a:rPr lang="en-US" altLang="en-US" sz="1600"/>
                <a:t>)(</a:t>
              </a:r>
              <a:r>
                <a:rPr lang="en-US" altLang="en-US" sz="1600" i="1"/>
                <a:t>c</a:t>
              </a:r>
              <a:r>
                <a:rPr lang="en-US" altLang="en-US" sz="1600"/>
                <a:t>+</a:t>
              </a:r>
              <a:r>
                <a:rPr lang="en-US" altLang="en-US" sz="1600" i="1"/>
                <a:t>d</a:t>
              </a:r>
              <a:r>
                <a:rPr lang="en-US" altLang="en-US" sz="1600"/>
                <a:t>) = 18</a:t>
              </a:r>
            </a:p>
            <a:p>
              <a:pPr eaLnBrk="1" hangingPunct="1"/>
              <a:r>
                <a:rPr lang="en-US" altLang="en-US" sz="1600" i="1"/>
                <a:t>XY</a:t>
              </a:r>
              <a:r>
                <a:rPr lang="en-US" altLang="en-US" sz="1600"/>
                <a:t> = </a:t>
              </a:r>
              <a:r>
                <a:rPr lang="en-US" altLang="en-US" sz="1800"/>
                <a:t>396</a:t>
              </a:r>
            </a:p>
          </p:txBody>
        </p:sp>
      </p:grpSp>
      <p:sp>
        <p:nvSpPr>
          <p:cNvPr id="26627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Friends &amp; Strong Induction</a:t>
            </a:r>
          </a:p>
        </p:txBody>
      </p:sp>
      <p:sp>
        <p:nvSpPr>
          <p:cNvPr id="148484" name="Text Box 7"/>
          <p:cNvSpPr txBox="1">
            <a:spLocks noChangeArrowheads="1"/>
          </p:cNvSpPr>
          <p:nvPr/>
        </p:nvSpPr>
        <p:spPr bwMode="auto">
          <a:xfrm>
            <a:off x="3048000" y="914400"/>
            <a:ext cx="6248400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2800"/>
              <a:t>Consider your input instance</a:t>
            </a:r>
          </a:p>
          <a:p>
            <a:pPr eaLnBrk="1" hangingPunct="1">
              <a:buFontTx/>
              <a:buChar char="•"/>
            </a:pPr>
            <a:r>
              <a:rPr lang="en-US" altLang="en-US" sz="2800"/>
              <a:t>Allocate work </a:t>
            </a:r>
          </a:p>
          <a:p>
            <a:pPr lvl="1" eaLnBrk="1" hangingPunct="1">
              <a:buFontTx/>
              <a:buChar char="•"/>
            </a:pPr>
            <a:r>
              <a:rPr lang="en-US" altLang="en-US" sz="2800"/>
              <a:t>Construct one or more sub-instances</a:t>
            </a:r>
          </a:p>
          <a:p>
            <a:pPr lvl="1" eaLnBrk="1" hangingPunct="1">
              <a:buFontTx/>
              <a:buChar char="•"/>
            </a:pPr>
            <a:r>
              <a:rPr lang="en-US" altLang="en-US" sz="2800"/>
              <a:t>Assume by magic your friends give you the answer for these.</a:t>
            </a:r>
          </a:p>
          <a:p>
            <a:pPr eaLnBrk="1" hangingPunct="1">
              <a:buFontTx/>
              <a:buChar char="•"/>
            </a:pPr>
            <a:r>
              <a:rPr lang="en-US" altLang="en-US" sz="2800"/>
              <a:t>Use this help to solve your own instance.</a:t>
            </a:r>
          </a:p>
          <a:p>
            <a:pPr eaLnBrk="1" hangingPunct="1">
              <a:buFontTx/>
              <a:buChar char="•"/>
            </a:pPr>
            <a:r>
              <a:rPr lang="en-US" altLang="en-US" sz="2800"/>
              <a:t>Do </a:t>
            </a:r>
            <a:r>
              <a:rPr lang="en-US" altLang="en-US" sz="2800" b="1" u="sng"/>
              <a:t>not</a:t>
            </a:r>
            <a:r>
              <a:rPr lang="en-US" altLang="en-US" sz="2800"/>
              <a:t> worry about anything else.</a:t>
            </a:r>
          </a:p>
          <a:p>
            <a:pPr lvl="1" eaLnBrk="1" hangingPunct="1">
              <a:buFontTx/>
              <a:buChar char="•"/>
            </a:pPr>
            <a:r>
              <a:rPr lang="en-US" altLang="en-US" sz="2800"/>
              <a:t>Who your boss is…</a:t>
            </a:r>
          </a:p>
          <a:p>
            <a:pPr lvl="1" eaLnBrk="1" hangingPunct="1">
              <a:buFontTx/>
              <a:buChar char="•"/>
            </a:pPr>
            <a:r>
              <a:rPr lang="en-US" altLang="en-US" sz="2800"/>
              <a:t>How your friends solve their instance…</a:t>
            </a:r>
            <a:endParaRPr lang="en-CA" altLang="en-US" sz="2800"/>
          </a:p>
          <a:p>
            <a:pPr lvl="1" eaLnBrk="1" hangingPunct="1">
              <a:buFontTx/>
              <a:buChar char="•"/>
            </a:pPr>
            <a:endParaRPr lang="en-US" altLang="en-US" sz="2800"/>
          </a:p>
          <a:p>
            <a:pPr eaLnBrk="1" hangingPunct="1">
              <a:buFontTx/>
              <a:buChar char="•"/>
            </a:pPr>
            <a:endParaRPr lang="en-CA" altLang="en-US" sz="2800"/>
          </a:p>
        </p:txBody>
      </p:sp>
      <p:grpSp>
        <p:nvGrpSpPr>
          <p:cNvPr id="26629" name="Group 8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26686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26689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26691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26698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99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00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01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02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03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6704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26705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06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07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08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6692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6696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  <p:sp>
                <p:nvSpPr>
                  <p:cNvPr id="26697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</p:grpSp>
            <p:grpSp>
              <p:nvGrpSpPr>
                <p:cNvPr id="26693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6694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  <p:sp>
                <p:nvSpPr>
                  <p:cNvPr id="26695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CA" altLang="en-US"/>
                  </a:p>
                </p:txBody>
              </p:sp>
            </p:grpSp>
          </p:grpSp>
          <p:sp>
            <p:nvSpPr>
              <p:cNvPr id="26690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/>
              </a:p>
            </p:txBody>
          </p:sp>
        </p:grpSp>
        <p:sp>
          <p:nvSpPr>
            <p:cNvPr id="26687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381000" y="4495800"/>
            <a:ext cx="3094038" cy="1981200"/>
            <a:chOff x="381000" y="4495800"/>
            <a:chExt cx="3094038" cy="1981200"/>
          </a:xfrm>
        </p:grpSpPr>
        <p:sp>
          <p:nvSpPr>
            <p:cNvPr id="26632" name="AutoShape 32"/>
            <p:cNvSpPr>
              <a:spLocks noChangeArrowheads="1"/>
            </p:cNvSpPr>
            <p:nvPr/>
          </p:nvSpPr>
          <p:spPr bwMode="auto">
            <a:xfrm>
              <a:off x="16002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26633" name="AutoShape 33"/>
            <p:cNvSpPr>
              <a:spLocks noChangeArrowheads="1"/>
            </p:cNvSpPr>
            <p:nvPr/>
          </p:nvSpPr>
          <p:spPr bwMode="auto">
            <a:xfrm>
              <a:off x="25146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26634" name="AutoShape 34"/>
            <p:cNvSpPr>
              <a:spLocks noChangeArrowheads="1"/>
            </p:cNvSpPr>
            <p:nvPr/>
          </p:nvSpPr>
          <p:spPr bwMode="auto">
            <a:xfrm>
              <a:off x="6096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26635" name="Text Box 35"/>
            <p:cNvSpPr txBox="1">
              <a:spLocks noChangeArrowheads="1"/>
            </p:cNvSpPr>
            <p:nvPr/>
          </p:nvSpPr>
          <p:spPr bwMode="auto">
            <a:xfrm>
              <a:off x="762000" y="5651500"/>
              <a:ext cx="738188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3</a:t>
              </a:r>
            </a:p>
            <a:p>
              <a:pPr eaLnBrk="1" hangingPunct="1"/>
              <a:r>
                <a:rPr lang="en-US" altLang="en-US" sz="1600" i="1"/>
                <a:t>Y </a:t>
              </a:r>
              <a:r>
                <a:rPr lang="en-US" altLang="en-US" sz="1600"/>
                <a:t>= 1</a:t>
              </a:r>
            </a:p>
            <a:p>
              <a:pPr eaLnBrk="1" hangingPunct="1"/>
              <a:r>
                <a:rPr lang="en-US" altLang="en-US" sz="1600" i="1"/>
                <a:t>XY </a:t>
              </a:r>
              <a:r>
                <a:rPr lang="en-US" altLang="en-US" sz="1600"/>
                <a:t>= 3</a:t>
              </a:r>
            </a:p>
          </p:txBody>
        </p:sp>
        <p:sp>
          <p:nvSpPr>
            <p:cNvPr id="26636" name="Text Box 36"/>
            <p:cNvSpPr txBox="1">
              <a:spLocks noChangeArrowheads="1"/>
            </p:cNvSpPr>
            <p:nvPr/>
          </p:nvSpPr>
          <p:spPr bwMode="auto">
            <a:xfrm>
              <a:off x="1746250" y="5638800"/>
              <a:ext cx="738188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3</a:t>
              </a:r>
            </a:p>
            <a:p>
              <a:pPr eaLnBrk="1" hangingPunct="1"/>
              <a:r>
                <a:rPr lang="en-US" altLang="en-US" sz="1600" i="1"/>
                <a:t>Y </a:t>
              </a:r>
              <a:r>
                <a:rPr lang="en-US" altLang="en-US" sz="1600"/>
                <a:t>= 2</a:t>
              </a:r>
            </a:p>
            <a:p>
              <a:pPr eaLnBrk="1" hangingPunct="1"/>
              <a:r>
                <a:rPr lang="en-US" altLang="en-US" sz="1600" i="1"/>
                <a:t>XY </a:t>
              </a:r>
              <a:r>
                <a:rPr lang="en-US" altLang="en-US" sz="1600"/>
                <a:t>= 6</a:t>
              </a:r>
            </a:p>
          </p:txBody>
        </p:sp>
        <p:sp>
          <p:nvSpPr>
            <p:cNvPr id="26637" name="Text Box 37"/>
            <p:cNvSpPr txBox="1">
              <a:spLocks noChangeArrowheads="1"/>
            </p:cNvSpPr>
            <p:nvPr/>
          </p:nvSpPr>
          <p:spPr bwMode="auto">
            <a:xfrm>
              <a:off x="2635250" y="5651500"/>
              <a:ext cx="839788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/>
                <a:t>X</a:t>
              </a:r>
              <a:r>
                <a:rPr lang="en-US" altLang="en-US" sz="1600"/>
                <a:t> = 6</a:t>
              </a:r>
            </a:p>
            <a:p>
              <a:pPr eaLnBrk="1" hangingPunct="1"/>
              <a:r>
                <a:rPr lang="en-US" altLang="en-US" sz="1600" i="1"/>
                <a:t>Y</a:t>
              </a:r>
              <a:r>
                <a:rPr lang="en-US" altLang="en-US" sz="1600"/>
                <a:t> = 3</a:t>
              </a:r>
            </a:p>
            <a:p>
              <a:pPr eaLnBrk="1" hangingPunct="1"/>
              <a:r>
                <a:rPr lang="en-US" altLang="en-US" sz="1600" i="1"/>
                <a:t>XY </a:t>
              </a:r>
              <a:r>
                <a:rPr lang="en-US" altLang="en-US" sz="1600"/>
                <a:t>= 18</a:t>
              </a:r>
            </a:p>
          </p:txBody>
        </p:sp>
        <p:sp>
          <p:nvSpPr>
            <p:cNvPr id="26638" name="Line 38"/>
            <p:cNvSpPr>
              <a:spLocks noChangeShapeType="1"/>
            </p:cNvSpPr>
            <p:nvPr/>
          </p:nvSpPr>
          <p:spPr bwMode="auto">
            <a:xfrm flipH="1">
              <a:off x="1066800" y="4495800"/>
              <a:ext cx="10668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Line 39"/>
            <p:cNvSpPr>
              <a:spLocks noChangeShapeType="1"/>
            </p:cNvSpPr>
            <p:nvPr/>
          </p:nvSpPr>
          <p:spPr bwMode="auto">
            <a:xfrm flipH="1">
              <a:off x="2057400" y="4495800"/>
              <a:ext cx="76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Line 40"/>
            <p:cNvSpPr>
              <a:spLocks noChangeShapeType="1"/>
            </p:cNvSpPr>
            <p:nvPr/>
          </p:nvSpPr>
          <p:spPr bwMode="auto">
            <a:xfrm>
              <a:off x="2133600" y="4495800"/>
              <a:ext cx="838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641" name="Group 41"/>
            <p:cNvGrpSpPr>
              <a:grpSpLocks/>
            </p:cNvGrpSpPr>
            <p:nvPr/>
          </p:nvGrpSpPr>
          <p:grpSpPr bwMode="auto">
            <a:xfrm flipH="1">
              <a:off x="381000" y="5181600"/>
              <a:ext cx="381000" cy="993775"/>
              <a:chOff x="2308" y="1513"/>
              <a:chExt cx="1162" cy="2570"/>
            </a:xfrm>
          </p:grpSpPr>
          <p:grpSp>
            <p:nvGrpSpPr>
              <p:cNvPr id="26672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6680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81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82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83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84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85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673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4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5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76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77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78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79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/>
              </a:p>
            </p:txBody>
          </p:sp>
        </p:grpSp>
        <p:grpSp>
          <p:nvGrpSpPr>
            <p:cNvPr id="26642" name="Group 56"/>
            <p:cNvGrpSpPr>
              <a:grpSpLocks/>
            </p:cNvGrpSpPr>
            <p:nvPr/>
          </p:nvGrpSpPr>
          <p:grpSpPr bwMode="auto">
            <a:xfrm flipH="1">
              <a:off x="1371600" y="5181600"/>
              <a:ext cx="381000" cy="993775"/>
              <a:chOff x="2308" y="1513"/>
              <a:chExt cx="1162" cy="2570"/>
            </a:xfrm>
          </p:grpSpPr>
          <p:grpSp>
            <p:nvGrpSpPr>
              <p:cNvPr id="26658" name="Group 57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6666" name="Freeform 58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67" name="Freeform 59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68" name="Freeform 60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69" name="Freeform 61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70" name="Freeform 62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71" name="Freeform 63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659" name="Freeform 64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0" name="Freeform 65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1" name="Oval 66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62" name="Oval 67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63" name="Oval 68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64" name="Oval 69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65" name="Oval 70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/>
              </a:p>
            </p:txBody>
          </p:sp>
        </p:grpSp>
        <p:grpSp>
          <p:nvGrpSpPr>
            <p:cNvPr id="26643" name="Group 71"/>
            <p:cNvGrpSpPr>
              <a:grpSpLocks/>
            </p:cNvGrpSpPr>
            <p:nvPr/>
          </p:nvGrpSpPr>
          <p:grpSpPr bwMode="auto">
            <a:xfrm flipH="1">
              <a:off x="2362200" y="5181600"/>
              <a:ext cx="381000" cy="993775"/>
              <a:chOff x="2308" y="1513"/>
              <a:chExt cx="1162" cy="2570"/>
            </a:xfrm>
          </p:grpSpPr>
          <p:grpSp>
            <p:nvGrpSpPr>
              <p:cNvPr id="26644" name="Group 7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6652" name="Freeform 7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53" name="Freeform 7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54" name="Freeform 7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55" name="Freeform 7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56" name="Freeform 7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57" name="Freeform 7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645" name="Freeform 7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6" name="Freeform 8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7" name="Oval 8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48" name="Oval 8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49" name="Oval 8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50" name="Oval 8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26651" name="Oval 8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/>
              </a:p>
            </p:txBody>
          </p:sp>
        </p:grpSp>
      </p:grpSp>
      <p:sp>
        <p:nvSpPr>
          <p:cNvPr id="26631" name="Text Box 86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/>
              <a:t>MULT(</a:t>
            </a:r>
            <a:r>
              <a:rPr lang="en-US" altLang="en-US" sz="1400" i="1"/>
              <a:t>X</a:t>
            </a:r>
            <a:r>
              <a:rPr lang="en-US" altLang="en-US" sz="1400"/>
              <a:t>,</a:t>
            </a:r>
            <a:r>
              <a:rPr lang="en-US" altLang="en-US" sz="1400" i="1"/>
              <a:t>Y</a:t>
            </a:r>
            <a:r>
              <a:rPr lang="en-US" altLang="en-US" sz="1400"/>
              <a:t>):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 If |</a:t>
            </a:r>
            <a:r>
              <a:rPr lang="en-US" altLang="en-US" sz="1400" i="1"/>
              <a:t>X</a:t>
            </a:r>
            <a:r>
              <a:rPr lang="en-US" altLang="en-US" sz="1400"/>
              <a:t>| = |</a:t>
            </a:r>
            <a:r>
              <a:rPr lang="en-US" altLang="en-US" sz="1400" i="1"/>
              <a:t>Y</a:t>
            </a:r>
            <a:r>
              <a:rPr lang="en-US" altLang="en-US" sz="1400"/>
              <a:t>| = 1 then RETURN </a:t>
            </a:r>
            <a:r>
              <a:rPr lang="en-US" altLang="en-US" sz="1400" i="1"/>
              <a:t>XY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 Break </a:t>
            </a:r>
            <a:r>
              <a:rPr lang="en-US" altLang="en-US" sz="1400" i="1"/>
              <a:t>X</a:t>
            </a:r>
            <a:r>
              <a:rPr lang="en-US" altLang="en-US" sz="1400"/>
              <a:t> into </a:t>
            </a:r>
            <a:r>
              <a:rPr lang="en-US" altLang="en-US" sz="1400" i="1"/>
              <a:t>a</a:t>
            </a:r>
            <a:r>
              <a:rPr lang="en-US" altLang="en-US" sz="1400"/>
              <a:t>,</a:t>
            </a:r>
            <a:r>
              <a:rPr lang="en-US" altLang="en-US" sz="1400" i="1"/>
              <a:t>b</a:t>
            </a:r>
            <a:r>
              <a:rPr lang="en-US" altLang="en-US" sz="1400"/>
              <a:t> and </a:t>
            </a:r>
            <a:r>
              <a:rPr lang="en-US" altLang="en-US" sz="1400" i="1"/>
              <a:t>Y</a:t>
            </a:r>
            <a:r>
              <a:rPr lang="en-US" altLang="en-US" sz="1400"/>
              <a:t> into </a:t>
            </a:r>
            <a:r>
              <a:rPr lang="en-US" altLang="en-US" sz="1400" i="1"/>
              <a:t>c</a:t>
            </a:r>
            <a:r>
              <a:rPr lang="en-US" altLang="en-US" sz="1400"/>
              <a:t>,</a:t>
            </a:r>
            <a:r>
              <a:rPr lang="en-US" altLang="en-US" sz="1400" i="1"/>
              <a:t>d</a:t>
            </a:r>
          </a:p>
          <a:p>
            <a:pPr>
              <a:spcBef>
                <a:spcPct val="50000"/>
              </a:spcBef>
            </a:pPr>
            <a:r>
              <a:rPr lang="en-US" altLang="en-US" sz="1400" i="1"/>
              <a:t> e</a:t>
            </a:r>
            <a:r>
              <a:rPr lang="en-US" altLang="en-US" sz="1400"/>
              <a:t> = MULT(</a:t>
            </a:r>
            <a:r>
              <a:rPr lang="en-US" altLang="en-US" sz="1400" i="1"/>
              <a:t>a</a:t>
            </a:r>
            <a:r>
              <a:rPr lang="en-US" altLang="en-US" sz="1400"/>
              <a:t>,</a:t>
            </a:r>
            <a:r>
              <a:rPr lang="en-US" altLang="en-US" sz="1400" i="1"/>
              <a:t>c</a:t>
            </a:r>
            <a:r>
              <a:rPr lang="en-US" altLang="en-US" sz="1400"/>
              <a:t>) and </a:t>
            </a:r>
            <a:r>
              <a:rPr lang="en-US" altLang="en-US" sz="1400" i="1"/>
              <a:t>f</a:t>
            </a:r>
            <a:r>
              <a:rPr lang="en-US" altLang="en-US" sz="1400"/>
              <a:t> =MULT(</a:t>
            </a:r>
            <a:r>
              <a:rPr lang="en-US" altLang="en-US" sz="1400" i="1"/>
              <a:t>b</a:t>
            </a:r>
            <a:r>
              <a:rPr lang="en-US" altLang="en-US" sz="1400"/>
              <a:t>,</a:t>
            </a:r>
            <a:r>
              <a:rPr lang="en-US" altLang="en-US" sz="1400" i="1"/>
              <a:t>d</a:t>
            </a:r>
            <a:r>
              <a:rPr lang="en-US" altLang="en-US" sz="1400"/>
              <a:t>)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 RETURN  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 </a:t>
            </a:r>
            <a:r>
              <a:rPr lang="en-US" altLang="en-US" sz="1400" i="1"/>
              <a:t>e</a:t>
            </a:r>
            <a:r>
              <a:rPr lang="en-US" altLang="en-US" sz="1400"/>
              <a:t> 10</a:t>
            </a:r>
            <a:r>
              <a:rPr lang="en-US" altLang="en-US" sz="1400" i="1" baseline="30000"/>
              <a:t>n</a:t>
            </a:r>
            <a:r>
              <a:rPr lang="en-US" altLang="en-US" sz="1400"/>
              <a:t> + (MULT(</a:t>
            </a:r>
            <a:r>
              <a:rPr lang="en-US" altLang="en-US" sz="1400" i="1"/>
              <a:t>a</a:t>
            </a:r>
            <a:r>
              <a:rPr lang="en-US" altLang="en-US" sz="1400"/>
              <a:t>+</a:t>
            </a:r>
            <a:r>
              <a:rPr lang="en-US" altLang="en-US" sz="1400" i="1"/>
              <a:t>b</a:t>
            </a:r>
            <a:r>
              <a:rPr lang="en-US" altLang="en-US" sz="1400"/>
              <a:t>, </a:t>
            </a:r>
            <a:r>
              <a:rPr lang="en-US" altLang="en-US" sz="1400" i="1"/>
              <a:t>c</a:t>
            </a:r>
            <a:r>
              <a:rPr lang="en-US" altLang="en-US" sz="1400"/>
              <a:t>+</a:t>
            </a:r>
            <a:r>
              <a:rPr lang="en-US" altLang="en-US" sz="1400" i="1"/>
              <a:t>d</a:t>
            </a:r>
            <a:r>
              <a:rPr lang="en-US" altLang="en-US" sz="1400"/>
              <a:t>) – </a:t>
            </a:r>
            <a:r>
              <a:rPr lang="en-US" altLang="en-US" sz="1400" i="1"/>
              <a:t>e</a:t>
            </a:r>
            <a:r>
              <a:rPr lang="en-US" altLang="en-US" sz="1400"/>
              <a:t> - </a:t>
            </a:r>
            <a:r>
              <a:rPr lang="en-US" altLang="en-US" sz="1400" i="1"/>
              <a:t>f</a:t>
            </a:r>
            <a:r>
              <a:rPr lang="en-US" altLang="en-US" sz="1400"/>
              <a:t>) 10</a:t>
            </a:r>
            <a:r>
              <a:rPr lang="en-US" altLang="en-US" sz="1400" i="1" baseline="30000"/>
              <a:t>n</a:t>
            </a:r>
            <a:r>
              <a:rPr lang="en-US" altLang="en-US" sz="1400" baseline="30000"/>
              <a:t>/2</a:t>
            </a:r>
            <a:r>
              <a:rPr lang="en-US" altLang="en-US" sz="1400"/>
              <a:t> + </a:t>
            </a:r>
            <a:r>
              <a:rPr lang="en-US" altLang="en-US" sz="1400" i="1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8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8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8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8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8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8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84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84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84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84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84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84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84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84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84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84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650" name="Object 2"/>
          <p:cNvGraphicFramePr>
            <a:graphicFrameLocks noChangeAspect="1"/>
          </p:cNvGraphicFramePr>
          <p:nvPr/>
        </p:nvGraphicFramePr>
        <p:xfrm>
          <a:off x="1700213" y="3190875"/>
          <a:ext cx="5233987" cy="160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65" name="Equation" r:id="rId4" imgW="3505200" imgH="927100" progId="Equation.COEE2">
                  <p:embed/>
                </p:oleObj>
              </mc:Choice>
              <mc:Fallback>
                <p:oleObj name="Equation" r:id="rId4" imgW="3505200" imgH="927100" progId="Equation.COEE2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00213" y="3190875"/>
                        <a:ext cx="5233987" cy="1609725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1" name="Object 3"/>
          <p:cNvGraphicFramePr>
            <a:graphicFrameLocks noChangeAspect="1"/>
          </p:cNvGraphicFramePr>
          <p:nvPr/>
        </p:nvGraphicFramePr>
        <p:xfrm>
          <a:off x="1066800" y="1524000"/>
          <a:ext cx="828675" cy="428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66" name="Equation" r:id="rId6" imgW="457002" imgH="203112" progId="Equation.COEE2">
                  <p:embed/>
                </p:oleObj>
              </mc:Choice>
              <mc:Fallback>
                <p:oleObj name="Equation" r:id="rId6" imgW="457002" imgH="203112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6800" y="1524000"/>
                        <a:ext cx="828675" cy="428625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652" name="Rectangle 4"/>
          <p:cNvSpPr>
            <a:spLocks noChangeArrowheads="1"/>
          </p:cNvSpPr>
          <p:nvPr/>
        </p:nvSpPr>
        <p:spPr bwMode="auto">
          <a:xfrm>
            <a:off x="430213" y="838200"/>
            <a:ext cx="345598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20000"/>
              </a:spcBef>
              <a:buFontTx/>
              <a:buChar char="•"/>
            </a:pPr>
            <a:r>
              <a:rPr lang="en-CA" altLang="en-US" sz="2800"/>
              <a:t>Induction Hypothesis:</a:t>
            </a:r>
          </a:p>
        </p:txBody>
      </p:sp>
      <p:sp>
        <p:nvSpPr>
          <p:cNvPr id="27653" name="Rectangle 5"/>
          <p:cNvSpPr>
            <a:spLocks noChangeArrowheads="1"/>
          </p:cNvSpPr>
          <p:nvPr/>
        </p:nvSpPr>
        <p:spPr bwMode="auto">
          <a:xfrm>
            <a:off x="2133600" y="1447800"/>
            <a:ext cx="68580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800"/>
              <a:t>``The recursive </a:t>
            </a:r>
            <a:r>
              <a:rPr lang="en-US" altLang="en-US" sz="2800"/>
              <a:t>algorithm </a:t>
            </a:r>
            <a:r>
              <a:rPr lang="en-CA" altLang="en-US" sz="2800"/>
              <a:t>works </a:t>
            </a:r>
            <a:endParaRPr lang="en-US" altLang="en-US" sz="2800"/>
          </a:p>
          <a:p>
            <a:pPr eaLnBrk="1" hangingPunct="1"/>
            <a:r>
              <a:rPr lang="en-US" altLang="en-US" sz="2800"/>
              <a:t>   </a:t>
            </a:r>
            <a:r>
              <a:rPr lang="en-CA" altLang="en-US" sz="2800"/>
              <a:t>for every instance of size </a:t>
            </a:r>
            <a:r>
              <a:rPr lang="en-US" altLang="en-US" sz="2800" i="1"/>
              <a:t>n</a:t>
            </a:r>
            <a:r>
              <a:rPr lang="en-CA" altLang="en-US" sz="2800"/>
              <a:t>.''</a:t>
            </a:r>
          </a:p>
        </p:txBody>
      </p:sp>
      <p:sp>
        <p:nvSpPr>
          <p:cNvPr id="27654" name="Rectangle 6"/>
          <p:cNvSpPr>
            <a:spLocks noChangeArrowheads="1"/>
          </p:cNvSpPr>
          <p:nvPr/>
        </p:nvSpPr>
        <p:spPr bwMode="auto">
          <a:xfrm>
            <a:off x="7010400" y="3124200"/>
            <a:ext cx="243840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``The </a:t>
            </a:r>
            <a:r>
              <a:rPr lang="en-US" altLang="en-US" sz="2400"/>
              <a:t>algorithm </a:t>
            </a:r>
            <a:r>
              <a:rPr lang="en-CA" altLang="en-US" sz="2400"/>
              <a:t>works for every instance of </a:t>
            </a:r>
            <a:r>
              <a:rPr lang="en-US" altLang="en-US" sz="2400"/>
              <a:t>any </a:t>
            </a:r>
            <a:r>
              <a:rPr lang="en-CA" altLang="en-US" sz="2400"/>
              <a:t>size.''</a:t>
            </a:r>
          </a:p>
        </p:txBody>
      </p:sp>
      <p:grpSp>
        <p:nvGrpSpPr>
          <p:cNvPr id="27655" name="Group 7"/>
          <p:cNvGrpSpPr>
            <a:grpSpLocks noChangeAspect="1"/>
          </p:cNvGrpSpPr>
          <p:nvPr/>
        </p:nvGrpSpPr>
        <p:grpSpPr bwMode="auto">
          <a:xfrm>
            <a:off x="152400" y="4283075"/>
            <a:ext cx="1493838" cy="1431925"/>
            <a:chOff x="624" y="1776"/>
            <a:chExt cx="2352" cy="2256"/>
          </a:xfrm>
        </p:grpSpPr>
        <p:sp>
          <p:nvSpPr>
            <p:cNvPr id="27686" name="Rectangle 8"/>
            <p:cNvSpPr>
              <a:spLocks noChangeAspect="1" noChangeArrowheads="1"/>
            </p:cNvSpPr>
            <p:nvPr/>
          </p:nvSpPr>
          <p:spPr bwMode="auto">
            <a:xfrm>
              <a:off x="816" y="1776"/>
              <a:ext cx="2160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CA" altLang="en-US" sz="2400"/>
            </a:p>
          </p:txBody>
        </p:sp>
        <p:grpSp>
          <p:nvGrpSpPr>
            <p:cNvPr id="27687" name="Group 9"/>
            <p:cNvGrpSpPr>
              <a:grpSpLocks noChangeAspect="1"/>
            </p:cNvGrpSpPr>
            <p:nvPr/>
          </p:nvGrpSpPr>
          <p:grpSpPr bwMode="auto">
            <a:xfrm>
              <a:off x="624" y="2352"/>
              <a:ext cx="278" cy="672"/>
              <a:chOff x="864" y="465"/>
              <a:chExt cx="1046" cy="2358"/>
            </a:xfrm>
          </p:grpSpPr>
          <p:grpSp>
            <p:nvGrpSpPr>
              <p:cNvPr id="27739" name="Group 10"/>
              <p:cNvGrpSpPr>
                <a:grpSpLocks noChangeAspect="1"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7742" name="Group 11"/>
                <p:cNvGrpSpPr>
                  <a:grpSpLocks noChangeAspect="1"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7744" name="Group 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7751" name="Freeform 13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0" t="0" r="r" b="b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752" name="Freeform 14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0" t="0" r="r" b="b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753" name="Freeform 15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0" t="0" r="r" b="b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754" name="Freeform 16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0" t="0" r="r" b="b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755" name="Freeform 17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0" t="0" r="r" b="b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756" name="Freeform 18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7757" name="Group 19"/>
                    <p:cNvGrpSpPr>
                      <a:grpSpLocks noChangeAspect="1"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7758" name="Freeform 20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0" t="0" r="r" b="b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759" name="Freeform 2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0" t="0" r="r" b="b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760" name="Freeform 2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0" t="0" r="r" b="b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761" name="Freeform 23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0" t="0" r="r" b="b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7745" name="Group 24"/>
                  <p:cNvGrpSpPr>
                    <a:grpSpLocks noChangeAspect="1"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27749" name="Oval 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7750" name="Oval 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grpSp>
                <p:nvGrpSpPr>
                  <p:cNvPr id="27746" name="Group 27"/>
                  <p:cNvGrpSpPr>
                    <a:grpSpLocks noChangeAspect="1"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27747" name="Oval 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7748" name="Oval 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</p:grpSp>
            <p:sp>
              <p:nvSpPr>
                <p:cNvPr id="27743" name="Oval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CA" altLang="en-US" sz="2400"/>
                </a:p>
              </p:txBody>
            </p:sp>
          </p:grpSp>
          <p:sp>
            <p:nvSpPr>
              <p:cNvPr id="27740" name="Freeform 31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1" name="Freeform 32"/>
              <p:cNvSpPr>
                <a:spLocks noChangeAspect="1"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88" name="AutoShape 33"/>
            <p:cNvSpPr>
              <a:spLocks noChangeAspect="1" noChangeArrowheads="1"/>
            </p:cNvSpPr>
            <p:nvPr/>
          </p:nvSpPr>
          <p:spPr bwMode="auto">
            <a:xfrm>
              <a:off x="1392" y="3216"/>
              <a:ext cx="576" cy="816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CA" altLang="en-US" sz="2400"/>
            </a:p>
          </p:txBody>
        </p:sp>
        <p:sp>
          <p:nvSpPr>
            <p:cNvPr id="27689" name="AutoShape 34"/>
            <p:cNvSpPr>
              <a:spLocks noChangeAspect="1" noChangeArrowheads="1"/>
            </p:cNvSpPr>
            <p:nvPr/>
          </p:nvSpPr>
          <p:spPr bwMode="auto">
            <a:xfrm>
              <a:off x="1968" y="3216"/>
              <a:ext cx="576" cy="816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CA" altLang="en-US" sz="2400"/>
            </a:p>
          </p:txBody>
        </p:sp>
        <p:sp>
          <p:nvSpPr>
            <p:cNvPr id="27690" name="AutoShape 35"/>
            <p:cNvSpPr>
              <a:spLocks noChangeAspect="1" noChangeArrowheads="1"/>
            </p:cNvSpPr>
            <p:nvPr/>
          </p:nvSpPr>
          <p:spPr bwMode="auto">
            <a:xfrm>
              <a:off x="768" y="3216"/>
              <a:ext cx="576" cy="816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CA" altLang="en-US" sz="2400"/>
            </a:p>
          </p:txBody>
        </p:sp>
        <p:sp>
          <p:nvSpPr>
            <p:cNvPr id="27691" name="Line 36"/>
            <p:cNvSpPr>
              <a:spLocks noChangeAspect="1" noChangeShapeType="1"/>
            </p:cNvSpPr>
            <p:nvPr/>
          </p:nvSpPr>
          <p:spPr bwMode="auto">
            <a:xfrm flipH="1">
              <a:off x="1056" y="2832"/>
              <a:ext cx="672" cy="384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Line 37"/>
            <p:cNvSpPr>
              <a:spLocks noChangeAspect="1" noChangeShapeType="1"/>
            </p:cNvSpPr>
            <p:nvPr/>
          </p:nvSpPr>
          <p:spPr bwMode="auto">
            <a:xfrm flipH="1">
              <a:off x="1680" y="2832"/>
              <a:ext cx="48" cy="384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Line 38"/>
            <p:cNvSpPr>
              <a:spLocks noChangeAspect="1" noChangeShapeType="1"/>
            </p:cNvSpPr>
            <p:nvPr/>
          </p:nvSpPr>
          <p:spPr bwMode="auto">
            <a:xfrm>
              <a:off x="1728" y="2832"/>
              <a:ext cx="528" cy="384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94" name="Group 39"/>
            <p:cNvGrpSpPr>
              <a:grpSpLocks noChangeAspect="1"/>
            </p:cNvGrpSpPr>
            <p:nvPr/>
          </p:nvGrpSpPr>
          <p:grpSpPr bwMode="auto">
            <a:xfrm flipH="1">
              <a:off x="624" y="3264"/>
              <a:ext cx="240" cy="626"/>
              <a:chOff x="2308" y="1513"/>
              <a:chExt cx="1162" cy="2570"/>
            </a:xfrm>
          </p:grpSpPr>
          <p:grpSp>
            <p:nvGrpSpPr>
              <p:cNvPr id="27725" name="Group 40"/>
              <p:cNvGrpSpPr>
                <a:grpSpLocks noChangeAspect="1"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7733" name="Freeform 41"/>
                <p:cNvSpPr>
                  <a:spLocks noChangeAspect="1"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34" name="Freeform 42"/>
                <p:cNvSpPr>
                  <a:spLocks noChangeAspect="1"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35" name="Freeform 43"/>
                <p:cNvSpPr>
                  <a:spLocks noChangeAspect="1"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36" name="Freeform 44"/>
                <p:cNvSpPr>
                  <a:spLocks noChangeAspect="1"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37" name="Freeform 45"/>
                <p:cNvSpPr>
                  <a:spLocks noChangeAspect="1"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38" name="Freeform 46"/>
                <p:cNvSpPr>
                  <a:spLocks noChangeAspect="1"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726" name="Freeform 47"/>
              <p:cNvSpPr>
                <a:spLocks noChangeAspect="1"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7" name="Freeform 48"/>
              <p:cNvSpPr>
                <a:spLocks noChangeAspect="1"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8" name="Oval 49"/>
              <p:cNvSpPr>
                <a:spLocks noChangeAspect="1"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29" name="Oval 50"/>
              <p:cNvSpPr>
                <a:spLocks noChangeAspect="1"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30" name="Oval 51"/>
              <p:cNvSpPr>
                <a:spLocks noChangeAspect="1"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31" name="Oval 52"/>
              <p:cNvSpPr>
                <a:spLocks noChangeAspect="1"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32" name="Oval 53"/>
              <p:cNvSpPr>
                <a:spLocks noChangeAspect="1"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CA" altLang="en-US" sz="2400"/>
              </a:p>
            </p:txBody>
          </p:sp>
        </p:grpSp>
        <p:grpSp>
          <p:nvGrpSpPr>
            <p:cNvPr id="27695" name="Group 54"/>
            <p:cNvGrpSpPr>
              <a:grpSpLocks noChangeAspect="1"/>
            </p:cNvGrpSpPr>
            <p:nvPr/>
          </p:nvGrpSpPr>
          <p:grpSpPr bwMode="auto">
            <a:xfrm flipH="1">
              <a:off x="1248" y="3264"/>
              <a:ext cx="240" cy="626"/>
              <a:chOff x="2308" y="1513"/>
              <a:chExt cx="1162" cy="2570"/>
            </a:xfrm>
          </p:grpSpPr>
          <p:grpSp>
            <p:nvGrpSpPr>
              <p:cNvPr id="27711" name="Group 55"/>
              <p:cNvGrpSpPr>
                <a:grpSpLocks noChangeAspect="1"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7719" name="Freeform 56"/>
                <p:cNvSpPr>
                  <a:spLocks noChangeAspect="1"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20" name="Freeform 57"/>
                <p:cNvSpPr>
                  <a:spLocks noChangeAspect="1"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21" name="Freeform 58"/>
                <p:cNvSpPr>
                  <a:spLocks noChangeAspect="1"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22" name="Freeform 59"/>
                <p:cNvSpPr>
                  <a:spLocks noChangeAspect="1"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23" name="Freeform 60"/>
                <p:cNvSpPr>
                  <a:spLocks noChangeAspect="1"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24" name="Freeform 61"/>
                <p:cNvSpPr>
                  <a:spLocks noChangeAspect="1"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712" name="Freeform 62"/>
              <p:cNvSpPr>
                <a:spLocks noChangeAspect="1"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3" name="Freeform 63"/>
              <p:cNvSpPr>
                <a:spLocks noChangeAspect="1"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4" name="Oval 64"/>
              <p:cNvSpPr>
                <a:spLocks noChangeAspect="1"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5" name="Oval 65"/>
              <p:cNvSpPr>
                <a:spLocks noChangeAspect="1"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6" name="Oval 66"/>
              <p:cNvSpPr>
                <a:spLocks noChangeAspect="1"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7" name="Oval 67"/>
              <p:cNvSpPr>
                <a:spLocks noChangeAspect="1"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8" name="Oval 68"/>
              <p:cNvSpPr>
                <a:spLocks noChangeAspect="1"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CA" altLang="en-US" sz="2400"/>
              </a:p>
            </p:txBody>
          </p:sp>
        </p:grpSp>
        <p:grpSp>
          <p:nvGrpSpPr>
            <p:cNvPr id="27696" name="Group 69"/>
            <p:cNvGrpSpPr>
              <a:grpSpLocks noChangeAspect="1"/>
            </p:cNvGrpSpPr>
            <p:nvPr/>
          </p:nvGrpSpPr>
          <p:grpSpPr bwMode="auto">
            <a:xfrm flipH="1">
              <a:off x="1872" y="3264"/>
              <a:ext cx="240" cy="626"/>
              <a:chOff x="2308" y="1513"/>
              <a:chExt cx="1162" cy="2570"/>
            </a:xfrm>
          </p:grpSpPr>
          <p:grpSp>
            <p:nvGrpSpPr>
              <p:cNvPr id="27697" name="Group 70"/>
              <p:cNvGrpSpPr>
                <a:grpSpLocks noChangeAspect="1"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7705" name="Freeform 71"/>
                <p:cNvSpPr>
                  <a:spLocks noChangeAspect="1"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06" name="Freeform 72"/>
                <p:cNvSpPr>
                  <a:spLocks noChangeAspect="1"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07" name="Freeform 73"/>
                <p:cNvSpPr>
                  <a:spLocks noChangeAspect="1"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08" name="Freeform 74"/>
                <p:cNvSpPr>
                  <a:spLocks noChangeAspect="1"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09" name="Freeform 75"/>
                <p:cNvSpPr>
                  <a:spLocks noChangeAspect="1"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10" name="Freeform 76"/>
                <p:cNvSpPr>
                  <a:spLocks noChangeAspect="1"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698" name="Freeform 77"/>
              <p:cNvSpPr>
                <a:spLocks noChangeAspect="1"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9" name="Freeform 78"/>
              <p:cNvSpPr>
                <a:spLocks noChangeAspect="1"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0" name="Oval 79"/>
              <p:cNvSpPr>
                <a:spLocks noChangeAspect="1"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1" name="Oval 80"/>
              <p:cNvSpPr>
                <a:spLocks noChangeAspect="1"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2" name="Oval 81"/>
              <p:cNvSpPr>
                <a:spLocks noChangeAspect="1"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3" name="Oval 82"/>
              <p:cNvSpPr>
                <a:spLocks noChangeAspect="1"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4" name="Oval 83"/>
              <p:cNvSpPr>
                <a:spLocks noChangeAspect="1"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CA" altLang="en-US" sz="2400"/>
              </a:p>
            </p:txBody>
          </p:sp>
        </p:grpSp>
      </p:grpSp>
      <p:grpSp>
        <p:nvGrpSpPr>
          <p:cNvPr id="27656" name="Group 84"/>
          <p:cNvGrpSpPr>
            <a:grpSpLocks/>
          </p:cNvGrpSpPr>
          <p:nvPr/>
        </p:nvGrpSpPr>
        <p:grpSpPr bwMode="auto">
          <a:xfrm>
            <a:off x="152400" y="3017838"/>
            <a:ext cx="1528763" cy="792162"/>
            <a:chOff x="432" y="2112"/>
            <a:chExt cx="963" cy="499"/>
          </a:xfrm>
        </p:grpSpPr>
        <p:sp>
          <p:nvSpPr>
            <p:cNvPr id="27660" name="Rectangle 85"/>
            <p:cNvSpPr>
              <a:spLocks noChangeAspect="1" noChangeArrowheads="1"/>
            </p:cNvSpPr>
            <p:nvPr/>
          </p:nvSpPr>
          <p:spPr bwMode="auto">
            <a:xfrm>
              <a:off x="509" y="2112"/>
              <a:ext cx="864" cy="422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CA" altLang="en-US" sz="2400"/>
            </a:p>
          </p:txBody>
        </p:sp>
        <p:grpSp>
          <p:nvGrpSpPr>
            <p:cNvPr id="27661" name="Group 86"/>
            <p:cNvGrpSpPr>
              <a:grpSpLocks noChangeAspect="1"/>
            </p:cNvGrpSpPr>
            <p:nvPr/>
          </p:nvGrpSpPr>
          <p:grpSpPr bwMode="auto">
            <a:xfrm>
              <a:off x="432" y="2342"/>
              <a:ext cx="111" cy="269"/>
              <a:chOff x="864" y="465"/>
              <a:chExt cx="1046" cy="2358"/>
            </a:xfrm>
          </p:grpSpPr>
          <p:grpSp>
            <p:nvGrpSpPr>
              <p:cNvPr id="27663" name="Group 87"/>
              <p:cNvGrpSpPr>
                <a:grpSpLocks noChangeAspect="1"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7666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7668" name="Group 8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7675" name="Freeform 90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0" t="0" r="r" b="b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676" name="Freeform 91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0" t="0" r="r" b="b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677" name="Freeform 92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0" t="0" r="r" b="b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678" name="Freeform 93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0" t="0" r="r" b="b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679" name="Freeform 94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0" t="0" r="r" b="b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680" name="Freeform 95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0" t="0" r="r" b="b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7681" name="Group 96"/>
                    <p:cNvGrpSpPr>
                      <a:grpSpLocks noChangeAspect="1"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7682" name="Freeform 97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0" t="0" r="r" b="b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683" name="Freeform 98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0" t="0" r="r" b="b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684" name="Freeform 99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0" t="0" r="r" b="b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685" name="Freeform 100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0" t="0" r="r" b="b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7669" name="Group 101"/>
                  <p:cNvGrpSpPr>
                    <a:grpSpLocks noChangeAspect="1"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27673" name="Oval 1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7674" name="Oval 1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grpSp>
                <p:nvGrpSpPr>
                  <p:cNvPr id="27670" name="Group 104"/>
                  <p:cNvGrpSpPr>
                    <a:grpSpLocks noChangeAspect="1"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27671" name="Oval 1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7672" name="Oval 1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</p:grpSp>
            <p:sp>
              <p:nvSpPr>
                <p:cNvPr id="27667" name="Oval 107"/>
                <p:cNvSpPr>
                  <a:spLocks noChangeAspect="1"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CA" altLang="en-US" sz="2400"/>
                </a:p>
              </p:txBody>
            </p:sp>
          </p:grpSp>
          <p:sp>
            <p:nvSpPr>
              <p:cNvPr id="27664" name="Freeform 108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5" name="Freeform 109"/>
              <p:cNvSpPr>
                <a:spLocks noChangeAspect="1"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62" name="Text Box 110"/>
            <p:cNvSpPr txBox="1">
              <a:spLocks noChangeArrowheads="1"/>
            </p:cNvSpPr>
            <p:nvPr/>
          </p:nvSpPr>
          <p:spPr bwMode="auto">
            <a:xfrm>
              <a:off x="528" y="2160"/>
              <a:ext cx="8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/>
                <a:t>Base case</a:t>
              </a:r>
              <a:endParaRPr lang="en-CA" altLang="en-US" sz="2400"/>
            </a:p>
          </p:txBody>
        </p:sp>
      </p:grpSp>
      <p:sp>
        <p:nvSpPr>
          <p:cNvPr id="27657" name="Text Box 111"/>
          <p:cNvSpPr txBox="1">
            <a:spLocks noChangeArrowheads="1"/>
          </p:cNvSpPr>
          <p:nvPr/>
        </p:nvSpPr>
        <p:spPr bwMode="auto">
          <a:xfrm>
            <a:off x="365125" y="4384675"/>
            <a:ext cx="8175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size</a:t>
            </a:r>
            <a:r>
              <a:rPr lang="en-US" altLang="en-US" sz="2400" i="1"/>
              <a:t> i</a:t>
            </a:r>
            <a:endParaRPr lang="en-CA" altLang="en-US" sz="2400" i="1"/>
          </a:p>
        </p:txBody>
      </p:sp>
      <p:graphicFrame>
        <p:nvGraphicFramePr>
          <p:cNvPr id="27658" name="Object 112"/>
          <p:cNvGraphicFramePr>
            <a:graphicFrameLocks noGrp="1" noChangeAspect="1"/>
          </p:cNvGraphicFramePr>
          <p:nvPr>
            <p:ph idx="1"/>
          </p:nvPr>
        </p:nvGraphicFramePr>
        <p:xfrm>
          <a:off x="6934200" y="228600"/>
          <a:ext cx="2209800" cy="1030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67" name="Clip" r:id="rId8" imgW="4832350" imgH="2254250" progId="MS_ClipArt_Gallery.2">
                  <p:embed/>
                </p:oleObj>
              </mc:Choice>
              <mc:Fallback>
                <p:oleObj name="Clip" r:id="rId8" imgW="4832350" imgH="2254250" progId="MS_ClipArt_Gallery.2">
                  <p:embed/>
                  <p:pic>
                    <p:nvPicPr>
                      <p:cNvPr id="0" name="Object 1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0" y="228600"/>
                        <a:ext cx="2209800" cy="1030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659" name="Rectangle 113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Friends &amp; Strong Induction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Friends &amp; Strong Induction</a:t>
            </a:r>
          </a:p>
        </p:txBody>
      </p:sp>
      <p:pic>
        <p:nvPicPr>
          <p:cNvPr id="28675" name="Picture 3" descr="j00787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1295400"/>
            <a:ext cx="1219200" cy="127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0484" name="Rectangle 4"/>
          <p:cNvSpPr>
            <a:spLocks noChangeArrowheads="1"/>
          </p:cNvSpPr>
          <p:nvPr/>
        </p:nvSpPr>
        <p:spPr bwMode="auto">
          <a:xfrm>
            <a:off x="1433513" y="2590800"/>
            <a:ext cx="5819775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CA" altLang="en-US" sz="2800" i="1"/>
              <a:t> </a:t>
            </a:r>
            <a:r>
              <a:rPr lang="en-CA" altLang="en-US" sz="2800"/>
              <a:t>Give and solve the recurrence relation </a:t>
            </a:r>
            <a:br>
              <a:rPr lang="en-CA" altLang="en-US" sz="2800"/>
            </a:br>
            <a:r>
              <a:rPr lang="en-CA" altLang="en-US" sz="2800"/>
              <a:t>for the Running Time of this algorithm.</a:t>
            </a:r>
          </a:p>
        </p:txBody>
      </p:sp>
      <p:grpSp>
        <p:nvGrpSpPr>
          <p:cNvPr id="660485" name="Group 5"/>
          <p:cNvGrpSpPr>
            <a:grpSpLocks/>
          </p:cNvGrpSpPr>
          <p:nvPr/>
        </p:nvGrpSpPr>
        <p:grpSpPr bwMode="auto">
          <a:xfrm>
            <a:off x="1181100" y="3657600"/>
            <a:ext cx="6324600" cy="3200400"/>
            <a:chOff x="744" y="2304"/>
            <a:chExt cx="3984" cy="2016"/>
          </a:xfrm>
        </p:grpSpPr>
        <p:pic>
          <p:nvPicPr>
            <p:cNvPr id="28678" name="Picture 6" descr="capture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" y="2644"/>
              <a:ext cx="3984" cy="16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28679" name="Rectangle 7"/>
            <p:cNvSpPr>
              <a:spLocks noChangeArrowheads="1"/>
            </p:cNvSpPr>
            <p:nvPr/>
          </p:nvSpPr>
          <p:spPr bwMode="auto">
            <a:xfrm>
              <a:off x="1801" y="2304"/>
              <a:ext cx="186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CA" altLang="en-US" sz="2800" i="1">
                  <a:solidFill>
                    <a:schemeClr val="tx2"/>
                  </a:solidFill>
                </a:rPr>
                <a:t>T</a:t>
              </a:r>
              <a:r>
                <a:rPr lang="en-CA" altLang="en-US" sz="2800">
                  <a:solidFill>
                    <a:schemeClr val="tx2"/>
                  </a:solidFill>
                </a:rPr>
                <a:t>(</a:t>
              </a:r>
              <a:r>
                <a:rPr lang="en-CA" altLang="en-US" sz="2800" i="1">
                  <a:solidFill>
                    <a:schemeClr val="tx2"/>
                  </a:solidFill>
                </a:rPr>
                <a:t>n</a:t>
              </a:r>
              <a:r>
                <a:rPr lang="en-CA" altLang="en-US" sz="2800">
                  <a:solidFill>
                    <a:schemeClr val="tx2"/>
                  </a:solidFill>
                </a:rPr>
                <a:t>) =</a:t>
              </a:r>
              <a:r>
                <a:rPr lang="en-US" altLang="en-US" sz="2800">
                  <a:solidFill>
                    <a:schemeClr val="tx2"/>
                  </a:solidFill>
                </a:rPr>
                <a:t> </a:t>
              </a:r>
              <a:r>
                <a:rPr lang="en-CA" altLang="en-US" sz="2800" i="1">
                  <a:solidFill>
                    <a:schemeClr val="tx2"/>
                  </a:solidFill>
                </a:rPr>
                <a:t>aT</a:t>
              </a:r>
              <a:r>
                <a:rPr lang="en-CA" altLang="en-US" sz="2800">
                  <a:solidFill>
                    <a:schemeClr val="tx2"/>
                  </a:solidFill>
                </a:rPr>
                <a:t>(</a:t>
              </a:r>
              <a:r>
                <a:rPr lang="en-CA" altLang="en-US" sz="2800" i="1">
                  <a:solidFill>
                    <a:schemeClr val="tx2"/>
                  </a:solidFill>
                </a:rPr>
                <a:t>n</a:t>
              </a:r>
              <a:r>
                <a:rPr lang="en-CA" altLang="en-US" sz="2800">
                  <a:solidFill>
                    <a:schemeClr val="tx2"/>
                  </a:solidFill>
                </a:rPr>
                <a:t>/</a:t>
              </a:r>
              <a:r>
                <a:rPr lang="en-CA" altLang="en-US" sz="2800" i="1">
                  <a:solidFill>
                    <a:schemeClr val="tx2"/>
                  </a:solidFill>
                </a:rPr>
                <a:t>b</a:t>
              </a:r>
              <a:r>
                <a:rPr lang="en-CA" altLang="en-US" sz="2800">
                  <a:solidFill>
                    <a:schemeClr val="tx2"/>
                  </a:solidFill>
                </a:rPr>
                <a:t>)+</a:t>
              </a:r>
              <a:r>
                <a:rPr lang="en-CA" altLang="en-US" sz="2800" i="1">
                  <a:solidFill>
                    <a:schemeClr val="tx2"/>
                  </a:solidFill>
                </a:rPr>
                <a:t>f</a:t>
              </a:r>
              <a:r>
                <a:rPr lang="en-CA" altLang="en-US" sz="2800">
                  <a:solidFill>
                    <a:schemeClr val="tx2"/>
                  </a:solidFill>
                </a:rPr>
                <a:t>(</a:t>
              </a:r>
              <a:r>
                <a:rPr lang="en-CA" altLang="en-US" sz="2800" i="1">
                  <a:solidFill>
                    <a:schemeClr val="tx2"/>
                  </a:solidFill>
                </a:rPr>
                <a:t>n)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0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0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60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60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048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6" descr="02-15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Check Lists for Recursive Programs</a:t>
            </a:r>
          </a:p>
        </p:txBody>
      </p:sp>
      <p:sp>
        <p:nvSpPr>
          <p:cNvPr id="29700" name="Text Box 5"/>
          <p:cNvSpPr txBox="1">
            <a:spLocks noChangeArrowheads="1"/>
          </p:cNvSpPr>
          <p:nvPr/>
        </p:nvSpPr>
        <p:spPr bwMode="auto">
          <a:xfrm>
            <a:off x="1189038" y="4191000"/>
            <a:ext cx="68818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This is the format of </a:t>
            </a:r>
            <a:r>
              <a:rPr lang="en-US" altLang="en-US" sz="2800" b="1" u="sng"/>
              <a:t>“all”</a:t>
            </a:r>
            <a:r>
              <a:rPr lang="en-US" altLang="en-US" sz="2800"/>
              <a:t> recursive programs.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30723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30767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30813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814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3</a:t>
                </a:r>
                <a:endParaRPr lang="en-US" altLang="en-US" sz="2000"/>
              </a:p>
            </p:txBody>
          </p:sp>
        </p:grpSp>
        <p:grpSp>
          <p:nvGrpSpPr>
            <p:cNvPr id="30768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30811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812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8</a:t>
                </a:r>
                <a:endParaRPr lang="en-US" altLang="en-US" sz="2000"/>
              </a:p>
            </p:txBody>
          </p:sp>
        </p:grpSp>
        <p:grpSp>
          <p:nvGrpSpPr>
            <p:cNvPr id="30769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30809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810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1</a:t>
                </a:r>
                <a:endParaRPr lang="en-US" altLang="en-US" sz="2000"/>
              </a:p>
            </p:txBody>
          </p:sp>
        </p:grpSp>
        <p:grpSp>
          <p:nvGrpSpPr>
            <p:cNvPr id="30770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30807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808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3</a:t>
                </a:r>
                <a:endParaRPr lang="en-US" altLang="en-US" sz="2000"/>
              </a:p>
            </p:txBody>
          </p:sp>
        </p:grpSp>
        <p:grpSp>
          <p:nvGrpSpPr>
            <p:cNvPr id="30771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30805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806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2</a:t>
                </a:r>
                <a:endParaRPr lang="en-US" altLang="en-US" sz="2000"/>
              </a:p>
            </p:txBody>
          </p:sp>
        </p:grpSp>
        <p:grpSp>
          <p:nvGrpSpPr>
            <p:cNvPr id="30772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30803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804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2</a:t>
                </a:r>
                <a:endParaRPr lang="en-US" altLang="en-US" sz="2000"/>
              </a:p>
            </p:txBody>
          </p:sp>
        </p:grpSp>
        <p:grpSp>
          <p:nvGrpSpPr>
            <p:cNvPr id="30773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30801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802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7</a:t>
                </a:r>
                <a:endParaRPr lang="en-US" altLang="en-US" sz="2000"/>
              </a:p>
            </p:txBody>
          </p:sp>
        </p:grpSp>
        <p:grpSp>
          <p:nvGrpSpPr>
            <p:cNvPr id="30774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30799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800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6</a:t>
                </a:r>
                <a:endParaRPr lang="en-US" altLang="en-US" sz="2000"/>
              </a:p>
            </p:txBody>
          </p:sp>
        </p:grpSp>
        <p:grpSp>
          <p:nvGrpSpPr>
            <p:cNvPr id="30775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30797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798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5</a:t>
                </a:r>
                <a:endParaRPr lang="en-US" altLang="en-US" sz="2000"/>
              </a:p>
            </p:txBody>
          </p:sp>
        </p:grpSp>
        <p:grpSp>
          <p:nvGrpSpPr>
            <p:cNvPr id="30776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30795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796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9</a:t>
                </a:r>
                <a:endParaRPr lang="en-US" altLang="en-US" sz="2000"/>
              </a:p>
            </p:txBody>
          </p:sp>
        </p:grpSp>
        <p:grpSp>
          <p:nvGrpSpPr>
            <p:cNvPr id="30777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30793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794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4</a:t>
                </a:r>
                <a:endParaRPr lang="en-US" altLang="en-US" sz="2000"/>
              </a:p>
            </p:txBody>
          </p:sp>
        </p:grpSp>
        <p:grpSp>
          <p:nvGrpSpPr>
            <p:cNvPr id="30778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30791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792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1</a:t>
                </a:r>
                <a:endParaRPr lang="en-US" altLang="en-US" sz="2000"/>
              </a:p>
            </p:txBody>
          </p:sp>
        </p:grpSp>
        <p:sp>
          <p:nvSpPr>
            <p:cNvPr id="30779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4" name="Group 8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30761" name="Freeform 8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9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9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9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9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9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ounded Rectangular Callout 1"/>
          <p:cNvSpPr>
            <a:spLocks noChangeArrowheads="1"/>
          </p:cNvSpPr>
          <p:nvPr/>
        </p:nvSpPr>
        <p:spPr bwMode="auto">
          <a:xfrm>
            <a:off x="990600" y="825500"/>
            <a:ext cx="8032750" cy="1689100"/>
          </a:xfrm>
          <a:prstGeom prst="wedgeRoundRectCallout">
            <a:avLst>
              <a:gd name="adj1" fmla="val -17389"/>
              <a:gd name="adj2" fmla="val 55574"/>
              <a:gd name="adj3" fmla="val 16667"/>
            </a:avLst>
          </a:prstGeom>
          <a:noFill/>
          <a:ln w="254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2800"/>
              <a:t>Being lazy, I will only consider</a:t>
            </a:r>
            <a:br>
              <a:rPr lang="en-US" altLang="en-US" sz="2800"/>
            </a:br>
            <a:r>
              <a:rPr lang="en-US" altLang="en-US" sz="2800"/>
              <a:t>my root node and my communication with my friends.</a:t>
            </a:r>
          </a:p>
          <a:p>
            <a:pPr algn="ctr" eaLnBrk="1" hangingPunct="1"/>
            <a:r>
              <a:rPr lang="en-US" altLang="en-US" sz="2800"/>
              <a:t>I will never look at my children subtrees</a:t>
            </a:r>
          </a:p>
          <a:p>
            <a:pPr algn="ctr" eaLnBrk="1" hangingPunct="1"/>
            <a:r>
              <a:rPr lang="en-US" altLang="en-US" sz="2800"/>
              <a:t>but will trust them to my friends.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2382838" y="3663950"/>
            <a:ext cx="4513262" cy="496888"/>
            <a:chOff x="2383250" y="3663892"/>
            <a:chExt cx="4512850" cy="496504"/>
          </a:xfrm>
        </p:grpSpPr>
        <p:sp>
          <p:nvSpPr>
            <p:cNvPr id="30759" name="Rectangle 2"/>
            <p:cNvSpPr>
              <a:spLocks noChangeArrowheads="1"/>
            </p:cNvSpPr>
            <p:nvPr/>
          </p:nvSpPr>
          <p:spPr bwMode="auto">
            <a:xfrm rot="-2306002">
              <a:off x="4686300" y="3663892"/>
              <a:ext cx="2209800" cy="419100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760" name="Rectangle 98"/>
            <p:cNvSpPr>
              <a:spLocks noChangeArrowheads="1"/>
            </p:cNvSpPr>
            <p:nvPr/>
          </p:nvSpPr>
          <p:spPr bwMode="auto">
            <a:xfrm rot="2139902">
              <a:off x="2383250" y="3741296"/>
              <a:ext cx="2209800" cy="419100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727" name="Group 95"/>
          <p:cNvGrpSpPr>
            <a:grpSpLocks/>
          </p:cNvGrpSpPr>
          <p:nvPr/>
        </p:nvGrpSpPr>
        <p:grpSpPr bwMode="auto">
          <a:xfrm>
            <a:off x="1219200" y="3276600"/>
            <a:ext cx="904875" cy="993775"/>
            <a:chOff x="768" y="2064"/>
            <a:chExt cx="570" cy="626"/>
          </a:xfrm>
        </p:grpSpPr>
        <p:grpSp>
          <p:nvGrpSpPr>
            <p:cNvPr id="30743" name="Group 55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30745" name="Group 56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30753" name="Freeform 57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4" name="Freeform 58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5" name="Freeform 59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6" name="Freeform 60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7" name="Freeform 61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8" name="Freeform 62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746" name="Freeform 63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7" name="Freeform 64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8" name="Oval 65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749" name="Oval 66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750" name="Oval 67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751" name="Oval 68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0752" name="Oval 69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/>
              </a:p>
            </p:txBody>
          </p:sp>
        </p:grpSp>
        <p:sp>
          <p:nvSpPr>
            <p:cNvPr id="30744" name="Text Box 71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99FF"/>
                  </a:solidFill>
                </a:rPr>
                <a:t>6</a:t>
              </a:r>
            </a:p>
          </p:txBody>
        </p:sp>
      </p:grpSp>
      <p:grpSp>
        <p:nvGrpSpPr>
          <p:cNvPr id="30728" name="Group 72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30729" name="Group 73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0737" name="Freeform 74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8" name="Freeform 75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9" name="Freeform 76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0" name="Freeform 77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1" name="Freeform 78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2" name="Freeform 79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30" name="Freeform 80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81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Oval 82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0733" name="Oval 83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0734" name="Oval 84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0735" name="Oval 85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0736" name="Oval 86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grpSp>
        <p:nvGrpSpPr>
          <p:cNvPr id="4099" name="Group 3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3216" y="1680"/>
            <a:chExt cx="2544" cy="2020"/>
          </a:xfrm>
        </p:grpSpPr>
        <p:sp>
          <p:nvSpPr>
            <p:cNvPr id="4135" name="Rectangle 4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800"/>
                <a:t>Ann</a:t>
              </a:r>
              <a:endParaRPr lang="en-CA" altLang="en-US" sz="2800"/>
            </a:p>
          </p:txBody>
        </p:sp>
        <p:sp>
          <p:nvSpPr>
            <p:cNvPr id="4136" name="Rectangle 5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800"/>
                <a:t>Fred</a:t>
              </a:r>
              <a:endParaRPr lang="en-CA" altLang="en-US" sz="2800"/>
            </a:p>
          </p:txBody>
        </p:sp>
        <p:sp>
          <p:nvSpPr>
            <p:cNvPr id="4137" name="Rectangle 6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800"/>
                <a:t>Marilin Monro</a:t>
              </a:r>
              <a:endParaRPr lang="en-CA" altLang="en-US" sz="2800"/>
            </a:p>
          </p:txBody>
        </p:sp>
        <p:sp>
          <p:nvSpPr>
            <p:cNvPr id="4138" name="Rectangle 7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800"/>
                <a:t>John</a:t>
              </a:r>
              <a:endParaRPr lang="en-CA" altLang="en-US" sz="2800"/>
            </a:p>
          </p:txBody>
        </p:sp>
        <p:sp>
          <p:nvSpPr>
            <p:cNvPr id="4139" name="Rectangle 8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800"/>
                <a:t>Beth</a:t>
              </a:r>
              <a:endParaRPr lang="en-CA" altLang="en-US" sz="2800"/>
            </a:p>
          </p:txBody>
        </p:sp>
        <p:sp>
          <p:nvSpPr>
            <p:cNvPr id="4140" name="Rectangle 9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800"/>
                <a:t>Bob</a:t>
              </a:r>
              <a:endParaRPr lang="en-CA" altLang="en-US" sz="2800"/>
            </a:p>
          </p:txBody>
        </p:sp>
        <p:sp>
          <p:nvSpPr>
            <p:cNvPr id="4141" name="Rectangle 10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800"/>
                <a:t>Mary</a:t>
              </a:r>
              <a:endParaRPr lang="en-CA" altLang="en-US" sz="2800"/>
            </a:p>
          </p:txBody>
        </p:sp>
        <p:sp>
          <p:nvSpPr>
            <p:cNvPr id="4142" name="Rectangle 11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800"/>
                <a:t>Sam</a:t>
              </a:r>
              <a:endParaRPr lang="en-CA" altLang="en-US" sz="2800"/>
            </a:p>
          </p:txBody>
        </p:sp>
        <p:sp>
          <p:nvSpPr>
            <p:cNvPr id="4143" name="Freeform 12"/>
            <p:cNvSpPr>
              <a:spLocks/>
            </p:cNvSpPr>
            <p:nvPr/>
          </p:nvSpPr>
          <p:spPr bwMode="auto">
            <a:xfrm>
              <a:off x="4176" y="1920"/>
              <a:ext cx="490" cy="515"/>
            </a:xfrm>
            <a:custGeom>
              <a:avLst/>
              <a:gdLst>
                <a:gd name="T0" fmla="*/ 0 w 490"/>
                <a:gd name="T1" fmla="*/ 0 h 515"/>
                <a:gd name="T2" fmla="*/ 490 w 490"/>
                <a:gd name="T3" fmla="*/ 515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" name="Line 13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" name="Freeform 14"/>
            <p:cNvSpPr>
              <a:spLocks/>
            </p:cNvSpPr>
            <p:nvPr/>
          </p:nvSpPr>
          <p:spPr bwMode="auto">
            <a:xfrm>
              <a:off x="4176" y="1961"/>
              <a:ext cx="432" cy="967"/>
            </a:xfrm>
            <a:custGeom>
              <a:avLst/>
              <a:gdLst>
                <a:gd name="T0" fmla="*/ 0 w 432"/>
                <a:gd name="T1" fmla="*/ 967 h 967"/>
                <a:gd name="T2" fmla="*/ 43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" name="Line 15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" name="Line 16"/>
            <p:cNvSpPr>
              <a:spLocks noChangeShapeType="1"/>
            </p:cNvSpPr>
            <p:nvPr/>
          </p:nvSpPr>
          <p:spPr bwMode="auto">
            <a:xfrm>
              <a:off x="4176" y="3504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148" name="Picture 17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49" name="Picture 18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50" name="Picture 19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151" name="Group 20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4153" name="Picture 21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54" name="Picture 22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55" name="Picture 23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56" name="Picture 24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4152" name="Picture 2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26"/>
          <p:cNvGrpSpPr>
            <a:grpSpLocks/>
          </p:cNvGrpSpPr>
          <p:nvPr/>
        </p:nvGrpSpPr>
        <p:grpSpPr bwMode="auto">
          <a:xfrm flipH="1">
            <a:off x="152400" y="1524000"/>
            <a:ext cx="882650" cy="1828800"/>
            <a:chOff x="2308" y="1513"/>
            <a:chExt cx="1162" cy="2570"/>
          </a:xfrm>
        </p:grpSpPr>
        <p:grpSp>
          <p:nvGrpSpPr>
            <p:cNvPr id="4121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129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22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5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6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7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8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endParaRPr lang="en-US" altLang="en-US" sz="2400"/>
            </a:p>
          </p:txBody>
        </p:sp>
      </p:grpSp>
      <p:sp>
        <p:nvSpPr>
          <p:cNvPr id="670761" name="AutoShape 41"/>
          <p:cNvSpPr>
            <a:spLocks noChangeArrowheads="1"/>
          </p:cNvSpPr>
          <p:nvPr/>
        </p:nvSpPr>
        <p:spPr bwMode="auto">
          <a:xfrm>
            <a:off x="1074738" y="1371600"/>
            <a:ext cx="5326062" cy="685800"/>
          </a:xfrm>
          <a:prstGeom prst="wedgeRoundRectCallout">
            <a:avLst>
              <a:gd name="adj1" fmla="val -56231"/>
              <a:gd name="adj2" fmla="val 2870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We  read this left to right.</a:t>
            </a:r>
          </a:p>
        </p:txBody>
      </p:sp>
      <p:grpSp>
        <p:nvGrpSpPr>
          <p:cNvPr id="6" name="Group 42"/>
          <p:cNvGrpSpPr>
            <a:grpSpLocks/>
          </p:cNvGrpSpPr>
          <p:nvPr/>
        </p:nvGrpSpPr>
        <p:grpSpPr bwMode="auto">
          <a:xfrm>
            <a:off x="304800" y="838200"/>
            <a:ext cx="4635500" cy="584200"/>
            <a:chOff x="192" y="528"/>
            <a:chExt cx="2920" cy="368"/>
          </a:xfrm>
        </p:grpSpPr>
        <p:sp>
          <p:nvSpPr>
            <p:cNvPr id="4119" name="Text Box 43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4120" name="Text Box 44"/>
            <p:cNvSpPr txBox="1">
              <a:spLocks noChangeArrowheads="1"/>
            </p:cNvSpPr>
            <p:nvPr/>
          </p:nvSpPr>
          <p:spPr bwMode="auto">
            <a:xfrm>
              <a:off x="960" y="528"/>
              <a:ext cx="215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g,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b, Loves(b, g)</a:t>
              </a:r>
            </a:p>
          </p:txBody>
        </p:sp>
      </p:grpSp>
      <p:sp>
        <p:nvSpPr>
          <p:cNvPr id="4103" name="Line 45"/>
          <p:cNvSpPr>
            <a:spLocks noChangeShapeType="1"/>
          </p:cNvSpPr>
          <p:nvPr/>
        </p:nvSpPr>
        <p:spPr bwMode="auto">
          <a:xfrm>
            <a:off x="6629400" y="4038600"/>
            <a:ext cx="533400" cy="1600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0766" name="AutoShape 46"/>
          <p:cNvSpPr>
            <a:spLocks noChangeArrowheads="1"/>
          </p:cNvSpPr>
          <p:nvPr/>
        </p:nvSpPr>
        <p:spPr bwMode="auto">
          <a:xfrm>
            <a:off x="990600" y="2133600"/>
            <a:ext cx="6477000" cy="685800"/>
          </a:xfrm>
          <a:prstGeom prst="wedgeRoundRectCallout">
            <a:avLst>
              <a:gd name="adj1" fmla="val -53023"/>
              <a:gd name="adj2" fmla="val -6144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I produce the object when it is a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$.</a:t>
            </a:r>
            <a:r>
              <a:rPr lang="en-US" altLang="en-US"/>
              <a:t> </a:t>
            </a:r>
          </a:p>
        </p:txBody>
      </p:sp>
      <p:grpSp>
        <p:nvGrpSpPr>
          <p:cNvPr id="7" name="Group 47"/>
          <p:cNvGrpSpPr>
            <a:grpSpLocks/>
          </p:cNvGrpSpPr>
          <p:nvPr/>
        </p:nvGrpSpPr>
        <p:grpSpPr bwMode="auto">
          <a:xfrm>
            <a:off x="76200" y="2819400"/>
            <a:ext cx="912813" cy="1905000"/>
            <a:chOff x="2593" y="768"/>
            <a:chExt cx="849" cy="1475"/>
          </a:xfrm>
        </p:grpSpPr>
        <p:sp>
          <p:nvSpPr>
            <p:cNvPr id="4109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16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4117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70778" name="AutoShape 58"/>
          <p:cNvSpPr>
            <a:spLocks noChangeArrowheads="1"/>
          </p:cNvSpPr>
          <p:nvPr/>
        </p:nvSpPr>
        <p:spPr bwMode="auto">
          <a:xfrm>
            <a:off x="990600" y="2895600"/>
            <a:ext cx="6477000" cy="685800"/>
          </a:xfrm>
          <a:prstGeom prst="wedgeRoundRectCallout">
            <a:avLst>
              <a:gd name="adj1" fmla="val -52380"/>
              <a:gd name="adj2" fmla="val 7245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I produce the object when it is a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/>
              <a:t>.</a:t>
            </a:r>
          </a:p>
        </p:txBody>
      </p:sp>
      <p:sp>
        <p:nvSpPr>
          <p:cNvPr id="4107" name="Line 59"/>
          <p:cNvSpPr>
            <a:spLocks noChangeShapeType="1"/>
          </p:cNvSpPr>
          <p:nvPr/>
        </p:nvSpPr>
        <p:spPr bwMode="auto">
          <a:xfrm flipH="1">
            <a:off x="6629400" y="5562600"/>
            <a:ext cx="533400" cy="76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0780" name="AutoShape 60"/>
          <p:cNvSpPr>
            <a:spLocks noChangeArrowheads="1"/>
          </p:cNvSpPr>
          <p:nvPr/>
        </p:nvSpPr>
        <p:spPr bwMode="auto">
          <a:xfrm>
            <a:off x="1066800" y="3810000"/>
            <a:ext cx="3733800" cy="1752600"/>
          </a:xfrm>
          <a:prstGeom prst="wedgeRoundRectCallout">
            <a:avLst>
              <a:gd name="adj1" fmla="val -27593"/>
              <a:gd name="adj2" fmla="val -5468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I can always win</a:t>
            </a:r>
          </a:p>
          <a:p>
            <a:pPr algn="ctr" eaLnBrk="1" hangingPunct="1"/>
            <a:r>
              <a:rPr lang="en-US" altLang="en-US"/>
              <a:t>if and only if</a:t>
            </a:r>
          </a:p>
          <a:p>
            <a:pPr algn="ctr" eaLnBrk="1" hangingPunct="1"/>
            <a:r>
              <a:rPr lang="en-US" altLang="en-US"/>
              <a:t>statement is true.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0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0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70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70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70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0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707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707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0761" grpId="0" animBg="1"/>
      <p:bldP spid="670766" grpId="0" animBg="1"/>
      <p:bldP spid="670778" grpId="0" animBg="1"/>
      <p:bldP spid="670780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31747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31773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31819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820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3</a:t>
                </a:r>
                <a:endParaRPr lang="en-US" altLang="en-US" sz="2000"/>
              </a:p>
            </p:txBody>
          </p:sp>
        </p:grpSp>
        <p:grpSp>
          <p:nvGrpSpPr>
            <p:cNvPr id="31774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31817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818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8</a:t>
                </a:r>
                <a:endParaRPr lang="en-US" altLang="en-US" sz="2000"/>
              </a:p>
            </p:txBody>
          </p:sp>
        </p:grpSp>
        <p:grpSp>
          <p:nvGrpSpPr>
            <p:cNvPr id="31775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31815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816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1</a:t>
                </a:r>
                <a:endParaRPr lang="en-US" altLang="en-US" sz="2000"/>
              </a:p>
            </p:txBody>
          </p:sp>
        </p:grpSp>
        <p:grpSp>
          <p:nvGrpSpPr>
            <p:cNvPr id="31776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31813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814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3</a:t>
                </a:r>
                <a:endParaRPr lang="en-US" altLang="en-US" sz="2000"/>
              </a:p>
            </p:txBody>
          </p:sp>
        </p:grpSp>
        <p:grpSp>
          <p:nvGrpSpPr>
            <p:cNvPr id="31777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31811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812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2</a:t>
                </a:r>
                <a:endParaRPr lang="en-US" altLang="en-US" sz="2000"/>
              </a:p>
            </p:txBody>
          </p:sp>
        </p:grpSp>
        <p:grpSp>
          <p:nvGrpSpPr>
            <p:cNvPr id="31778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31809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810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2</a:t>
                </a:r>
                <a:endParaRPr lang="en-US" altLang="en-US" sz="2000"/>
              </a:p>
            </p:txBody>
          </p:sp>
        </p:grpSp>
        <p:grpSp>
          <p:nvGrpSpPr>
            <p:cNvPr id="31779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31807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808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7</a:t>
                </a:r>
                <a:endParaRPr lang="en-US" altLang="en-US" sz="2000"/>
              </a:p>
            </p:txBody>
          </p:sp>
        </p:grpSp>
        <p:grpSp>
          <p:nvGrpSpPr>
            <p:cNvPr id="31780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31805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806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6</a:t>
                </a:r>
                <a:endParaRPr lang="en-US" altLang="en-US" sz="2000"/>
              </a:p>
            </p:txBody>
          </p:sp>
        </p:grpSp>
        <p:grpSp>
          <p:nvGrpSpPr>
            <p:cNvPr id="31781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31803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804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5</a:t>
                </a:r>
                <a:endParaRPr lang="en-US" altLang="en-US" sz="2000"/>
              </a:p>
            </p:txBody>
          </p:sp>
        </p:grpSp>
        <p:grpSp>
          <p:nvGrpSpPr>
            <p:cNvPr id="31782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31801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802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9</a:t>
                </a:r>
                <a:endParaRPr lang="en-US" altLang="en-US" sz="2000"/>
              </a:p>
            </p:txBody>
          </p:sp>
        </p:grpSp>
        <p:grpSp>
          <p:nvGrpSpPr>
            <p:cNvPr id="31783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31799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800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4</a:t>
                </a:r>
                <a:endParaRPr lang="en-US" altLang="en-US" sz="2000"/>
              </a:p>
            </p:txBody>
          </p:sp>
        </p:grpSp>
        <p:grpSp>
          <p:nvGrpSpPr>
            <p:cNvPr id="31784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31797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31798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000"/>
                  <a:t>1</a:t>
                </a:r>
                <a:endParaRPr lang="en-US" altLang="en-US" sz="2000"/>
              </a:p>
            </p:txBody>
          </p:sp>
        </p:grpSp>
        <p:sp>
          <p:nvSpPr>
            <p:cNvPr id="31785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8" name="Group 72"/>
          <p:cNvGrpSpPr>
            <a:grpSpLocks/>
          </p:cNvGrpSpPr>
          <p:nvPr/>
        </p:nvGrpSpPr>
        <p:grpSpPr bwMode="auto">
          <a:xfrm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31759" name="Group 73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767" name="Freeform 74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8" name="Freeform 75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9" name="Freeform 76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0" name="Freeform 77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1" name="Freeform 78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2" name="Freeform 79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760" name="Freeform 80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81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Oval 82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1763" name="Oval 83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1764" name="Oval 84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1765" name="Oval 85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1766" name="Oval 86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/>
            </a:p>
          </p:txBody>
        </p:sp>
      </p:grpSp>
      <p:grpSp>
        <p:nvGrpSpPr>
          <p:cNvPr id="31749" name="Group 8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31753" name="Freeform 8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749 w 410"/>
                <a:gd name="T1" fmla="*/ 237 h 406"/>
                <a:gd name="T2" fmla="*/ 605 w 410"/>
                <a:gd name="T3" fmla="*/ 84 h 406"/>
                <a:gd name="T4" fmla="*/ 462 w 410"/>
                <a:gd name="T5" fmla="*/ 0 h 406"/>
                <a:gd name="T6" fmla="*/ 294 w 410"/>
                <a:gd name="T7" fmla="*/ 0 h 406"/>
                <a:gd name="T8" fmla="*/ 112 w 410"/>
                <a:gd name="T9" fmla="*/ 53 h 406"/>
                <a:gd name="T10" fmla="*/ 26 w 410"/>
                <a:gd name="T11" fmla="*/ 144 h 406"/>
                <a:gd name="T12" fmla="*/ 0 w 410"/>
                <a:gd name="T13" fmla="*/ 269 h 406"/>
                <a:gd name="T14" fmla="*/ 26 w 410"/>
                <a:gd name="T15" fmla="*/ 431 h 406"/>
                <a:gd name="T16" fmla="*/ 137 w 410"/>
                <a:gd name="T17" fmla="*/ 619 h 406"/>
                <a:gd name="T18" fmla="*/ 338 w 410"/>
                <a:gd name="T19" fmla="*/ 740 h 406"/>
                <a:gd name="T20" fmla="*/ 491 w 410"/>
                <a:gd name="T21" fmla="*/ 802 h 406"/>
                <a:gd name="T22" fmla="*/ 648 w 410"/>
                <a:gd name="T23" fmla="*/ 824 h 406"/>
                <a:gd name="T24" fmla="*/ 774 w 410"/>
                <a:gd name="T25" fmla="*/ 795 h 406"/>
                <a:gd name="T26" fmla="*/ 844 w 410"/>
                <a:gd name="T27" fmla="*/ 740 h 406"/>
                <a:gd name="T28" fmla="*/ 886 w 410"/>
                <a:gd name="T29" fmla="*/ 619 h 406"/>
                <a:gd name="T30" fmla="*/ 878 w 410"/>
                <a:gd name="T31" fmla="*/ 472 h 406"/>
                <a:gd name="T32" fmla="*/ 829 w 410"/>
                <a:gd name="T33" fmla="*/ 352 h 406"/>
                <a:gd name="T34" fmla="*/ 1113 w 410"/>
                <a:gd name="T35" fmla="*/ 237 h 406"/>
                <a:gd name="T36" fmla="*/ 1141 w 410"/>
                <a:gd name="T37" fmla="*/ 187 h 406"/>
                <a:gd name="T38" fmla="*/ 1113 w 410"/>
                <a:gd name="T39" fmla="*/ 164 h 406"/>
                <a:gd name="T40" fmla="*/ 802 w 410"/>
                <a:gd name="T41" fmla="*/ 298 h 406"/>
                <a:gd name="T42" fmla="*/ 749 w 410"/>
                <a:gd name="T43" fmla="*/ 23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9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9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744 w 309"/>
                <a:gd name="T1" fmla="*/ 427 h 673"/>
                <a:gd name="T2" fmla="*/ 657 w 309"/>
                <a:gd name="T3" fmla="*/ 173 h 673"/>
                <a:gd name="T4" fmla="*/ 563 w 309"/>
                <a:gd name="T5" fmla="*/ 51 h 673"/>
                <a:gd name="T6" fmla="*/ 348 w 309"/>
                <a:gd name="T7" fmla="*/ 0 h 673"/>
                <a:gd name="T8" fmla="*/ 137 w 309"/>
                <a:gd name="T9" fmla="*/ 21 h 673"/>
                <a:gd name="T10" fmla="*/ 42 w 309"/>
                <a:gd name="T11" fmla="*/ 152 h 673"/>
                <a:gd name="T12" fmla="*/ 55 w 309"/>
                <a:gd name="T13" fmla="*/ 314 h 673"/>
                <a:gd name="T14" fmla="*/ 111 w 309"/>
                <a:gd name="T15" fmla="*/ 577 h 673"/>
                <a:gd name="T16" fmla="*/ 111 w 309"/>
                <a:gd name="T17" fmla="*/ 811 h 673"/>
                <a:gd name="T18" fmla="*/ 42 w 309"/>
                <a:gd name="T19" fmla="*/ 1011 h 673"/>
                <a:gd name="T20" fmla="*/ 0 w 309"/>
                <a:gd name="T21" fmla="*/ 1126 h 673"/>
                <a:gd name="T22" fmla="*/ 26 w 309"/>
                <a:gd name="T23" fmla="*/ 1228 h 673"/>
                <a:gd name="T24" fmla="*/ 124 w 309"/>
                <a:gd name="T25" fmla="*/ 1280 h 673"/>
                <a:gd name="T26" fmla="*/ 256 w 309"/>
                <a:gd name="T27" fmla="*/ 1327 h 673"/>
                <a:gd name="T28" fmla="*/ 375 w 309"/>
                <a:gd name="T29" fmla="*/ 1351 h 673"/>
                <a:gd name="T30" fmla="*/ 538 w 309"/>
                <a:gd name="T31" fmla="*/ 1351 h 673"/>
                <a:gd name="T32" fmla="*/ 717 w 309"/>
                <a:gd name="T33" fmla="*/ 1246 h 673"/>
                <a:gd name="T34" fmla="*/ 856 w 309"/>
                <a:gd name="T35" fmla="*/ 1032 h 673"/>
                <a:gd name="T36" fmla="*/ 845 w 309"/>
                <a:gd name="T37" fmla="*/ 840 h 673"/>
                <a:gd name="T38" fmla="*/ 759 w 309"/>
                <a:gd name="T39" fmla="*/ 617 h 673"/>
                <a:gd name="T40" fmla="*/ 744 w 309"/>
                <a:gd name="T41" fmla="*/ 427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9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652 w 235"/>
                <a:gd name="T1" fmla="*/ 29 h 973"/>
                <a:gd name="T2" fmla="*/ 475 w 235"/>
                <a:gd name="T3" fmla="*/ 0 h 973"/>
                <a:gd name="T4" fmla="*/ 369 w 235"/>
                <a:gd name="T5" fmla="*/ 29 h 973"/>
                <a:gd name="T6" fmla="*/ 328 w 235"/>
                <a:gd name="T7" fmla="*/ 133 h 973"/>
                <a:gd name="T8" fmla="*/ 369 w 235"/>
                <a:gd name="T9" fmla="*/ 702 h 973"/>
                <a:gd name="T10" fmla="*/ 369 w 235"/>
                <a:gd name="T11" fmla="*/ 833 h 973"/>
                <a:gd name="T12" fmla="*/ 313 w 235"/>
                <a:gd name="T13" fmla="*/ 1084 h 973"/>
                <a:gd name="T14" fmla="*/ 298 w 235"/>
                <a:gd name="T15" fmla="*/ 1371 h 973"/>
                <a:gd name="T16" fmla="*/ 328 w 235"/>
                <a:gd name="T17" fmla="*/ 1516 h 973"/>
                <a:gd name="T18" fmla="*/ 298 w 235"/>
                <a:gd name="T19" fmla="*/ 1598 h 973"/>
                <a:gd name="T20" fmla="*/ 90 w 235"/>
                <a:gd name="T21" fmla="*/ 1723 h 973"/>
                <a:gd name="T22" fmla="*/ 0 w 235"/>
                <a:gd name="T23" fmla="*/ 1879 h 973"/>
                <a:gd name="T24" fmla="*/ 19 w 235"/>
                <a:gd name="T25" fmla="*/ 1927 h 973"/>
                <a:gd name="T26" fmla="*/ 176 w 235"/>
                <a:gd name="T27" fmla="*/ 1981 h 973"/>
                <a:gd name="T28" fmla="*/ 222 w 235"/>
                <a:gd name="T29" fmla="*/ 1960 h 973"/>
                <a:gd name="T30" fmla="*/ 236 w 235"/>
                <a:gd name="T31" fmla="*/ 1867 h 973"/>
                <a:gd name="T32" fmla="*/ 284 w 235"/>
                <a:gd name="T33" fmla="*/ 1737 h 973"/>
                <a:gd name="T34" fmla="*/ 355 w 235"/>
                <a:gd name="T35" fmla="*/ 1673 h 973"/>
                <a:gd name="T36" fmla="*/ 444 w 235"/>
                <a:gd name="T37" fmla="*/ 1632 h 973"/>
                <a:gd name="T38" fmla="*/ 520 w 235"/>
                <a:gd name="T39" fmla="*/ 1579 h 973"/>
                <a:gd name="T40" fmla="*/ 537 w 235"/>
                <a:gd name="T41" fmla="*/ 1536 h 973"/>
                <a:gd name="T42" fmla="*/ 489 w 235"/>
                <a:gd name="T43" fmla="*/ 1487 h 973"/>
                <a:gd name="T44" fmla="*/ 444 w 235"/>
                <a:gd name="T45" fmla="*/ 1455 h 973"/>
                <a:gd name="T46" fmla="*/ 418 w 235"/>
                <a:gd name="T47" fmla="*/ 1331 h 973"/>
                <a:gd name="T48" fmla="*/ 444 w 235"/>
                <a:gd name="T49" fmla="*/ 1070 h 973"/>
                <a:gd name="T50" fmla="*/ 547 w 235"/>
                <a:gd name="T51" fmla="*/ 773 h 973"/>
                <a:gd name="T52" fmla="*/ 652 w 235"/>
                <a:gd name="T53" fmla="*/ 538 h 973"/>
                <a:gd name="T54" fmla="*/ 682 w 235"/>
                <a:gd name="T55" fmla="*/ 250 h 973"/>
                <a:gd name="T56" fmla="*/ 652 w 235"/>
                <a:gd name="T57" fmla="*/ 29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9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356 w 384"/>
                <a:gd name="T1" fmla="*/ 250 h 821"/>
                <a:gd name="T2" fmla="*/ 326 w 384"/>
                <a:gd name="T3" fmla="*/ 81 h 821"/>
                <a:gd name="T4" fmla="*/ 200 w 384"/>
                <a:gd name="T5" fmla="*/ 0 h 821"/>
                <a:gd name="T6" fmla="*/ 5 w 384"/>
                <a:gd name="T7" fmla="*/ 5 h 821"/>
                <a:gd name="T8" fmla="*/ 0 w 384"/>
                <a:gd name="T9" fmla="*/ 81 h 821"/>
                <a:gd name="T10" fmla="*/ 5 w 384"/>
                <a:gd name="T11" fmla="*/ 239 h 821"/>
                <a:gd name="T12" fmla="*/ 112 w 384"/>
                <a:gd name="T13" fmla="*/ 477 h 821"/>
                <a:gd name="T14" fmla="*/ 190 w 384"/>
                <a:gd name="T15" fmla="*/ 652 h 821"/>
                <a:gd name="T16" fmla="*/ 268 w 384"/>
                <a:gd name="T17" fmla="*/ 887 h 821"/>
                <a:gd name="T18" fmla="*/ 297 w 384"/>
                <a:gd name="T19" fmla="*/ 1095 h 821"/>
                <a:gd name="T20" fmla="*/ 297 w 384"/>
                <a:gd name="T21" fmla="*/ 1258 h 821"/>
                <a:gd name="T22" fmla="*/ 256 w 384"/>
                <a:gd name="T23" fmla="*/ 1386 h 821"/>
                <a:gd name="T24" fmla="*/ 215 w 384"/>
                <a:gd name="T25" fmla="*/ 1428 h 821"/>
                <a:gd name="T26" fmla="*/ 215 w 384"/>
                <a:gd name="T27" fmla="*/ 1466 h 821"/>
                <a:gd name="T28" fmla="*/ 268 w 384"/>
                <a:gd name="T29" fmla="*/ 1529 h 821"/>
                <a:gd name="T30" fmla="*/ 370 w 384"/>
                <a:gd name="T31" fmla="*/ 1549 h 821"/>
                <a:gd name="T32" fmla="*/ 529 w 384"/>
                <a:gd name="T33" fmla="*/ 1549 h 821"/>
                <a:gd name="T34" fmla="*/ 814 w 384"/>
                <a:gd name="T35" fmla="*/ 1603 h 821"/>
                <a:gd name="T36" fmla="*/ 898 w 384"/>
                <a:gd name="T37" fmla="*/ 1676 h 821"/>
                <a:gd name="T38" fmla="*/ 1032 w 384"/>
                <a:gd name="T39" fmla="*/ 1631 h 821"/>
                <a:gd name="T40" fmla="*/ 1085 w 384"/>
                <a:gd name="T41" fmla="*/ 1529 h 821"/>
                <a:gd name="T42" fmla="*/ 1032 w 384"/>
                <a:gd name="T43" fmla="*/ 1490 h 821"/>
                <a:gd name="T44" fmla="*/ 784 w 384"/>
                <a:gd name="T45" fmla="*/ 1466 h 821"/>
                <a:gd name="T46" fmla="*/ 514 w 384"/>
                <a:gd name="T47" fmla="*/ 1466 h 821"/>
                <a:gd name="T48" fmla="*/ 399 w 384"/>
                <a:gd name="T49" fmla="*/ 1456 h 821"/>
                <a:gd name="T50" fmla="*/ 370 w 384"/>
                <a:gd name="T51" fmla="*/ 1396 h 821"/>
                <a:gd name="T52" fmla="*/ 399 w 384"/>
                <a:gd name="T53" fmla="*/ 1279 h 821"/>
                <a:gd name="T54" fmla="*/ 415 w 384"/>
                <a:gd name="T55" fmla="*/ 1085 h 821"/>
                <a:gd name="T56" fmla="*/ 386 w 384"/>
                <a:gd name="T57" fmla="*/ 866 h 821"/>
                <a:gd name="T58" fmla="*/ 340 w 384"/>
                <a:gd name="T59" fmla="*/ 579 h 821"/>
                <a:gd name="T60" fmla="*/ 356 w 384"/>
                <a:gd name="T61" fmla="*/ 330 h 821"/>
                <a:gd name="T62" fmla="*/ 356 w 384"/>
                <a:gd name="T63" fmla="*/ 250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9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940 w 329"/>
                <a:gd name="T1" fmla="*/ 29 h 546"/>
                <a:gd name="T2" fmla="*/ 836 w 329"/>
                <a:gd name="T3" fmla="*/ 0 h 546"/>
                <a:gd name="T4" fmla="*/ 623 w 329"/>
                <a:gd name="T5" fmla="*/ 5 h 546"/>
                <a:gd name="T6" fmla="*/ 430 w 329"/>
                <a:gd name="T7" fmla="*/ 113 h 546"/>
                <a:gd name="T8" fmla="*/ 158 w 329"/>
                <a:gd name="T9" fmla="*/ 328 h 546"/>
                <a:gd name="T10" fmla="*/ 17 w 329"/>
                <a:gd name="T11" fmla="*/ 500 h 546"/>
                <a:gd name="T12" fmla="*/ 0 w 329"/>
                <a:gd name="T13" fmla="*/ 563 h 546"/>
                <a:gd name="T14" fmla="*/ 74 w 329"/>
                <a:gd name="T15" fmla="*/ 673 h 546"/>
                <a:gd name="T16" fmla="*/ 230 w 329"/>
                <a:gd name="T17" fmla="*/ 727 h 546"/>
                <a:gd name="T18" fmla="*/ 430 w 329"/>
                <a:gd name="T19" fmla="*/ 786 h 546"/>
                <a:gd name="T20" fmla="*/ 594 w 329"/>
                <a:gd name="T21" fmla="*/ 814 h 546"/>
                <a:gd name="T22" fmla="*/ 663 w 329"/>
                <a:gd name="T23" fmla="*/ 867 h 546"/>
                <a:gd name="T24" fmla="*/ 623 w 329"/>
                <a:gd name="T25" fmla="*/ 940 h 546"/>
                <a:gd name="T26" fmla="*/ 509 w 329"/>
                <a:gd name="T27" fmla="*/ 1021 h 546"/>
                <a:gd name="T28" fmla="*/ 361 w 329"/>
                <a:gd name="T29" fmla="*/ 1032 h 546"/>
                <a:gd name="T30" fmla="*/ 261 w 329"/>
                <a:gd name="T31" fmla="*/ 1000 h 546"/>
                <a:gd name="T32" fmla="*/ 200 w 329"/>
                <a:gd name="T33" fmla="*/ 1032 h 546"/>
                <a:gd name="T34" fmla="*/ 215 w 329"/>
                <a:gd name="T35" fmla="*/ 1070 h 546"/>
                <a:gd name="T36" fmla="*/ 334 w 329"/>
                <a:gd name="T37" fmla="*/ 1102 h 546"/>
                <a:gd name="T38" fmla="*/ 509 w 329"/>
                <a:gd name="T39" fmla="*/ 1102 h 546"/>
                <a:gd name="T40" fmla="*/ 663 w 329"/>
                <a:gd name="T41" fmla="*/ 1070 h 546"/>
                <a:gd name="T42" fmla="*/ 754 w 329"/>
                <a:gd name="T43" fmla="*/ 1032 h 546"/>
                <a:gd name="T44" fmla="*/ 809 w 329"/>
                <a:gd name="T45" fmla="*/ 958 h 546"/>
                <a:gd name="T46" fmla="*/ 836 w 329"/>
                <a:gd name="T47" fmla="*/ 880 h 546"/>
                <a:gd name="T48" fmla="*/ 771 w 329"/>
                <a:gd name="T49" fmla="*/ 806 h 546"/>
                <a:gd name="T50" fmla="*/ 594 w 329"/>
                <a:gd name="T51" fmla="*/ 756 h 546"/>
                <a:gd name="T52" fmla="*/ 390 w 329"/>
                <a:gd name="T53" fmla="*/ 713 h 546"/>
                <a:gd name="T54" fmla="*/ 215 w 329"/>
                <a:gd name="T55" fmla="*/ 643 h 546"/>
                <a:gd name="T56" fmla="*/ 173 w 329"/>
                <a:gd name="T57" fmla="*/ 583 h 546"/>
                <a:gd name="T58" fmla="*/ 200 w 329"/>
                <a:gd name="T59" fmla="*/ 469 h 546"/>
                <a:gd name="T60" fmla="*/ 334 w 329"/>
                <a:gd name="T61" fmla="*/ 328 h 546"/>
                <a:gd name="T62" fmla="*/ 493 w 329"/>
                <a:gd name="T63" fmla="*/ 245 h 546"/>
                <a:gd name="T64" fmla="*/ 736 w 329"/>
                <a:gd name="T65" fmla="*/ 183 h 546"/>
                <a:gd name="T66" fmla="*/ 940 w 329"/>
                <a:gd name="T67" fmla="*/ 152 h 546"/>
                <a:gd name="T68" fmla="*/ 940 w 329"/>
                <a:gd name="T69" fmla="*/ 70 h 546"/>
                <a:gd name="T70" fmla="*/ 940 w 329"/>
                <a:gd name="T71" fmla="*/ 29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ounded Rectangular Callout 1"/>
          <p:cNvSpPr>
            <a:spLocks noChangeArrowheads="1"/>
          </p:cNvSpPr>
          <p:nvPr/>
        </p:nvSpPr>
        <p:spPr bwMode="auto">
          <a:xfrm>
            <a:off x="3368675" y="757238"/>
            <a:ext cx="5654675" cy="1970087"/>
          </a:xfrm>
          <a:prstGeom prst="wedgeRoundRectCallout">
            <a:avLst>
              <a:gd name="adj1" fmla="val 23250"/>
              <a:gd name="adj2" fmla="val 75884"/>
              <a:gd name="adj3" fmla="val 16667"/>
            </a:avLst>
          </a:prstGeom>
          <a:noFill/>
          <a:ln w="2540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I know only what you tell me </a:t>
            </a:r>
            <a:br>
              <a:rPr lang="en-US" altLang="en-US" sz="2800"/>
            </a:br>
            <a:r>
              <a:rPr lang="en-US" altLang="en-US" sz="2800"/>
              <a:t>via the pre-condition.</a:t>
            </a:r>
            <a:br>
              <a:rPr lang="en-US" altLang="en-US" sz="2800"/>
            </a:br>
            <a:r>
              <a:rPr lang="en-US" altLang="en-US" sz="2800"/>
              <a:t>I tell you only what the post-condition </a:t>
            </a:r>
            <a:br>
              <a:rPr lang="en-US" altLang="en-US" sz="2800"/>
            </a:br>
            <a:r>
              <a:rPr lang="en-US" altLang="en-US" sz="2800"/>
              <a:t>instructs me to.</a:t>
            </a:r>
          </a:p>
        </p:txBody>
      </p:sp>
      <p:sp>
        <p:nvSpPr>
          <p:cNvPr id="31751" name="Rectangle 2"/>
          <p:cNvSpPr>
            <a:spLocks noChangeArrowheads="1"/>
          </p:cNvSpPr>
          <p:nvPr/>
        </p:nvSpPr>
        <p:spPr bwMode="auto">
          <a:xfrm rot="-2306002">
            <a:off x="4686300" y="3663950"/>
            <a:ext cx="2209800" cy="4191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1752" name="Rectangle 98"/>
          <p:cNvSpPr>
            <a:spLocks noChangeArrowheads="1"/>
          </p:cNvSpPr>
          <p:nvPr/>
        </p:nvSpPr>
        <p:spPr bwMode="auto">
          <a:xfrm rot="2139902">
            <a:off x="2382838" y="3741738"/>
            <a:ext cx="2209800" cy="4191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4572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 smtClean="0"/>
              <a:t>Searching in a Graph</a:t>
            </a:r>
          </a:p>
        </p:txBody>
      </p:sp>
      <p:sp>
        <p:nvSpPr>
          <p:cNvPr id="327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943600"/>
            <a:ext cx="6400800" cy="17526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z="2400" smtClean="0">
              <a:solidFill>
                <a:schemeClr val="accent2"/>
              </a:solidFill>
            </a:endParaRPr>
          </a:p>
          <a:p>
            <a:pPr eaLnBrk="1" hangingPunct="1"/>
            <a:endParaRPr lang="en-US" altLang="en-US" smtClean="0">
              <a:solidFill>
                <a:schemeClr val="accent2"/>
              </a:solidFill>
            </a:endParaRPr>
          </a:p>
          <a:p>
            <a:pPr eaLnBrk="1" hangingPunct="1"/>
            <a:endParaRPr lang="en-US" altLang="en-US" smtClean="0"/>
          </a:p>
        </p:txBody>
      </p:sp>
      <p:graphicFrame>
        <p:nvGraphicFramePr>
          <p:cNvPr id="3277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82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3" name="Text Box 5"/>
          <p:cNvSpPr txBox="1">
            <a:spLocks noChangeArrowheads="1"/>
          </p:cNvSpPr>
          <p:nvPr/>
        </p:nvSpPr>
        <p:spPr bwMode="auto">
          <a:xfrm>
            <a:off x="7286625" y="6399213"/>
            <a:ext cx="208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chemeClr val="accent2"/>
                </a:solidFill>
              </a:rPr>
              <a:t>COSC 3101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eaLnBrk="0" hangingPunct="0"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5</a:t>
            </a:r>
            <a:endParaRPr lang="en-US" sz="24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2775" name="WordArt 7"/>
          <p:cNvSpPr>
            <a:spLocks noChangeArrowheads="1" noChangeShapeType="1" noTextEdit="1"/>
          </p:cNvSpPr>
          <p:nvPr/>
        </p:nvSpPr>
        <p:spPr bwMode="auto">
          <a:xfrm>
            <a:off x="457200" y="6858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pic>
        <p:nvPicPr>
          <p:cNvPr id="32776" name="Picture 13" descr="IMGP223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2030413"/>
            <a:ext cx="2011363" cy="279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7" name="Picture 14" descr="IMGP2248liquid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3771900"/>
            <a:ext cx="2797175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8" name="Text Box 4"/>
          <p:cNvSpPr txBox="1">
            <a:spLocks noChangeArrowheads="1"/>
          </p:cNvSpPr>
          <p:nvPr/>
        </p:nvSpPr>
        <p:spPr bwMode="auto">
          <a:xfrm>
            <a:off x="3429000" y="2057400"/>
            <a:ext cx="4495800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hlinkClick r:id="rId8" action="ppaction://hlinksldjump"/>
              </a:rPr>
              <a:t>Generic Search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9" action="ppaction://hlinksldjump"/>
              </a:rPr>
              <a:t>Breadth First Search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10" action="ppaction://hlinksldjump"/>
              </a:rPr>
              <a:t>Dijkstra's Shortest Paths Algorithm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11" action="ppaction://hlinksldjump"/>
              </a:rPr>
              <a:t>Depth First Search</a:t>
            </a:r>
            <a:endParaRPr lang="en-US" altLang="en-US" sz="2400"/>
          </a:p>
          <a:p>
            <a:pPr eaLnBrk="1" hangingPunct="1"/>
            <a:r>
              <a:rPr lang="en-US" altLang="en-US" sz="2400">
                <a:hlinkClick r:id="rId12" action="ppaction://hlinksldjump"/>
              </a:rPr>
              <a:t>Linear Order</a:t>
            </a:r>
            <a:endParaRPr lang="en-US" altLang="en-US" sz="2400"/>
          </a:p>
        </p:txBody>
      </p:sp>
      <p:pic>
        <p:nvPicPr>
          <p:cNvPr id="32779" name="Picture 13" descr="IMGP223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2030413"/>
            <a:ext cx="2011363" cy="279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80" name="Picture 14" descr="IMGP2248liquid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5825" y="3771900"/>
            <a:ext cx="2797175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4" name="Group 2"/>
          <p:cNvGrpSpPr>
            <a:grpSpLocks/>
          </p:cNvGrpSpPr>
          <p:nvPr/>
        </p:nvGrpSpPr>
        <p:grpSpPr bwMode="auto">
          <a:xfrm>
            <a:off x="444500" y="1300163"/>
            <a:ext cx="3289300" cy="3144837"/>
            <a:chOff x="280" y="1795"/>
            <a:chExt cx="2072" cy="1981"/>
          </a:xfrm>
        </p:grpSpPr>
        <p:sp>
          <p:nvSpPr>
            <p:cNvPr id="33810" name="Oval 3"/>
            <p:cNvSpPr>
              <a:spLocks noChangeAspect="1" noChangeArrowheads="1"/>
            </p:cNvSpPr>
            <p:nvPr/>
          </p:nvSpPr>
          <p:spPr bwMode="auto">
            <a:xfrm>
              <a:off x="1187" y="3021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1" name="Oval 4"/>
            <p:cNvSpPr>
              <a:spLocks noChangeAspect="1" noChangeArrowheads="1"/>
            </p:cNvSpPr>
            <p:nvPr/>
          </p:nvSpPr>
          <p:spPr bwMode="auto">
            <a:xfrm>
              <a:off x="514" y="3165"/>
              <a:ext cx="48" cy="4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2" name="Oval 5"/>
            <p:cNvSpPr>
              <a:spLocks noChangeAspect="1" noChangeArrowheads="1"/>
            </p:cNvSpPr>
            <p:nvPr/>
          </p:nvSpPr>
          <p:spPr bwMode="auto">
            <a:xfrm>
              <a:off x="2149" y="2877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3" name="Oval 6"/>
            <p:cNvSpPr>
              <a:spLocks noChangeAspect="1" noChangeArrowheads="1"/>
            </p:cNvSpPr>
            <p:nvPr/>
          </p:nvSpPr>
          <p:spPr bwMode="auto">
            <a:xfrm>
              <a:off x="947" y="3454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4" name="Oval 7"/>
            <p:cNvSpPr>
              <a:spLocks noChangeAspect="1" noChangeArrowheads="1"/>
            </p:cNvSpPr>
            <p:nvPr/>
          </p:nvSpPr>
          <p:spPr bwMode="auto">
            <a:xfrm>
              <a:off x="1596" y="3502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5" name="Oval 8"/>
            <p:cNvSpPr>
              <a:spLocks noChangeAspect="1" noChangeArrowheads="1"/>
            </p:cNvSpPr>
            <p:nvPr/>
          </p:nvSpPr>
          <p:spPr bwMode="auto">
            <a:xfrm>
              <a:off x="1668" y="2588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6" name="Text Box 9"/>
            <p:cNvSpPr txBox="1">
              <a:spLocks noChangeAspect="1" noChangeArrowheads="1"/>
            </p:cNvSpPr>
            <p:nvPr/>
          </p:nvSpPr>
          <p:spPr bwMode="auto">
            <a:xfrm>
              <a:off x="1253" y="1795"/>
              <a:ext cx="209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s</a:t>
              </a:r>
            </a:p>
          </p:txBody>
        </p:sp>
        <p:sp>
          <p:nvSpPr>
            <p:cNvPr id="33817" name="Text Box 10"/>
            <p:cNvSpPr txBox="1">
              <a:spLocks noChangeAspect="1" noChangeArrowheads="1"/>
            </p:cNvSpPr>
            <p:nvPr/>
          </p:nvSpPr>
          <p:spPr bwMode="auto">
            <a:xfrm>
              <a:off x="544" y="2084"/>
              <a:ext cx="22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a</a:t>
              </a:r>
            </a:p>
          </p:txBody>
        </p:sp>
        <p:sp>
          <p:nvSpPr>
            <p:cNvPr id="33818" name="Text Box 11"/>
            <p:cNvSpPr txBox="1">
              <a:spLocks noChangeAspect="1" noChangeArrowheads="1"/>
            </p:cNvSpPr>
            <p:nvPr/>
          </p:nvSpPr>
          <p:spPr bwMode="auto">
            <a:xfrm>
              <a:off x="280" y="2559"/>
              <a:ext cx="22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c</a:t>
              </a:r>
            </a:p>
          </p:txBody>
        </p:sp>
        <p:sp>
          <p:nvSpPr>
            <p:cNvPr id="33819" name="Text Box 12"/>
            <p:cNvSpPr txBox="1">
              <a:spLocks noChangeAspect="1" noChangeArrowheads="1"/>
            </p:cNvSpPr>
            <p:nvPr/>
          </p:nvSpPr>
          <p:spPr bwMode="auto">
            <a:xfrm>
              <a:off x="418" y="311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h</a:t>
              </a:r>
            </a:p>
          </p:txBody>
        </p:sp>
        <p:sp>
          <p:nvSpPr>
            <p:cNvPr id="33820" name="Text Box 13"/>
            <p:cNvSpPr txBox="1">
              <a:spLocks noChangeAspect="1" noChangeArrowheads="1"/>
            </p:cNvSpPr>
            <p:nvPr/>
          </p:nvSpPr>
          <p:spPr bwMode="auto">
            <a:xfrm>
              <a:off x="850" y="3430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k</a:t>
              </a:r>
            </a:p>
          </p:txBody>
        </p:sp>
        <p:sp>
          <p:nvSpPr>
            <p:cNvPr id="33821" name="Text Box 14"/>
            <p:cNvSpPr txBox="1">
              <a:spLocks noChangeAspect="1" noChangeArrowheads="1"/>
            </p:cNvSpPr>
            <p:nvPr/>
          </p:nvSpPr>
          <p:spPr bwMode="auto">
            <a:xfrm>
              <a:off x="888" y="2631"/>
              <a:ext cx="1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f</a:t>
              </a:r>
            </a:p>
          </p:txBody>
        </p:sp>
        <p:sp>
          <p:nvSpPr>
            <p:cNvPr id="33822" name="Text Box 15"/>
            <p:cNvSpPr txBox="1">
              <a:spLocks noChangeAspect="1" noChangeArrowheads="1"/>
            </p:cNvSpPr>
            <p:nvPr/>
          </p:nvSpPr>
          <p:spPr bwMode="auto">
            <a:xfrm>
              <a:off x="1223" y="2944"/>
              <a:ext cx="18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i</a:t>
              </a:r>
            </a:p>
          </p:txBody>
        </p:sp>
        <p:sp>
          <p:nvSpPr>
            <p:cNvPr id="33823" name="Text Box 16"/>
            <p:cNvSpPr txBox="1">
              <a:spLocks noChangeAspect="1" noChangeArrowheads="1"/>
            </p:cNvSpPr>
            <p:nvPr/>
          </p:nvSpPr>
          <p:spPr bwMode="auto">
            <a:xfrm>
              <a:off x="2045" y="3232"/>
              <a:ext cx="30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m</a:t>
              </a:r>
            </a:p>
          </p:txBody>
        </p:sp>
        <p:sp>
          <p:nvSpPr>
            <p:cNvPr id="33824" name="Text Box 17"/>
            <p:cNvSpPr txBox="1">
              <a:spLocks noChangeAspect="1" noChangeArrowheads="1"/>
            </p:cNvSpPr>
            <p:nvPr/>
          </p:nvSpPr>
          <p:spPr bwMode="auto">
            <a:xfrm>
              <a:off x="2169" y="2785"/>
              <a:ext cx="18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j</a:t>
              </a:r>
            </a:p>
          </p:txBody>
        </p:sp>
        <p:sp>
          <p:nvSpPr>
            <p:cNvPr id="33825" name="Text Box 18"/>
            <p:cNvSpPr txBox="1">
              <a:spLocks noChangeAspect="1" noChangeArrowheads="1"/>
            </p:cNvSpPr>
            <p:nvPr/>
          </p:nvSpPr>
          <p:spPr bwMode="auto">
            <a:xfrm>
              <a:off x="2122" y="2288"/>
              <a:ext cx="22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e</a:t>
              </a:r>
            </a:p>
          </p:txBody>
        </p:sp>
        <p:sp>
          <p:nvSpPr>
            <p:cNvPr id="33826" name="Text Box 19"/>
            <p:cNvSpPr txBox="1">
              <a:spLocks noChangeAspect="1" noChangeArrowheads="1"/>
            </p:cNvSpPr>
            <p:nvPr/>
          </p:nvSpPr>
          <p:spPr bwMode="auto">
            <a:xfrm>
              <a:off x="1884" y="199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b</a:t>
              </a:r>
            </a:p>
          </p:txBody>
        </p:sp>
        <p:sp>
          <p:nvSpPr>
            <p:cNvPr id="33827" name="Text Box 20"/>
            <p:cNvSpPr txBox="1">
              <a:spLocks noChangeAspect="1" noChangeArrowheads="1"/>
            </p:cNvSpPr>
            <p:nvPr/>
          </p:nvSpPr>
          <p:spPr bwMode="auto">
            <a:xfrm>
              <a:off x="1718" y="24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g</a:t>
              </a:r>
            </a:p>
          </p:txBody>
        </p:sp>
        <p:sp>
          <p:nvSpPr>
            <p:cNvPr id="33828" name="Text Box 21"/>
            <p:cNvSpPr txBox="1">
              <a:spLocks noChangeAspect="1" noChangeArrowheads="1"/>
            </p:cNvSpPr>
            <p:nvPr/>
          </p:nvSpPr>
          <p:spPr bwMode="auto">
            <a:xfrm>
              <a:off x="1237" y="232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d</a:t>
              </a:r>
            </a:p>
          </p:txBody>
        </p:sp>
        <p:sp>
          <p:nvSpPr>
            <p:cNvPr id="33829" name="Line 22"/>
            <p:cNvSpPr>
              <a:spLocks noChangeAspect="1" noChangeShapeType="1"/>
            </p:cNvSpPr>
            <p:nvPr/>
          </p:nvSpPr>
          <p:spPr bwMode="auto">
            <a:xfrm flipH="1">
              <a:off x="682" y="1963"/>
              <a:ext cx="625" cy="241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30" name="Line 23"/>
            <p:cNvSpPr>
              <a:spLocks noChangeAspect="1" noChangeShapeType="1"/>
            </p:cNvSpPr>
            <p:nvPr/>
          </p:nvSpPr>
          <p:spPr bwMode="auto">
            <a:xfrm flipH="1">
              <a:off x="1235" y="1962"/>
              <a:ext cx="72" cy="505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31" name="Line 24"/>
            <p:cNvSpPr>
              <a:spLocks noChangeAspect="1" noChangeShapeType="1"/>
            </p:cNvSpPr>
            <p:nvPr/>
          </p:nvSpPr>
          <p:spPr bwMode="auto">
            <a:xfrm>
              <a:off x="1307" y="1963"/>
              <a:ext cx="361" cy="625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32" name="Line 25"/>
            <p:cNvSpPr>
              <a:spLocks noChangeAspect="1" noChangeShapeType="1"/>
            </p:cNvSpPr>
            <p:nvPr/>
          </p:nvSpPr>
          <p:spPr bwMode="auto">
            <a:xfrm>
              <a:off x="1307" y="1963"/>
              <a:ext cx="553" cy="145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33" name="Line 26"/>
            <p:cNvSpPr>
              <a:spLocks noChangeAspect="1" noChangeShapeType="1"/>
            </p:cNvSpPr>
            <p:nvPr/>
          </p:nvSpPr>
          <p:spPr bwMode="auto">
            <a:xfrm flipH="1">
              <a:off x="1692" y="2108"/>
              <a:ext cx="192" cy="48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34" name="Line 27"/>
            <p:cNvSpPr>
              <a:spLocks noChangeAspect="1" noChangeShapeType="1"/>
            </p:cNvSpPr>
            <p:nvPr/>
          </p:nvSpPr>
          <p:spPr bwMode="auto">
            <a:xfrm flipV="1">
              <a:off x="1211" y="2636"/>
              <a:ext cx="457" cy="409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35" name="Line 28"/>
            <p:cNvSpPr>
              <a:spLocks noChangeAspect="1" noChangeShapeType="1"/>
            </p:cNvSpPr>
            <p:nvPr/>
          </p:nvSpPr>
          <p:spPr bwMode="auto">
            <a:xfrm flipV="1">
              <a:off x="1235" y="2396"/>
              <a:ext cx="866" cy="96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36" name="Line 29"/>
            <p:cNvSpPr>
              <a:spLocks noChangeAspect="1" noChangeShapeType="1"/>
            </p:cNvSpPr>
            <p:nvPr/>
          </p:nvSpPr>
          <p:spPr bwMode="auto">
            <a:xfrm>
              <a:off x="1908" y="2108"/>
              <a:ext cx="217" cy="26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37" name="Line 30"/>
            <p:cNvSpPr>
              <a:spLocks noChangeAspect="1" noChangeShapeType="1"/>
            </p:cNvSpPr>
            <p:nvPr/>
          </p:nvSpPr>
          <p:spPr bwMode="auto">
            <a:xfrm>
              <a:off x="1692" y="2636"/>
              <a:ext cx="457" cy="21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38" name="Line 31"/>
            <p:cNvSpPr>
              <a:spLocks noChangeAspect="1" noChangeShapeType="1"/>
            </p:cNvSpPr>
            <p:nvPr/>
          </p:nvSpPr>
          <p:spPr bwMode="auto">
            <a:xfrm>
              <a:off x="2125" y="2396"/>
              <a:ext cx="48" cy="45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39" name="Line 32"/>
            <p:cNvSpPr>
              <a:spLocks noChangeAspect="1" noChangeShapeType="1"/>
            </p:cNvSpPr>
            <p:nvPr/>
          </p:nvSpPr>
          <p:spPr bwMode="auto">
            <a:xfrm>
              <a:off x="1235" y="2516"/>
              <a:ext cx="769" cy="77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40" name="Line 33"/>
            <p:cNvSpPr>
              <a:spLocks noChangeAspect="1" noChangeShapeType="1"/>
            </p:cNvSpPr>
            <p:nvPr/>
          </p:nvSpPr>
          <p:spPr bwMode="auto">
            <a:xfrm flipH="1">
              <a:off x="875" y="2492"/>
              <a:ext cx="360" cy="217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41" name="Line 34"/>
            <p:cNvSpPr>
              <a:spLocks noChangeAspect="1" noChangeShapeType="1"/>
            </p:cNvSpPr>
            <p:nvPr/>
          </p:nvSpPr>
          <p:spPr bwMode="auto">
            <a:xfrm>
              <a:off x="658" y="2228"/>
              <a:ext cx="192" cy="481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42" name="Line 35"/>
            <p:cNvSpPr>
              <a:spLocks noChangeAspect="1" noChangeShapeType="1"/>
            </p:cNvSpPr>
            <p:nvPr/>
          </p:nvSpPr>
          <p:spPr bwMode="auto">
            <a:xfrm flipH="1">
              <a:off x="418" y="2228"/>
              <a:ext cx="240" cy="384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43" name="Line 36"/>
            <p:cNvSpPr>
              <a:spLocks noChangeAspect="1" noChangeShapeType="1"/>
            </p:cNvSpPr>
            <p:nvPr/>
          </p:nvSpPr>
          <p:spPr bwMode="auto">
            <a:xfrm>
              <a:off x="394" y="2661"/>
              <a:ext cx="769" cy="36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44" name="Line 37"/>
            <p:cNvSpPr>
              <a:spLocks noChangeAspect="1" noChangeShapeType="1"/>
            </p:cNvSpPr>
            <p:nvPr/>
          </p:nvSpPr>
          <p:spPr bwMode="auto">
            <a:xfrm flipH="1">
              <a:off x="995" y="3045"/>
              <a:ext cx="216" cy="409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45" name="Line 38"/>
            <p:cNvSpPr>
              <a:spLocks noChangeAspect="1" noChangeShapeType="1"/>
            </p:cNvSpPr>
            <p:nvPr/>
          </p:nvSpPr>
          <p:spPr bwMode="auto">
            <a:xfrm>
              <a:off x="1211" y="3045"/>
              <a:ext cx="385" cy="45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46" name="Line 39"/>
            <p:cNvSpPr>
              <a:spLocks noChangeAspect="1" noChangeShapeType="1"/>
            </p:cNvSpPr>
            <p:nvPr/>
          </p:nvSpPr>
          <p:spPr bwMode="auto">
            <a:xfrm flipH="1">
              <a:off x="586" y="3045"/>
              <a:ext cx="625" cy="12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47" name="Line 40"/>
            <p:cNvSpPr>
              <a:spLocks noChangeAspect="1" noChangeShapeType="1"/>
            </p:cNvSpPr>
            <p:nvPr/>
          </p:nvSpPr>
          <p:spPr bwMode="auto">
            <a:xfrm flipH="1">
              <a:off x="1644" y="3310"/>
              <a:ext cx="384" cy="216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48" name="Line 41"/>
            <p:cNvSpPr>
              <a:spLocks noChangeAspect="1" noChangeShapeType="1"/>
            </p:cNvSpPr>
            <p:nvPr/>
          </p:nvSpPr>
          <p:spPr bwMode="auto">
            <a:xfrm flipV="1">
              <a:off x="2052" y="2925"/>
              <a:ext cx="145" cy="38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49" name="Line 42"/>
            <p:cNvSpPr>
              <a:spLocks noChangeAspect="1" noChangeShapeType="1"/>
            </p:cNvSpPr>
            <p:nvPr/>
          </p:nvSpPr>
          <p:spPr bwMode="auto">
            <a:xfrm flipH="1" flipV="1">
              <a:off x="1692" y="2661"/>
              <a:ext cx="481" cy="24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50" name="Line 43"/>
            <p:cNvSpPr>
              <a:spLocks noChangeAspect="1" noChangeShapeType="1"/>
            </p:cNvSpPr>
            <p:nvPr/>
          </p:nvSpPr>
          <p:spPr bwMode="auto">
            <a:xfrm flipH="1" flipV="1">
              <a:off x="875" y="2757"/>
              <a:ext cx="336" cy="28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51" name="Line 44"/>
            <p:cNvSpPr>
              <a:spLocks noChangeAspect="1" noChangeShapeType="1"/>
            </p:cNvSpPr>
            <p:nvPr/>
          </p:nvSpPr>
          <p:spPr bwMode="auto">
            <a:xfrm flipH="1">
              <a:off x="2028" y="2901"/>
              <a:ext cx="145" cy="38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52" name="Line 45"/>
            <p:cNvSpPr>
              <a:spLocks noChangeAspect="1" noChangeShapeType="1"/>
            </p:cNvSpPr>
            <p:nvPr/>
          </p:nvSpPr>
          <p:spPr bwMode="auto">
            <a:xfrm flipV="1">
              <a:off x="1620" y="2685"/>
              <a:ext cx="48" cy="841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53" name="Line 46"/>
            <p:cNvSpPr>
              <a:spLocks noChangeAspect="1" noChangeShapeType="1"/>
            </p:cNvSpPr>
            <p:nvPr/>
          </p:nvSpPr>
          <p:spPr bwMode="auto">
            <a:xfrm flipH="1" flipV="1">
              <a:off x="1019" y="3502"/>
              <a:ext cx="601" cy="2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54" name="Line 47"/>
            <p:cNvSpPr>
              <a:spLocks noChangeAspect="1" noChangeShapeType="1"/>
            </p:cNvSpPr>
            <p:nvPr/>
          </p:nvSpPr>
          <p:spPr bwMode="auto">
            <a:xfrm flipV="1">
              <a:off x="850" y="2011"/>
              <a:ext cx="409" cy="722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55" name="Line 48"/>
            <p:cNvSpPr>
              <a:spLocks noChangeAspect="1" noChangeShapeType="1"/>
            </p:cNvSpPr>
            <p:nvPr/>
          </p:nvSpPr>
          <p:spPr bwMode="auto">
            <a:xfrm>
              <a:off x="538" y="3189"/>
              <a:ext cx="409" cy="26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56" name="Line 49"/>
            <p:cNvSpPr>
              <a:spLocks noChangeAspect="1" noChangeShapeType="1"/>
            </p:cNvSpPr>
            <p:nvPr/>
          </p:nvSpPr>
          <p:spPr bwMode="auto">
            <a:xfrm>
              <a:off x="394" y="2661"/>
              <a:ext cx="120" cy="50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57" name="Line 50"/>
            <p:cNvSpPr>
              <a:spLocks noChangeAspect="1" noChangeShapeType="1"/>
            </p:cNvSpPr>
            <p:nvPr/>
          </p:nvSpPr>
          <p:spPr bwMode="auto">
            <a:xfrm>
              <a:off x="394" y="2661"/>
              <a:ext cx="432" cy="72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58" name="Oval 51"/>
            <p:cNvSpPr>
              <a:spLocks noChangeAspect="1" noChangeArrowheads="1"/>
            </p:cNvSpPr>
            <p:nvPr/>
          </p:nvSpPr>
          <p:spPr bwMode="auto">
            <a:xfrm>
              <a:off x="1283" y="1939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/>
            </a:p>
          </p:txBody>
        </p:sp>
        <p:sp>
          <p:nvSpPr>
            <p:cNvPr id="33859" name="Line 52"/>
            <p:cNvSpPr>
              <a:spLocks noChangeAspect="1" noChangeShapeType="1"/>
            </p:cNvSpPr>
            <p:nvPr/>
          </p:nvSpPr>
          <p:spPr bwMode="auto">
            <a:xfrm>
              <a:off x="1307" y="1963"/>
              <a:ext cx="0" cy="0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60" name="Oval 53"/>
            <p:cNvSpPr>
              <a:spLocks noChangeAspect="1" noChangeArrowheads="1"/>
            </p:cNvSpPr>
            <p:nvPr/>
          </p:nvSpPr>
          <p:spPr bwMode="auto">
            <a:xfrm>
              <a:off x="634" y="2204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61" name="Oval 54"/>
            <p:cNvSpPr>
              <a:spLocks noChangeAspect="1" noChangeArrowheads="1"/>
            </p:cNvSpPr>
            <p:nvPr/>
          </p:nvSpPr>
          <p:spPr bwMode="auto">
            <a:xfrm>
              <a:off x="1211" y="2468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62" name="Oval 55"/>
            <p:cNvSpPr>
              <a:spLocks noChangeAspect="1" noChangeArrowheads="1"/>
            </p:cNvSpPr>
            <p:nvPr/>
          </p:nvSpPr>
          <p:spPr bwMode="auto">
            <a:xfrm>
              <a:off x="1860" y="2084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63" name="Oval 56"/>
            <p:cNvSpPr>
              <a:spLocks noChangeAspect="1" noChangeArrowheads="1"/>
            </p:cNvSpPr>
            <p:nvPr/>
          </p:nvSpPr>
          <p:spPr bwMode="auto">
            <a:xfrm>
              <a:off x="370" y="2636"/>
              <a:ext cx="48" cy="49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64" name="Oval 57"/>
            <p:cNvSpPr>
              <a:spLocks noChangeAspect="1" noChangeArrowheads="1"/>
            </p:cNvSpPr>
            <p:nvPr/>
          </p:nvSpPr>
          <p:spPr bwMode="auto">
            <a:xfrm>
              <a:off x="826" y="2709"/>
              <a:ext cx="49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65" name="Oval 58"/>
            <p:cNvSpPr>
              <a:spLocks noChangeAspect="1" noChangeArrowheads="1"/>
            </p:cNvSpPr>
            <p:nvPr/>
          </p:nvSpPr>
          <p:spPr bwMode="auto">
            <a:xfrm>
              <a:off x="2101" y="2372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66" name="Oval 59"/>
            <p:cNvSpPr>
              <a:spLocks noChangeAspect="1" noChangeArrowheads="1"/>
            </p:cNvSpPr>
            <p:nvPr/>
          </p:nvSpPr>
          <p:spPr bwMode="auto">
            <a:xfrm>
              <a:off x="2004" y="3286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481340" name="Rectangle 60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800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We know </a:t>
            </a:r>
            <a:r>
              <a:rPr lang="en-US" altLang="en-US" sz="3000">
                <a:solidFill>
                  <a:schemeClr val="hlink"/>
                </a:solidFill>
              </a:rPr>
              <a:t>found</a:t>
            </a:r>
            <a:r>
              <a:rPr lang="en-US" altLang="en-US" sz="3000"/>
              <a:t> nodes are reachable from s because we have traced out a path. </a:t>
            </a:r>
          </a:p>
        </p:txBody>
      </p:sp>
      <p:sp>
        <p:nvSpPr>
          <p:cNvPr id="481341" name="Rectangle 61"/>
          <p:cNvSpPr>
            <a:spLocks noChangeArrowheads="1"/>
          </p:cNvSpPr>
          <p:nvPr/>
        </p:nvSpPr>
        <p:spPr bwMode="auto">
          <a:xfrm>
            <a:off x="4454525" y="2806700"/>
            <a:ext cx="4452938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800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If a node has been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>
                <a:solidFill>
                  <a:schemeClr val="hlink"/>
                </a:solidFill>
              </a:rPr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33797" name="Rectangle 62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481343" name="Group 63"/>
          <p:cNvGrpSpPr>
            <a:grpSpLocks/>
          </p:cNvGrpSpPr>
          <p:nvPr/>
        </p:nvGrpSpPr>
        <p:grpSpPr bwMode="auto">
          <a:xfrm>
            <a:off x="3175000" y="1235075"/>
            <a:ext cx="1076325" cy="1720850"/>
            <a:chOff x="2000" y="1746"/>
            <a:chExt cx="678" cy="1084"/>
          </a:xfrm>
        </p:grpSpPr>
        <p:grpSp>
          <p:nvGrpSpPr>
            <p:cNvPr id="33800" name="Group 64"/>
            <p:cNvGrpSpPr>
              <a:grpSpLocks/>
            </p:cNvGrpSpPr>
            <p:nvPr/>
          </p:nvGrpSpPr>
          <p:grpSpPr bwMode="auto">
            <a:xfrm>
              <a:off x="2166" y="1746"/>
              <a:ext cx="512" cy="1084"/>
              <a:chOff x="2166" y="1746"/>
              <a:chExt cx="512" cy="1084"/>
            </a:xfrm>
          </p:grpSpPr>
          <p:grpSp>
            <p:nvGrpSpPr>
              <p:cNvPr id="33802" name="Group 65"/>
              <p:cNvGrpSpPr>
                <a:grpSpLocks/>
              </p:cNvGrpSpPr>
              <p:nvPr/>
            </p:nvGrpSpPr>
            <p:grpSpPr bwMode="auto">
              <a:xfrm rot="21072228" flipH="1">
                <a:off x="2166" y="1812"/>
                <a:ext cx="512" cy="1018"/>
                <a:chOff x="2545" y="2054"/>
                <a:chExt cx="512" cy="1018"/>
              </a:xfrm>
            </p:grpSpPr>
            <p:sp>
              <p:nvSpPr>
                <p:cNvPr id="33804" name="Freeform 66"/>
                <p:cNvSpPr>
                  <a:spLocks/>
                </p:cNvSpPr>
                <p:nvPr/>
              </p:nvSpPr>
              <p:spPr bwMode="auto">
                <a:xfrm>
                  <a:off x="2708" y="2111"/>
                  <a:ext cx="200" cy="222"/>
                </a:xfrm>
                <a:custGeom>
                  <a:avLst/>
                  <a:gdLst>
                    <a:gd name="T0" fmla="*/ 104 w 601"/>
                    <a:gd name="T1" fmla="*/ 51 h 667"/>
                    <a:gd name="T2" fmla="*/ 87 w 601"/>
                    <a:gd name="T3" fmla="*/ 28 h 667"/>
                    <a:gd name="T4" fmla="*/ 62 w 601"/>
                    <a:gd name="T5" fmla="*/ 11 h 667"/>
                    <a:gd name="T6" fmla="*/ 40 w 601"/>
                    <a:gd name="T7" fmla="*/ 0 h 667"/>
                    <a:gd name="T8" fmla="*/ 23 w 601"/>
                    <a:gd name="T9" fmla="*/ 3 h 667"/>
                    <a:gd name="T10" fmla="*/ 10 w 601"/>
                    <a:gd name="T11" fmla="*/ 16 h 667"/>
                    <a:gd name="T12" fmla="*/ 0 w 601"/>
                    <a:gd name="T13" fmla="*/ 54 h 667"/>
                    <a:gd name="T14" fmla="*/ 4 w 601"/>
                    <a:gd name="T15" fmla="*/ 99 h 667"/>
                    <a:gd name="T16" fmla="*/ 14 w 601"/>
                    <a:gd name="T17" fmla="*/ 141 h 667"/>
                    <a:gd name="T18" fmla="*/ 26 w 601"/>
                    <a:gd name="T19" fmla="*/ 174 h 667"/>
                    <a:gd name="T20" fmla="*/ 48 w 601"/>
                    <a:gd name="T21" fmla="*/ 208 h 667"/>
                    <a:gd name="T22" fmla="*/ 67 w 601"/>
                    <a:gd name="T23" fmla="*/ 222 h 667"/>
                    <a:gd name="T24" fmla="*/ 93 w 601"/>
                    <a:gd name="T25" fmla="*/ 222 h 667"/>
                    <a:gd name="T26" fmla="*/ 118 w 601"/>
                    <a:gd name="T27" fmla="*/ 212 h 667"/>
                    <a:gd name="T28" fmla="*/ 132 w 601"/>
                    <a:gd name="T29" fmla="*/ 188 h 667"/>
                    <a:gd name="T30" fmla="*/ 139 w 601"/>
                    <a:gd name="T31" fmla="*/ 157 h 667"/>
                    <a:gd name="T32" fmla="*/ 136 w 601"/>
                    <a:gd name="T33" fmla="*/ 118 h 667"/>
                    <a:gd name="T34" fmla="*/ 197 w 601"/>
                    <a:gd name="T35" fmla="*/ 122 h 667"/>
                    <a:gd name="T36" fmla="*/ 200 w 601"/>
                    <a:gd name="T37" fmla="*/ 106 h 667"/>
                    <a:gd name="T38" fmla="*/ 130 w 601"/>
                    <a:gd name="T39" fmla="*/ 99 h 667"/>
                    <a:gd name="T40" fmla="*/ 113 w 601"/>
                    <a:gd name="T41" fmla="*/ 59 h 667"/>
                    <a:gd name="T42" fmla="*/ 104 w 601"/>
                    <a:gd name="T43" fmla="*/ 51 h 66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1" h="667">
                      <a:moveTo>
                        <a:pt x="313" y="154"/>
                      </a:moveTo>
                      <a:lnTo>
                        <a:pt x="260" y="85"/>
                      </a:lnTo>
                      <a:lnTo>
                        <a:pt x="187" y="34"/>
                      </a:lnTo>
                      <a:lnTo>
                        <a:pt x="121" y="0"/>
                      </a:lnTo>
                      <a:lnTo>
                        <a:pt x="68" y="9"/>
                      </a:lnTo>
                      <a:lnTo>
                        <a:pt x="30" y="47"/>
                      </a:lnTo>
                      <a:lnTo>
                        <a:pt x="0" y="163"/>
                      </a:lnTo>
                      <a:lnTo>
                        <a:pt x="12" y="296"/>
                      </a:lnTo>
                      <a:lnTo>
                        <a:pt x="43" y="423"/>
                      </a:lnTo>
                      <a:lnTo>
                        <a:pt x="78" y="522"/>
                      </a:lnTo>
                      <a:lnTo>
                        <a:pt x="143" y="625"/>
                      </a:lnTo>
                      <a:lnTo>
                        <a:pt x="200" y="667"/>
                      </a:lnTo>
                      <a:lnTo>
                        <a:pt x="278" y="667"/>
                      </a:lnTo>
                      <a:lnTo>
                        <a:pt x="356" y="638"/>
                      </a:lnTo>
                      <a:lnTo>
                        <a:pt x="396" y="564"/>
                      </a:lnTo>
                      <a:lnTo>
                        <a:pt x="417" y="471"/>
                      </a:lnTo>
                      <a:lnTo>
                        <a:pt x="409" y="355"/>
                      </a:lnTo>
                      <a:lnTo>
                        <a:pt x="592" y="368"/>
                      </a:lnTo>
                      <a:lnTo>
                        <a:pt x="601" y="317"/>
                      </a:lnTo>
                      <a:lnTo>
                        <a:pt x="392" y="296"/>
                      </a:lnTo>
                      <a:lnTo>
                        <a:pt x="339" y="176"/>
                      </a:lnTo>
                      <a:lnTo>
                        <a:pt x="313" y="15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5" name="Freeform 67"/>
                <p:cNvSpPr>
                  <a:spLocks/>
                </p:cNvSpPr>
                <p:nvPr/>
              </p:nvSpPr>
              <p:spPr bwMode="auto">
                <a:xfrm>
                  <a:off x="2545" y="2054"/>
                  <a:ext cx="231" cy="356"/>
                </a:xfrm>
                <a:custGeom>
                  <a:avLst/>
                  <a:gdLst>
                    <a:gd name="T0" fmla="*/ 135 w 692"/>
                    <a:gd name="T1" fmla="*/ 8 h 1069"/>
                    <a:gd name="T2" fmla="*/ 164 w 692"/>
                    <a:gd name="T3" fmla="*/ 0 h 1069"/>
                    <a:gd name="T4" fmla="*/ 187 w 692"/>
                    <a:gd name="T5" fmla="*/ 1 h 1069"/>
                    <a:gd name="T6" fmla="*/ 205 w 692"/>
                    <a:gd name="T7" fmla="*/ 14 h 1069"/>
                    <a:gd name="T8" fmla="*/ 216 w 692"/>
                    <a:gd name="T9" fmla="*/ 34 h 1069"/>
                    <a:gd name="T10" fmla="*/ 212 w 692"/>
                    <a:gd name="T11" fmla="*/ 55 h 1069"/>
                    <a:gd name="T12" fmla="*/ 196 w 692"/>
                    <a:gd name="T13" fmla="*/ 55 h 1069"/>
                    <a:gd name="T14" fmla="*/ 200 w 692"/>
                    <a:gd name="T15" fmla="*/ 38 h 1069"/>
                    <a:gd name="T16" fmla="*/ 187 w 692"/>
                    <a:gd name="T17" fmla="*/ 23 h 1069"/>
                    <a:gd name="T18" fmla="*/ 174 w 692"/>
                    <a:gd name="T19" fmla="*/ 17 h 1069"/>
                    <a:gd name="T20" fmla="*/ 152 w 692"/>
                    <a:gd name="T21" fmla="*/ 23 h 1069"/>
                    <a:gd name="T22" fmla="*/ 161 w 692"/>
                    <a:gd name="T23" fmla="*/ 40 h 1069"/>
                    <a:gd name="T24" fmla="*/ 164 w 692"/>
                    <a:gd name="T25" fmla="*/ 55 h 1069"/>
                    <a:gd name="T26" fmla="*/ 161 w 692"/>
                    <a:gd name="T27" fmla="*/ 68 h 1069"/>
                    <a:gd name="T28" fmla="*/ 139 w 692"/>
                    <a:gd name="T29" fmla="*/ 74 h 1069"/>
                    <a:gd name="T30" fmla="*/ 116 w 692"/>
                    <a:gd name="T31" fmla="*/ 70 h 1069"/>
                    <a:gd name="T32" fmla="*/ 111 w 692"/>
                    <a:gd name="T33" fmla="*/ 60 h 1069"/>
                    <a:gd name="T34" fmla="*/ 87 w 692"/>
                    <a:gd name="T35" fmla="*/ 87 h 1069"/>
                    <a:gd name="T36" fmla="*/ 72 w 692"/>
                    <a:gd name="T37" fmla="*/ 117 h 1069"/>
                    <a:gd name="T38" fmla="*/ 52 w 692"/>
                    <a:gd name="T39" fmla="*/ 155 h 1069"/>
                    <a:gd name="T40" fmla="*/ 39 w 692"/>
                    <a:gd name="T41" fmla="*/ 189 h 1069"/>
                    <a:gd name="T42" fmla="*/ 33 w 692"/>
                    <a:gd name="T43" fmla="*/ 222 h 1069"/>
                    <a:gd name="T44" fmla="*/ 38 w 692"/>
                    <a:gd name="T45" fmla="*/ 239 h 1069"/>
                    <a:gd name="T46" fmla="*/ 61 w 692"/>
                    <a:gd name="T47" fmla="*/ 261 h 1069"/>
                    <a:gd name="T48" fmla="*/ 109 w 692"/>
                    <a:gd name="T49" fmla="*/ 279 h 1069"/>
                    <a:gd name="T50" fmla="*/ 135 w 692"/>
                    <a:gd name="T51" fmla="*/ 287 h 1069"/>
                    <a:gd name="T52" fmla="*/ 161 w 692"/>
                    <a:gd name="T53" fmla="*/ 292 h 1069"/>
                    <a:gd name="T54" fmla="*/ 200 w 692"/>
                    <a:gd name="T55" fmla="*/ 307 h 1069"/>
                    <a:gd name="T56" fmla="*/ 229 w 692"/>
                    <a:gd name="T57" fmla="*/ 318 h 1069"/>
                    <a:gd name="T58" fmla="*/ 231 w 692"/>
                    <a:gd name="T59" fmla="*/ 337 h 1069"/>
                    <a:gd name="T60" fmla="*/ 216 w 692"/>
                    <a:gd name="T61" fmla="*/ 352 h 1069"/>
                    <a:gd name="T62" fmla="*/ 199 w 692"/>
                    <a:gd name="T63" fmla="*/ 356 h 1069"/>
                    <a:gd name="T64" fmla="*/ 173 w 692"/>
                    <a:gd name="T65" fmla="*/ 343 h 1069"/>
                    <a:gd name="T66" fmla="*/ 111 w 692"/>
                    <a:gd name="T67" fmla="*/ 312 h 1069"/>
                    <a:gd name="T68" fmla="*/ 61 w 692"/>
                    <a:gd name="T69" fmla="*/ 290 h 1069"/>
                    <a:gd name="T70" fmla="*/ 26 w 692"/>
                    <a:gd name="T71" fmla="*/ 266 h 1069"/>
                    <a:gd name="T72" fmla="*/ 3 w 692"/>
                    <a:gd name="T73" fmla="*/ 245 h 1069"/>
                    <a:gd name="T74" fmla="*/ 0 w 692"/>
                    <a:gd name="T75" fmla="*/ 219 h 1069"/>
                    <a:gd name="T76" fmla="*/ 13 w 692"/>
                    <a:gd name="T77" fmla="*/ 185 h 1069"/>
                    <a:gd name="T78" fmla="*/ 39 w 692"/>
                    <a:gd name="T79" fmla="*/ 134 h 1069"/>
                    <a:gd name="T80" fmla="*/ 63 w 692"/>
                    <a:gd name="T81" fmla="*/ 91 h 1069"/>
                    <a:gd name="T82" fmla="*/ 94 w 692"/>
                    <a:gd name="T83" fmla="*/ 47 h 1069"/>
                    <a:gd name="T84" fmla="*/ 118 w 692"/>
                    <a:gd name="T85" fmla="*/ 21 h 1069"/>
                    <a:gd name="T86" fmla="*/ 147 w 692"/>
                    <a:gd name="T87" fmla="*/ 8 h 1069"/>
                    <a:gd name="T88" fmla="*/ 135 w 692"/>
                    <a:gd name="T89" fmla="*/ 8 h 106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692" h="1069">
                      <a:moveTo>
                        <a:pt x="403" y="25"/>
                      </a:moveTo>
                      <a:lnTo>
                        <a:pt x="490" y="0"/>
                      </a:lnTo>
                      <a:lnTo>
                        <a:pt x="560" y="4"/>
                      </a:lnTo>
                      <a:lnTo>
                        <a:pt x="613" y="42"/>
                      </a:lnTo>
                      <a:lnTo>
                        <a:pt x="648" y="102"/>
                      </a:lnTo>
                      <a:lnTo>
                        <a:pt x="635" y="165"/>
                      </a:lnTo>
                      <a:lnTo>
                        <a:pt x="586" y="165"/>
                      </a:lnTo>
                      <a:lnTo>
                        <a:pt x="599" y="114"/>
                      </a:lnTo>
                      <a:lnTo>
                        <a:pt x="560" y="68"/>
                      </a:lnTo>
                      <a:lnTo>
                        <a:pt x="522" y="51"/>
                      </a:lnTo>
                      <a:lnTo>
                        <a:pt x="456" y="68"/>
                      </a:lnTo>
                      <a:lnTo>
                        <a:pt x="482" y="119"/>
                      </a:lnTo>
                      <a:lnTo>
                        <a:pt x="490" y="165"/>
                      </a:lnTo>
                      <a:lnTo>
                        <a:pt x="482" y="205"/>
                      </a:lnTo>
                      <a:lnTo>
                        <a:pt x="417" y="222"/>
                      </a:lnTo>
                      <a:lnTo>
                        <a:pt x="347" y="209"/>
                      </a:lnTo>
                      <a:lnTo>
                        <a:pt x="334" y="179"/>
                      </a:lnTo>
                      <a:lnTo>
                        <a:pt x="260" y="260"/>
                      </a:lnTo>
                      <a:lnTo>
                        <a:pt x="217" y="350"/>
                      </a:lnTo>
                      <a:lnTo>
                        <a:pt x="156" y="465"/>
                      </a:lnTo>
                      <a:lnTo>
                        <a:pt x="117" y="568"/>
                      </a:lnTo>
                      <a:lnTo>
                        <a:pt x="100" y="667"/>
                      </a:lnTo>
                      <a:lnTo>
                        <a:pt x="113" y="718"/>
                      </a:lnTo>
                      <a:lnTo>
                        <a:pt x="182" y="783"/>
                      </a:lnTo>
                      <a:lnTo>
                        <a:pt x="326" y="838"/>
                      </a:lnTo>
                      <a:lnTo>
                        <a:pt x="403" y="863"/>
                      </a:lnTo>
                      <a:lnTo>
                        <a:pt x="482" y="876"/>
                      </a:lnTo>
                      <a:lnTo>
                        <a:pt x="599" y="923"/>
                      </a:lnTo>
                      <a:lnTo>
                        <a:pt x="686" y="954"/>
                      </a:lnTo>
                      <a:lnTo>
                        <a:pt x="692" y="1013"/>
                      </a:lnTo>
                      <a:lnTo>
                        <a:pt x="648" y="1056"/>
                      </a:lnTo>
                      <a:lnTo>
                        <a:pt x="596" y="1069"/>
                      </a:lnTo>
                      <a:lnTo>
                        <a:pt x="517" y="1030"/>
                      </a:lnTo>
                      <a:lnTo>
                        <a:pt x="334" y="936"/>
                      </a:lnTo>
                      <a:lnTo>
                        <a:pt x="182" y="872"/>
                      </a:lnTo>
                      <a:lnTo>
                        <a:pt x="77" y="800"/>
                      </a:lnTo>
                      <a:lnTo>
                        <a:pt x="8" y="735"/>
                      </a:lnTo>
                      <a:lnTo>
                        <a:pt x="0" y="658"/>
                      </a:lnTo>
                      <a:lnTo>
                        <a:pt x="38" y="555"/>
                      </a:lnTo>
                      <a:lnTo>
                        <a:pt x="117" y="401"/>
                      </a:lnTo>
                      <a:lnTo>
                        <a:pt x="190" y="273"/>
                      </a:lnTo>
                      <a:lnTo>
                        <a:pt x="282" y="140"/>
                      </a:lnTo>
                      <a:lnTo>
                        <a:pt x="352" y="63"/>
                      </a:lnTo>
                      <a:lnTo>
                        <a:pt x="439" y="25"/>
                      </a:lnTo>
                      <a:lnTo>
                        <a:pt x="403" y="2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6" name="Freeform 68"/>
                <p:cNvSpPr>
                  <a:spLocks/>
                </p:cNvSpPr>
                <p:nvPr/>
              </p:nvSpPr>
              <p:spPr bwMode="auto">
                <a:xfrm>
                  <a:off x="2762" y="2349"/>
                  <a:ext cx="121" cy="335"/>
                </a:xfrm>
                <a:custGeom>
                  <a:avLst/>
                  <a:gdLst>
                    <a:gd name="T0" fmla="*/ 7 w 362"/>
                    <a:gd name="T1" fmla="*/ 26 h 1004"/>
                    <a:gd name="T2" fmla="*/ 12 w 362"/>
                    <a:gd name="T3" fmla="*/ 9 h 1004"/>
                    <a:gd name="T4" fmla="*/ 31 w 362"/>
                    <a:gd name="T5" fmla="*/ 0 h 1004"/>
                    <a:gd name="T6" fmla="*/ 48 w 362"/>
                    <a:gd name="T7" fmla="*/ 0 h 1004"/>
                    <a:gd name="T8" fmla="*/ 70 w 362"/>
                    <a:gd name="T9" fmla="*/ 13 h 1004"/>
                    <a:gd name="T10" fmla="*/ 91 w 362"/>
                    <a:gd name="T11" fmla="*/ 43 h 1004"/>
                    <a:gd name="T12" fmla="*/ 105 w 362"/>
                    <a:gd name="T13" fmla="*/ 74 h 1004"/>
                    <a:gd name="T14" fmla="*/ 112 w 362"/>
                    <a:gd name="T15" fmla="*/ 117 h 1004"/>
                    <a:gd name="T16" fmla="*/ 118 w 362"/>
                    <a:gd name="T17" fmla="*/ 167 h 1004"/>
                    <a:gd name="T18" fmla="*/ 121 w 362"/>
                    <a:gd name="T19" fmla="*/ 215 h 1004"/>
                    <a:gd name="T20" fmla="*/ 121 w 362"/>
                    <a:gd name="T21" fmla="*/ 278 h 1004"/>
                    <a:gd name="T22" fmla="*/ 112 w 362"/>
                    <a:gd name="T23" fmla="*/ 317 h 1004"/>
                    <a:gd name="T24" fmla="*/ 96 w 362"/>
                    <a:gd name="T25" fmla="*/ 331 h 1004"/>
                    <a:gd name="T26" fmla="*/ 69 w 362"/>
                    <a:gd name="T27" fmla="*/ 335 h 1004"/>
                    <a:gd name="T28" fmla="*/ 39 w 362"/>
                    <a:gd name="T29" fmla="*/ 334 h 1004"/>
                    <a:gd name="T30" fmla="*/ 25 w 362"/>
                    <a:gd name="T31" fmla="*/ 317 h 1004"/>
                    <a:gd name="T32" fmla="*/ 16 w 362"/>
                    <a:gd name="T33" fmla="*/ 287 h 1004"/>
                    <a:gd name="T34" fmla="*/ 9 w 362"/>
                    <a:gd name="T35" fmla="*/ 257 h 1004"/>
                    <a:gd name="T36" fmla="*/ 3 w 362"/>
                    <a:gd name="T37" fmla="*/ 203 h 1004"/>
                    <a:gd name="T38" fmla="*/ 0 w 362"/>
                    <a:gd name="T39" fmla="*/ 141 h 1004"/>
                    <a:gd name="T40" fmla="*/ 0 w 362"/>
                    <a:gd name="T41" fmla="*/ 70 h 1004"/>
                    <a:gd name="T42" fmla="*/ 7 w 362"/>
                    <a:gd name="T43" fmla="*/ 39 h 1004"/>
                    <a:gd name="T44" fmla="*/ 7 w 362"/>
                    <a:gd name="T45" fmla="*/ 26 h 100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62" h="1004">
                      <a:moveTo>
                        <a:pt x="22" y="78"/>
                      </a:moveTo>
                      <a:lnTo>
                        <a:pt x="36" y="27"/>
                      </a:lnTo>
                      <a:lnTo>
                        <a:pt x="92" y="0"/>
                      </a:lnTo>
                      <a:lnTo>
                        <a:pt x="143" y="0"/>
                      </a:lnTo>
                      <a:lnTo>
                        <a:pt x="209" y="39"/>
                      </a:lnTo>
                      <a:lnTo>
                        <a:pt x="271" y="129"/>
                      </a:lnTo>
                      <a:lnTo>
                        <a:pt x="314" y="223"/>
                      </a:lnTo>
                      <a:lnTo>
                        <a:pt x="335" y="350"/>
                      </a:lnTo>
                      <a:lnTo>
                        <a:pt x="354" y="500"/>
                      </a:lnTo>
                      <a:lnTo>
                        <a:pt x="362" y="645"/>
                      </a:lnTo>
                      <a:lnTo>
                        <a:pt x="362" y="833"/>
                      </a:lnTo>
                      <a:lnTo>
                        <a:pt x="335" y="949"/>
                      </a:lnTo>
                      <a:lnTo>
                        <a:pt x="288" y="991"/>
                      </a:lnTo>
                      <a:lnTo>
                        <a:pt x="205" y="1004"/>
                      </a:lnTo>
                      <a:lnTo>
                        <a:pt x="118" y="1001"/>
                      </a:lnTo>
                      <a:lnTo>
                        <a:pt x="74" y="949"/>
                      </a:lnTo>
                      <a:lnTo>
                        <a:pt x="49" y="860"/>
                      </a:lnTo>
                      <a:lnTo>
                        <a:pt x="26" y="770"/>
                      </a:lnTo>
                      <a:lnTo>
                        <a:pt x="9" y="607"/>
                      </a:lnTo>
                      <a:lnTo>
                        <a:pt x="0" y="424"/>
                      </a:lnTo>
                      <a:lnTo>
                        <a:pt x="0" y="210"/>
                      </a:lnTo>
                      <a:lnTo>
                        <a:pt x="22" y="116"/>
                      </a:lnTo>
                      <a:lnTo>
                        <a:pt x="22" y="7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7" name="Freeform 69"/>
                <p:cNvSpPr>
                  <a:spLocks/>
                </p:cNvSpPr>
                <p:nvPr/>
              </p:nvSpPr>
              <p:spPr bwMode="auto">
                <a:xfrm>
                  <a:off x="2818" y="2358"/>
                  <a:ext cx="184" cy="257"/>
                </a:xfrm>
                <a:custGeom>
                  <a:avLst/>
                  <a:gdLst>
                    <a:gd name="T0" fmla="*/ 10 w 553"/>
                    <a:gd name="T1" fmla="*/ 0 h 771"/>
                    <a:gd name="T2" fmla="*/ 48 w 553"/>
                    <a:gd name="T3" fmla="*/ 4 h 771"/>
                    <a:gd name="T4" fmla="*/ 87 w 553"/>
                    <a:gd name="T5" fmla="*/ 11 h 771"/>
                    <a:gd name="T6" fmla="*/ 127 w 553"/>
                    <a:gd name="T7" fmla="*/ 34 h 771"/>
                    <a:gd name="T8" fmla="*/ 156 w 553"/>
                    <a:gd name="T9" fmla="*/ 51 h 771"/>
                    <a:gd name="T10" fmla="*/ 175 w 553"/>
                    <a:gd name="T11" fmla="*/ 76 h 771"/>
                    <a:gd name="T12" fmla="*/ 184 w 553"/>
                    <a:gd name="T13" fmla="*/ 90 h 771"/>
                    <a:gd name="T14" fmla="*/ 166 w 553"/>
                    <a:gd name="T15" fmla="*/ 132 h 771"/>
                    <a:gd name="T16" fmla="*/ 139 w 553"/>
                    <a:gd name="T17" fmla="*/ 157 h 771"/>
                    <a:gd name="T18" fmla="*/ 105 w 553"/>
                    <a:gd name="T19" fmla="*/ 175 h 771"/>
                    <a:gd name="T20" fmla="*/ 88 w 553"/>
                    <a:gd name="T21" fmla="*/ 187 h 771"/>
                    <a:gd name="T22" fmla="*/ 58 w 553"/>
                    <a:gd name="T23" fmla="*/ 193 h 771"/>
                    <a:gd name="T24" fmla="*/ 57 w 553"/>
                    <a:gd name="T25" fmla="*/ 204 h 771"/>
                    <a:gd name="T26" fmla="*/ 80 w 553"/>
                    <a:gd name="T27" fmla="*/ 214 h 771"/>
                    <a:gd name="T28" fmla="*/ 113 w 553"/>
                    <a:gd name="T29" fmla="*/ 223 h 771"/>
                    <a:gd name="T30" fmla="*/ 144 w 553"/>
                    <a:gd name="T31" fmla="*/ 240 h 771"/>
                    <a:gd name="T32" fmla="*/ 132 w 553"/>
                    <a:gd name="T33" fmla="*/ 253 h 771"/>
                    <a:gd name="T34" fmla="*/ 119 w 553"/>
                    <a:gd name="T35" fmla="*/ 257 h 771"/>
                    <a:gd name="T36" fmla="*/ 100 w 553"/>
                    <a:gd name="T37" fmla="*/ 238 h 771"/>
                    <a:gd name="T38" fmla="*/ 71 w 553"/>
                    <a:gd name="T39" fmla="*/ 227 h 771"/>
                    <a:gd name="T40" fmla="*/ 48 w 553"/>
                    <a:gd name="T41" fmla="*/ 218 h 771"/>
                    <a:gd name="T42" fmla="*/ 48 w 553"/>
                    <a:gd name="T43" fmla="*/ 201 h 771"/>
                    <a:gd name="T44" fmla="*/ 52 w 553"/>
                    <a:gd name="T45" fmla="*/ 183 h 771"/>
                    <a:gd name="T46" fmla="*/ 67 w 553"/>
                    <a:gd name="T47" fmla="*/ 175 h 771"/>
                    <a:gd name="T48" fmla="*/ 113 w 553"/>
                    <a:gd name="T49" fmla="*/ 157 h 771"/>
                    <a:gd name="T50" fmla="*/ 139 w 553"/>
                    <a:gd name="T51" fmla="*/ 129 h 771"/>
                    <a:gd name="T52" fmla="*/ 158 w 553"/>
                    <a:gd name="T53" fmla="*/ 99 h 771"/>
                    <a:gd name="T54" fmla="*/ 153 w 553"/>
                    <a:gd name="T55" fmla="*/ 84 h 771"/>
                    <a:gd name="T56" fmla="*/ 139 w 553"/>
                    <a:gd name="T57" fmla="*/ 67 h 771"/>
                    <a:gd name="T58" fmla="*/ 104 w 553"/>
                    <a:gd name="T59" fmla="*/ 43 h 771"/>
                    <a:gd name="T60" fmla="*/ 62 w 553"/>
                    <a:gd name="T61" fmla="*/ 34 h 771"/>
                    <a:gd name="T62" fmla="*/ 35 w 553"/>
                    <a:gd name="T63" fmla="*/ 33 h 771"/>
                    <a:gd name="T64" fmla="*/ 10 w 553"/>
                    <a:gd name="T65" fmla="*/ 33 h 771"/>
                    <a:gd name="T66" fmla="*/ 0 w 553"/>
                    <a:gd name="T67" fmla="*/ 17 h 771"/>
                    <a:gd name="T68" fmla="*/ 10 w 553"/>
                    <a:gd name="T69" fmla="*/ 0 h 77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553" h="771">
                      <a:moveTo>
                        <a:pt x="30" y="0"/>
                      </a:moveTo>
                      <a:lnTo>
                        <a:pt x="143" y="13"/>
                      </a:lnTo>
                      <a:lnTo>
                        <a:pt x="261" y="34"/>
                      </a:lnTo>
                      <a:lnTo>
                        <a:pt x="383" y="103"/>
                      </a:lnTo>
                      <a:lnTo>
                        <a:pt x="470" y="154"/>
                      </a:lnTo>
                      <a:lnTo>
                        <a:pt x="526" y="228"/>
                      </a:lnTo>
                      <a:lnTo>
                        <a:pt x="553" y="270"/>
                      </a:lnTo>
                      <a:lnTo>
                        <a:pt x="500" y="395"/>
                      </a:lnTo>
                      <a:lnTo>
                        <a:pt x="417" y="471"/>
                      </a:lnTo>
                      <a:lnTo>
                        <a:pt x="317" y="526"/>
                      </a:lnTo>
                      <a:lnTo>
                        <a:pt x="265" y="561"/>
                      </a:lnTo>
                      <a:lnTo>
                        <a:pt x="174" y="578"/>
                      </a:lnTo>
                      <a:lnTo>
                        <a:pt x="170" y="612"/>
                      </a:lnTo>
                      <a:lnTo>
                        <a:pt x="240" y="642"/>
                      </a:lnTo>
                      <a:lnTo>
                        <a:pt x="339" y="669"/>
                      </a:lnTo>
                      <a:lnTo>
                        <a:pt x="434" y="720"/>
                      </a:lnTo>
                      <a:lnTo>
                        <a:pt x="396" y="758"/>
                      </a:lnTo>
                      <a:lnTo>
                        <a:pt x="357" y="771"/>
                      </a:lnTo>
                      <a:lnTo>
                        <a:pt x="300" y="715"/>
                      </a:lnTo>
                      <a:lnTo>
                        <a:pt x="213" y="680"/>
                      </a:lnTo>
                      <a:lnTo>
                        <a:pt x="143" y="655"/>
                      </a:lnTo>
                      <a:lnTo>
                        <a:pt x="143" y="604"/>
                      </a:lnTo>
                      <a:lnTo>
                        <a:pt x="157" y="549"/>
                      </a:lnTo>
                      <a:lnTo>
                        <a:pt x="200" y="526"/>
                      </a:lnTo>
                      <a:lnTo>
                        <a:pt x="339" y="471"/>
                      </a:lnTo>
                      <a:lnTo>
                        <a:pt x="417" y="386"/>
                      </a:lnTo>
                      <a:lnTo>
                        <a:pt x="474" y="296"/>
                      </a:lnTo>
                      <a:lnTo>
                        <a:pt x="461" y="253"/>
                      </a:lnTo>
                      <a:lnTo>
                        <a:pt x="417" y="201"/>
                      </a:lnTo>
                      <a:lnTo>
                        <a:pt x="313" y="129"/>
                      </a:lnTo>
                      <a:lnTo>
                        <a:pt x="187" y="103"/>
                      </a:lnTo>
                      <a:lnTo>
                        <a:pt x="104" y="99"/>
                      </a:lnTo>
                      <a:lnTo>
                        <a:pt x="30" y="99"/>
                      </a:lnTo>
                      <a:lnTo>
                        <a:pt x="0" y="5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8" name="Freeform 70"/>
                <p:cNvSpPr>
                  <a:spLocks/>
                </p:cNvSpPr>
                <p:nvPr/>
              </p:nvSpPr>
              <p:spPr bwMode="auto">
                <a:xfrm>
                  <a:off x="2833" y="2650"/>
                  <a:ext cx="224" cy="415"/>
                </a:xfrm>
                <a:custGeom>
                  <a:avLst/>
                  <a:gdLst>
                    <a:gd name="T0" fmla="*/ 26 w 672"/>
                    <a:gd name="T1" fmla="*/ 0 h 1246"/>
                    <a:gd name="T2" fmla="*/ 6 w 672"/>
                    <a:gd name="T3" fmla="*/ 0 h 1246"/>
                    <a:gd name="T4" fmla="*/ 0 w 672"/>
                    <a:gd name="T5" fmla="*/ 30 h 1246"/>
                    <a:gd name="T6" fmla="*/ 14 w 672"/>
                    <a:gd name="T7" fmla="*/ 47 h 1246"/>
                    <a:gd name="T8" fmla="*/ 61 w 672"/>
                    <a:gd name="T9" fmla="*/ 89 h 1246"/>
                    <a:gd name="T10" fmla="*/ 102 w 672"/>
                    <a:gd name="T11" fmla="*/ 141 h 1246"/>
                    <a:gd name="T12" fmla="*/ 128 w 672"/>
                    <a:gd name="T13" fmla="*/ 196 h 1246"/>
                    <a:gd name="T14" fmla="*/ 132 w 672"/>
                    <a:gd name="T15" fmla="*/ 231 h 1246"/>
                    <a:gd name="T16" fmla="*/ 131 w 672"/>
                    <a:gd name="T17" fmla="*/ 257 h 1246"/>
                    <a:gd name="T18" fmla="*/ 119 w 672"/>
                    <a:gd name="T19" fmla="*/ 315 h 1246"/>
                    <a:gd name="T20" fmla="*/ 104 w 672"/>
                    <a:gd name="T21" fmla="*/ 362 h 1246"/>
                    <a:gd name="T22" fmla="*/ 91 w 672"/>
                    <a:gd name="T23" fmla="*/ 390 h 1246"/>
                    <a:gd name="T24" fmla="*/ 88 w 672"/>
                    <a:gd name="T25" fmla="*/ 407 h 1246"/>
                    <a:gd name="T26" fmla="*/ 102 w 672"/>
                    <a:gd name="T27" fmla="*/ 407 h 1246"/>
                    <a:gd name="T28" fmla="*/ 122 w 672"/>
                    <a:gd name="T29" fmla="*/ 401 h 1246"/>
                    <a:gd name="T30" fmla="*/ 128 w 672"/>
                    <a:gd name="T31" fmla="*/ 402 h 1246"/>
                    <a:gd name="T32" fmla="*/ 170 w 672"/>
                    <a:gd name="T33" fmla="*/ 405 h 1246"/>
                    <a:gd name="T34" fmla="*/ 202 w 672"/>
                    <a:gd name="T35" fmla="*/ 415 h 1246"/>
                    <a:gd name="T36" fmla="*/ 213 w 672"/>
                    <a:gd name="T37" fmla="*/ 409 h 1246"/>
                    <a:gd name="T38" fmla="*/ 224 w 672"/>
                    <a:gd name="T39" fmla="*/ 388 h 1246"/>
                    <a:gd name="T40" fmla="*/ 213 w 672"/>
                    <a:gd name="T41" fmla="*/ 376 h 1246"/>
                    <a:gd name="T42" fmla="*/ 166 w 672"/>
                    <a:gd name="T43" fmla="*/ 375 h 1246"/>
                    <a:gd name="T44" fmla="*/ 132 w 672"/>
                    <a:gd name="T45" fmla="*/ 379 h 1246"/>
                    <a:gd name="T46" fmla="*/ 115 w 672"/>
                    <a:gd name="T47" fmla="*/ 388 h 1246"/>
                    <a:gd name="T48" fmla="*/ 117 w 672"/>
                    <a:gd name="T49" fmla="*/ 368 h 1246"/>
                    <a:gd name="T50" fmla="*/ 135 w 672"/>
                    <a:gd name="T51" fmla="*/ 338 h 1246"/>
                    <a:gd name="T52" fmla="*/ 149 w 672"/>
                    <a:gd name="T53" fmla="*/ 291 h 1246"/>
                    <a:gd name="T54" fmla="*/ 161 w 672"/>
                    <a:gd name="T55" fmla="*/ 251 h 1246"/>
                    <a:gd name="T56" fmla="*/ 152 w 672"/>
                    <a:gd name="T57" fmla="*/ 206 h 1246"/>
                    <a:gd name="T58" fmla="*/ 139 w 672"/>
                    <a:gd name="T59" fmla="*/ 157 h 1246"/>
                    <a:gd name="T60" fmla="*/ 113 w 672"/>
                    <a:gd name="T61" fmla="*/ 101 h 1246"/>
                    <a:gd name="T62" fmla="*/ 75 w 672"/>
                    <a:gd name="T63" fmla="*/ 50 h 1246"/>
                    <a:gd name="T64" fmla="*/ 43 w 672"/>
                    <a:gd name="T65" fmla="*/ 13 h 1246"/>
                    <a:gd name="T66" fmla="*/ 26 w 672"/>
                    <a:gd name="T67" fmla="*/ 0 h 124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672" h="1246">
                      <a:moveTo>
                        <a:pt x="77" y="0"/>
                      </a:moveTo>
                      <a:lnTo>
                        <a:pt x="17" y="0"/>
                      </a:lnTo>
                      <a:lnTo>
                        <a:pt x="0" y="89"/>
                      </a:lnTo>
                      <a:lnTo>
                        <a:pt x="43" y="142"/>
                      </a:lnTo>
                      <a:lnTo>
                        <a:pt x="182" y="266"/>
                      </a:lnTo>
                      <a:lnTo>
                        <a:pt x="305" y="424"/>
                      </a:lnTo>
                      <a:lnTo>
                        <a:pt x="384" y="587"/>
                      </a:lnTo>
                      <a:lnTo>
                        <a:pt x="395" y="693"/>
                      </a:lnTo>
                      <a:lnTo>
                        <a:pt x="392" y="771"/>
                      </a:lnTo>
                      <a:lnTo>
                        <a:pt x="357" y="946"/>
                      </a:lnTo>
                      <a:lnTo>
                        <a:pt x="313" y="1088"/>
                      </a:lnTo>
                      <a:lnTo>
                        <a:pt x="274" y="1170"/>
                      </a:lnTo>
                      <a:lnTo>
                        <a:pt x="265" y="1221"/>
                      </a:lnTo>
                      <a:lnTo>
                        <a:pt x="305" y="1221"/>
                      </a:lnTo>
                      <a:lnTo>
                        <a:pt x="365" y="1204"/>
                      </a:lnTo>
                      <a:lnTo>
                        <a:pt x="384" y="1208"/>
                      </a:lnTo>
                      <a:lnTo>
                        <a:pt x="510" y="1216"/>
                      </a:lnTo>
                      <a:lnTo>
                        <a:pt x="606" y="1246"/>
                      </a:lnTo>
                      <a:lnTo>
                        <a:pt x="640" y="1229"/>
                      </a:lnTo>
                      <a:lnTo>
                        <a:pt x="672" y="1164"/>
                      </a:lnTo>
                      <a:lnTo>
                        <a:pt x="640" y="1130"/>
                      </a:lnTo>
                      <a:lnTo>
                        <a:pt x="497" y="1126"/>
                      </a:lnTo>
                      <a:lnTo>
                        <a:pt x="395" y="1139"/>
                      </a:lnTo>
                      <a:lnTo>
                        <a:pt x="344" y="1164"/>
                      </a:lnTo>
                      <a:lnTo>
                        <a:pt x="352" y="1105"/>
                      </a:lnTo>
                      <a:lnTo>
                        <a:pt x="405" y="1014"/>
                      </a:lnTo>
                      <a:lnTo>
                        <a:pt x="448" y="874"/>
                      </a:lnTo>
                      <a:lnTo>
                        <a:pt x="484" y="754"/>
                      </a:lnTo>
                      <a:lnTo>
                        <a:pt x="457" y="617"/>
                      </a:lnTo>
                      <a:lnTo>
                        <a:pt x="418" y="471"/>
                      </a:lnTo>
                      <a:lnTo>
                        <a:pt x="339" y="304"/>
                      </a:lnTo>
                      <a:lnTo>
                        <a:pt x="226" y="150"/>
                      </a:lnTo>
                      <a:lnTo>
                        <a:pt x="130" y="3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9" name="Freeform 71"/>
                <p:cNvSpPr>
                  <a:spLocks/>
                </p:cNvSpPr>
                <p:nvPr/>
              </p:nvSpPr>
              <p:spPr bwMode="auto">
                <a:xfrm>
                  <a:off x="2692" y="2649"/>
                  <a:ext cx="151" cy="423"/>
                </a:xfrm>
                <a:custGeom>
                  <a:avLst/>
                  <a:gdLst>
                    <a:gd name="T0" fmla="*/ 104 w 453"/>
                    <a:gd name="T1" fmla="*/ 0 h 1270"/>
                    <a:gd name="T2" fmla="*/ 86 w 453"/>
                    <a:gd name="T3" fmla="*/ 40 h 1270"/>
                    <a:gd name="T4" fmla="*/ 72 w 453"/>
                    <a:gd name="T5" fmla="*/ 98 h 1270"/>
                    <a:gd name="T6" fmla="*/ 57 w 453"/>
                    <a:gd name="T7" fmla="*/ 163 h 1270"/>
                    <a:gd name="T8" fmla="*/ 42 w 453"/>
                    <a:gd name="T9" fmla="*/ 228 h 1270"/>
                    <a:gd name="T10" fmla="*/ 42 w 453"/>
                    <a:gd name="T11" fmla="*/ 252 h 1270"/>
                    <a:gd name="T12" fmla="*/ 57 w 453"/>
                    <a:gd name="T13" fmla="*/ 295 h 1270"/>
                    <a:gd name="T14" fmla="*/ 77 w 453"/>
                    <a:gd name="T15" fmla="*/ 318 h 1270"/>
                    <a:gd name="T16" fmla="*/ 96 w 453"/>
                    <a:gd name="T17" fmla="*/ 346 h 1270"/>
                    <a:gd name="T18" fmla="*/ 109 w 453"/>
                    <a:gd name="T19" fmla="*/ 367 h 1270"/>
                    <a:gd name="T20" fmla="*/ 103 w 453"/>
                    <a:gd name="T21" fmla="*/ 377 h 1270"/>
                    <a:gd name="T22" fmla="*/ 70 w 453"/>
                    <a:gd name="T23" fmla="*/ 382 h 1270"/>
                    <a:gd name="T24" fmla="*/ 16 w 453"/>
                    <a:gd name="T25" fmla="*/ 390 h 1270"/>
                    <a:gd name="T26" fmla="*/ 0 w 453"/>
                    <a:gd name="T27" fmla="*/ 403 h 1270"/>
                    <a:gd name="T28" fmla="*/ 13 w 453"/>
                    <a:gd name="T29" fmla="*/ 415 h 1270"/>
                    <a:gd name="T30" fmla="*/ 44 w 453"/>
                    <a:gd name="T31" fmla="*/ 423 h 1270"/>
                    <a:gd name="T32" fmla="*/ 79 w 453"/>
                    <a:gd name="T33" fmla="*/ 406 h 1270"/>
                    <a:gd name="T34" fmla="*/ 104 w 453"/>
                    <a:gd name="T35" fmla="*/ 394 h 1270"/>
                    <a:gd name="T36" fmla="*/ 138 w 453"/>
                    <a:gd name="T37" fmla="*/ 390 h 1270"/>
                    <a:gd name="T38" fmla="*/ 151 w 453"/>
                    <a:gd name="T39" fmla="*/ 386 h 1270"/>
                    <a:gd name="T40" fmla="*/ 147 w 453"/>
                    <a:gd name="T41" fmla="*/ 372 h 1270"/>
                    <a:gd name="T42" fmla="*/ 109 w 453"/>
                    <a:gd name="T43" fmla="*/ 335 h 1270"/>
                    <a:gd name="T44" fmla="*/ 87 w 453"/>
                    <a:gd name="T45" fmla="*/ 296 h 1270"/>
                    <a:gd name="T46" fmla="*/ 68 w 453"/>
                    <a:gd name="T47" fmla="*/ 270 h 1270"/>
                    <a:gd name="T48" fmla="*/ 65 w 453"/>
                    <a:gd name="T49" fmla="*/ 245 h 1270"/>
                    <a:gd name="T50" fmla="*/ 74 w 453"/>
                    <a:gd name="T51" fmla="*/ 203 h 1270"/>
                    <a:gd name="T52" fmla="*/ 94 w 453"/>
                    <a:gd name="T53" fmla="*/ 158 h 1270"/>
                    <a:gd name="T54" fmla="*/ 116 w 453"/>
                    <a:gd name="T55" fmla="*/ 83 h 1270"/>
                    <a:gd name="T56" fmla="*/ 135 w 453"/>
                    <a:gd name="T57" fmla="*/ 39 h 1270"/>
                    <a:gd name="T58" fmla="*/ 133 w 453"/>
                    <a:gd name="T59" fmla="*/ 13 h 1270"/>
                    <a:gd name="T60" fmla="*/ 116 w 453"/>
                    <a:gd name="T61" fmla="*/ 0 h 1270"/>
                    <a:gd name="T62" fmla="*/ 104 w 453"/>
                    <a:gd name="T63" fmla="*/ 0 h 127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453" h="1270">
                      <a:moveTo>
                        <a:pt x="313" y="0"/>
                      </a:moveTo>
                      <a:lnTo>
                        <a:pt x="257" y="120"/>
                      </a:lnTo>
                      <a:lnTo>
                        <a:pt x="217" y="295"/>
                      </a:lnTo>
                      <a:lnTo>
                        <a:pt x="170" y="488"/>
                      </a:lnTo>
                      <a:lnTo>
                        <a:pt x="127" y="684"/>
                      </a:lnTo>
                      <a:lnTo>
                        <a:pt x="127" y="757"/>
                      </a:lnTo>
                      <a:lnTo>
                        <a:pt x="170" y="886"/>
                      </a:lnTo>
                      <a:lnTo>
                        <a:pt x="230" y="954"/>
                      </a:lnTo>
                      <a:lnTo>
                        <a:pt x="287" y="1040"/>
                      </a:lnTo>
                      <a:lnTo>
                        <a:pt x="327" y="1103"/>
                      </a:lnTo>
                      <a:lnTo>
                        <a:pt x="309" y="1133"/>
                      </a:lnTo>
                      <a:lnTo>
                        <a:pt x="209" y="1146"/>
                      </a:lnTo>
                      <a:lnTo>
                        <a:pt x="48" y="1171"/>
                      </a:lnTo>
                      <a:lnTo>
                        <a:pt x="0" y="1211"/>
                      </a:lnTo>
                      <a:lnTo>
                        <a:pt x="40" y="1245"/>
                      </a:lnTo>
                      <a:lnTo>
                        <a:pt x="131" y="1270"/>
                      </a:lnTo>
                      <a:lnTo>
                        <a:pt x="236" y="1219"/>
                      </a:lnTo>
                      <a:lnTo>
                        <a:pt x="313" y="1184"/>
                      </a:lnTo>
                      <a:lnTo>
                        <a:pt x="413" y="1171"/>
                      </a:lnTo>
                      <a:lnTo>
                        <a:pt x="453" y="1159"/>
                      </a:lnTo>
                      <a:lnTo>
                        <a:pt x="440" y="1116"/>
                      </a:lnTo>
                      <a:lnTo>
                        <a:pt x="327" y="1006"/>
                      </a:lnTo>
                      <a:lnTo>
                        <a:pt x="261" y="890"/>
                      </a:lnTo>
                      <a:lnTo>
                        <a:pt x="204" y="812"/>
                      </a:lnTo>
                      <a:lnTo>
                        <a:pt x="196" y="736"/>
                      </a:lnTo>
                      <a:lnTo>
                        <a:pt x="223" y="608"/>
                      </a:lnTo>
                      <a:lnTo>
                        <a:pt x="283" y="475"/>
                      </a:lnTo>
                      <a:lnTo>
                        <a:pt x="349" y="249"/>
                      </a:lnTo>
                      <a:lnTo>
                        <a:pt x="405" y="116"/>
                      </a:lnTo>
                      <a:lnTo>
                        <a:pt x="400" y="38"/>
                      </a:lnTo>
                      <a:lnTo>
                        <a:pt x="349" y="0"/>
                      </a:lnTo>
                      <a:lnTo>
                        <a:pt x="31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3803" name="Freeform 72"/>
              <p:cNvSpPr>
                <a:spLocks/>
              </p:cNvSpPr>
              <p:nvPr/>
            </p:nvSpPr>
            <p:spPr bwMode="auto">
              <a:xfrm rot="-2291931">
                <a:off x="2201" y="1746"/>
                <a:ext cx="75" cy="87"/>
              </a:xfrm>
              <a:custGeom>
                <a:avLst/>
                <a:gdLst>
                  <a:gd name="T0" fmla="*/ 9 w 224"/>
                  <a:gd name="T1" fmla="*/ 4 h 260"/>
                  <a:gd name="T2" fmla="*/ 29 w 224"/>
                  <a:gd name="T3" fmla="*/ 0 h 260"/>
                  <a:gd name="T4" fmla="*/ 49 w 224"/>
                  <a:gd name="T5" fmla="*/ 1 h 260"/>
                  <a:gd name="T6" fmla="*/ 66 w 224"/>
                  <a:gd name="T7" fmla="*/ 10 h 260"/>
                  <a:gd name="T8" fmla="*/ 75 w 224"/>
                  <a:gd name="T9" fmla="*/ 25 h 260"/>
                  <a:gd name="T10" fmla="*/ 75 w 224"/>
                  <a:gd name="T11" fmla="*/ 38 h 260"/>
                  <a:gd name="T12" fmla="*/ 66 w 224"/>
                  <a:gd name="T13" fmla="*/ 55 h 260"/>
                  <a:gd name="T14" fmla="*/ 51 w 224"/>
                  <a:gd name="T15" fmla="*/ 66 h 260"/>
                  <a:gd name="T16" fmla="*/ 29 w 224"/>
                  <a:gd name="T17" fmla="*/ 66 h 260"/>
                  <a:gd name="T18" fmla="*/ 16 w 224"/>
                  <a:gd name="T19" fmla="*/ 74 h 260"/>
                  <a:gd name="T20" fmla="*/ 11 w 224"/>
                  <a:gd name="T21" fmla="*/ 87 h 260"/>
                  <a:gd name="T22" fmla="*/ 0 w 224"/>
                  <a:gd name="T23" fmla="*/ 83 h 260"/>
                  <a:gd name="T24" fmla="*/ 4 w 224"/>
                  <a:gd name="T25" fmla="*/ 66 h 260"/>
                  <a:gd name="T26" fmla="*/ 20 w 224"/>
                  <a:gd name="T27" fmla="*/ 55 h 260"/>
                  <a:gd name="T28" fmla="*/ 47 w 224"/>
                  <a:gd name="T29" fmla="*/ 53 h 260"/>
                  <a:gd name="T30" fmla="*/ 57 w 224"/>
                  <a:gd name="T31" fmla="*/ 42 h 260"/>
                  <a:gd name="T32" fmla="*/ 60 w 224"/>
                  <a:gd name="T33" fmla="*/ 27 h 260"/>
                  <a:gd name="T34" fmla="*/ 49 w 224"/>
                  <a:gd name="T35" fmla="*/ 13 h 260"/>
                  <a:gd name="T36" fmla="*/ 31 w 224"/>
                  <a:gd name="T37" fmla="*/ 13 h 260"/>
                  <a:gd name="T38" fmla="*/ 11 w 224"/>
                  <a:gd name="T39" fmla="*/ 17 h 260"/>
                  <a:gd name="T40" fmla="*/ 4 w 224"/>
                  <a:gd name="T41" fmla="*/ 13 h 260"/>
                  <a:gd name="T42" fmla="*/ 9 w 224"/>
                  <a:gd name="T43" fmla="*/ 4 h 26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24" h="260">
                    <a:moveTo>
                      <a:pt x="27" y="11"/>
                    </a:moveTo>
                    <a:lnTo>
                      <a:pt x="87" y="0"/>
                    </a:lnTo>
                    <a:lnTo>
                      <a:pt x="145" y="4"/>
                    </a:lnTo>
                    <a:lnTo>
                      <a:pt x="198" y="29"/>
                    </a:lnTo>
                    <a:lnTo>
                      <a:pt x="224" y="76"/>
                    </a:lnTo>
                    <a:lnTo>
                      <a:pt x="224" y="114"/>
                    </a:lnTo>
                    <a:lnTo>
                      <a:pt x="198" y="165"/>
                    </a:lnTo>
                    <a:lnTo>
                      <a:pt x="153" y="196"/>
                    </a:lnTo>
                    <a:lnTo>
                      <a:pt x="87" y="196"/>
                    </a:lnTo>
                    <a:lnTo>
                      <a:pt x="48" y="221"/>
                    </a:lnTo>
                    <a:lnTo>
                      <a:pt x="34" y="260"/>
                    </a:lnTo>
                    <a:lnTo>
                      <a:pt x="0" y="247"/>
                    </a:lnTo>
                    <a:lnTo>
                      <a:pt x="13" y="196"/>
                    </a:lnTo>
                    <a:lnTo>
                      <a:pt x="61" y="165"/>
                    </a:lnTo>
                    <a:lnTo>
                      <a:pt x="140" y="158"/>
                    </a:lnTo>
                    <a:lnTo>
                      <a:pt x="171" y="127"/>
                    </a:lnTo>
                    <a:lnTo>
                      <a:pt x="179" y="80"/>
                    </a:lnTo>
                    <a:lnTo>
                      <a:pt x="145" y="38"/>
                    </a:lnTo>
                    <a:lnTo>
                      <a:pt x="92" y="38"/>
                    </a:lnTo>
                    <a:lnTo>
                      <a:pt x="34" y="51"/>
                    </a:lnTo>
                    <a:lnTo>
                      <a:pt x="13" y="38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801" name="Oval 73"/>
            <p:cNvSpPr>
              <a:spLocks noChangeArrowheads="1"/>
            </p:cNvSpPr>
            <p:nvPr/>
          </p:nvSpPr>
          <p:spPr bwMode="auto">
            <a:xfrm>
              <a:off x="2000" y="2256"/>
              <a:ext cx="240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33799" name="Text Box 74"/>
          <p:cNvSpPr txBox="1">
            <a:spLocks noChangeAspect="1" noChangeArrowheads="1"/>
          </p:cNvSpPr>
          <p:nvPr/>
        </p:nvSpPr>
        <p:spPr bwMode="auto">
          <a:xfrm>
            <a:off x="2560638" y="3990975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1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1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7037E-7 L -0.15608 0.01481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4813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13" y="7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8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8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40" grpId="0"/>
      <p:bldP spid="48134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Graph Search</a:t>
            </a:r>
          </a:p>
        </p:txBody>
      </p:sp>
      <p:grpSp>
        <p:nvGrpSpPr>
          <p:cNvPr id="34819" name="Group 3"/>
          <p:cNvGrpSpPr>
            <a:grpSpLocks/>
          </p:cNvGrpSpPr>
          <p:nvPr/>
        </p:nvGrpSpPr>
        <p:grpSpPr bwMode="auto">
          <a:xfrm>
            <a:off x="563563" y="1066800"/>
            <a:ext cx="8123237" cy="649288"/>
            <a:chOff x="511" y="3191"/>
            <a:chExt cx="5117" cy="409"/>
          </a:xfrm>
        </p:grpSpPr>
        <p:sp>
          <p:nvSpPr>
            <p:cNvPr id="34821" name="Text Box 4"/>
            <p:cNvSpPr txBox="1">
              <a:spLocks noChangeArrowheads="1"/>
            </p:cNvSpPr>
            <p:nvPr/>
          </p:nvSpPr>
          <p:spPr bwMode="auto">
            <a:xfrm>
              <a:off x="1102" y="3254"/>
              <a:ext cx="452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Which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 do we handle?</a:t>
              </a:r>
            </a:p>
          </p:txBody>
        </p:sp>
        <p:grpSp>
          <p:nvGrpSpPr>
            <p:cNvPr id="34822" name="Group 5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34823" name="Freeform 6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58 w 600"/>
                  <a:gd name="T1" fmla="*/ 35 h 608"/>
                  <a:gd name="T2" fmla="*/ 55 w 600"/>
                  <a:gd name="T3" fmla="*/ 22 h 608"/>
                  <a:gd name="T4" fmla="*/ 51 w 600"/>
                  <a:gd name="T5" fmla="*/ 9 h 608"/>
                  <a:gd name="T6" fmla="*/ 42 w 600"/>
                  <a:gd name="T7" fmla="*/ 3 h 608"/>
                  <a:gd name="T8" fmla="*/ 27 w 600"/>
                  <a:gd name="T9" fmla="*/ 0 h 608"/>
                  <a:gd name="T10" fmla="*/ 15 w 600"/>
                  <a:gd name="T11" fmla="*/ 3 h 608"/>
                  <a:gd name="T12" fmla="*/ 3 w 600"/>
                  <a:gd name="T13" fmla="*/ 15 h 608"/>
                  <a:gd name="T14" fmla="*/ 0 w 600"/>
                  <a:gd name="T15" fmla="*/ 30 h 608"/>
                  <a:gd name="T16" fmla="*/ 3 w 600"/>
                  <a:gd name="T17" fmla="*/ 45 h 608"/>
                  <a:gd name="T18" fmla="*/ 7 w 600"/>
                  <a:gd name="T19" fmla="*/ 54 h 608"/>
                  <a:gd name="T20" fmla="*/ 13 w 600"/>
                  <a:gd name="T21" fmla="*/ 64 h 608"/>
                  <a:gd name="T22" fmla="*/ 19 w 600"/>
                  <a:gd name="T23" fmla="*/ 71 h 608"/>
                  <a:gd name="T24" fmla="*/ 26 w 600"/>
                  <a:gd name="T25" fmla="*/ 74 h 608"/>
                  <a:gd name="T26" fmla="*/ 36 w 600"/>
                  <a:gd name="T27" fmla="*/ 71 h 608"/>
                  <a:gd name="T28" fmla="*/ 46 w 600"/>
                  <a:gd name="T29" fmla="*/ 65 h 608"/>
                  <a:gd name="T30" fmla="*/ 52 w 600"/>
                  <a:gd name="T31" fmla="*/ 55 h 608"/>
                  <a:gd name="T32" fmla="*/ 58 w 600"/>
                  <a:gd name="T33" fmla="*/ 47 h 608"/>
                  <a:gd name="T34" fmla="*/ 59 w 600"/>
                  <a:gd name="T35" fmla="*/ 43 h 608"/>
                  <a:gd name="T36" fmla="*/ 84 w 600"/>
                  <a:gd name="T37" fmla="*/ 36 h 608"/>
                  <a:gd name="T38" fmla="*/ 89 w 600"/>
                  <a:gd name="T39" fmla="*/ 33 h 608"/>
                  <a:gd name="T40" fmla="*/ 86 w 600"/>
                  <a:gd name="T41" fmla="*/ 29 h 608"/>
                  <a:gd name="T42" fmla="*/ 58 w 600"/>
                  <a:gd name="T43" fmla="*/ 35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4" name="Freeform 7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31 w 619"/>
                  <a:gd name="T1" fmla="*/ 24 h 1085"/>
                  <a:gd name="T2" fmla="*/ 42 w 619"/>
                  <a:gd name="T3" fmla="*/ 12 h 1085"/>
                  <a:gd name="T4" fmla="*/ 61 w 619"/>
                  <a:gd name="T5" fmla="*/ 0 h 1085"/>
                  <a:gd name="T6" fmla="*/ 70 w 619"/>
                  <a:gd name="T7" fmla="*/ 0 h 1085"/>
                  <a:gd name="T8" fmla="*/ 85 w 619"/>
                  <a:gd name="T9" fmla="*/ 5 h 1085"/>
                  <a:gd name="T10" fmla="*/ 92 w 619"/>
                  <a:gd name="T11" fmla="*/ 13 h 1085"/>
                  <a:gd name="T12" fmla="*/ 92 w 619"/>
                  <a:gd name="T13" fmla="*/ 24 h 1085"/>
                  <a:gd name="T14" fmla="*/ 81 w 619"/>
                  <a:gd name="T15" fmla="*/ 46 h 1085"/>
                  <a:gd name="T16" fmla="*/ 68 w 619"/>
                  <a:gd name="T17" fmla="*/ 63 h 1085"/>
                  <a:gd name="T18" fmla="*/ 63 w 619"/>
                  <a:gd name="T19" fmla="*/ 77 h 1085"/>
                  <a:gd name="T20" fmla="*/ 59 w 619"/>
                  <a:gd name="T21" fmla="*/ 94 h 1085"/>
                  <a:gd name="T22" fmla="*/ 63 w 619"/>
                  <a:gd name="T23" fmla="*/ 109 h 1085"/>
                  <a:gd name="T24" fmla="*/ 66 w 619"/>
                  <a:gd name="T25" fmla="*/ 125 h 1085"/>
                  <a:gd name="T26" fmla="*/ 66 w 619"/>
                  <a:gd name="T27" fmla="*/ 142 h 1085"/>
                  <a:gd name="T28" fmla="*/ 61 w 619"/>
                  <a:gd name="T29" fmla="*/ 153 h 1085"/>
                  <a:gd name="T30" fmla="*/ 50 w 619"/>
                  <a:gd name="T31" fmla="*/ 159 h 1085"/>
                  <a:gd name="T32" fmla="*/ 36 w 619"/>
                  <a:gd name="T33" fmla="*/ 165 h 1085"/>
                  <a:gd name="T34" fmla="*/ 23 w 619"/>
                  <a:gd name="T35" fmla="*/ 165 h 1085"/>
                  <a:gd name="T36" fmla="*/ 15 w 619"/>
                  <a:gd name="T37" fmla="*/ 160 h 1085"/>
                  <a:gd name="T38" fmla="*/ 3 w 619"/>
                  <a:gd name="T39" fmla="*/ 141 h 1085"/>
                  <a:gd name="T40" fmla="*/ 0 w 619"/>
                  <a:gd name="T41" fmla="*/ 121 h 1085"/>
                  <a:gd name="T42" fmla="*/ 1 w 619"/>
                  <a:gd name="T43" fmla="*/ 96 h 1085"/>
                  <a:gd name="T44" fmla="*/ 10 w 619"/>
                  <a:gd name="T45" fmla="*/ 63 h 1085"/>
                  <a:gd name="T46" fmla="*/ 18 w 619"/>
                  <a:gd name="T47" fmla="*/ 42 h 1085"/>
                  <a:gd name="T48" fmla="*/ 31 w 619"/>
                  <a:gd name="T49" fmla="*/ 24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5" name="Freeform 8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11 h 808"/>
                  <a:gd name="T2" fmla="*/ 15 w 782"/>
                  <a:gd name="T3" fmla="*/ 0 h 808"/>
                  <a:gd name="T4" fmla="*/ 37 w 782"/>
                  <a:gd name="T5" fmla="*/ 0 h 808"/>
                  <a:gd name="T6" fmla="*/ 78 w 782"/>
                  <a:gd name="T7" fmla="*/ 3 h 808"/>
                  <a:gd name="T8" fmla="*/ 126 w 782"/>
                  <a:gd name="T9" fmla="*/ 4 h 808"/>
                  <a:gd name="T10" fmla="*/ 144 w 782"/>
                  <a:gd name="T11" fmla="*/ 9 h 808"/>
                  <a:gd name="T12" fmla="*/ 152 w 782"/>
                  <a:gd name="T13" fmla="*/ 15 h 808"/>
                  <a:gd name="T14" fmla="*/ 153 w 782"/>
                  <a:gd name="T15" fmla="*/ 25 h 808"/>
                  <a:gd name="T16" fmla="*/ 148 w 782"/>
                  <a:gd name="T17" fmla="*/ 35 h 808"/>
                  <a:gd name="T18" fmla="*/ 133 w 782"/>
                  <a:gd name="T19" fmla="*/ 51 h 808"/>
                  <a:gd name="T20" fmla="*/ 114 w 782"/>
                  <a:gd name="T21" fmla="*/ 64 h 808"/>
                  <a:gd name="T22" fmla="*/ 99 w 782"/>
                  <a:gd name="T23" fmla="*/ 76 h 808"/>
                  <a:gd name="T24" fmla="*/ 93 w 782"/>
                  <a:gd name="T25" fmla="*/ 85 h 808"/>
                  <a:gd name="T26" fmla="*/ 89 w 782"/>
                  <a:gd name="T27" fmla="*/ 91 h 808"/>
                  <a:gd name="T28" fmla="*/ 91 w 782"/>
                  <a:gd name="T29" fmla="*/ 96 h 808"/>
                  <a:gd name="T30" fmla="*/ 92 w 782"/>
                  <a:gd name="T31" fmla="*/ 99 h 808"/>
                  <a:gd name="T32" fmla="*/ 109 w 782"/>
                  <a:gd name="T33" fmla="*/ 99 h 808"/>
                  <a:gd name="T34" fmla="*/ 136 w 782"/>
                  <a:gd name="T35" fmla="*/ 97 h 808"/>
                  <a:gd name="T36" fmla="*/ 153 w 782"/>
                  <a:gd name="T37" fmla="*/ 97 h 808"/>
                  <a:gd name="T38" fmla="*/ 172 w 782"/>
                  <a:gd name="T39" fmla="*/ 101 h 808"/>
                  <a:gd name="T40" fmla="*/ 177 w 782"/>
                  <a:gd name="T41" fmla="*/ 106 h 808"/>
                  <a:gd name="T42" fmla="*/ 172 w 782"/>
                  <a:gd name="T43" fmla="*/ 111 h 808"/>
                  <a:gd name="T44" fmla="*/ 164 w 782"/>
                  <a:gd name="T45" fmla="*/ 113 h 808"/>
                  <a:gd name="T46" fmla="*/ 152 w 782"/>
                  <a:gd name="T47" fmla="*/ 111 h 808"/>
                  <a:gd name="T48" fmla="*/ 135 w 782"/>
                  <a:gd name="T49" fmla="*/ 105 h 808"/>
                  <a:gd name="T50" fmla="*/ 118 w 782"/>
                  <a:gd name="T51" fmla="*/ 106 h 808"/>
                  <a:gd name="T52" fmla="*/ 89 w 782"/>
                  <a:gd name="T53" fmla="*/ 109 h 808"/>
                  <a:gd name="T54" fmla="*/ 80 w 782"/>
                  <a:gd name="T55" fmla="*/ 108 h 808"/>
                  <a:gd name="T56" fmla="*/ 76 w 782"/>
                  <a:gd name="T57" fmla="*/ 104 h 808"/>
                  <a:gd name="T58" fmla="*/ 76 w 782"/>
                  <a:gd name="T59" fmla="*/ 95 h 808"/>
                  <a:gd name="T60" fmla="*/ 76 w 782"/>
                  <a:gd name="T61" fmla="*/ 82 h 808"/>
                  <a:gd name="T62" fmla="*/ 88 w 782"/>
                  <a:gd name="T63" fmla="*/ 72 h 808"/>
                  <a:gd name="T64" fmla="*/ 106 w 782"/>
                  <a:gd name="T65" fmla="*/ 58 h 808"/>
                  <a:gd name="T66" fmla="*/ 122 w 782"/>
                  <a:gd name="T67" fmla="*/ 45 h 808"/>
                  <a:gd name="T68" fmla="*/ 133 w 782"/>
                  <a:gd name="T69" fmla="*/ 35 h 808"/>
                  <a:gd name="T70" fmla="*/ 138 w 782"/>
                  <a:gd name="T71" fmla="*/ 27 h 808"/>
                  <a:gd name="T72" fmla="*/ 135 w 782"/>
                  <a:gd name="T73" fmla="*/ 22 h 808"/>
                  <a:gd name="T74" fmla="*/ 128 w 782"/>
                  <a:gd name="T75" fmla="*/ 16 h 808"/>
                  <a:gd name="T76" fmla="*/ 118 w 782"/>
                  <a:gd name="T77" fmla="*/ 14 h 808"/>
                  <a:gd name="T78" fmla="*/ 106 w 782"/>
                  <a:gd name="T79" fmla="*/ 14 h 808"/>
                  <a:gd name="T80" fmla="*/ 81 w 782"/>
                  <a:gd name="T81" fmla="*/ 14 h 808"/>
                  <a:gd name="T82" fmla="*/ 44 w 782"/>
                  <a:gd name="T83" fmla="*/ 19 h 808"/>
                  <a:gd name="T84" fmla="*/ 16 w 782"/>
                  <a:gd name="T85" fmla="*/ 20 h 808"/>
                  <a:gd name="T86" fmla="*/ 5 w 782"/>
                  <a:gd name="T87" fmla="*/ 19 h 808"/>
                  <a:gd name="T88" fmla="*/ 0 w 782"/>
                  <a:gd name="T89" fmla="*/ 16 h 808"/>
                  <a:gd name="T90" fmla="*/ 0 w 782"/>
                  <a:gd name="T91" fmla="*/ 1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6" name="Freeform 9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206 w 992"/>
                  <a:gd name="T1" fmla="*/ 41 h 770"/>
                  <a:gd name="T2" fmla="*/ 210 w 992"/>
                  <a:gd name="T3" fmla="*/ 28 h 770"/>
                  <a:gd name="T4" fmla="*/ 225 w 992"/>
                  <a:gd name="T5" fmla="*/ 23 h 770"/>
                  <a:gd name="T6" fmla="*/ 242 w 992"/>
                  <a:gd name="T7" fmla="*/ 22 h 770"/>
                  <a:gd name="T8" fmla="*/ 253 w 992"/>
                  <a:gd name="T9" fmla="*/ 28 h 770"/>
                  <a:gd name="T10" fmla="*/ 248 w 992"/>
                  <a:gd name="T11" fmla="*/ 40 h 770"/>
                  <a:gd name="T12" fmla="*/ 238 w 992"/>
                  <a:gd name="T13" fmla="*/ 55 h 770"/>
                  <a:gd name="T14" fmla="*/ 219 w 992"/>
                  <a:gd name="T15" fmla="*/ 72 h 770"/>
                  <a:gd name="T16" fmla="*/ 194 w 992"/>
                  <a:gd name="T17" fmla="*/ 87 h 770"/>
                  <a:gd name="T18" fmla="*/ 174 w 992"/>
                  <a:gd name="T19" fmla="*/ 95 h 770"/>
                  <a:gd name="T20" fmla="*/ 151 w 992"/>
                  <a:gd name="T21" fmla="*/ 99 h 770"/>
                  <a:gd name="T22" fmla="*/ 129 w 992"/>
                  <a:gd name="T23" fmla="*/ 98 h 770"/>
                  <a:gd name="T24" fmla="*/ 113 w 992"/>
                  <a:gd name="T25" fmla="*/ 93 h 770"/>
                  <a:gd name="T26" fmla="*/ 107 w 992"/>
                  <a:gd name="T27" fmla="*/ 86 h 770"/>
                  <a:gd name="T28" fmla="*/ 100 w 992"/>
                  <a:gd name="T29" fmla="*/ 73 h 770"/>
                  <a:gd name="T30" fmla="*/ 92 w 992"/>
                  <a:gd name="T31" fmla="*/ 49 h 770"/>
                  <a:gd name="T32" fmla="*/ 86 w 992"/>
                  <a:gd name="T33" fmla="*/ 33 h 770"/>
                  <a:gd name="T34" fmla="*/ 86 w 992"/>
                  <a:gd name="T35" fmla="*/ 13 h 770"/>
                  <a:gd name="T36" fmla="*/ 82 w 992"/>
                  <a:gd name="T37" fmla="*/ 10 h 770"/>
                  <a:gd name="T38" fmla="*/ 71 w 992"/>
                  <a:gd name="T39" fmla="*/ 9 h 770"/>
                  <a:gd name="T40" fmla="*/ 57 w 992"/>
                  <a:gd name="T41" fmla="*/ 14 h 770"/>
                  <a:gd name="T42" fmla="*/ 44 w 992"/>
                  <a:gd name="T43" fmla="*/ 23 h 770"/>
                  <a:gd name="T44" fmla="*/ 29 w 992"/>
                  <a:gd name="T45" fmla="*/ 28 h 770"/>
                  <a:gd name="T46" fmla="*/ 7 w 992"/>
                  <a:gd name="T47" fmla="*/ 28 h 770"/>
                  <a:gd name="T48" fmla="*/ 0 w 992"/>
                  <a:gd name="T49" fmla="*/ 25 h 770"/>
                  <a:gd name="T50" fmla="*/ 0 w 992"/>
                  <a:gd name="T51" fmla="*/ 20 h 770"/>
                  <a:gd name="T52" fmla="*/ 10 w 992"/>
                  <a:gd name="T53" fmla="*/ 16 h 770"/>
                  <a:gd name="T54" fmla="*/ 21 w 992"/>
                  <a:gd name="T55" fmla="*/ 17 h 770"/>
                  <a:gd name="T56" fmla="*/ 30 w 992"/>
                  <a:gd name="T57" fmla="*/ 16 h 770"/>
                  <a:gd name="T58" fmla="*/ 48 w 992"/>
                  <a:gd name="T59" fmla="*/ 10 h 770"/>
                  <a:gd name="T60" fmla="*/ 66 w 992"/>
                  <a:gd name="T61" fmla="*/ 3 h 770"/>
                  <a:gd name="T62" fmla="*/ 82 w 992"/>
                  <a:gd name="T63" fmla="*/ 1 h 770"/>
                  <a:gd name="T64" fmla="*/ 106 w 992"/>
                  <a:gd name="T65" fmla="*/ 0 h 770"/>
                  <a:gd name="T66" fmla="*/ 107 w 992"/>
                  <a:gd name="T67" fmla="*/ 5 h 770"/>
                  <a:gd name="T68" fmla="*/ 101 w 992"/>
                  <a:gd name="T69" fmla="*/ 11 h 770"/>
                  <a:gd name="T70" fmla="*/ 100 w 992"/>
                  <a:gd name="T71" fmla="*/ 27 h 770"/>
                  <a:gd name="T72" fmla="*/ 107 w 992"/>
                  <a:gd name="T73" fmla="*/ 47 h 770"/>
                  <a:gd name="T74" fmla="*/ 118 w 992"/>
                  <a:gd name="T75" fmla="*/ 67 h 770"/>
                  <a:gd name="T76" fmla="*/ 127 w 992"/>
                  <a:gd name="T77" fmla="*/ 79 h 770"/>
                  <a:gd name="T78" fmla="*/ 142 w 992"/>
                  <a:gd name="T79" fmla="*/ 84 h 770"/>
                  <a:gd name="T80" fmla="*/ 157 w 992"/>
                  <a:gd name="T81" fmla="*/ 84 h 770"/>
                  <a:gd name="T82" fmla="*/ 172 w 992"/>
                  <a:gd name="T83" fmla="*/ 79 h 770"/>
                  <a:gd name="T84" fmla="*/ 191 w 992"/>
                  <a:gd name="T85" fmla="*/ 66 h 770"/>
                  <a:gd name="T86" fmla="*/ 204 w 992"/>
                  <a:gd name="T87" fmla="*/ 48 h 770"/>
                  <a:gd name="T88" fmla="*/ 206 w 992"/>
                  <a:gd name="T89" fmla="*/ 4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7" name="Freeform 10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66 w 699"/>
                  <a:gd name="T1" fmla="*/ 140 h 1216"/>
                  <a:gd name="T2" fmla="*/ 83 w 699"/>
                  <a:gd name="T3" fmla="*/ 157 h 1216"/>
                  <a:gd name="T4" fmla="*/ 90 w 699"/>
                  <a:gd name="T5" fmla="*/ 157 h 1216"/>
                  <a:gd name="T6" fmla="*/ 102 w 699"/>
                  <a:gd name="T7" fmla="*/ 164 h 1216"/>
                  <a:gd name="T8" fmla="*/ 104 w 699"/>
                  <a:gd name="T9" fmla="*/ 172 h 1216"/>
                  <a:gd name="T10" fmla="*/ 101 w 699"/>
                  <a:gd name="T11" fmla="*/ 183 h 1216"/>
                  <a:gd name="T12" fmla="*/ 91 w 699"/>
                  <a:gd name="T13" fmla="*/ 184 h 1216"/>
                  <a:gd name="T14" fmla="*/ 80 w 699"/>
                  <a:gd name="T15" fmla="*/ 176 h 1216"/>
                  <a:gd name="T16" fmla="*/ 57 w 699"/>
                  <a:gd name="T17" fmla="*/ 154 h 1216"/>
                  <a:gd name="T18" fmla="*/ 42 w 699"/>
                  <a:gd name="T19" fmla="*/ 133 h 1216"/>
                  <a:gd name="T20" fmla="*/ 35 w 699"/>
                  <a:gd name="T21" fmla="*/ 116 h 1216"/>
                  <a:gd name="T22" fmla="*/ 31 w 699"/>
                  <a:gd name="T23" fmla="*/ 89 h 1216"/>
                  <a:gd name="T24" fmla="*/ 31 w 699"/>
                  <a:gd name="T25" fmla="*/ 52 h 1216"/>
                  <a:gd name="T26" fmla="*/ 29 w 699"/>
                  <a:gd name="T27" fmla="*/ 43 h 1216"/>
                  <a:gd name="T28" fmla="*/ 23 w 699"/>
                  <a:gd name="T29" fmla="*/ 36 h 1216"/>
                  <a:gd name="T30" fmla="*/ 3 w 699"/>
                  <a:gd name="T31" fmla="*/ 37 h 1216"/>
                  <a:gd name="T32" fmla="*/ 0 w 699"/>
                  <a:gd name="T33" fmla="*/ 34 h 1216"/>
                  <a:gd name="T34" fmla="*/ 4 w 699"/>
                  <a:gd name="T35" fmla="*/ 31 h 1216"/>
                  <a:gd name="T36" fmla="*/ 18 w 699"/>
                  <a:gd name="T37" fmla="*/ 30 h 1216"/>
                  <a:gd name="T38" fmla="*/ 21 w 699"/>
                  <a:gd name="T39" fmla="*/ 28 h 1216"/>
                  <a:gd name="T40" fmla="*/ 1 w 699"/>
                  <a:gd name="T41" fmla="*/ 16 h 1216"/>
                  <a:gd name="T42" fmla="*/ 1 w 699"/>
                  <a:gd name="T43" fmla="*/ 12 h 1216"/>
                  <a:gd name="T44" fmla="*/ 4 w 699"/>
                  <a:gd name="T45" fmla="*/ 11 h 1216"/>
                  <a:gd name="T46" fmla="*/ 21 w 699"/>
                  <a:gd name="T47" fmla="*/ 20 h 1216"/>
                  <a:gd name="T48" fmla="*/ 24 w 699"/>
                  <a:gd name="T49" fmla="*/ 19 h 1216"/>
                  <a:gd name="T50" fmla="*/ 21 w 699"/>
                  <a:gd name="T51" fmla="*/ 1 h 1216"/>
                  <a:gd name="T52" fmla="*/ 23 w 699"/>
                  <a:gd name="T53" fmla="*/ 0 h 1216"/>
                  <a:gd name="T54" fmla="*/ 25 w 699"/>
                  <a:gd name="T55" fmla="*/ 1 h 1216"/>
                  <a:gd name="T56" fmla="*/ 29 w 699"/>
                  <a:gd name="T57" fmla="*/ 19 h 1216"/>
                  <a:gd name="T58" fmla="*/ 33 w 699"/>
                  <a:gd name="T59" fmla="*/ 20 h 1216"/>
                  <a:gd name="T60" fmla="*/ 42 w 699"/>
                  <a:gd name="T61" fmla="*/ 1 h 1216"/>
                  <a:gd name="T62" fmla="*/ 44 w 699"/>
                  <a:gd name="T63" fmla="*/ 1 h 1216"/>
                  <a:gd name="T64" fmla="*/ 44 w 699"/>
                  <a:gd name="T65" fmla="*/ 7 h 1216"/>
                  <a:gd name="T66" fmla="*/ 39 w 699"/>
                  <a:gd name="T67" fmla="*/ 22 h 1216"/>
                  <a:gd name="T68" fmla="*/ 39 w 699"/>
                  <a:gd name="T69" fmla="*/ 30 h 1216"/>
                  <a:gd name="T70" fmla="*/ 41 w 699"/>
                  <a:gd name="T71" fmla="*/ 41 h 1216"/>
                  <a:gd name="T72" fmla="*/ 40 w 699"/>
                  <a:gd name="T73" fmla="*/ 55 h 1216"/>
                  <a:gd name="T74" fmla="*/ 41 w 699"/>
                  <a:gd name="T75" fmla="*/ 80 h 1216"/>
                  <a:gd name="T76" fmla="*/ 43 w 699"/>
                  <a:gd name="T77" fmla="*/ 97 h 1216"/>
                  <a:gd name="T78" fmla="*/ 49 w 699"/>
                  <a:gd name="T79" fmla="*/ 115 h 1216"/>
                  <a:gd name="T80" fmla="*/ 57 w 699"/>
                  <a:gd name="T81" fmla="*/ 129 h 1216"/>
                  <a:gd name="T82" fmla="*/ 66 w 699"/>
                  <a:gd name="T83" fmla="*/ 14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8" name="Freeform 11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2 w 915"/>
                  <a:gd name="T1" fmla="*/ 135 h 1139"/>
                  <a:gd name="T2" fmla="*/ 0 w 915"/>
                  <a:gd name="T3" fmla="*/ 143 h 1139"/>
                  <a:gd name="T4" fmla="*/ 2 w 915"/>
                  <a:gd name="T5" fmla="*/ 153 h 1139"/>
                  <a:gd name="T6" fmla="*/ 10 w 915"/>
                  <a:gd name="T7" fmla="*/ 153 h 1139"/>
                  <a:gd name="T8" fmla="*/ 34 w 915"/>
                  <a:gd name="T9" fmla="*/ 149 h 1139"/>
                  <a:gd name="T10" fmla="*/ 60 w 915"/>
                  <a:gd name="T11" fmla="*/ 141 h 1139"/>
                  <a:gd name="T12" fmla="*/ 82 w 915"/>
                  <a:gd name="T13" fmla="*/ 127 h 1139"/>
                  <a:gd name="T14" fmla="*/ 94 w 915"/>
                  <a:gd name="T15" fmla="*/ 110 h 1139"/>
                  <a:gd name="T16" fmla="*/ 105 w 915"/>
                  <a:gd name="T17" fmla="*/ 80 h 1139"/>
                  <a:gd name="T18" fmla="*/ 109 w 915"/>
                  <a:gd name="T19" fmla="*/ 52 h 1139"/>
                  <a:gd name="T20" fmla="*/ 109 w 915"/>
                  <a:gd name="T21" fmla="*/ 38 h 1139"/>
                  <a:gd name="T22" fmla="*/ 115 w 915"/>
                  <a:gd name="T23" fmla="*/ 30 h 1139"/>
                  <a:gd name="T24" fmla="*/ 125 w 915"/>
                  <a:gd name="T25" fmla="*/ 27 h 1139"/>
                  <a:gd name="T26" fmla="*/ 134 w 915"/>
                  <a:gd name="T27" fmla="*/ 27 h 1139"/>
                  <a:gd name="T28" fmla="*/ 135 w 915"/>
                  <a:gd name="T29" fmla="*/ 23 h 1139"/>
                  <a:gd name="T30" fmla="*/ 121 w 915"/>
                  <a:gd name="T31" fmla="*/ 24 h 1139"/>
                  <a:gd name="T32" fmla="*/ 119 w 915"/>
                  <a:gd name="T33" fmla="*/ 21 h 1139"/>
                  <a:gd name="T34" fmla="*/ 130 w 915"/>
                  <a:gd name="T35" fmla="*/ 9 h 1139"/>
                  <a:gd name="T36" fmla="*/ 128 w 915"/>
                  <a:gd name="T37" fmla="*/ 6 h 1139"/>
                  <a:gd name="T38" fmla="*/ 126 w 915"/>
                  <a:gd name="T39" fmla="*/ 8 h 1139"/>
                  <a:gd name="T40" fmla="*/ 117 w 915"/>
                  <a:gd name="T41" fmla="*/ 17 h 1139"/>
                  <a:gd name="T42" fmla="*/ 115 w 915"/>
                  <a:gd name="T43" fmla="*/ 17 h 1139"/>
                  <a:gd name="T44" fmla="*/ 115 w 915"/>
                  <a:gd name="T45" fmla="*/ 2 h 1139"/>
                  <a:gd name="T46" fmla="*/ 112 w 915"/>
                  <a:gd name="T47" fmla="*/ 0 h 1139"/>
                  <a:gd name="T48" fmla="*/ 109 w 915"/>
                  <a:gd name="T49" fmla="*/ 1 h 1139"/>
                  <a:gd name="T50" fmla="*/ 110 w 915"/>
                  <a:gd name="T51" fmla="*/ 17 h 1139"/>
                  <a:gd name="T52" fmla="*/ 108 w 915"/>
                  <a:gd name="T53" fmla="*/ 18 h 1139"/>
                  <a:gd name="T54" fmla="*/ 99 w 915"/>
                  <a:gd name="T55" fmla="*/ 9 h 1139"/>
                  <a:gd name="T56" fmla="*/ 92 w 915"/>
                  <a:gd name="T57" fmla="*/ 8 h 1139"/>
                  <a:gd name="T58" fmla="*/ 93 w 915"/>
                  <a:gd name="T59" fmla="*/ 12 h 1139"/>
                  <a:gd name="T60" fmla="*/ 103 w 915"/>
                  <a:gd name="T61" fmla="*/ 22 h 1139"/>
                  <a:gd name="T62" fmla="*/ 103 w 915"/>
                  <a:gd name="T63" fmla="*/ 27 h 1139"/>
                  <a:gd name="T64" fmla="*/ 100 w 915"/>
                  <a:gd name="T65" fmla="*/ 37 h 1139"/>
                  <a:gd name="T66" fmla="*/ 100 w 915"/>
                  <a:gd name="T67" fmla="*/ 46 h 1139"/>
                  <a:gd name="T68" fmla="*/ 100 w 915"/>
                  <a:gd name="T69" fmla="*/ 62 h 1139"/>
                  <a:gd name="T70" fmla="*/ 95 w 915"/>
                  <a:gd name="T71" fmla="*/ 82 h 1139"/>
                  <a:gd name="T72" fmla="*/ 91 w 915"/>
                  <a:gd name="T73" fmla="*/ 94 h 1139"/>
                  <a:gd name="T74" fmla="*/ 83 w 915"/>
                  <a:gd name="T75" fmla="*/ 110 h 1139"/>
                  <a:gd name="T76" fmla="*/ 74 w 915"/>
                  <a:gd name="T77" fmla="*/ 122 h 1139"/>
                  <a:gd name="T78" fmla="*/ 67 w 915"/>
                  <a:gd name="T79" fmla="*/ 128 h 1139"/>
                  <a:gd name="T80" fmla="*/ 49 w 915"/>
                  <a:gd name="T81" fmla="*/ 133 h 1139"/>
                  <a:gd name="T82" fmla="*/ 32 w 915"/>
                  <a:gd name="T83" fmla="*/ 135 h 1139"/>
                  <a:gd name="T84" fmla="*/ 15 w 915"/>
                  <a:gd name="T85" fmla="*/ 138 h 1139"/>
                  <a:gd name="T86" fmla="*/ 2 w 915"/>
                  <a:gd name="T87" fmla="*/ 135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82316" name="Rectangle 12"/>
          <p:cNvSpPr>
            <a:spLocks noChangeArrowheads="1"/>
          </p:cNvSpPr>
          <p:nvPr/>
        </p:nvSpPr>
        <p:spPr bwMode="auto">
          <a:xfrm>
            <a:off x="838200" y="1812925"/>
            <a:ext cx="8001000" cy="443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/>
              <a:t>Queue:  Handle in order found. 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/>
              <a:t>Breadth-First Search</a:t>
            </a:r>
          </a:p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/>
              <a:t>Stack: Handle most recently found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/>
              <a:t>Depth-First Search</a:t>
            </a:r>
          </a:p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/>
              <a:t>Priority Queue:</a:t>
            </a:r>
            <a:br>
              <a:rPr lang="en-US" altLang="en-US" sz="3000"/>
            </a:br>
            <a:r>
              <a:rPr lang="en-US" altLang="en-US" sz="3000"/>
              <a:t>       Handle node that seems to be closest to s.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/>
              <a:t>Shortest (Weighted) Paths: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2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2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23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23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23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23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23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23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23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23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23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23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316" grpId="0" build="p" bldLvl="2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35843" name="Text Box 17"/>
          <p:cNvSpPr txBox="1">
            <a:spLocks noChangeArrowheads="1"/>
          </p:cNvSpPr>
          <p:nvPr/>
        </p:nvSpPr>
        <p:spPr bwMode="auto">
          <a:xfrm>
            <a:off x="1273175" y="533400"/>
            <a:ext cx="25447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>
                <a:solidFill>
                  <a:schemeClr val="hlink"/>
                </a:solidFill>
              </a:rPr>
              <a:t>Handled Nodes</a:t>
            </a:r>
          </a:p>
        </p:txBody>
      </p:sp>
      <p:grpSp>
        <p:nvGrpSpPr>
          <p:cNvPr id="35844" name="Group 77"/>
          <p:cNvGrpSpPr>
            <a:grpSpLocks/>
          </p:cNvGrpSpPr>
          <p:nvPr/>
        </p:nvGrpSpPr>
        <p:grpSpPr bwMode="auto">
          <a:xfrm>
            <a:off x="1981200" y="1049338"/>
            <a:ext cx="5638800" cy="1922462"/>
            <a:chOff x="1248" y="661"/>
            <a:chExt cx="3470" cy="1691"/>
          </a:xfrm>
        </p:grpSpPr>
        <p:sp>
          <p:nvSpPr>
            <p:cNvPr id="35871" name="Oval 3"/>
            <p:cNvSpPr>
              <a:spLocks noChangeArrowheads="1"/>
            </p:cNvSpPr>
            <p:nvPr/>
          </p:nvSpPr>
          <p:spPr bwMode="auto">
            <a:xfrm>
              <a:off x="3168" y="1213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/>
            </a:p>
          </p:txBody>
        </p:sp>
        <p:sp>
          <p:nvSpPr>
            <p:cNvPr id="35872" name="Text Box 4"/>
            <p:cNvSpPr txBox="1">
              <a:spLocks noChangeArrowheads="1"/>
            </p:cNvSpPr>
            <p:nvPr/>
          </p:nvSpPr>
          <p:spPr bwMode="auto">
            <a:xfrm>
              <a:off x="3096" y="905"/>
              <a:ext cx="231" cy="4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u</a:t>
              </a:r>
            </a:p>
          </p:txBody>
        </p:sp>
        <p:sp>
          <p:nvSpPr>
            <p:cNvPr id="35873" name="Freeform 5"/>
            <p:cNvSpPr>
              <a:spLocks/>
            </p:cNvSpPr>
            <p:nvPr/>
          </p:nvSpPr>
          <p:spPr bwMode="auto">
            <a:xfrm>
              <a:off x="1920" y="963"/>
              <a:ext cx="1248" cy="339"/>
            </a:xfrm>
            <a:custGeom>
              <a:avLst/>
              <a:gdLst>
                <a:gd name="T0" fmla="*/ 0 w 1248"/>
                <a:gd name="T1" fmla="*/ 0 h 339"/>
                <a:gd name="T2" fmla="*/ 344 w 1248"/>
                <a:gd name="T3" fmla="*/ 288 h 339"/>
                <a:gd name="T4" fmla="*/ 832 w 1248"/>
                <a:gd name="T5" fmla="*/ 88 h 339"/>
                <a:gd name="T6" fmla="*/ 1248 w 1248"/>
                <a:gd name="T7" fmla="*/ 288 h 3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48" h="339">
                  <a:moveTo>
                    <a:pt x="0" y="0"/>
                  </a:moveTo>
                  <a:cubicBezTo>
                    <a:pt x="57" y="48"/>
                    <a:pt x="205" y="273"/>
                    <a:pt x="344" y="288"/>
                  </a:cubicBezTo>
                  <a:cubicBezTo>
                    <a:pt x="470" y="339"/>
                    <a:pt x="681" y="88"/>
                    <a:pt x="832" y="88"/>
                  </a:cubicBezTo>
                  <a:cubicBezTo>
                    <a:pt x="983" y="88"/>
                    <a:pt x="1161" y="246"/>
                    <a:pt x="1248" y="288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74" name="Freeform 6"/>
            <p:cNvSpPr>
              <a:spLocks/>
            </p:cNvSpPr>
            <p:nvPr/>
          </p:nvSpPr>
          <p:spPr bwMode="auto">
            <a:xfrm>
              <a:off x="3232" y="1035"/>
              <a:ext cx="368" cy="224"/>
            </a:xfrm>
            <a:custGeom>
              <a:avLst/>
              <a:gdLst>
                <a:gd name="T0" fmla="*/ 0 w 368"/>
                <a:gd name="T1" fmla="*/ 224 h 224"/>
                <a:gd name="T2" fmla="*/ 368 w 368"/>
                <a:gd name="T3" fmla="*/ 0 h 2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8" h="224">
                  <a:moveTo>
                    <a:pt x="0" y="224"/>
                  </a:moveTo>
                  <a:lnTo>
                    <a:pt x="368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75" name="Oval 7"/>
            <p:cNvSpPr>
              <a:spLocks noChangeArrowheads="1"/>
            </p:cNvSpPr>
            <p:nvPr/>
          </p:nvSpPr>
          <p:spPr bwMode="auto">
            <a:xfrm>
              <a:off x="3604" y="963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/>
            </a:p>
          </p:txBody>
        </p:sp>
        <p:sp>
          <p:nvSpPr>
            <p:cNvPr id="35876" name="Text Box 8"/>
            <p:cNvSpPr txBox="1">
              <a:spLocks noChangeArrowheads="1"/>
            </p:cNvSpPr>
            <p:nvPr/>
          </p:nvSpPr>
          <p:spPr bwMode="auto">
            <a:xfrm>
              <a:off x="3504" y="661"/>
              <a:ext cx="230" cy="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v</a:t>
              </a:r>
            </a:p>
          </p:txBody>
        </p:sp>
        <p:sp>
          <p:nvSpPr>
            <p:cNvPr id="35877" name="Oval 9"/>
            <p:cNvSpPr>
              <a:spLocks noChangeArrowheads="1"/>
            </p:cNvSpPr>
            <p:nvPr/>
          </p:nvSpPr>
          <p:spPr bwMode="auto">
            <a:xfrm>
              <a:off x="1876" y="877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/>
            </a:p>
          </p:txBody>
        </p:sp>
        <p:sp>
          <p:nvSpPr>
            <p:cNvPr id="35878" name="Text Box 10"/>
            <p:cNvSpPr txBox="1">
              <a:spLocks noChangeArrowheads="1"/>
            </p:cNvSpPr>
            <p:nvPr/>
          </p:nvSpPr>
          <p:spPr bwMode="auto">
            <a:xfrm>
              <a:off x="1711" y="805"/>
              <a:ext cx="204" cy="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/>
                <a:t>s</a:t>
              </a:r>
            </a:p>
          </p:txBody>
        </p:sp>
        <p:sp>
          <p:nvSpPr>
            <p:cNvPr id="35879" name="Line 11"/>
            <p:cNvSpPr>
              <a:spLocks noChangeShapeType="1"/>
            </p:cNvSpPr>
            <p:nvPr/>
          </p:nvSpPr>
          <p:spPr bwMode="auto">
            <a:xfrm>
              <a:off x="1924" y="925"/>
              <a:ext cx="0" cy="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80" name="Oval 12"/>
            <p:cNvSpPr>
              <a:spLocks noChangeAspect="1" noChangeArrowheads="1"/>
            </p:cNvSpPr>
            <p:nvPr/>
          </p:nvSpPr>
          <p:spPr bwMode="auto">
            <a:xfrm>
              <a:off x="1248" y="708"/>
              <a:ext cx="2400" cy="1643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/>
            </a:p>
          </p:txBody>
        </p:sp>
        <p:sp>
          <p:nvSpPr>
            <p:cNvPr id="35881" name="Oval 13"/>
            <p:cNvSpPr>
              <a:spLocks noChangeArrowheads="1"/>
            </p:cNvSpPr>
            <p:nvPr/>
          </p:nvSpPr>
          <p:spPr bwMode="auto">
            <a:xfrm>
              <a:off x="3212" y="1957"/>
              <a:ext cx="100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/>
            </a:p>
          </p:txBody>
        </p:sp>
        <p:sp>
          <p:nvSpPr>
            <p:cNvPr id="35882" name="Freeform 14"/>
            <p:cNvSpPr>
              <a:spLocks/>
            </p:cNvSpPr>
            <p:nvPr/>
          </p:nvSpPr>
          <p:spPr bwMode="auto">
            <a:xfrm>
              <a:off x="1920" y="989"/>
              <a:ext cx="1304" cy="960"/>
            </a:xfrm>
            <a:custGeom>
              <a:avLst/>
              <a:gdLst>
                <a:gd name="T0" fmla="*/ 0 w 1304"/>
                <a:gd name="T1" fmla="*/ 0 h 960"/>
                <a:gd name="T2" fmla="*/ 264 w 1304"/>
                <a:gd name="T3" fmla="*/ 624 h 960"/>
                <a:gd name="T4" fmla="*/ 876 w 1304"/>
                <a:gd name="T5" fmla="*/ 566 h 960"/>
                <a:gd name="T6" fmla="*/ 1304 w 1304"/>
                <a:gd name="T7" fmla="*/ 960 h 9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4" h="960">
                  <a:moveTo>
                    <a:pt x="0" y="0"/>
                  </a:moveTo>
                  <a:cubicBezTo>
                    <a:pt x="44" y="104"/>
                    <a:pt x="118" y="530"/>
                    <a:pt x="264" y="624"/>
                  </a:cubicBezTo>
                  <a:cubicBezTo>
                    <a:pt x="390" y="675"/>
                    <a:pt x="705" y="542"/>
                    <a:pt x="876" y="566"/>
                  </a:cubicBezTo>
                  <a:cubicBezTo>
                    <a:pt x="1049" y="622"/>
                    <a:pt x="1215" y="878"/>
                    <a:pt x="1304" y="96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83" name="Freeform 15"/>
            <p:cNvSpPr>
              <a:spLocks/>
            </p:cNvSpPr>
            <p:nvPr/>
          </p:nvSpPr>
          <p:spPr bwMode="auto">
            <a:xfrm>
              <a:off x="3276" y="2003"/>
              <a:ext cx="556" cy="218"/>
            </a:xfrm>
            <a:custGeom>
              <a:avLst/>
              <a:gdLst>
                <a:gd name="T0" fmla="*/ 0 w 556"/>
                <a:gd name="T1" fmla="*/ 0 h 218"/>
                <a:gd name="T2" fmla="*/ 556 w 556"/>
                <a:gd name="T3" fmla="*/ 218 h 2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6" h="218">
                  <a:moveTo>
                    <a:pt x="0" y="0"/>
                  </a:moveTo>
                  <a:lnTo>
                    <a:pt x="556" y="218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84" name="Oval 16"/>
            <p:cNvSpPr>
              <a:spLocks noChangeArrowheads="1"/>
            </p:cNvSpPr>
            <p:nvPr/>
          </p:nvSpPr>
          <p:spPr bwMode="auto">
            <a:xfrm>
              <a:off x="3840" y="2197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/>
            </a:p>
          </p:txBody>
        </p:sp>
        <p:sp>
          <p:nvSpPr>
            <p:cNvPr id="35885" name="Oval 18"/>
            <p:cNvSpPr>
              <a:spLocks noChangeArrowheads="1"/>
            </p:cNvSpPr>
            <p:nvPr/>
          </p:nvSpPr>
          <p:spPr bwMode="auto">
            <a:xfrm>
              <a:off x="4032" y="1621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/>
            </a:p>
          </p:txBody>
        </p:sp>
        <p:sp>
          <p:nvSpPr>
            <p:cNvPr id="35886" name="Oval 19"/>
            <p:cNvSpPr>
              <a:spLocks noChangeArrowheads="1"/>
            </p:cNvSpPr>
            <p:nvPr/>
          </p:nvSpPr>
          <p:spPr bwMode="auto">
            <a:xfrm>
              <a:off x="3312" y="1621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/>
            </a:p>
          </p:txBody>
        </p:sp>
        <p:sp>
          <p:nvSpPr>
            <p:cNvPr id="35887" name="Freeform 20"/>
            <p:cNvSpPr>
              <a:spLocks/>
            </p:cNvSpPr>
            <p:nvPr/>
          </p:nvSpPr>
          <p:spPr bwMode="auto">
            <a:xfrm>
              <a:off x="3372" y="1669"/>
              <a:ext cx="636" cy="6"/>
            </a:xfrm>
            <a:custGeom>
              <a:avLst/>
              <a:gdLst>
                <a:gd name="T0" fmla="*/ 0 w 636"/>
                <a:gd name="T1" fmla="*/ 6 h 6"/>
                <a:gd name="T2" fmla="*/ 636 w 63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6" h="6">
                  <a:moveTo>
                    <a:pt x="0" y="6"/>
                  </a:moveTo>
                  <a:lnTo>
                    <a:pt x="636" y="0"/>
                  </a:lnTo>
                </a:path>
              </a:pathLst>
            </a:cu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88" name="Freeform 21"/>
            <p:cNvSpPr>
              <a:spLocks/>
            </p:cNvSpPr>
            <p:nvPr/>
          </p:nvSpPr>
          <p:spPr bwMode="auto">
            <a:xfrm>
              <a:off x="3408" y="1725"/>
              <a:ext cx="1236" cy="627"/>
            </a:xfrm>
            <a:custGeom>
              <a:avLst/>
              <a:gdLst>
                <a:gd name="T0" fmla="*/ 484 w 1236"/>
                <a:gd name="T1" fmla="*/ 522 h 627"/>
                <a:gd name="T2" fmla="*/ 936 w 1236"/>
                <a:gd name="T3" fmla="*/ 576 h 627"/>
                <a:gd name="T4" fmla="*/ 1080 w 1236"/>
                <a:gd name="T5" fmla="*/ 224 h 627"/>
                <a:gd name="T6" fmla="*/ 568 w 1236"/>
                <a:gd name="T7" fmla="*/ 248 h 627"/>
                <a:gd name="T8" fmla="*/ 0 w 1236"/>
                <a:gd name="T9" fmla="*/ 0 h 6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6" h="627">
                  <a:moveTo>
                    <a:pt x="484" y="522"/>
                  </a:moveTo>
                  <a:cubicBezTo>
                    <a:pt x="559" y="531"/>
                    <a:pt x="837" y="626"/>
                    <a:pt x="936" y="576"/>
                  </a:cubicBezTo>
                  <a:cubicBezTo>
                    <a:pt x="1062" y="627"/>
                    <a:pt x="1236" y="320"/>
                    <a:pt x="1080" y="224"/>
                  </a:cubicBezTo>
                  <a:cubicBezTo>
                    <a:pt x="1019" y="169"/>
                    <a:pt x="748" y="285"/>
                    <a:pt x="568" y="248"/>
                  </a:cubicBezTo>
                  <a:cubicBezTo>
                    <a:pt x="388" y="211"/>
                    <a:pt x="118" y="52"/>
                    <a:pt x="0" y="0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89" name="Freeform 22"/>
            <p:cNvSpPr>
              <a:spLocks/>
            </p:cNvSpPr>
            <p:nvPr/>
          </p:nvSpPr>
          <p:spPr bwMode="auto">
            <a:xfrm>
              <a:off x="3720" y="886"/>
              <a:ext cx="998" cy="783"/>
            </a:xfrm>
            <a:custGeom>
              <a:avLst/>
              <a:gdLst>
                <a:gd name="T0" fmla="*/ 360 w 998"/>
                <a:gd name="T1" fmla="*/ 783 h 783"/>
                <a:gd name="T2" fmla="*/ 640 w 998"/>
                <a:gd name="T3" fmla="*/ 711 h 783"/>
                <a:gd name="T4" fmla="*/ 896 w 998"/>
                <a:gd name="T5" fmla="*/ 679 h 783"/>
                <a:gd name="T6" fmla="*/ 640 w 998"/>
                <a:gd name="T7" fmla="*/ 351 h 783"/>
                <a:gd name="T8" fmla="*/ 576 w 998"/>
                <a:gd name="T9" fmla="*/ 39 h 783"/>
                <a:gd name="T10" fmla="*/ 0 w 998"/>
                <a:gd name="T11" fmla="*/ 119 h 7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8" h="783">
                  <a:moveTo>
                    <a:pt x="360" y="783"/>
                  </a:moveTo>
                  <a:cubicBezTo>
                    <a:pt x="407" y="771"/>
                    <a:pt x="551" y="728"/>
                    <a:pt x="640" y="711"/>
                  </a:cubicBezTo>
                  <a:cubicBezTo>
                    <a:pt x="729" y="694"/>
                    <a:pt x="896" y="739"/>
                    <a:pt x="896" y="679"/>
                  </a:cubicBezTo>
                  <a:cubicBezTo>
                    <a:pt x="998" y="594"/>
                    <a:pt x="693" y="458"/>
                    <a:pt x="640" y="351"/>
                  </a:cubicBezTo>
                  <a:cubicBezTo>
                    <a:pt x="587" y="244"/>
                    <a:pt x="683" y="78"/>
                    <a:pt x="576" y="39"/>
                  </a:cubicBezTo>
                  <a:cubicBezTo>
                    <a:pt x="469" y="0"/>
                    <a:pt x="120" y="102"/>
                    <a:pt x="0" y="119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5845" name="Text Box 23"/>
          <p:cNvSpPr txBox="1">
            <a:spLocks noChangeArrowheads="1"/>
          </p:cNvSpPr>
          <p:nvPr/>
        </p:nvSpPr>
        <p:spPr bwMode="auto">
          <a:xfrm>
            <a:off x="5394325" y="533400"/>
            <a:ext cx="22256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>
                <a:solidFill>
                  <a:schemeClr val="hlink"/>
                </a:solidFill>
              </a:rPr>
              <a:t>Found Nodes</a:t>
            </a:r>
          </a:p>
        </p:txBody>
      </p:sp>
      <p:sp>
        <p:nvSpPr>
          <p:cNvPr id="529434" name="Rectangle 26"/>
          <p:cNvSpPr>
            <a:spLocks noChangeArrowheads="1"/>
          </p:cNvSpPr>
          <p:nvPr/>
        </p:nvSpPr>
        <p:spPr bwMode="auto">
          <a:xfrm>
            <a:off x="914400" y="3124200"/>
            <a:ext cx="6921500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 go through handled edges</a:t>
            </a:r>
            <a:br>
              <a:rPr lang="en-US" altLang="en-US" sz="3000"/>
            </a:br>
            <a:r>
              <a:rPr lang="en-US" altLang="en-US" sz="3000"/>
              <a:t> through any number of handled nodes </a:t>
            </a:r>
            <a:br>
              <a:rPr lang="en-US" altLang="en-US" sz="3000"/>
            </a:br>
            <a:r>
              <a:rPr lang="en-US" altLang="en-US" sz="3000"/>
              <a:t>followed by last edge to an unhandled node.</a:t>
            </a:r>
            <a:endParaRPr lang="en-US" altLang="en-US" sz="3000">
              <a:solidFill>
                <a:srgbClr val="33CC33"/>
              </a:solidFill>
            </a:endParaRPr>
          </a:p>
        </p:txBody>
      </p:sp>
      <p:grpSp>
        <p:nvGrpSpPr>
          <p:cNvPr id="529461" name="Group 53"/>
          <p:cNvGrpSpPr>
            <a:grpSpLocks/>
          </p:cNvGrpSpPr>
          <p:nvPr/>
        </p:nvGrpSpPr>
        <p:grpSpPr bwMode="auto">
          <a:xfrm>
            <a:off x="0" y="4876800"/>
            <a:ext cx="1181100" cy="1066800"/>
            <a:chOff x="1224" y="2539"/>
            <a:chExt cx="2280" cy="1785"/>
          </a:xfrm>
        </p:grpSpPr>
        <p:sp>
          <p:nvSpPr>
            <p:cNvPr id="35858" name="Freeform 5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59" name="Group 5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35860" name="Group 5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35865" name="Freeform 5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6" name="Freeform 5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7" name="Freeform 5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8" name="Freeform 6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9" name="Freeform 6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70" name="Freeform 6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5861" name="Group 6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35862" name="Freeform 6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3" name="Freeform 6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4" name="Freeform 6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29475" name="Rectangle 67"/>
          <p:cNvSpPr>
            <a:spLocks noChangeArrowheads="1"/>
          </p:cNvSpPr>
          <p:nvPr/>
        </p:nvSpPr>
        <p:spPr bwMode="auto">
          <a:xfrm>
            <a:off x="1143000" y="4724400"/>
            <a:ext cx="393382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For handled </a:t>
            </a:r>
            <a:r>
              <a:rPr lang="en-US" altLang="en-US" sz="3000">
                <a:solidFill>
                  <a:schemeClr val="accent2"/>
                </a:solidFill>
              </a:rPr>
              <a:t>w</a:t>
            </a:r>
            <a:r>
              <a:rPr lang="en-US" altLang="en-US" sz="3000"/>
              <a:t>,</a:t>
            </a:r>
            <a:br>
              <a:rPr lang="en-US" altLang="en-US" sz="3000"/>
            </a:br>
            <a:r>
              <a:rPr lang="en-US" altLang="en-US" sz="3000">
                <a:solidFill>
                  <a:srgbClr val="33CC33"/>
                </a:solidFill>
              </a:rPr>
              <a:t>d(</a:t>
            </a:r>
            <a:r>
              <a:rPr lang="en-US" altLang="en-US" sz="3000">
                <a:solidFill>
                  <a:schemeClr val="accent2"/>
                </a:solidFill>
              </a:rPr>
              <a:t>w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of the </a:t>
            </a:r>
            <a:br>
              <a:rPr lang="en-US" altLang="en-US" sz="3000"/>
            </a:br>
            <a:r>
              <a:rPr lang="en-US" altLang="en-US" sz="3000"/>
              <a:t>shortest paths to </a:t>
            </a:r>
            <a:r>
              <a:rPr lang="en-US" altLang="en-US" sz="3000">
                <a:solidFill>
                  <a:schemeClr val="accent2"/>
                </a:solidFill>
              </a:rPr>
              <a:t>w</a:t>
            </a:r>
            <a:r>
              <a:rPr lang="en-US" altLang="en-US" sz="3000"/>
              <a:t>.</a:t>
            </a:r>
          </a:p>
        </p:txBody>
      </p:sp>
      <p:sp>
        <p:nvSpPr>
          <p:cNvPr id="529476" name="Rectangle 68"/>
          <p:cNvSpPr>
            <a:spLocks noChangeArrowheads="1"/>
          </p:cNvSpPr>
          <p:nvPr/>
        </p:nvSpPr>
        <p:spPr bwMode="auto">
          <a:xfrm>
            <a:off x="1243013" y="6294438"/>
            <a:ext cx="50673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Handle node with smallest </a:t>
            </a:r>
            <a:r>
              <a:rPr lang="en-US" altLang="en-US" sz="3000">
                <a:solidFill>
                  <a:srgbClr val="33CC33"/>
                </a:solidFill>
              </a:rPr>
              <a:t>d(</a:t>
            </a:r>
            <a:r>
              <a:rPr lang="en-US" altLang="en-US" sz="3000">
                <a:solidFill>
                  <a:schemeClr val="accent2"/>
                </a:solidFill>
              </a:rPr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.</a:t>
            </a:r>
          </a:p>
        </p:txBody>
      </p:sp>
      <p:grpSp>
        <p:nvGrpSpPr>
          <p:cNvPr id="529477" name="Group 69"/>
          <p:cNvGrpSpPr>
            <a:grpSpLocks noChangeAspect="1"/>
          </p:cNvGrpSpPr>
          <p:nvPr/>
        </p:nvGrpSpPr>
        <p:grpSpPr bwMode="auto">
          <a:xfrm rot="2360341">
            <a:off x="304800" y="6173788"/>
            <a:ext cx="668338" cy="836612"/>
            <a:chOff x="2227" y="1194"/>
            <a:chExt cx="1944" cy="2413"/>
          </a:xfrm>
        </p:grpSpPr>
        <p:sp>
          <p:nvSpPr>
            <p:cNvPr id="35852" name="Freeform 70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263 w 600"/>
                <a:gd name="T1" fmla="*/ 162 h 608"/>
                <a:gd name="T2" fmla="*/ 252 w 600"/>
                <a:gd name="T3" fmla="*/ 99 h 608"/>
                <a:gd name="T4" fmla="*/ 231 w 600"/>
                <a:gd name="T5" fmla="*/ 44 h 608"/>
                <a:gd name="T6" fmla="*/ 192 w 600"/>
                <a:gd name="T7" fmla="*/ 13 h 608"/>
                <a:gd name="T8" fmla="*/ 125 w 600"/>
                <a:gd name="T9" fmla="*/ 0 h 608"/>
                <a:gd name="T10" fmla="*/ 68 w 600"/>
                <a:gd name="T11" fmla="*/ 13 h 608"/>
                <a:gd name="T12" fmla="*/ 13 w 600"/>
                <a:gd name="T13" fmla="*/ 69 h 608"/>
                <a:gd name="T14" fmla="*/ 0 w 600"/>
                <a:gd name="T15" fmla="*/ 136 h 608"/>
                <a:gd name="T16" fmla="*/ 13 w 600"/>
                <a:gd name="T17" fmla="*/ 207 h 608"/>
                <a:gd name="T18" fmla="*/ 34 w 600"/>
                <a:gd name="T19" fmla="*/ 250 h 608"/>
                <a:gd name="T20" fmla="*/ 60 w 600"/>
                <a:gd name="T21" fmla="*/ 295 h 608"/>
                <a:gd name="T22" fmla="*/ 88 w 600"/>
                <a:gd name="T23" fmla="*/ 325 h 608"/>
                <a:gd name="T24" fmla="*/ 120 w 600"/>
                <a:gd name="T25" fmla="*/ 340 h 608"/>
                <a:gd name="T26" fmla="*/ 164 w 600"/>
                <a:gd name="T27" fmla="*/ 327 h 608"/>
                <a:gd name="T28" fmla="*/ 208 w 600"/>
                <a:gd name="T29" fmla="*/ 297 h 608"/>
                <a:gd name="T30" fmla="*/ 236 w 600"/>
                <a:gd name="T31" fmla="*/ 254 h 608"/>
                <a:gd name="T32" fmla="*/ 263 w 600"/>
                <a:gd name="T33" fmla="*/ 218 h 608"/>
                <a:gd name="T34" fmla="*/ 271 w 600"/>
                <a:gd name="T35" fmla="*/ 196 h 608"/>
                <a:gd name="T36" fmla="*/ 382 w 600"/>
                <a:gd name="T37" fmla="*/ 164 h 608"/>
                <a:gd name="T38" fmla="*/ 406 w 600"/>
                <a:gd name="T39" fmla="*/ 151 h 608"/>
                <a:gd name="T40" fmla="*/ 392 w 600"/>
                <a:gd name="T41" fmla="*/ 131 h 608"/>
                <a:gd name="T42" fmla="*/ 263 w 600"/>
                <a:gd name="T43" fmla="*/ 162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71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40 w 619"/>
                <a:gd name="T1" fmla="*/ 112 h 1085"/>
                <a:gd name="T2" fmla="*/ 192 w 619"/>
                <a:gd name="T3" fmla="*/ 56 h 1085"/>
                <a:gd name="T4" fmla="*/ 278 w 619"/>
                <a:gd name="T5" fmla="*/ 2 h 1085"/>
                <a:gd name="T6" fmla="*/ 317 w 619"/>
                <a:gd name="T7" fmla="*/ 0 h 1085"/>
                <a:gd name="T8" fmla="*/ 387 w 619"/>
                <a:gd name="T9" fmla="*/ 24 h 1085"/>
                <a:gd name="T10" fmla="*/ 418 w 619"/>
                <a:gd name="T11" fmla="*/ 59 h 1085"/>
                <a:gd name="T12" fmla="*/ 418 w 619"/>
                <a:gd name="T13" fmla="*/ 112 h 1085"/>
                <a:gd name="T14" fmla="*/ 366 w 619"/>
                <a:gd name="T15" fmla="*/ 212 h 1085"/>
                <a:gd name="T16" fmla="*/ 309 w 619"/>
                <a:gd name="T17" fmla="*/ 290 h 1085"/>
                <a:gd name="T18" fmla="*/ 285 w 619"/>
                <a:gd name="T19" fmla="*/ 355 h 1085"/>
                <a:gd name="T20" fmla="*/ 269 w 619"/>
                <a:gd name="T21" fmla="*/ 430 h 1085"/>
                <a:gd name="T22" fmla="*/ 285 w 619"/>
                <a:gd name="T23" fmla="*/ 502 h 1085"/>
                <a:gd name="T24" fmla="*/ 301 w 619"/>
                <a:gd name="T25" fmla="*/ 573 h 1085"/>
                <a:gd name="T26" fmla="*/ 301 w 619"/>
                <a:gd name="T27" fmla="*/ 653 h 1085"/>
                <a:gd name="T28" fmla="*/ 278 w 619"/>
                <a:gd name="T29" fmla="*/ 702 h 1085"/>
                <a:gd name="T30" fmla="*/ 226 w 619"/>
                <a:gd name="T31" fmla="*/ 729 h 1085"/>
                <a:gd name="T32" fmla="*/ 163 w 619"/>
                <a:gd name="T33" fmla="*/ 758 h 1085"/>
                <a:gd name="T34" fmla="*/ 106 w 619"/>
                <a:gd name="T35" fmla="*/ 758 h 1085"/>
                <a:gd name="T36" fmla="*/ 68 w 619"/>
                <a:gd name="T37" fmla="*/ 736 h 1085"/>
                <a:gd name="T38" fmla="*/ 16 w 619"/>
                <a:gd name="T39" fmla="*/ 648 h 1085"/>
                <a:gd name="T40" fmla="*/ 0 w 619"/>
                <a:gd name="T41" fmla="*/ 557 h 1085"/>
                <a:gd name="T42" fmla="*/ 5 w 619"/>
                <a:gd name="T43" fmla="*/ 439 h 1085"/>
                <a:gd name="T44" fmla="*/ 44 w 619"/>
                <a:gd name="T45" fmla="*/ 290 h 1085"/>
                <a:gd name="T46" fmla="*/ 83 w 619"/>
                <a:gd name="T47" fmla="*/ 194 h 1085"/>
                <a:gd name="T48" fmla="*/ 140 w 619"/>
                <a:gd name="T49" fmla="*/ 112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72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49 h 808"/>
                <a:gd name="T2" fmla="*/ 69 w 782"/>
                <a:gd name="T3" fmla="*/ 0 h 808"/>
                <a:gd name="T4" fmla="*/ 169 w 782"/>
                <a:gd name="T5" fmla="*/ 0 h 808"/>
                <a:gd name="T6" fmla="*/ 356 w 782"/>
                <a:gd name="T7" fmla="*/ 12 h 808"/>
                <a:gd name="T8" fmla="*/ 576 w 782"/>
                <a:gd name="T9" fmla="*/ 19 h 808"/>
                <a:gd name="T10" fmla="*/ 660 w 782"/>
                <a:gd name="T11" fmla="*/ 42 h 808"/>
                <a:gd name="T12" fmla="*/ 696 w 782"/>
                <a:gd name="T13" fmla="*/ 71 h 808"/>
                <a:gd name="T14" fmla="*/ 704 w 782"/>
                <a:gd name="T15" fmla="*/ 117 h 808"/>
                <a:gd name="T16" fmla="*/ 679 w 782"/>
                <a:gd name="T17" fmla="*/ 164 h 808"/>
                <a:gd name="T18" fmla="*/ 612 w 782"/>
                <a:gd name="T19" fmla="*/ 236 h 808"/>
                <a:gd name="T20" fmla="*/ 523 w 782"/>
                <a:gd name="T21" fmla="*/ 296 h 808"/>
                <a:gd name="T22" fmla="*/ 456 w 782"/>
                <a:gd name="T23" fmla="*/ 350 h 808"/>
                <a:gd name="T24" fmla="*/ 428 w 782"/>
                <a:gd name="T25" fmla="*/ 393 h 808"/>
                <a:gd name="T26" fmla="*/ 408 w 782"/>
                <a:gd name="T27" fmla="*/ 423 h 808"/>
                <a:gd name="T28" fmla="*/ 415 w 782"/>
                <a:gd name="T29" fmla="*/ 446 h 808"/>
                <a:gd name="T30" fmla="*/ 421 w 782"/>
                <a:gd name="T31" fmla="*/ 460 h 808"/>
                <a:gd name="T32" fmla="*/ 500 w 782"/>
                <a:gd name="T33" fmla="*/ 460 h 808"/>
                <a:gd name="T34" fmla="*/ 624 w 782"/>
                <a:gd name="T35" fmla="*/ 448 h 808"/>
                <a:gd name="T36" fmla="*/ 704 w 782"/>
                <a:gd name="T37" fmla="*/ 448 h 808"/>
                <a:gd name="T38" fmla="*/ 787 w 782"/>
                <a:gd name="T39" fmla="*/ 468 h 808"/>
                <a:gd name="T40" fmla="*/ 812 w 782"/>
                <a:gd name="T41" fmla="*/ 493 h 808"/>
                <a:gd name="T42" fmla="*/ 787 w 782"/>
                <a:gd name="T43" fmla="*/ 515 h 808"/>
                <a:gd name="T44" fmla="*/ 752 w 782"/>
                <a:gd name="T45" fmla="*/ 523 h 808"/>
                <a:gd name="T46" fmla="*/ 696 w 782"/>
                <a:gd name="T47" fmla="*/ 513 h 808"/>
                <a:gd name="T48" fmla="*/ 620 w 782"/>
                <a:gd name="T49" fmla="*/ 485 h 808"/>
                <a:gd name="T50" fmla="*/ 540 w 782"/>
                <a:gd name="T51" fmla="*/ 490 h 808"/>
                <a:gd name="T52" fmla="*/ 408 w 782"/>
                <a:gd name="T53" fmla="*/ 505 h 808"/>
                <a:gd name="T54" fmla="*/ 369 w 782"/>
                <a:gd name="T55" fmla="*/ 500 h 808"/>
                <a:gd name="T56" fmla="*/ 348 w 782"/>
                <a:gd name="T57" fmla="*/ 483 h 808"/>
                <a:gd name="T58" fmla="*/ 348 w 782"/>
                <a:gd name="T59" fmla="*/ 441 h 808"/>
                <a:gd name="T60" fmla="*/ 348 w 782"/>
                <a:gd name="T61" fmla="*/ 381 h 808"/>
                <a:gd name="T62" fmla="*/ 404 w 782"/>
                <a:gd name="T63" fmla="*/ 335 h 808"/>
                <a:gd name="T64" fmla="*/ 488 w 782"/>
                <a:gd name="T65" fmla="*/ 268 h 808"/>
                <a:gd name="T66" fmla="*/ 561 w 782"/>
                <a:gd name="T67" fmla="*/ 209 h 808"/>
                <a:gd name="T68" fmla="*/ 608 w 782"/>
                <a:gd name="T69" fmla="*/ 164 h 808"/>
                <a:gd name="T70" fmla="*/ 632 w 782"/>
                <a:gd name="T71" fmla="*/ 124 h 808"/>
                <a:gd name="T72" fmla="*/ 620 w 782"/>
                <a:gd name="T73" fmla="*/ 102 h 808"/>
                <a:gd name="T74" fmla="*/ 588 w 782"/>
                <a:gd name="T75" fmla="*/ 74 h 808"/>
                <a:gd name="T76" fmla="*/ 540 w 782"/>
                <a:gd name="T77" fmla="*/ 67 h 808"/>
                <a:gd name="T78" fmla="*/ 488 w 782"/>
                <a:gd name="T79" fmla="*/ 67 h 808"/>
                <a:gd name="T80" fmla="*/ 372 w 782"/>
                <a:gd name="T81" fmla="*/ 67 h 808"/>
                <a:gd name="T82" fmla="*/ 200 w 782"/>
                <a:gd name="T83" fmla="*/ 87 h 808"/>
                <a:gd name="T84" fmla="*/ 73 w 782"/>
                <a:gd name="T85" fmla="*/ 95 h 808"/>
                <a:gd name="T86" fmla="*/ 21 w 782"/>
                <a:gd name="T87" fmla="*/ 87 h 808"/>
                <a:gd name="T88" fmla="*/ 0 w 782"/>
                <a:gd name="T89" fmla="*/ 74 h 808"/>
                <a:gd name="T90" fmla="*/ 0 w 782"/>
                <a:gd name="T91" fmla="*/ 49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73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944 w 992"/>
                <a:gd name="T1" fmla="*/ 192 h 770"/>
                <a:gd name="T2" fmla="*/ 962 w 992"/>
                <a:gd name="T3" fmla="*/ 131 h 770"/>
                <a:gd name="T4" fmla="*/ 1029 w 992"/>
                <a:gd name="T5" fmla="*/ 108 h 770"/>
                <a:gd name="T6" fmla="*/ 1110 w 992"/>
                <a:gd name="T7" fmla="*/ 104 h 770"/>
                <a:gd name="T8" fmla="*/ 1159 w 992"/>
                <a:gd name="T9" fmla="*/ 131 h 770"/>
                <a:gd name="T10" fmla="*/ 1137 w 992"/>
                <a:gd name="T11" fmla="*/ 184 h 770"/>
                <a:gd name="T12" fmla="*/ 1092 w 992"/>
                <a:gd name="T13" fmla="*/ 256 h 770"/>
                <a:gd name="T14" fmla="*/ 1001 w 992"/>
                <a:gd name="T15" fmla="*/ 336 h 770"/>
                <a:gd name="T16" fmla="*/ 889 w 992"/>
                <a:gd name="T17" fmla="*/ 405 h 770"/>
                <a:gd name="T18" fmla="*/ 796 w 992"/>
                <a:gd name="T19" fmla="*/ 442 h 770"/>
                <a:gd name="T20" fmla="*/ 692 w 992"/>
                <a:gd name="T21" fmla="*/ 461 h 770"/>
                <a:gd name="T22" fmla="*/ 592 w 992"/>
                <a:gd name="T23" fmla="*/ 454 h 770"/>
                <a:gd name="T24" fmla="*/ 516 w 992"/>
                <a:gd name="T25" fmla="*/ 433 h 770"/>
                <a:gd name="T26" fmla="*/ 490 w 992"/>
                <a:gd name="T27" fmla="*/ 399 h 770"/>
                <a:gd name="T28" fmla="*/ 458 w 992"/>
                <a:gd name="T29" fmla="*/ 339 h 770"/>
                <a:gd name="T30" fmla="*/ 422 w 992"/>
                <a:gd name="T31" fmla="*/ 229 h 770"/>
                <a:gd name="T32" fmla="*/ 395 w 992"/>
                <a:gd name="T33" fmla="*/ 152 h 770"/>
                <a:gd name="T34" fmla="*/ 395 w 992"/>
                <a:gd name="T35" fmla="*/ 62 h 770"/>
                <a:gd name="T36" fmla="*/ 377 w 992"/>
                <a:gd name="T37" fmla="*/ 47 h 770"/>
                <a:gd name="T38" fmla="*/ 324 w 992"/>
                <a:gd name="T39" fmla="*/ 42 h 770"/>
                <a:gd name="T40" fmla="*/ 261 w 992"/>
                <a:gd name="T41" fmla="*/ 67 h 770"/>
                <a:gd name="T42" fmla="*/ 202 w 992"/>
                <a:gd name="T43" fmla="*/ 108 h 770"/>
                <a:gd name="T44" fmla="*/ 134 w 992"/>
                <a:gd name="T45" fmla="*/ 131 h 770"/>
                <a:gd name="T46" fmla="*/ 32 w 992"/>
                <a:gd name="T47" fmla="*/ 131 h 770"/>
                <a:gd name="T48" fmla="*/ 0 w 992"/>
                <a:gd name="T49" fmla="*/ 117 h 770"/>
                <a:gd name="T50" fmla="*/ 0 w 992"/>
                <a:gd name="T51" fmla="*/ 95 h 770"/>
                <a:gd name="T52" fmla="*/ 46 w 992"/>
                <a:gd name="T53" fmla="*/ 74 h 770"/>
                <a:gd name="T54" fmla="*/ 95 w 992"/>
                <a:gd name="T55" fmla="*/ 81 h 770"/>
                <a:gd name="T56" fmla="*/ 139 w 992"/>
                <a:gd name="T57" fmla="*/ 76 h 770"/>
                <a:gd name="T58" fmla="*/ 221 w 992"/>
                <a:gd name="T59" fmla="*/ 47 h 770"/>
                <a:gd name="T60" fmla="*/ 300 w 992"/>
                <a:gd name="T61" fmla="*/ 14 h 770"/>
                <a:gd name="T62" fmla="*/ 377 w 992"/>
                <a:gd name="T63" fmla="*/ 5 h 770"/>
                <a:gd name="T64" fmla="*/ 485 w 992"/>
                <a:gd name="T65" fmla="*/ 0 h 770"/>
                <a:gd name="T66" fmla="*/ 490 w 992"/>
                <a:gd name="T67" fmla="*/ 25 h 770"/>
                <a:gd name="T68" fmla="*/ 464 w 992"/>
                <a:gd name="T69" fmla="*/ 53 h 770"/>
                <a:gd name="T70" fmla="*/ 458 w 992"/>
                <a:gd name="T71" fmla="*/ 125 h 770"/>
                <a:gd name="T72" fmla="*/ 490 w 992"/>
                <a:gd name="T73" fmla="*/ 219 h 770"/>
                <a:gd name="T74" fmla="*/ 540 w 992"/>
                <a:gd name="T75" fmla="*/ 311 h 770"/>
                <a:gd name="T76" fmla="*/ 583 w 992"/>
                <a:gd name="T77" fmla="*/ 366 h 770"/>
                <a:gd name="T78" fmla="*/ 652 w 992"/>
                <a:gd name="T79" fmla="*/ 392 h 770"/>
                <a:gd name="T80" fmla="*/ 719 w 992"/>
                <a:gd name="T81" fmla="*/ 392 h 770"/>
                <a:gd name="T82" fmla="*/ 786 w 992"/>
                <a:gd name="T83" fmla="*/ 366 h 770"/>
                <a:gd name="T84" fmla="*/ 876 w 992"/>
                <a:gd name="T85" fmla="*/ 308 h 770"/>
                <a:gd name="T86" fmla="*/ 935 w 992"/>
                <a:gd name="T87" fmla="*/ 226 h 770"/>
                <a:gd name="T88" fmla="*/ 944 w 992"/>
                <a:gd name="T89" fmla="*/ 192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74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302 w 699"/>
                <a:gd name="T1" fmla="*/ 644 h 1216"/>
                <a:gd name="T2" fmla="*/ 380 w 699"/>
                <a:gd name="T3" fmla="*/ 725 h 1216"/>
                <a:gd name="T4" fmla="*/ 411 w 699"/>
                <a:gd name="T5" fmla="*/ 725 h 1216"/>
                <a:gd name="T6" fmla="*/ 464 w 699"/>
                <a:gd name="T7" fmla="*/ 757 h 1216"/>
                <a:gd name="T8" fmla="*/ 474 w 699"/>
                <a:gd name="T9" fmla="*/ 794 h 1216"/>
                <a:gd name="T10" fmla="*/ 458 w 699"/>
                <a:gd name="T11" fmla="*/ 842 h 1216"/>
                <a:gd name="T12" fmla="*/ 416 w 699"/>
                <a:gd name="T13" fmla="*/ 848 h 1216"/>
                <a:gd name="T14" fmla="*/ 364 w 699"/>
                <a:gd name="T15" fmla="*/ 810 h 1216"/>
                <a:gd name="T16" fmla="*/ 260 w 699"/>
                <a:gd name="T17" fmla="*/ 709 h 1216"/>
                <a:gd name="T18" fmla="*/ 193 w 699"/>
                <a:gd name="T19" fmla="*/ 612 h 1216"/>
                <a:gd name="T20" fmla="*/ 161 w 699"/>
                <a:gd name="T21" fmla="*/ 536 h 1216"/>
                <a:gd name="T22" fmla="*/ 140 w 699"/>
                <a:gd name="T23" fmla="*/ 408 h 1216"/>
                <a:gd name="T24" fmla="*/ 140 w 699"/>
                <a:gd name="T25" fmla="*/ 241 h 1216"/>
                <a:gd name="T26" fmla="*/ 134 w 699"/>
                <a:gd name="T27" fmla="*/ 199 h 1216"/>
                <a:gd name="T28" fmla="*/ 104 w 699"/>
                <a:gd name="T29" fmla="*/ 167 h 1216"/>
                <a:gd name="T30" fmla="*/ 15 w 699"/>
                <a:gd name="T31" fmla="*/ 172 h 1216"/>
                <a:gd name="T32" fmla="*/ 0 w 699"/>
                <a:gd name="T33" fmla="*/ 156 h 1216"/>
                <a:gd name="T34" fmla="*/ 20 w 699"/>
                <a:gd name="T35" fmla="*/ 145 h 1216"/>
                <a:gd name="T36" fmla="*/ 83 w 699"/>
                <a:gd name="T37" fmla="*/ 139 h 1216"/>
                <a:gd name="T38" fmla="*/ 94 w 699"/>
                <a:gd name="T39" fmla="*/ 129 h 1216"/>
                <a:gd name="T40" fmla="*/ 4 w 699"/>
                <a:gd name="T41" fmla="*/ 75 h 1216"/>
                <a:gd name="T42" fmla="*/ 4 w 699"/>
                <a:gd name="T43" fmla="*/ 54 h 1216"/>
                <a:gd name="T44" fmla="*/ 20 w 699"/>
                <a:gd name="T45" fmla="*/ 49 h 1216"/>
                <a:gd name="T46" fmla="*/ 94 w 699"/>
                <a:gd name="T47" fmla="*/ 91 h 1216"/>
                <a:gd name="T48" fmla="*/ 109 w 699"/>
                <a:gd name="T49" fmla="*/ 86 h 1216"/>
                <a:gd name="T50" fmla="*/ 94 w 699"/>
                <a:gd name="T51" fmla="*/ 6 h 1216"/>
                <a:gd name="T52" fmla="*/ 104 w 699"/>
                <a:gd name="T53" fmla="*/ 0 h 1216"/>
                <a:gd name="T54" fmla="*/ 115 w 699"/>
                <a:gd name="T55" fmla="*/ 6 h 1216"/>
                <a:gd name="T56" fmla="*/ 134 w 699"/>
                <a:gd name="T57" fmla="*/ 86 h 1216"/>
                <a:gd name="T58" fmla="*/ 151 w 699"/>
                <a:gd name="T59" fmla="*/ 91 h 1216"/>
                <a:gd name="T60" fmla="*/ 193 w 699"/>
                <a:gd name="T61" fmla="*/ 6 h 1216"/>
                <a:gd name="T62" fmla="*/ 203 w 699"/>
                <a:gd name="T63" fmla="*/ 6 h 1216"/>
                <a:gd name="T64" fmla="*/ 203 w 699"/>
                <a:gd name="T65" fmla="*/ 32 h 1216"/>
                <a:gd name="T66" fmla="*/ 176 w 699"/>
                <a:gd name="T67" fmla="*/ 102 h 1216"/>
                <a:gd name="T68" fmla="*/ 176 w 699"/>
                <a:gd name="T69" fmla="*/ 139 h 1216"/>
                <a:gd name="T70" fmla="*/ 187 w 699"/>
                <a:gd name="T71" fmla="*/ 188 h 1216"/>
                <a:gd name="T72" fmla="*/ 182 w 699"/>
                <a:gd name="T73" fmla="*/ 252 h 1216"/>
                <a:gd name="T74" fmla="*/ 187 w 699"/>
                <a:gd name="T75" fmla="*/ 370 h 1216"/>
                <a:gd name="T76" fmla="*/ 197 w 699"/>
                <a:gd name="T77" fmla="*/ 446 h 1216"/>
                <a:gd name="T78" fmla="*/ 224 w 699"/>
                <a:gd name="T79" fmla="*/ 531 h 1216"/>
                <a:gd name="T80" fmla="*/ 260 w 699"/>
                <a:gd name="T81" fmla="*/ 596 h 1216"/>
                <a:gd name="T82" fmla="*/ 302 w 699"/>
                <a:gd name="T83" fmla="*/ 644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75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0 w 915"/>
                <a:gd name="T1" fmla="*/ 627 h 1139"/>
                <a:gd name="T2" fmla="*/ 0 w 915"/>
                <a:gd name="T3" fmla="*/ 660 h 1139"/>
                <a:gd name="T4" fmla="*/ 10 w 915"/>
                <a:gd name="T5" fmla="*/ 708 h 1139"/>
                <a:gd name="T6" fmla="*/ 47 w 915"/>
                <a:gd name="T7" fmla="*/ 708 h 1139"/>
                <a:gd name="T8" fmla="*/ 157 w 915"/>
                <a:gd name="T9" fmla="*/ 689 h 1139"/>
                <a:gd name="T10" fmla="*/ 276 w 915"/>
                <a:gd name="T11" fmla="*/ 650 h 1139"/>
                <a:gd name="T12" fmla="*/ 375 w 915"/>
                <a:gd name="T13" fmla="*/ 588 h 1139"/>
                <a:gd name="T14" fmla="*/ 433 w 915"/>
                <a:gd name="T15" fmla="*/ 507 h 1139"/>
                <a:gd name="T16" fmla="*/ 484 w 915"/>
                <a:gd name="T17" fmla="*/ 369 h 1139"/>
                <a:gd name="T18" fmla="*/ 500 w 915"/>
                <a:gd name="T19" fmla="*/ 239 h 1139"/>
                <a:gd name="T20" fmla="*/ 500 w 915"/>
                <a:gd name="T21" fmla="*/ 177 h 1139"/>
                <a:gd name="T22" fmla="*/ 526 w 915"/>
                <a:gd name="T23" fmla="*/ 139 h 1139"/>
                <a:gd name="T24" fmla="*/ 573 w 915"/>
                <a:gd name="T25" fmla="*/ 124 h 1139"/>
                <a:gd name="T26" fmla="*/ 615 w 915"/>
                <a:gd name="T27" fmla="*/ 124 h 1139"/>
                <a:gd name="T28" fmla="*/ 620 w 915"/>
                <a:gd name="T29" fmla="*/ 105 h 1139"/>
                <a:gd name="T30" fmla="*/ 558 w 915"/>
                <a:gd name="T31" fmla="*/ 110 h 1139"/>
                <a:gd name="T32" fmla="*/ 547 w 915"/>
                <a:gd name="T33" fmla="*/ 96 h 1139"/>
                <a:gd name="T34" fmla="*/ 599 w 915"/>
                <a:gd name="T35" fmla="*/ 44 h 1139"/>
                <a:gd name="T36" fmla="*/ 588 w 915"/>
                <a:gd name="T37" fmla="*/ 29 h 1139"/>
                <a:gd name="T38" fmla="*/ 578 w 915"/>
                <a:gd name="T39" fmla="*/ 39 h 1139"/>
                <a:gd name="T40" fmla="*/ 537 w 915"/>
                <a:gd name="T41" fmla="*/ 76 h 1139"/>
                <a:gd name="T42" fmla="*/ 526 w 915"/>
                <a:gd name="T43" fmla="*/ 76 h 1139"/>
                <a:gd name="T44" fmla="*/ 526 w 915"/>
                <a:gd name="T45" fmla="*/ 10 h 1139"/>
                <a:gd name="T46" fmla="*/ 516 w 915"/>
                <a:gd name="T47" fmla="*/ 0 h 1139"/>
                <a:gd name="T48" fmla="*/ 500 w 915"/>
                <a:gd name="T49" fmla="*/ 5 h 1139"/>
                <a:gd name="T50" fmla="*/ 505 w 915"/>
                <a:gd name="T51" fmla="*/ 76 h 1139"/>
                <a:gd name="T52" fmla="*/ 495 w 915"/>
                <a:gd name="T53" fmla="*/ 81 h 1139"/>
                <a:gd name="T54" fmla="*/ 453 w 915"/>
                <a:gd name="T55" fmla="*/ 44 h 1139"/>
                <a:gd name="T56" fmla="*/ 422 w 915"/>
                <a:gd name="T57" fmla="*/ 39 h 1139"/>
                <a:gd name="T58" fmla="*/ 428 w 915"/>
                <a:gd name="T59" fmla="*/ 58 h 1139"/>
                <a:gd name="T60" fmla="*/ 474 w 915"/>
                <a:gd name="T61" fmla="*/ 101 h 1139"/>
                <a:gd name="T62" fmla="*/ 474 w 915"/>
                <a:gd name="T63" fmla="*/ 124 h 1139"/>
                <a:gd name="T64" fmla="*/ 458 w 915"/>
                <a:gd name="T65" fmla="*/ 173 h 1139"/>
                <a:gd name="T66" fmla="*/ 458 w 915"/>
                <a:gd name="T67" fmla="*/ 215 h 1139"/>
                <a:gd name="T68" fmla="*/ 458 w 915"/>
                <a:gd name="T69" fmla="*/ 287 h 1139"/>
                <a:gd name="T70" fmla="*/ 437 w 915"/>
                <a:gd name="T71" fmla="*/ 378 h 1139"/>
                <a:gd name="T72" fmla="*/ 417 w 915"/>
                <a:gd name="T73" fmla="*/ 435 h 1139"/>
                <a:gd name="T74" fmla="*/ 380 w 915"/>
                <a:gd name="T75" fmla="*/ 507 h 1139"/>
                <a:gd name="T76" fmla="*/ 338 w 915"/>
                <a:gd name="T77" fmla="*/ 564 h 1139"/>
                <a:gd name="T78" fmla="*/ 308 w 915"/>
                <a:gd name="T79" fmla="*/ 593 h 1139"/>
                <a:gd name="T80" fmla="*/ 224 w 915"/>
                <a:gd name="T81" fmla="*/ 617 h 1139"/>
                <a:gd name="T82" fmla="*/ 146 w 915"/>
                <a:gd name="T83" fmla="*/ 627 h 1139"/>
                <a:gd name="T84" fmla="*/ 67 w 915"/>
                <a:gd name="T85" fmla="*/ 637 h 1139"/>
                <a:gd name="T86" fmla="*/ 10 w 915"/>
                <a:gd name="T87" fmla="*/ 627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29484" name="Rectangle 76"/>
          <p:cNvSpPr>
            <a:spLocks noChangeArrowheads="1"/>
          </p:cNvSpPr>
          <p:nvPr/>
        </p:nvSpPr>
        <p:spPr bwMode="auto">
          <a:xfrm>
            <a:off x="5324475" y="4784725"/>
            <a:ext cx="374332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>
                <a:solidFill>
                  <a:srgbClr val="33CC33"/>
                </a:solidFill>
              </a:rPr>
              <a:t>d(</a:t>
            </a:r>
            <a:r>
              <a:rPr lang="en-US" altLang="en-US" sz="3000">
                <a:solidFill>
                  <a:schemeClr val="accent2"/>
                </a:solidFill>
              </a:rPr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</a:t>
            </a:r>
            <a:br>
              <a:rPr lang="en-US" altLang="en-US" sz="3000"/>
            </a:br>
            <a:r>
              <a:rPr lang="en-US" altLang="en-US" sz="3000"/>
              <a:t>of the shortest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</a:t>
            </a:r>
            <a:br>
              <a:rPr lang="en-US" altLang="en-US" sz="3000"/>
            </a:br>
            <a:r>
              <a:rPr lang="en-US" altLang="en-US" sz="3000"/>
              <a:t>path to </a:t>
            </a:r>
            <a:r>
              <a:rPr lang="en-US" altLang="en-US" sz="3000">
                <a:solidFill>
                  <a:schemeClr val="accent2"/>
                </a:solidFill>
              </a:rPr>
              <a:t>v</a:t>
            </a:r>
            <a:r>
              <a:rPr lang="en-US" altLang="en-US" sz="300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9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9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9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9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29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29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9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9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29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9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29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29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9434" grpId="0"/>
      <p:bldP spid="529475" grpId="0"/>
      <p:bldP spid="529476" grpId="0"/>
      <p:bldP spid="52948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 i="0">
                <a:solidFill>
                  <a:srgbClr val="FFFF00"/>
                </a:solidFill>
                <a:cs typeface="+mn-cs"/>
              </a:rPr>
              <a:t>Dijkstra's</a:t>
            </a:r>
          </a:p>
        </p:txBody>
      </p:sp>
      <p:pic>
        <p:nvPicPr>
          <p:cNvPr id="44646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942975"/>
            <a:ext cx="80486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Rectangle 68"/>
          <p:cNvSpPr>
            <a:spLocks noChangeArrowheads="1"/>
          </p:cNvSpPr>
          <p:nvPr/>
        </p:nvSpPr>
        <p:spPr bwMode="auto">
          <a:xfrm>
            <a:off x="1998246" y="1816100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0</a:t>
            </a:r>
          </a:p>
        </p:txBody>
      </p:sp>
      <p:sp>
        <p:nvSpPr>
          <p:cNvPr id="53" name="Rectangle 68"/>
          <p:cNvSpPr>
            <a:spLocks noChangeArrowheads="1"/>
          </p:cNvSpPr>
          <p:nvPr/>
        </p:nvSpPr>
        <p:spPr bwMode="auto">
          <a:xfrm>
            <a:off x="5181600" y="3198167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 smtClean="0">
                <a:solidFill>
                  <a:srgbClr val="FF0000"/>
                </a:solidFill>
                <a:cs typeface="+mn-cs"/>
              </a:rPr>
              <a:t>13</a:t>
            </a:r>
            <a:endParaRPr lang="en-US" altLang="en-US" sz="2400" i="0" dirty="0">
              <a:solidFill>
                <a:srgbClr val="FF0000"/>
              </a:solidFill>
              <a:cs typeface="+mn-cs"/>
            </a:endParaRPr>
          </a:p>
        </p:txBody>
      </p:sp>
      <p:sp>
        <p:nvSpPr>
          <p:cNvPr id="55" name="Rectangle 68"/>
          <p:cNvSpPr>
            <a:spLocks noChangeArrowheads="1"/>
          </p:cNvSpPr>
          <p:nvPr/>
        </p:nvSpPr>
        <p:spPr bwMode="auto">
          <a:xfrm>
            <a:off x="1869757" y="3424535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 smtClean="0">
                <a:solidFill>
                  <a:srgbClr val="FF0000"/>
                </a:solidFill>
                <a:cs typeface="+mn-cs"/>
              </a:rPr>
              <a:t>16</a:t>
            </a:r>
            <a:endParaRPr lang="en-US" altLang="en-US" sz="2400" i="0" dirty="0">
              <a:solidFill>
                <a:srgbClr val="FF0000"/>
              </a:solidFill>
              <a:cs typeface="+mn-cs"/>
            </a:endParaRPr>
          </a:p>
        </p:txBody>
      </p:sp>
      <p:sp>
        <p:nvSpPr>
          <p:cNvPr id="58" name="Rectangle 68"/>
          <p:cNvSpPr>
            <a:spLocks noChangeArrowheads="1"/>
          </p:cNvSpPr>
          <p:nvPr/>
        </p:nvSpPr>
        <p:spPr bwMode="auto">
          <a:xfrm>
            <a:off x="1866900" y="4813300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 smtClean="0">
                <a:solidFill>
                  <a:srgbClr val="FF0000"/>
                </a:solidFill>
                <a:cs typeface="+mn-cs"/>
              </a:rPr>
              <a:t>17</a:t>
            </a:r>
            <a:endParaRPr lang="en-US" altLang="en-US" sz="2400" i="0" dirty="0">
              <a:solidFill>
                <a:srgbClr val="FF0000"/>
              </a:solidFill>
              <a:cs typeface="+mn-cs"/>
            </a:endParaRPr>
          </a:p>
        </p:txBody>
      </p:sp>
      <p:sp>
        <p:nvSpPr>
          <p:cNvPr id="59" name="Rectangle 68"/>
          <p:cNvSpPr>
            <a:spLocks noChangeArrowheads="1"/>
          </p:cNvSpPr>
          <p:nvPr/>
        </p:nvSpPr>
        <p:spPr bwMode="auto">
          <a:xfrm>
            <a:off x="5113923" y="4559300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 smtClean="0">
                <a:solidFill>
                  <a:srgbClr val="FF0000"/>
                </a:solidFill>
                <a:cs typeface="+mn-cs"/>
              </a:rPr>
              <a:t>20</a:t>
            </a:r>
            <a:endParaRPr lang="en-US" altLang="en-US" sz="2400" i="0" dirty="0">
              <a:solidFill>
                <a:srgbClr val="FF0000"/>
              </a:solidFill>
              <a:cs typeface="+mn-cs"/>
            </a:endParaRPr>
          </a:p>
        </p:txBody>
      </p:sp>
      <p:sp>
        <p:nvSpPr>
          <p:cNvPr id="60" name="Rectangle 68"/>
          <p:cNvSpPr>
            <a:spLocks noChangeArrowheads="1"/>
          </p:cNvSpPr>
          <p:nvPr/>
        </p:nvSpPr>
        <p:spPr bwMode="auto">
          <a:xfrm>
            <a:off x="7620000" y="4648200"/>
            <a:ext cx="40427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 smtClean="0">
                <a:solidFill>
                  <a:srgbClr val="FF0000"/>
                </a:solidFill>
                <a:cs typeface="+mn-cs"/>
              </a:rPr>
              <a:t>∞</a:t>
            </a:r>
            <a:endParaRPr lang="en-US" altLang="en-US" sz="2400" i="0" dirty="0">
              <a:solidFill>
                <a:srgbClr val="FF0000"/>
              </a:solidFill>
              <a:cs typeface="+mn-cs"/>
            </a:endParaRPr>
          </a:p>
        </p:txBody>
      </p:sp>
      <p:sp>
        <p:nvSpPr>
          <p:cNvPr id="61" name="Rectangle 68"/>
          <p:cNvSpPr>
            <a:spLocks noChangeArrowheads="1"/>
          </p:cNvSpPr>
          <p:nvPr/>
        </p:nvSpPr>
        <p:spPr bwMode="auto">
          <a:xfrm>
            <a:off x="1412557" y="5329535"/>
            <a:ext cx="128592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 smtClean="0">
                <a:solidFill>
                  <a:srgbClr val="33CC33"/>
                </a:solidFill>
                <a:cs typeface="+mn-cs"/>
              </a:rPr>
              <a:t>Handle c</a:t>
            </a:r>
            <a:endParaRPr lang="en-US" altLang="en-US" sz="2400" i="0" dirty="0">
              <a:solidFill>
                <a:srgbClr val="33CC33"/>
              </a:solidFill>
              <a:cs typeface="+mn-cs"/>
            </a:endParaRPr>
          </a:p>
        </p:txBody>
      </p:sp>
      <p:sp>
        <p:nvSpPr>
          <p:cNvPr id="2" name="Freeform 1"/>
          <p:cNvSpPr/>
          <p:nvPr/>
        </p:nvSpPr>
        <p:spPr bwMode="auto">
          <a:xfrm>
            <a:off x="1256453" y="4076700"/>
            <a:ext cx="2121747" cy="1252835"/>
          </a:xfrm>
          <a:custGeom>
            <a:avLst/>
            <a:gdLst>
              <a:gd name="connsiteX0" fmla="*/ 13547 w 2121747"/>
              <a:gd name="connsiteY0" fmla="*/ 0 h 1459647"/>
              <a:gd name="connsiteX1" fmla="*/ 254847 w 2121747"/>
              <a:gd name="connsiteY1" fmla="*/ 1181100 h 1459647"/>
              <a:gd name="connsiteX2" fmla="*/ 1753447 w 2121747"/>
              <a:gd name="connsiteY2" fmla="*/ 1384300 h 1459647"/>
              <a:gd name="connsiteX3" fmla="*/ 2121747 w 2121747"/>
              <a:gd name="connsiteY3" fmla="*/ 152400 h 1459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1747" h="1459647">
                <a:moveTo>
                  <a:pt x="13547" y="0"/>
                </a:moveTo>
                <a:cubicBezTo>
                  <a:pt x="-10795" y="475191"/>
                  <a:pt x="-35136" y="950383"/>
                  <a:pt x="254847" y="1181100"/>
                </a:cubicBezTo>
                <a:cubicBezTo>
                  <a:pt x="544830" y="1411817"/>
                  <a:pt x="1442297" y="1555750"/>
                  <a:pt x="1753447" y="1384300"/>
                </a:cubicBezTo>
                <a:cubicBezTo>
                  <a:pt x="2064597" y="1212850"/>
                  <a:pt x="2093172" y="682625"/>
                  <a:pt x="2121747" y="152400"/>
                </a:cubicBezTo>
              </a:path>
            </a:pathLst>
          </a:custGeom>
          <a:noFill/>
          <a:ln w="9525" cap="flat" cmpd="sng" algn="ctr">
            <a:solidFill>
              <a:srgbClr val="33CC33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105400" y="4338935"/>
            <a:ext cx="492443" cy="540096"/>
            <a:chOff x="5105400" y="4338935"/>
            <a:chExt cx="492443" cy="540096"/>
          </a:xfrm>
        </p:grpSpPr>
        <p:sp>
          <p:nvSpPr>
            <p:cNvPr id="63" name="Rectangle 68"/>
            <p:cNvSpPr>
              <a:spLocks noChangeArrowheads="1"/>
            </p:cNvSpPr>
            <p:nvPr/>
          </p:nvSpPr>
          <p:spPr bwMode="auto">
            <a:xfrm>
              <a:off x="5105400" y="4338935"/>
              <a:ext cx="49244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i="0" dirty="0" smtClean="0">
                  <a:solidFill>
                    <a:srgbClr val="33CC33"/>
                  </a:solidFill>
                  <a:cs typeface="+mn-cs"/>
                </a:rPr>
                <a:t>19</a:t>
              </a:r>
              <a:endParaRPr lang="en-US" altLang="en-US" sz="2400" i="0" dirty="0">
                <a:solidFill>
                  <a:srgbClr val="33CC33"/>
                </a:solidFill>
                <a:cs typeface="+mn-cs"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 flipV="1">
              <a:off x="5240179" y="4648200"/>
              <a:ext cx="246221" cy="23083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68" name="Group 67"/>
          <p:cNvGrpSpPr/>
          <p:nvPr/>
        </p:nvGrpSpPr>
        <p:grpSpPr>
          <a:xfrm>
            <a:off x="7584757" y="4465935"/>
            <a:ext cx="492443" cy="540096"/>
            <a:chOff x="5105400" y="4338935"/>
            <a:chExt cx="492443" cy="540096"/>
          </a:xfrm>
        </p:grpSpPr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5105400" y="4338935"/>
              <a:ext cx="49244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i="0" dirty="0" smtClean="0">
                  <a:solidFill>
                    <a:srgbClr val="33CC33"/>
                  </a:solidFill>
                  <a:cs typeface="+mn-cs"/>
                </a:rPr>
                <a:t>19</a:t>
              </a:r>
              <a:endParaRPr lang="en-US" altLang="en-US" sz="2400" i="0" dirty="0">
                <a:solidFill>
                  <a:srgbClr val="33CC33"/>
                </a:solidFill>
                <a:cs typeface="+mn-cs"/>
              </a:endParaRPr>
            </a:p>
          </p:txBody>
        </p:sp>
        <p:cxnSp>
          <p:nvCxnSpPr>
            <p:cNvPr id="70" name="Straight Connector 69"/>
            <p:cNvCxnSpPr/>
            <p:nvPr/>
          </p:nvCxnSpPr>
          <p:spPr bwMode="auto">
            <a:xfrm flipV="1">
              <a:off x="5240179" y="4648200"/>
              <a:ext cx="246221" cy="23083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649349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3" grpId="0"/>
      <p:bldP spid="55" grpId="0"/>
      <p:bldP spid="58" grpId="0"/>
      <p:bldP spid="59" grpId="0"/>
      <p:bldP spid="60" grpId="0"/>
      <p:bldP spid="61" grpId="0"/>
      <p:bldP spid="2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/>
          <a:lstStyle/>
          <a:p>
            <a:pPr eaLnBrk="1" hangingPunct="1"/>
            <a:r>
              <a:rPr lang="en-US" altLang="en-US" smtClean="0"/>
              <a:t>DFS</a:t>
            </a:r>
          </a:p>
        </p:txBody>
      </p:sp>
      <p:sp>
        <p:nvSpPr>
          <p:cNvPr id="3686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86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869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870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871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872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873" name="Oval 9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874" name="Oval 1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875" name="Text Box 11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s</a:t>
            </a:r>
          </a:p>
        </p:txBody>
      </p:sp>
      <p:sp>
        <p:nvSpPr>
          <p:cNvPr id="36876" name="Text Box 12"/>
          <p:cNvSpPr txBox="1">
            <a:spLocks noChangeArrowheads="1"/>
          </p:cNvSpPr>
          <p:nvPr/>
        </p:nvSpPr>
        <p:spPr bwMode="auto">
          <a:xfrm>
            <a:off x="1246188" y="1828800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a</a:t>
            </a:r>
          </a:p>
        </p:txBody>
      </p:sp>
      <p:sp>
        <p:nvSpPr>
          <p:cNvPr id="36877" name="Text Box 13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c</a:t>
            </a:r>
          </a:p>
        </p:txBody>
      </p:sp>
      <p:sp>
        <p:nvSpPr>
          <p:cNvPr id="36878" name="Text Box 14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h</a:t>
            </a:r>
          </a:p>
        </p:txBody>
      </p:sp>
      <p:sp>
        <p:nvSpPr>
          <p:cNvPr id="36879" name="Text Box 15"/>
          <p:cNvSpPr txBox="1">
            <a:spLocks noChangeArrowheads="1"/>
          </p:cNvSpPr>
          <p:nvPr/>
        </p:nvSpPr>
        <p:spPr bwMode="auto">
          <a:xfrm>
            <a:off x="2209800" y="6096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k</a:t>
            </a:r>
          </a:p>
        </p:txBody>
      </p:sp>
      <p:sp>
        <p:nvSpPr>
          <p:cNvPr id="36880" name="Text Box 16"/>
          <p:cNvSpPr txBox="1">
            <a:spLocks noChangeArrowheads="1"/>
          </p:cNvSpPr>
          <p:nvPr/>
        </p:nvSpPr>
        <p:spPr bwMode="auto">
          <a:xfrm>
            <a:off x="2355850" y="3565525"/>
            <a:ext cx="311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f</a:t>
            </a:r>
          </a:p>
        </p:txBody>
      </p:sp>
      <p:sp>
        <p:nvSpPr>
          <p:cNvPr id="36881" name="Text Box 17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i</a:t>
            </a:r>
          </a:p>
        </p:txBody>
      </p:sp>
      <p:sp>
        <p:nvSpPr>
          <p:cNvPr id="36882" name="Text Box 18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l</a:t>
            </a:r>
          </a:p>
        </p:txBody>
      </p:sp>
      <p:sp>
        <p:nvSpPr>
          <p:cNvPr id="36883" name="Text Box 19"/>
          <p:cNvSpPr txBox="1">
            <a:spLocks noChangeArrowheads="1"/>
          </p:cNvSpPr>
          <p:nvPr/>
        </p:nvSpPr>
        <p:spPr bwMode="auto">
          <a:xfrm>
            <a:off x="5995988" y="5470525"/>
            <a:ext cx="481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m</a:t>
            </a:r>
          </a:p>
        </p:txBody>
      </p:sp>
      <p:sp>
        <p:nvSpPr>
          <p:cNvPr id="36884" name="Text Box 20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j</a:t>
            </a:r>
          </a:p>
        </p:txBody>
      </p:sp>
      <p:sp>
        <p:nvSpPr>
          <p:cNvPr id="36885" name="Text Box 21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e</a:t>
            </a:r>
          </a:p>
        </p:txBody>
      </p:sp>
      <p:sp>
        <p:nvSpPr>
          <p:cNvPr id="36886" name="Text Box 22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b</a:t>
            </a:r>
          </a:p>
        </p:txBody>
      </p:sp>
      <p:sp>
        <p:nvSpPr>
          <p:cNvPr id="36887" name="Text Box 23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g</a:t>
            </a:r>
          </a:p>
        </p:txBody>
      </p:sp>
      <p:sp>
        <p:nvSpPr>
          <p:cNvPr id="36888" name="Text Box 24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d</a:t>
            </a:r>
          </a:p>
        </p:txBody>
      </p:sp>
      <p:sp>
        <p:nvSpPr>
          <p:cNvPr id="36889" name="Line 2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0" name="Line 26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1" name="Line 27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2" name="Line 2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3" name="Line 29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4" name="Line 30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5" name="Line 31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6" name="Line 32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7" name="Line 33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8" name="Line 34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9" name="Line 35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0" name="Line 36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1" name="Line 3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2" name="Line 3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3" name="Line 3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4" name="Line 4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5" name="Line 4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6" name="Line 42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7" name="Line 4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8" name="Line 44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9" name="Line 45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0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1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2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3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4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5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916" name="Line 52"/>
          <p:cNvSpPr>
            <a:spLocks noChangeShapeType="1"/>
          </p:cNvSpPr>
          <p:nvPr/>
        </p:nvSpPr>
        <p:spPr bwMode="auto">
          <a:xfrm>
            <a:off x="3657600" y="1447800"/>
            <a:ext cx="0" cy="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7" name="Text Box 53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s,1</a:t>
            </a:r>
          </a:p>
        </p:txBody>
      </p:sp>
      <p:sp>
        <p:nvSpPr>
          <p:cNvPr id="36918" name="Line 54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9" name="Line 55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0" name="Line 56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1" name="Text Box 57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36922" name="Oval 58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923" name="Text Box 59"/>
          <p:cNvSpPr txBox="1">
            <a:spLocks noChangeArrowheads="1"/>
          </p:cNvSpPr>
          <p:nvPr/>
        </p:nvSpPr>
        <p:spPr bwMode="auto">
          <a:xfrm>
            <a:off x="7353300" y="4572000"/>
            <a:ext cx="6397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a,1</a:t>
            </a:r>
          </a:p>
        </p:txBody>
      </p:sp>
      <p:sp>
        <p:nvSpPr>
          <p:cNvPr id="36924" name="Text Box 60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c,2</a:t>
            </a:r>
          </a:p>
        </p:txBody>
      </p:sp>
      <p:sp>
        <p:nvSpPr>
          <p:cNvPr id="36925" name="Oval 6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926" name="Oval 6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927" name="Oval 6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928" name="Text Box 64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i,0</a:t>
            </a:r>
          </a:p>
        </p:txBody>
      </p:sp>
      <p:sp>
        <p:nvSpPr>
          <p:cNvPr id="36929" name="Oval 6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930" name="Oval 6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931" name="Oval 6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6932" name="Line 68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3" name="Oval 69"/>
          <p:cNvSpPr>
            <a:spLocks noChangeArrowheads="1"/>
          </p:cNvSpPr>
          <p:nvPr/>
        </p:nvSpPr>
        <p:spPr bwMode="auto">
          <a:xfrm>
            <a:off x="3124200" y="4673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Linear Order</a:t>
            </a:r>
          </a:p>
        </p:txBody>
      </p:sp>
      <p:sp>
        <p:nvSpPr>
          <p:cNvPr id="37891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a</a:t>
            </a:r>
          </a:p>
        </p:txBody>
      </p:sp>
      <p:sp>
        <p:nvSpPr>
          <p:cNvPr id="37892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3" name="Line 5"/>
          <p:cNvSpPr>
            <a:spLocks noChangeShapeType="1"/>
          </p:cNvSpPr>
          <p:nvPr/>
        </p:nvSpPr>
        <p:spPr bwMode="auto">
          <a:xfrm>
            <a:off x="3117850" y="2057400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4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b</a:t>
            </a:r>
          </a:p>
        </p:txBody>
      </p:sp>
      <p:sp>
        <p:nvSpPr>
          <p:cNvPr id="37895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h</a:t>
            </a:r>
          </a:p>
        </p:txBody>
      </p:sp>
      <p:sp>
        <p:nvSpPr>
          <p:cNvPr id="37896" name="Line 8"/>
          <p:cNvSpPr>
            <a:spLocks noChangeShapeType="1"/>
          </p:cNvSpPr>
          <p:nvPr/>
        </p:nvSpPr>
        <p:spPr bwMode="auto">
          <a:xfrm>
            <a:off x="3132138" y="2590800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897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c</a:t>
            </a:r>
          </a:p>
        </p:txBody>
      </p:sp>
      <p:sp>
        <p:nvSpPr>
          <p:cNvPr id="37898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i</a:t>
            </a:r>
          </a:p>
        </p:txBody>
      </p:sp>
      <p:sp>
        <p:nvSpPr>
          <p:cNvPr id="37899" name="Line 11"/>
          <p:cNvSpPr>
            <a:spLocks noChangeShapeType="1"/>
          </p:cNvSpPr>
          <p:nvPr/>
        </p:nvSpPr>
        <p:spPr bwMode="auto">
          <a:xfrm>
            <a:off x="3146425" y="3124200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0" name="Text Box 12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d</a:t>
            </a:r>
          </a:p>
        </p:txBody>
      </p:sp>
      <p:sp>
        <p:nvSpPr>
          <p:cNvPr id="37901" name="Text Box 13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j</a:t>
            </a:r>
          </a:p>
        </p:txBody>
      </p:sp>
      <p:sp>
        <p:nvSpPr>
          <p:cNvPr id="37902" name="Line 14"/>
          <p:cNvSpPr>
            <a:spLocks noChangeShapeType="1"/>
          </p:cNvSpPr>
          <p:nvPr/>
        </p:nvSpPr>
        <p:spPr bwMode="auto">
          <a:xfrm>
            <a:off x="3160713" y="3657600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3" name="Text Box 15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e</a:t>
            </a:r>
          </a:p>
        </p:txBody>
      </p:sp>
      <p:sp>
        <p:nvSpPr>
          <p:cNvPr id="37904" name="Text Box 16"/>
          <p:cNvSpPr txBox="1">
            <a:spLocks noChangeArrowheads="1"/>
          </p:cNvSpPr>
          <p:nvPr/>
        </p:nvSpPr>
        <p:spPr bwMode="auto">
          <a:xfrm>
            <a:off x="3852863" y="347027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k</a:t>
            </a:r>
          </a:p>
        </p:txBody>
      </p:sp>
      <p:sp>
        <p:nvSpPr>
          <p:cNvPr id="37905" name="Text Box 17"/>
          <p:cNvSpPr txBox="1">
            <a:spLocks noChangeArrowheads="1"/>
          </p:cNvSpPr>
          <p:nvPr/>
        </p:nvSpPr>
        <p:spPr bwMode="auto">
          <a:xfrm>
            <a:off x="1404938" y="4708525"/>
            <a:ext cx="311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f</a:t>
            </a:r>
          </a:p>
        </p:txBody>
      </p:sp>
      <p:sp>
        <p:nvSpPr>
          <p:cNvPr id="37906" name="Text Box 18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g</a:t>
            </a:r>
          </a:p>
        </p:txBody>
      </p:sp>
      <p:sp>
        <p:nvSpPr>
          <p:cNvPr id="37907" name="Line 19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8" name="Line 20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9" name="Line 21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0" name="Line 22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1" name="Line 23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2" name="Line 24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3" name="Line 25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4" name="Line 26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5" name="Line 27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6" name="Line 28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7917" name="Group 29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37936" name="Line 30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37" name="Line 31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38" name="Text Box 32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bg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37939" name="Text Box 33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37918" name="Oval 34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7919" name="Text Box 35"/>
          <p:cNvSpPr txBox="1">
            <a:spLocks noChangeArrowheads="1"/>
          </p:cNvSpPr>
          <p:nvPr/>
        </p:nvSpPr>
        <p:spPr bwMode="auto">
          <a:xfrm>
            <a:off x="7429500" y="48609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b</a:t>
            </a:r>
          </a:p>
        </p:txBody>
      </p:sp>
      <p:sp>
        <p:nvSpPr>
          <p:cNvPr id="37920" name="Text Box 36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l</a:t>
            </a:r>
          </a:p>
        </p:txBody>
      </p:sp>
      <p:sp>
        <p:nvSpPr>
          <p:cNvPr id="37921" name="Oval 37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7922" name="Oval 38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7923" name="Oval 39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7924" name="Oval 40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7925" name="Oval 41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7926" name="Oval 42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7927" name="Oval 43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7928" name="Oval 44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7929" name="Oval 45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7930" name="Line 46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1" name="Oval 47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  <p:sp>
        <p:nvSpPr>
          <p:cNvPr id="37932" name="Text Box 48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37933" name="Text Box 49"/>
          <p:cNvSpPr txBox="1">
            <a:spLocks noChangeArrowheads="1"/>
          </p:cNvSpPr>
          <p:nvPr/>
        </p:nvSpPr>
        <p:spPr bwMode="auto">
          <a:xfrm>
            <a:off x="7410450" y="4391025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c</a:t>
            </a:r>
          </a:p>
        </p:txBody>
      </p:sp>
      <p:sp>
        <p:nvSpPr>
          <p:cNvPr id="37934" name="Text Box 50"/>
          <p:cNvSpPr txBox="1">
            <a:spLocks noChangeArrowheads="1"/>
          </p:cNvSpPr>
          <p:nvPr/>
        </p:nvSpPr>
        <p:spPr bwMode="auto">
          <a:xfrm>
            <a:off x="4216400" y="6156325"/>
            <a:ext cx="20383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3000"/>
              <a:t>i,j,k,d,e,g,l,f</a:t>
            </a:r>
          </a:p>
        </p:txBody>
      </p:sp>
      <p:sp>
        <p:nvSpPr>
          <p:cNvPr id="37935" name="Oval 5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 smtClean="0"/>
              <a:t>Network Flow &amp; </a:t>
            </a:r>
            <a:br>
              <a:rPr lang="en-US" altLang="en-US" smtClean="0"/>
            </a:br>
            <a:r>
              <a:rPr lang="en-US" altLang="en-US" smtClean="0"/>
              <a:t>Linear Programming</a:t>
            </a:r>
          </a:p>
        </p:txBody>
      </p:sp>
      <p:sp>
        <p:nvSpPr>
          <p:cNvPr id="3891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943600"/>
            <a:ext cx="6400800" cy="685800"/>
          </a:xfrm>
        </p:spPr>
        <p:txBody>
          <a:bodyPr/>
          <a:lstStyle/>
          <a:p>
            <a:pPr eaLnBrk="1" hangingPunct="1"/>
            <a:r>
              <a:rPr lang="en-US" altLang="en-US" b="1" smtClean="0">
                <a:solidFill>
                  <a:schemeClr val="tx2"/>
                </a:solidFill>
              </a:rPr>
              <a:t>Jeff Edmonds York University</a:t>
            </a:r>
          </a:p>
        </p:txBody>
      </p:sp>
      <p:graphicFrame>
        <p:nvGraphicFramePr>
          <p:cNvPr id="38916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23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7286625" y="6399213"/>
            <a:ext cx="208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accent2"/>
                </a:solidFill>
              </a:rPr>
              <a:t>COSC 3101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5</a:t>
            </a:r>
            <a:endParaRPr lang="en-US" sz="24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8919" name="WordArt 7"/>
          <p:cNvSpPr>
            <a:spLocks noChangeArrowheads="1" noChangeShapeType="1" noTextEdit="1"/>
          </p:cNvSpPr>
          <p:nvPr/>
        </p:nvSpPr>
        <p:spPr bwMode="auto">
          <a:xfrm>
            <a:off x="457200" y="2286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sp>
        <p:nvSpPr>
          <p:cNvPr id="38920" name="Text Box 16"/>
          <p:cNvSpPr txBox="1">
            <a:spLocks noChangeArrowheads="1"/>
          </p:cNvSpPr>
          <p:nvPr/>
        </p:nvSpPr>
        <p:spPr bwMode="auto">
          <a:xfrm>
            <a:off x="5654675" y="2081213"/>
            <a:ext cx="3032125" cy="378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rId6" action="ppaction://hlinksldjump"/>
              </a:rPr>
              <a:t>Optimization Problems</a:t>
            </a:r>
            <a:endParaRPr lang="en-US" altLang="en-US" sz="2000"/>
          </a:p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rId7" action="ppaction://hlinksldjump"/>
              </a:rPr>
              <a:t>Network Flow Def</a:t>
            </a:r>
            <a:r>
              <a:rPr lang="en-US" altLang="en-US" sz="2000" baseline="30000">
                <a:hlinkClick r:id="rId7" action="ppaction://hlinksldjump"/>
              </a:rPr>
              <a:t>n</a:t>
            </a:r>
            <a:endParaRPr lang="en-US" altLang="en-US" sz="2000" baseline="30000"/>
          </a:p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rId8" action="ppaction://hlinksldjump"/>
              </a:rPr>
              <a:t>Simple Example</a:t>
            </a:r>
            <a:endParaRPr lang="en-US" altLang="en-US" sz="2000" baseline="30000"/>
          </a:p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rId9" action="ppaction://hlinksldjump"/>
              </a:rPr>
              <a:t>Application: Matching</a:t>
            </a:r>
            <a:endParaRPr lang="en-US" altLang="en-US" sz="2000" baseline="30000"/>
          </a:p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rId10" action="ppaction://hlinksldjump"/>
              </a:rPr>
              <a:t>Flow Strategy</a:t>
            </a:r>
            <a:endParaRPr lang="en-US" altLang="en-US" sz="2000" baseline="30000"/>
          </a:p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rId11" action="ppaction://hlinksldjump"/>
              </a:rPr>
              <a:t>Hill Climbing</a:t>
            </a:r>
            <a:endParaRPr lang="en-US" altLang="en-US" sz="2000" baseline="30000"/>
          </a:p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rId12" action="ppaction://hlinksldjump"/>
              </a:rPr>
              <a:t>Augmenting Flow</a:t>
            </a:r>
            <a:endParaRPr lang="en-US" altLang="en-US" sz="2000" baseline="30000"/>
          </a:p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rId13" action="ppaction://hlinksldjump"/>
              </a:rPr>
              <a:t>Primal-Dual Hill Climbing</a:t>
            </a:r>
            <a:endParaRPr lang="en-US" altLang="en-US" sz="2000"/>
          </a:p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rId14" action="ppaction://hlinksldjump"/>
              </a:rPr>
              <a:t>Min Cut</a:t>
            </a:r>
            <a:endParaRPr lang="en-US" altLang="en-US" sz="2000"/>
          </a:p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rId7" action="ppaction://hlinksldjump"/>
              </a:rPr>
              <a:t>Max Flow = Min Cut</a:t>
            </a:r>
            <a:endParaRPr lang="en-US" altLang="en-US" sz="2000" baseline="30000"/>
          </a:p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rId15" action="ppaction://hlinksldjump"/>
              </a:rPr>
              <a:t>Running Time</a:t>
            </a:r>
            <a:endParaRPr lang="en-US" altLang="en-US" sz="2000" baseline="30000"/>
          </a:p>
          <a:p>
            <a:pPr eaLnBrk="1" hangingPunct="1">
              <a:buFont typeface="Arial" charset="0"/>
              <a:buChar char="•"/>
            </a:pPr>
            <a:r>
              <a:rPr lang="en-US" altLang="en-US" sz="2000">
                <a:hlinkClick r:id="" action="ppaction://noaction"/>
              </a:rPr>
              <a:t>Linear Programming</a:t>
            </a:r>
            <a:endParaRPr lang="en-US" altLang="en-US" sz="2000" baseline="30000"/>
          </a:p>
        </p:txBody>
      </p:sp>
      <p:pic>
        <p:nvPicPr>
          <p:cNvPr id="38921" name="Picture 17" descr="j0233004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965325"/>
            <a:ext cx="3754438" cy="390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0" name="Text Box 2"/>
          <p:cNvSpPr txBox="1">
            <a:spLocks noChangeArrowheads="1"/>
          </p:cNvSpPr>
          <p:nvPr/>
        </p:nvSpPr>
        <p:spPr bwMode="auto">
          <a:xfrm>
            <a:off x="381000" y="1541463"/>
            <a:ext cx="8534400" cy="4965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Ingredients: 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Instances:</a:t>
            </a:r>
            <a:r>
              <a:rPr lang="en-US" altLang="en-US"/>
              <a:t> The possible inputs to the problem.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Solutions for Instance:</a:t>
            </a:r>
            <a:r>
              <a:rPr lang="en-US" altLang="en-US"/>
              <a:t> Each instance has an exponentially large set of solutions. 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Cost of Solution:</a:t>
            </a:r>
            <a:r>
              <a:rPr lang="en-US" altLang="en-US"/>
              <a:t> Each solution has an easy to compute cost or value.  </a:t>
            </a:r>
          </a:p>
          <a:p>
            <a:pPr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Specification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Preconditions:</a:t>
            </a:r>
            <a:r>
              <a:rPr lang="en-US" altLang="en-US"/>
              <a:t> The input is one instance.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Postconditions:</a:t>
            </a:r>
            <a:r>
              <a:rPr lang="en-US" altLang="en-US"/>
              <a:t> An valid solution with optimal cost. (minimum or maximum)</a:t>
            </a: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Optimization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33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33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33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33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33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33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33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33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33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33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833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833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33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33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3330" grpId="0" build="p" bldLvl="2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52400" y="2743200"/>
            <a:ext cx="3886200" cy="2590800"/>
            <a:chOff x="96" y="1728"/>
            <a:chExt cx="2448" cy="1632"/>
          </a:xfrm>
        </p:grpSpPr>
        <p:grpSp>
          <p:nvGrpSpPr>
            <p:cNvPr id="5142" name="Group 4"/>
            <p:cNvGrpSpPr>
              <a:grpSpLocks/>
            </p:cNvGrpSpPr>
            <p:nvPr/>
          </p:nvGrpSpPr>
          <p:grpSpPr bwMode="auto">
            <a:xfrm flipH="1">
              <a:off x="96" y="2208"/>
              <a:ext cx="597" cy="1152"/>
              <a:chOff x="2308" y="1513"/>
              <a:chExt cx="1162" cy="2570"/>
            </a:xfrm>
          </p:grpSpPr>
          <p:grpSp>
            <p:nvGrpSpPr>
              <p:cNvPr id="5144" name="Group 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5152" name="Freeform 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3" name="Freeform 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4" name="Freeform 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5" name="Freeform 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6" name="Freeform 1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7" name="Freeform 1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145" name="Freeform 1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" name="Freeform 1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" name="Oval 1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5148" name="Oval 1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5149" name="Oval 1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5150" name="Oval 1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5151" name="Oval 1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US" altLang="en-US" sz="2400"/>
              </a:p>
            </p:txBody>
          </p:sp>
        </p:grpSp>
        <p:sp>
          <p:nvSpPr>
            <p:cNvPr id="5143" name="AutoShape 19"/>
            <p:cNvSpPr>
              <a:spLocks noChangeArrowheads="1"/>
            </p:cNvSpPr>
            <p:nvPr/>
          </p:nvSpPr>
          <p:spPr bwMode="auto">
            <a:xfrm>
              <a:off x="864" y="1728"/>
              <a:ext cx="1680" cy="384"/>
            </a:xfrm>
            <a:prstGeom prst="wedgeRoundRectCallout">
              <a:avLst>
                <a:gd name="adj1" fmla="val -67736"/>
                <a:gd name="adj2" fmla="val 132815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Let </a:t>
              </a:r>
              <a:r>
                <a:rPr lang="en-US" altLang="en-US">
                  <a:solidFill>
                    <a:schemeClr val="accent2"/>
                  </a:solidFill>
                </a:rPr>
                <a:t>y = 5-x</a:t>
              </a:r>
              <a:r>
                <a:rPr lang="en-US" altLang="en-US"/>
                <a:t>.</a:t>
              </a:r>
            </a:p>
          </p:txBody>
        </p:sp>
      </p:grpSp>
      <p:grpSp>
        <p:nvGrpSpPr>
          <p:cNvPr id="5124" name="Group 20"/>
          <p:cNvGrpSpPr>
            <a:grpSpLocks/>
          </p:cNvGrpSpPr>
          <p:nvPr/>
        </p:nvGrpSpPr>
        <p:grpSpPr bwMode="auto">
          <a:xfrm>
            <a:off x="304800" y="838200"/>
            <a:ext cx="3794125" cy="584200"/>
            <a:chOff x="192" y="528"/>
            <a:chExt cx="2390" cy="368"/>
          </a:xfrm>
        </p:grpSpPr>
        <p:sp>
          <p:nvSpPr>
            <p:cNvPr id="5140" name="Text Box 21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5141" name="Text Box 22"/>
            <p:cNvSpPr txBox="1">
              <a:spLocks noChangeArrowheads="1"/>
            </p:cNvSpPr>
            <p:nvPr/>
          </p:nvSpPr>
          <p:spPr bwMode="auto">
            <a:xfrm>
              <a:off x="960" y="528"/>
              <a:ext cx="162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x,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y,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x+y=5</a:t>
              </a:r>
            </a:p>
          </p:txBody>
        </p:sp>
      </p:grpSp>
      <p:grpSp>
        <p:nvGrpSpPr>
          <p:cNvPr id="24581" name="Group 23"/>
          <p:cNvGrpSpPr>
            <a:grpSpLocks/>
          </p:cNvGrpSpPr>
          <p:nvPr/>
        </p:nvGrpSpPr>
        <p:grpSpPr bwMode="auto">
          <a:xfrm>
            <a:off x="76200" y="1524000"/>
            <a:ext cx="7620000" cy="1905000"/>
            <a:chOff x="48" y="960"/>
            <a:chExt cx="4800" cy="1200"/>
          </a:xfrm>
        </p:grpSpPr>
        <p:grpSp>
          <p:nvGrpSpPr>
            <p:cNvPr id="5128" name="Group 24"/>
            <p:cNvGrpSpPr>
              <a:grpSpLocks/>
            </p:cNvGrpSpPr>
            <p:nvPr/>
          </p:nvGrpSpPr>
          <p:grpSpPr bwMode="auto">
            <a:xfrm>
              <a:off x="48" y="960"/>
              <a:ext cx="575" cy="1200"/>
              <a:chOff x="2593" y="768"/>
              <a:chExt cx="849" cy="1475"/>
            </a:xfrm>
          </p:grpSpPr>
          <p:sp>
            <p:nvSpPr>
              <p:cNvPr id="5130" name="Freeform 25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" name="Freeform 26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" name="Freeform 27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" name="Freeform 28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" name="Freeform 29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" name="Freeform 30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" name="Freeform 31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137" name="Group 32"/>
              <p:cNvGrpSpPr>
                <a:grpSpLocks/>
              </p:cNvGrpSpPr>
              <p:nvPr/>
            </p:nvGrpSpPr>
            <p:grpSpPr bwMode="auto">
              <a:xfrm>
                <a:off x="2720" y="768"/>
                <a:ext cx="230" cy="1456"/>
                <a:chOff x="2720" y="768"/>
                <a:chExt cx="230" cy="1456"/>
              </a:xfrm>
            </p:grpSpPr>
            <p:sp>
              <p:nvSpPr>
                <p:cNvPr id="5138" name="Freeform 33"/>
                <p:cNvSpPr>
                  <a:spLocks/>
                </p:cNvSpPr>
                <p:nvPr/>
              </p:nvSpPr>
              <p:spPr bwMode="auto">
                <a:xfrm>
                  <a:off x="2720" y="795"/>
                  <a:ext cx="230" cy="293"/>
                </a:xfrm>
                <a:custGeom>
                  <a:avLst/>
                  <a:gdLst>
                    <a:gd name="T0" fmla="*/ 147 w 230"/>
                    <a:gd name="T1" fmla="*/ 264 h 293"/>
                    <a:gd name="T2" fmla="*/ 170 w 230"/>
                    <a:gd name="T3" fmla="*/ 252 h 293"/>
                    <a:gd name="T4" fmla="*/ 182 w 230"/>
                    <a:gd name="T5" fmla="*/ 234 h 293"/>
                    <a:gd name="T6" fmla="*/ 192 w 230"/>
                    <a:gd name="T7" fmla="*/ 204 h 293"/>
                    <a:gd name="T8" fmla="*/ 198 w 230"/>
                    <a:gd name="T9" fmla="*/ 165 h 293"/>
                    <a:gd name="T10" fmla="*/ 195 w 230"/>
                    <a:gd name="T11" fmla="*/ 111 h 293"/>
                    <a:gd name="T12" fmla="*/ 192 w 230"/>
                    <a:gd name="T13" fmla="*/ 81 h 293"/>
                    <a:gd name="T14" fmla="*/ 167 w 230"/>
                    <a:gd name="T15" fmla="*/ 84 h 293"/>
                    <a:gd name="T16" fmla="*/ 177 w 230"/>
                    <a:gd name="T17" fmla="*/ 2 h 293"/>
                    <a:gd name="T18" fmla="*/ 230 w 230"/>
                    <a:gd name="T19" fmla="*/ 69 h 293"/>
                    <a:gd name="T20" fmla="*/ 212 w 230"/>
                    <a:gd name="T21" fmla="*/ 77 h 293"/>
                    <a:gd name="T22" fmla="*/ 219 w 230"/>
                    <a:gd name="T23" fmla="*/ 125 h 293"/>
                    <a:gd name="T24" fmla="*/ 219 w 230"/>
                    <a:gd name="T25" fmla="*/ 129 h 293"/>
                    <a:gd name="T26" fmla="*/ 219 w 230"/>
                    <a:gd name="T27" fmla="*/ 179 h 293"/>
                    <a:gd name="T28" fmla="*/ 218 w 230"/>
                    <a:gd name="T29" fmla="*/ 183 h 293"/>
                    <a:gd name="T30" fmla="*/ 210 w 230"/>
                    <a:gd name="T31" fmla="*/ 222 h 293"/>
                    <a:gd name="T32" fmla="*/ 197 w 230"/>
                    <a:gd name="T33" fmla="*/ 258 h 293"/>
                    <a:gd name="T34" fmla="*/ 174 w 230"/>
                    <a:gd name="T35" fmla="*/ 279 h 293"/>
                    <a:gd name="T36" fmla="*/ 143 w 230"/>
                    <a:gd name="T37" fmla="*/ 288 h 293"/>
                    <a:gd name="T38" fmla="*/ 113 w 230"/>
                    <a:gd name="T39" fmla="*/ 293 h 293"/>
                    <a:gd name="T40" fmla="*/ 84 w 230"/>
                    <a:gd name="T41" fmla="*/ 290 h 293"/>
                    <a:gd name="T42" fmla="*/ 57 w 230"/>
                    <a:gd name="T43" fmla="*/ 279 h 293"/>
                    <a:gd name="T44" fmla="*/ 33 w 230"/>
                    <a:gd name="T45" fmla="*/ 257 h 293"/>
                    <a:gd name="T46" fmla="*/ 17 w 230"/>
                    <a:gd name="T47" fmla="*/ 227 h 293"/>
                    <a:gd name="T48" fmla="*/ 8 w 230"/>
                    <a:gd name="T49" fmla="*/ 192 h 293"/>
                    <a:gd name="T50" fmla="*/ 5 w 230"/>
                    <a:gd name="T51" fmla="*/ 153 h 293"/>
                    <a:gd name="T52" fmla="*/ 8 w 230"/>
                    <a:gd name="T53" fmla="*/ 116 h 293"/>
                    <a:gd name="T54" fmla="*/ 21 w 230"/>
                    <a:gd name="T55" fmla="*/ 89 h 293"/>
                    <a:gd name="T56" fmla="*/ 0 w 230"/>
                    <a:gd name="T57" fmla="*/ 72 h 293"/>
                    <a:gd name="T58" fmla="*/ 50 w 230"/>
                    <a:gd name="T59" fmla="*/ 0 h 293"/>
                    <a:gd name="T60" fmla="*/ 60 w 230"/>
                    <a:gd name="T61" fmla="*/ 92 h 293"/>
                    <a:gd name="T62" fmla="*/ 36 w 230"/>
                    <a:gd name="T63" fmla="*/ 90 h 293"/>
                    <a:gd name="T64" fmla="*/ 26 w 230"/>
                    <a:gd name="T65" fmla="*/ 128 h 293"/>
                    <a:gd name="T66" fmla="*/ 26 w 230"/>
                    <a:gd name="T67" fmla="*/ 162 h 293"/>
                    <a:gd name="T68" fmla="*/ 29 w 230"/>
                    <a:gd name="T69" fmla="*/ 192 h 293"/>
                    <a:gd name="T70" fmla="*/ 38 w 230"/>
                    <a:gd name="T71" fmla="*/ 221 h 293"/>
                    <a:gd name="T72" fmla="*/ 54 w 230"/>
                    <a:gd name="T73" fmla="*/ 242 h 293"/>
                    <a:gd name="T74" fmla="*/ 74 w 230"/>
                    <a:gd name="T75" fmla="*/ 258 h 293"/>
                    <a:gd name="T76" fmla="*/ 99 w 230"/>
                    <a:gd name="T77" fmla="*/ 267 h 293"/>
                    <a:gd name="T78" fmla="*/ 125 w 230"/>
                    <a:gd name="T79" fmla="*/ 267 h 293"/>
                    <a:gd name="T80" fmla="*/ 147 w 230"/>
                    <a:gd name="T81" fmla="*/ 264 h 29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30"/>
                    <a:gd name="T124" fmla="*/ 0 h 293"/>
                    <a:gd name="T125" fmla="*/ 230 w 230"/>
                    <a:gd name="T126" fmla="*/ 293 h 29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30" h="293">
                      <a:moveTo>
                        <a:pt x="147" y="264"/>
                      </a:moveTo>
                      <a:lnTo>
                        <a:pt x="170" y="252"/>
                      </a:lnTo>
                      <a:lnTo>
                        <a:pt x="182" y="234"/>
                      </a:lnTo>
                      <a:lnTo>
                        <a:pt x="192" y="204"/>
                      </a:lnTo>
                      <a:lnTo>
                        <a:pt x="198" y="165"/>
                      </a:lnTo>
                      <a:lnTo>
                        <a:pt x="195" y="111"/>
                      </a:lnTo>
                      <a:lnTo>
                        <a:pt x="192" y="81"/>
                      </a:lnTo>
                      <a:lnTo>
                        <a:pt x="167" y="84"/>
                      </a:lnTo>
                      <a:lnTo>
                        <a:pt x="177" y="2"/>
                      </a:lnTo>
                      <a:lnTo>
                        <a:pt x="230" y="69"/>
                      </a:lnTo>
                      <a:lnTo>
                        <a:pt x="212" y="77"/>
                      </a:lnTo>
                      <a:lnTo>
                        <a:pt x="219" y="125"/>
                      </a:lnTo>
                      <a:lnTo>
                        <a:pt x="219" y="129"/>
                      </a:lnTo>
                      <a:lnTo>
                        <a:pt x="219" y="179"/>
                      </a:lnTo>
                      <a:lnTo>
                        <a:pt x="218" y="183"/>
                      </a:lnTo>
                      <a:lnTo>
                        <a:pt x="210" y="222"/>
                      </a:lnTo>
                      <a:lnTo>
                        <a:pt x="197" y="258"/>
                      </a:lnTo>
                      <a:lnTo>
                        <a:pt x="174" y="279"/>
                      </a:lnTo>
                      <a:lnTo>
                        <a:pt x="143" y="288"/>
                      </a:lnTo>
                      <a:lnTo>
                        <a:pt x="113" y="293"/>
                      </a:lnTo>
                      <a:lnTo>
                        <a:pt x="84" y="290"/>
                      </a:lnTo>
                      <a:lnTo>
                        <a:pt x="57" y="279"/>
                      </a:lnTo>
                      <a:lnTo>
                        <a:pt x="33" y="257"/>
                      </a:lnTo>
                      <a:lnTo>
                        <a:pt x="17" y="227"/>
                      </a:lnTo>
                      <a:lnTo>
                        <a:pt x="8" y="192"/>
                      </a:lnTo>
                      <a:lnTo>
                        <a:pt x="5" y="153"/>
                      </a:lnTo>
                      <a:lnTo>
                        <a:pt x="8" y="116"/>
                      </a:lnTo>
                      <a:lnTo>
                        <a:pt x="21" y="89"/>
                      </a:lnTo>
                      <a:lnTo>
                        <a:pt x="0" y="72"/>
                      </a:lnTo>
                      <a:lnTo>
                        <a:pt x="50" y="0"/>
                      </a:lnTo>
                      <a:lnTo>
                        <a:pt x="60" y="92"/>
                      </a:lnTo>
                      <a:lnTo>
                        <a:pt x="36" y="90"/>
                      </a:lnTo>
                      <a:lnTo>
                        <a:pt x="26" y="128"/>
                      </a:lnTo>
                      <a:lnTo>
                        <a:pt x="26" y="162"/>
                      </a:lnTo>
                      <a:lnTo>
                        <a:pt x="29" y="192"/>
                      </a:lnTo>
                      <a:lnTo>
                        <a:pt x="38" y="221"/>
                      </a:lnTo>
                      <a:lnTo>
                        <a:pt x="54" y="242"/>
                      </a:lnTo>
                      <a:lnTo>
                        <a:pt x="74" y="258"/>
                      </a:lnTo>
                      <a:lnTo>
                        <a:pt x="99" y="267"/>
                      </a:lnTo>
                      <a:lnTo>
                        <a:pt x="125" y="267"/>
                      </a:lnTo>
                      <a:lnTo>
                        <a:pt x="147" y="264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9" name="Freeform 34"/>
                <p:cNvSpPr>
                  <a:spLocks/>
                </p:cNvSpPr>
                <p:nvPr/>
              </p:nvSpPr>
              <p:spPr bwMode="auto">
                <a:xfrm>
                  <a:off x="2794" y="768"/>
                  <a:ext cx="96" cy="1456"/>
                </a:xfrm>
                <a:custGeom>
                  <a:avLst/>
                  <a:gdLst>
                    <a:gd name="T0" fmla="*/ 27 w 96"/>
                    <a:gd name="T1" fmla="*/ 306 h 1456"/>
                    <a:gd name="T2" fmla="*/ 28 w 96"/>
                    <a:gd name="T3" fmla="*/ 78 h 1456"/>
                    <a:gd name="T4" fmla="*/ 0 w 96"/>
                    <a:gd name="T5" fmla="*/ 80 h 1456"/>
                    <a:gd name="T6" fmla="*/ 40 w 96"/>
                    <a:gd name="T7" fmla="*/ 0 h 1456"/>
                    <a:gd name="T8" fmla="*/ 73 w 96"/>
                    <a:gd name="T9" fmla="*/ 80 h 1456"/>
                    <a:gd name="T10" fmla="*/ 45 w 96"/>
                    <a:gd name="T11" fmla="*/ 75 h 1456"/>
                    <a:gd name="T12" fmla="*/ 46 w 96"/>
                    <a:gd name="T13" fmla="*/ 306 h 1456"/>
                    <a:gd name="T14" fmla="*/ 55 w 96"/>
                    <a:gd name="T15" fmla="*/ 582 h 1456"/>
                    <a:gd name="T16" fmla="*/ 70 w 96"/>
                    <a:gd name="T17" fmla="*/ 815 h 1456"/>
                    <a:gd name="T18" fmla="*/ 81 w 96"/>
                    <a:gd name="T19" fmla="*/ 1129 h 1456"/>
                    <a:gd name="T20" fmla="*/ 79 w 96"/>
                    <a:gd name="T21" fmla="*/ 1134 h 1456"/>
                    <a:gd name="T22" fmla="*/ 94 w 96"/>
                    <a:gd name="T23" fmla="*/ 1398 h 1456"/>
                    <a:gd name="T24" fmla="*/ 96 w 96"/>
                    <a:gd name="T25" fmla="*/ 1446 h 1456"/>
                    <a:gd name="T26" fmla="*/ 88 w 96"/>
                    <a:gd name="T27" fmla="*/ 1455 h 1456"/>
                    <a:gd name="T28" fmla="*/ 76 w 96"/>
                    <a:gd name="T29" fmla="*/ 1456 h 1456"/>
                    <a:gd name="T30" fmla="*/ 67 w 96"/>
                    <a:gd name="T31" fmla="*/ 1447 h 1456"/>
                    <a:gd name="T32" fmla="*/ 64 w 96"/>
                    <a:gd name="T33" fmla="*/ 1438 h 1456"/>
                    <a:gd name="T34" fmla="*/ 51 w 96"/>
                    <a:gd name="T35" fmla="*/ 911 h 1456"/>
                    <a:gd name="T36" fmla="*/ 34 w 96"/>
                    <a:gd name="T37" fmla="*/ 540 h 1456"/>
                    <a:gd name="T38" fmla="*/ 27 w 96"/>
                    <a:gd name="T39" fmla="*/ 306 h 14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96"/>
                    <a:gd name="T61" fmla="*/ 0 h 1456"/>
                    <a:gd name="T62" fmla="*/ 96 w 96"/>
                    <a:gd name="T63" fmla="*/ 1456 h 145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96" h="1456">
                      <a:moveTo>
                        <a:pt x="27" y="306"/>
                      </a:moveTo>
                      <a:lnTo>
                        <a:pt x="28" y="78"/>
                      </a:lnTo>
                      <a:lnTo>
                        <a:pt x="0" y="80"/>
                      </a:lnTo>
                      <a:lnTo>
                        <a:pt x="40" y="0"/>
                      </a:lnTo>
                      <a:lnTo>
                        <a:pt x="73" y="80"/>
                      </a:lnTo>
                      <a:lnTo>
                        <a:pt x="45" y="75"/>
                      </a:lnTo>
                      <a:lnTo>
                        <a:pt x="46" y="306"/>
                      </a:lnTo>
                      <a:lnTo>
                        <a:pt x="55" y="582"/>
                      </a:lnTo>
                      <a:lnTo>
                        <a:pt x="70" y="815"/>
                      </a:lnTo>
                      <a:lnTo>
                        <a:pt x="81" y="1129"/>
                      </a:lnTo>
                      <a:lnTo>
                        <a:pt x="79" y="1134"/>
                      </a:lnTo>
                      <a:lnTo>
                        <a:pt x="94" y="1398"/>
                      </a:lnTo>
                      <a:lnTo>
                        <a:pt x="96" y="1446"/>
                      </a:lnTo>
                      <a:lnTo>
                        <a:pt x="88" y="1455"/>
                      </a:lnTo>
                      <a:lnTo>
                        <a:pt x="76" y="1456"/>
                      </a:lnTo>
                      <a:lnTo>
                        <a:pt x="67" y="1447"/>
                      </a:lnTo>
                      <a:lnTo>
                        <a:pt x="64" y="1438"/>
                      </a:lnTo>
                      <a:lnTo>
                        <a:pt x="51" y="911"/>
                      </a:lnTo>
                      <a:lnTo>
                        <a:pt x="34" y="540"/>
                      </a:lnTo>
                      <a:lnTo>
                        <a:pt x="27" y="306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129" name="AutoShape 35"/>
            <p:cNvSpPr>
              <a:spLocks noChangeArrowheads="1"/>
            </p:cNvSpPr>
            <p:nvPr/>
          </p:nvSpPr>
          <p:spPr bwMode="auto">
            <a:xfrm>
              <a:off x="815" y="1056"/>
              <a:ext cx="4033" cy="432"/>
            </a:xfrm>
            <a:prstGeom prst="wedgeRoundRectCallout">
              <a:avLst>
                <a:gd name="adj1" fmla="val -55009"/>
                <a:gd name="adj2" fmla="val 68981"/>
                <a:gd name="adj3" fmla="val 16667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altLang="en-US"/>
                <a:t>Let </a:t>
              </a:r>
              <a:r>
                <a:rPr lang="en-US" altLang="en-US">
                  <a:solidFill>
                    <a:schemeClr val="accent2"/>
                  </a:solidFill>
                </a:rPr>
                <a:t>x</a:t>
              </a:r>
              <a:r>
                <a:rPr lang="en-US" altLang="en-US"/>
                <a:t> be an arbitrary real number.</a:t>
              </a:r>
            </a:p>
          </p:txBody>
        </p:sp>
      </p:grpSp>
      <p:sp>
        <p:nvSpPr>
          <p:cNvPr id="677924" name="AutoShape 36"/>
          <p:cNvSpPr>
            <a:spLocks noChangeArrowheads="1"/>
          </p:cNvSpPr>
          <p:nvPr/>
        </p:nvSpPr>
        <p:spPr bwMode="auto">
          <a:xfrm>
            <a:off x="1371600" y="3581400"/>
            <a:ext cx="4343400" cy="1219200"/>
          </a:xfrm>
          <a:prstGeom prst="wedgeRoundRectCallout">
            <a:avLst>
              <a:gd name="adj1" fmla="val -61514"/>
              <a:gd name="adj2" fmla="val -1862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The relation is true.</a:t>
            </a:r>
          </a:p>
          <a:p>
            <a:pPr eaLnBrk="1" hangingPunct="1"/>
            <a:r>
              <a:rPr lang="en-US" altLang="en-US"/>
              <a:t>  </a:t>
            </a:r>
            <a:r>
              <a:rPr lang="en-US" altLang="en-US">
                <a:solidFill>
                  <a:schemeClr val="accent2"/>
                </a:solidFill>
              </a:rPr>
              <a:t>x+y = x + (5-x) = 5</a:t>
            </a:r>
          </a:p>
        </p:txBody>
      </p:sp>
      <p:sp>
        <p:nvSpPr>
          <p:cNvPr id="677925" name="AutoShape 37"/>
          <p:cNvSpPr>
            <a:spLocks noChangeArrowheads="1"/>
          </p:cNvSpPr>
          <p:nvPr/>
        </p:nvSpPr>
        <p:spPr bwMode="auto">
          <a:xfrm>
            <a:off x="1295400" y="5029200"/>
            <a:ext cx="5410200" cy="1143000"/>
          </a:xfrm>
          <a:prstGeom prst="wedgeRoundRectCallout">
            <a:avLst>
              <a:gd name="adj1" fmla="val -55222"/>
              <a:gd name="adj2" fmla="val -10458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I can always win.</a:t>
            </a:r>
          </a:p>
          <a:p>
            <a:pPr algn="ctr" eaLnBrk="1" hangingPunct="1"/>
            <a:r>
              <a:rPr lang="en-US" altLang="en-US"/>
              <a:t>Hence, the statement is true.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79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779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7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7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7924" grpId="0" animBg="1"/>
      <p:bldP spid="677925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82296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Instance: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A </a:t>
            </a:r>
            <a:r>
              <a:rPr lang="en-US" altLang="en-US" sz="3000"/>
              <a:t>Network is a directed graph </a:t>
            </a:r>
            <a:r>
              <a:rPr lang="en-US" altLang="en-US" sz="3000" i="1"/>
              <a:t>G</a:t>
            </a:r>
            <a:r>
              <a:rPr lang="en-US" altLang="en-US" sz="300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Edges represent pipes that carry flow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Each edge &lt;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r>
              <a:rPr lang="en-US" altLang="en-US" sz="3000" i="1"/>
              <a:t>v</a:t>
            </a:r>
            <a:r>
              <a:rPr lang="en-US" altLang="en-US" sz="3000"/>
              <a:t>&gt; has a maximum capacity </a:t>
            </a:r>
            <a:r>
              <a:rPr lang="en-US" altLang="en-US" sz="3000" i="1"/>
              <a:t>c</a:t>
            </a:r>
            <a:r>
              <a:rPr lang="en-US" altLang="en-US" sz="3000" baseline="-25000"/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/>
              <a:t>&gt;</a:t>
            </a:r>
            <a:r>
              <a:rPr lang="en-US" altLang="en-US" sz="3000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A source node </a:t>
            </a:r>
            <a:r>
              <a:rPr lang="en-US" altLang="en-US" sz="3000" i="1"/>
              <a:t>s </a:t>
            </a:r>
            <a:r>
              <a:rPr lang="en-US" altLang="en-US" sz="3000"/>
              <a:t>out of which flow leaves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A sink node </a:t>
            </a:r>
            <a:r>
              <a:rPr lang="en-US" altLang="en-US" sz="3000" i="1"/>
              <a:t>t</a:t>
            </a:r>
            <a:r>
              <a:rPr lang="en-US" altLang="en-US" sz="3000"/>
              <a:t> into which flow arrives</a:t>
            </a:r>
          </a:p>
        </p:txBody>
      </p:sp>
      <p:sp>
        <p:nvSpPr>
          <p:cNvPr id="40963" name="Rectangle 6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Network Flow</a:t>
            </a:r>
          </a:p>
        </p:txBody>
      </p:sp>
      <p:pic>
        <p:nvPicPr>
          <p:cNvPr id="40964" name="Picture 7" descr="03-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581400"/>
            <a:ext cx="348615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0965" name="Straight Arrow Connector 5"/>
          <p:cNvCxnSpPr>
            <a:cxnSpLocks noChangeShapeType="1"/>
          </p:cNvCxnSpPr>
          <p:nvPr/>
        </p:nvCxnSpPr>
        <p:spPr bwMode="auto">
          <a:xfrm>
            <a:off x="5700713" y="4919663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66" name="Straight Arrow Connector 8"/>
          <p:cNvCxnSpPr>
            <a:cxnSpLocks noChangeShapeType="1"/>
          </p:cNvCxnSpPr>
          <p:nvPr/>
        </p:nvCxnSpPr>
        <p:spPr bwMode="auto">
          <a:xfrm rot="10800000">
            <a:off x="5305425" y="5057775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7" name="Text Box 3"/>
          <p:cNvSpPr txBox="1">
            <a:spLocks noChangeArrowheads="1"/>
          </p:cNvSpPr>
          <p:nvPr/>
        </p:nvSpPr>
        <p:spPr bwMode="auto">
          <a:xfrm>
            <a:off x="0" y="381000"/>
            <a:ext cx="9372600" cy="289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Solution: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The amount of 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  <a:r>
              <a:rPr lang="en-US" altLang="en-US" sz="3000" baseline="-25000">
                <a:solidFill>
                  <a:schemeClr val="accent2"/>
                </a:solidFill>
              </a:rPr>
              <a:t>&lt;u,v&gt;</a:t>
            </a:r>
            <a:r>
              <a:rPr lang="en-US" altLang="en-US" sz="3000"/>
              <a:t> through each edge.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Flow </a:t>
            </a:r>
            <a:r>
              <a:rPr lang="en-US" altLang="en-US" sz="3000">
                <a:solidFill>
                  <a:schemeClr val="accent2"/>
                </a:solidFill>
              </a:rPr>
              <a:t>F</a:t>
            </a:r>
            <a:r>
              <a:rPr lang="en-US" altLang="en-US" sz="3000" baseline="-25000">
                <a:solidFill>
                  <a:schemeClr val="accent2"/>
                </a:solidFill>
              </a:rPr>
              <a:t>&lt;u,v&gt;</a:t>
            </a:r>
            <a:r>
              <a:rPr lang="en-US" altLang="en-US" sz="3000"/>
              <a:t> cant exceed capacity </a:t>
            </a:r>
            <a:r>
              <a:rPr lang="en-US" altLang="en-US" sz="3000">
                <a:solidFill>
                  <a:schemeClr val="accent2"/>
                </a:solidFill>
              </a:rPr>
              <a:t>c</a:t>
            </a:r>
            <a:r>
              <a:rPr lang="en-US" altLang="en-US" sz="3000" baseline="-25000">
                <a:solidFill>
                  <a:schemeClr val="accent2"/>
                </a:solidFill>
              </a:rPr>
              <a:t>&lt;u,v&gt;</a:t>
            </a:r>
            <a:r>
              <a:rPr lang="en-US" altLang="en-US" sz="3000"/>
              <a:t>.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No leaks, no extra flow.</a:t>
            </a:r>
          </a:p>
          <a:p>
            <a:pPr lvl="2" eaLnBrk="1" hangingPunct="1"/>
            <a:r>
              <a:rPr lang="en-US" altLang="en-US" sz="3000"/>
              <a:t>  For each node v: flow in = flow out</a:t>
            </a:r>
          </a:p>
          <a:p>
            <a:pPr lvl="1" eaLnBrk="1" hangingPunct="1"/>
            <a:r>
              <a:rPr lang="en-US" altLang="en-US" sz="3000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              </a:t>
            </a:r>
            <a:r>
              <a:rPr lang="en-US" altLang="en-US" sz="3000" baseline="-25000">
                <a:solidFill>
                  <a:schemeClr val="accent2"/>
                </a:solidFill>
              </a:rPr>
              <a:t>u</a:t>
            </a:r>
            <a:r>
              <a:rPr lang="en-US" altLang="en-US" sz="3000">
                <a:solidFill>
                  <a:schemeClr val="accent2"/>
                </a:solidFill>
              </a:rPr>
              <a:t> F</a:t>
            </a:r>
            <a:r>
              <a:rPr lang="en-US" altLang="en-US" sz="3000" baseline="-25000">
                <a:solidFill>
                  <a:schemeClr val="accent2"/>
                </a:solidFill>
              </a:rPr>
              <a:t>&lt;u,v&gt;</a:t>
            </a:r>
            <a:r>
              <a:rPr lang="en-US" altLang="en-US" sz="3000">
                <a:solidFill>
                  <a:schemeClr val="accent2"/>
                </a:solidFill>
              </a:rPr>
              <a:t> =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</a:t>
            </a:r>
            <a:r>
              <a:rPr lang="en-US" altLang="en-US" sz="3000" baseline="-25000">
                <a:solidFill>
                  <a:schemeClr val="accent2"/>
                </a:solidFill>
              </a:rPr>
              <a:t>w</a:t>
            </a:r>
            <a:r>
              <a:rPr lang="en-US" altLang="en-US" sz="3000">
                <a:solidFill>
                  <a:schemeClr val="accent2"/>
                </a:solidFill>
              </a:rPr>
              <a:t> F</a:t>
            </a:r>
            <a:r>
              <a:rPr lang="en-US" altLang="en-US" sz="3000" baseline="-25000">
                <a:solidFill>
                  <a:schemeClr val="accent2"/>
                </a:solidFill>
              </a:rPr>
              <a:t>&lt;v,w&gt;</a:t>
            </a:r>
          </a:p>
        </p:txBody>
      </p:sp>
      <p:sp>
        <p:nvSpPr>
          <p:cNvPr id="41988" name="Line 4"/>
          <p:cNvSpPr>
            <a:spLocks noChangeShapeType="1"/>
          </p:cNvSpPr>
          <p:nvPr/>
        </p:nvSpPr>
        <p:spPr bwMode="auto">
          <a:xfrm>
            <a:off x="4140200" y="4267200"/>
            <a:ext cx="0" cy="45720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41989" name="Group 5"/>
          <p:cNvGrpSpPr>
            <a:grpSpLocks/>
          </p:cNvGrpSpPr>
          <p:nvPr/>
        </p:nvGrpSpPr>
        <p:grpSpPr bwMode="auto">
          <a:xfrm>
            <a:off x="533400" y="3717925"/>
            <a:ext cx="7162800" cy="2835275"/>
            <a:chOff x="336" y="2342"/>
            <a:chExt cx="4512" cy="1786"/>
          </a:xfrm>
        </p:grpSpPr>
        <p:pic>
          <p:nvPicPr>
            <p:cNvPr id="41991" name="Picture 6" descr="bd05339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0" y="2887"/>
              <a:ext cx="1488" cy="1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1992" name="Group 7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41994" name="Group 8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41997" name="AutoShape 9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8" name="Freeform 10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97 w 2924"/>
                    <a:gd name="T1" fmla="*/ 19 h 2314"/>
                    <a:gd name="T2" fmla="*/ 449 w 2924"/>
                    <a:gd name="T3" fmla="*/ 3 h 2314"/>
                    <a:gd name="T4" fmla="*/ 416 w 2924"/>
                    <a:gd name="T5" fmla="*/ 1 h 2314"/>
                    <a:gd name="T6" fmla="*/ 353 w 2924"/>
                    <a:gd name="T7" fmla="*/ 11 h 2314"/>
                    <a:gd name="T8" fmla="*/ 288 w 2924"/>
                    <a:gd name="T9" fmla="*/ 16 h 2314"/>
                    <a:gd name="T10" fmla="*/ 225 w 2924"/>
                    <a:gd name="T11" fmla="*/ 30 h 2314"/>
                    <a:gd name="T12" fmla="*/ 162 w 2924"/>
                    <a:gd name="T13" fmla="*/ 71 h 2314"/>
                    <a:gd name="T14" fmla="*/ 115 w 2924"/>
                    <a:gd name="T15" fmla="*/ 114 h 2314"/>
                    <a:gd name="T16" fmla="*/ 90 w 2924"/>
                    <a:gd name="T17" fmla="*/ 156 h 2314"/>
                    <a:gd name="T18" fmla="*/ 88 w 2924"/>
                    <a:gd name="T19" fmla="*/ 204 h 2314"/>
                    <a:gd name="T20" fmla="*/ 67 w 2924"/>
                    <a:gd name="T21" fmla="*/ 244 h 2314"/>
                    <a:gd name="T22" fmla="*/ 28 w 2924"/>
                    <a:gd name="T23" fmla="*/ 285 h 2314"/>
                    <a:gd name="T24" fmla="*/ 2 w 2924"/>
                    <a:gd name="T25" fmla="*/ 352 h 2314"/>
                    <a:gd name="T26" fmla="*/ 4 w 2924"/>
                    <a:gd name="T27" fmla="*/ 431 h 2314"/>
                    <a:gd name="T28" fmla="*/ 21 w 2924"/>
                    <a:gd name="T29" fmla="*/ 498 h 2314"/>
                    <a:gd name="T30" fmla="*/ 36 w 2924"/>
                    <a:gd name="T31" fmla="*/ 550 h 2314"/>
                    <a:gd name="T32" fmla="*/ 34 w 2924"/>
                    <a:gd name="T33" fmla="*/ 602 h 2314"/>
                    <a:gd name="T34" fmla="*/ 22 w 2924"/>
                    <a:gd name="T35" fmla="*/ 676 h 2314"/>
                    <a:gd name="T36" fmla="*/ 11 w 2924"/>
                    <a:gd name="T37" fmla="*/ 765 h 2314"/>
                    <a:gd name="T38" fmla="*/ 12 w 2924"/>
                    <a:gd name="T39" fmla="*/ 859 h 2314"/>
                    <a:gd name="T40" fmla="*/ 39 w 2924"/>
                    <a:gd name="T41" fmla="*/ 944 h 2314"/>
                    <a:gd name="T42" fmla="*/ 69 w 2924"/>
                    <a:gd name="T43" fmla="*/ 1006 h 2314"/>
                    <a:gd name="T44" fmla="*/ 89 w 2924"/>
                    <a:gd name="T45" fmla="*/ 1038 h 2314"/>
                    <a:gd name="T46" fmla="*/ 142 w 2924"/>
                    <a:gd name="T47" fmla="*/ 1054 h 2314"/>
                    <a:gd name="T48" fmla="*/ 213 w 2924"/>
                    <a:gd name="T49" fmla="*/ 1060 h 2314"/>
                    <a:gd name="T50" fmla="*/ 268 w 2924"/>
                    <a:gd name="T51" fmla="*/ 1062 h 2314"/>
                    <a:gd name="T52" fmla="*/ 331 w 2924"/>
                    <a:gd name="T53" fmla="*/ 1090 h 2314"/>
                    <a:gd name="T54" fmla="*/ 420 w 2924"/>
                    <a:gd name="T55" fmla="*/ 1129 h 2314"/>
                    <a:gd name="T56" fmla="*/ 539 w 2924"/>
                    <a:gd name="T57" fmla="*/ 1146 h 2314"/>
                    <a:gd name="T58" fmla="*/ 647 w 2924"/>
                    <a:gd name="T59" fmla="*/ 1121 h 2314"/>
                    <a:gd name="T60" fmla="*/ 735 w 2924"/>
                    <a:gd name="T61" fmla="*/ 1092 h 2314"/>
                    <a:gd name="T62" fmla="*/ 843 w 2924"/>
                    <a:gd name="T63" fmla="*/ 1105 h 2314"/>
                    <a:gd name="T64" fmla="*/ 964 w 2924"/>
                    <a:gd name="T65" fmla="*/ 1152 h 2314"/>
                    <a:gd name="T66" fmla="*/ 1048 w 2924"/>
                    <a:gd name="T67" fmla="*/ 1155 h 2314"/>
                    <a:gd name="T68" fmla="*/ 1137 w 2924"/>
                    <a:gd name="T69" fmla="*/ 1135 h 2314"/>
                    <a:gd name="T70" fmla="*/ 1248 w 2924"/>
                    <a:gd name="T71" fmla="*/ 1120 h 2314"/>
                    <a:gd name="T72" fmla="*/ 1321 w 2924"/>
                    <a:gd name="T73" fmla="*/ 1124 h 2314"/>
                    <a:gd name="T74" fmla="*/ 1354 w 2924"/>
                    <a:gd name="T75" fmla="*/ 1109 h 2314"/>
                    <a:gd name="T76" fmla="*/ 1360 w 2924"/>
                    <a:gd name="T77" fmla="*/ 1048 h 2314"/>
                    <a:gd name="T78" fmla="*/ 1368 w 2924"/>
                    <a:gd name="T79" fmla="*/ 996 h 2314"/>
                    <a:gd name="T80" fmla="*/ 1382 w 2924"/>
                    <a:gd name="T81" fmla="*/ 956 h 2314"/>
                    <a:gd name="T82" fmla="*/ 1399 w 2924"/>
                    <a:gd name="T83" fmla="*/ 915 h 2314"/>
                    <a:gd name="T84" fmla="*/ 1426 w 2924"/>
                    <a:gd name="T85" fmla="*/ 877 h 2314"/>
                    <a:gd name="T86" fmla="*/ 1452 w 2924"/>
                    <a:gd name="T87" fmla="*/ 833 h 2314"/>
                    <a:gd name="T88" fmla="*/ 1458 w 2924"/>
                    <a:gd name="T89" fmla="*/ 764 h 2314"/>
                    <a:gd name="T90" fmla="*/ 1458 w 2924"/>
                    <a:gd name="T91" fmla="*/ 680 h 2314"/>
                    <a:gd name="T92" fmla="*/ 1461 w 2924"/>
                    <a:gd name="T93" fmla="*/ 608 h 2314"/>
                    <a:gd name="T94" fmla="*/ 1436 w 2924"/>
                    <a:gd name="T95" fmla="*/ 544 h 2314"/>
                    <a:gd name="T96" fmla="*/ 1384 w 2924"/>
                    <a:gd name="T97" fmla="*/ 486 h 2314"/>
                    <a:gd name="T98" fmla="*/ 1334 w 2924"/>
                    <a:gd name="T99" fmla="*/ 444 h 2314"/>
                    <a:gd name="T100" fmla="*/ 1239 w 2924"/>
                    <a:gd name="T101" fmla="*/ 417 h 2314"/>
                    <a:gd name="T102" fmla="*/ 1088 w 2924"/>
                    <a:gd name="T103" fmla="*/ 399 h 2314"/>
                    <a:gd name="T104" fmla="*/ 995 w 2924"/>
                    <a:gd name="T105" fmla="*/ 368 h 2314"/>
                    <a:gd name="T106" fmla="*/ 951 w 2924"/>
                    <a:gd name="T107" fmla="*/ 327 h 2314"/>
                    <a:gd name="T108" fmla="*/ 930 w 2924"/>
                    <a:gd name="T109" fmla="*/ 284 h 2314"/>
                    <a:gd name="T110" fmla="*/ 860 w 2924"/>
                    <a:gd name="T111" fmla="*/ 250 h 2314"/>
                    <a:gd name="T112" fmla="*/ 776 w 2924"/>
                    <a:gd name="T113" fmla="*/ 214 h 2314"/>
                    <a:gd name="T114" fmla="*/ 731 w 2924"/>
                    <a:gd name="T115" fmla="*/ 166 h 2314"/>
                    <a:gd name="T116" fmla="*/ 678 w 2924"/>
                    <a:gd name="T117" fmla="*/ 108 h 2314"/>
                    <a:gd name="T118" fmla="*/ 614 w 2924"/>
                    <a:gd name="T119" fmla="*/ 59 h 2314"/>
                    <a:gd name="T120" fmla="*/ 584 w 2924"/>
                    <a:gd name="T121" fmla="*/ 40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9" name="Freeform 11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3 w 2899"/>
                    <a:gd name="T1" fmla="*/ 333 h 1011"/>
                    <a:gd name="T2" fmla="*/ 24 w 2899"/>
                    <a:gd name="T3" fmla="*/ 335 h 1011"/>
                    <a:gd name="T4" fmla="*/ 63 w 2899"/>
                    <a:gd name="T5" fmla="*/ 338 h 1011"/>
                    <a:gd name="T6" fmla="*/ 114 w 2899"/>
                    <a:gd name="T7" fmla="*/ 342 h 1011"/>
                    <a:gd name="T8" fmla="*/ 174 w 2899"/>
                    <a:gd name="T9" fmla="*/ 348 h 1011"/>
                    <a:gd name="T10" fmla="*/ 237 w 2899"/>
                    <a:gd name="T11" fmla="*/ 353 h 1011"/>
                    <a:gd name="T12" fmla="*/ 299 w 2899"/>
                    <a:gd name="T13" fmla="*/ 359 h 1011"/>
                    <a:gd name="T14" fmla="*/ 356 w 2899"/>
                    <a:gd name="T15" fmla="*/ 365 h 1011"/>
                    <a:gd name="T16" fmla="*/ 403 w 2899"/>
                    <a:gd name="T17" fmla="*/ 369 h 1011"/>
                    <a:gd name="T18" fmla="*/ 447 w 2899"/>
                    <a:gd name="T19" fmla="*/ 367 h 1011"/>
                    <a:gd name="T20" fmla="*/ 489 w 2899"/>
                    <a:gd name="T21" fmla="*/ 359 h 1011"/>
                    <a:gd name="T22" fmla="*/ 527 w 2899"/>
                    <a:gd name="T23" fmla="*/ 345 h 1011"/>
                    <a:gd name="T24" fmla="*/ 560 w 2899"/>
                    <a:gd name="T25" fmla="*/ 328 h 1011"/>
                    <a:gd name="T26" fmla="*/ 588 w 2899"/>
                    <a:gd name="T27" fmla="*/ 309 h 1011"/>
                    <a:gd name="T28" fmla="*/ 609 w 2899"/>
                    <a:gd name="T29" fmla="*/ 288 h 1011"/>
                    <a:gd name="T30" fmla="*/ 624 w 2899"/>
                    <a:gd name="T31" fmla="*/ 268 h 1011"/>
                    <a:gd name="T32" fmla="*/ 632 w 2899"/>
                    <a:gd name="T33" fmla="*/ 247 h 1011"/>
                    <a:gd name="T34" fmla="*/ 648 w 2899"/>
                    <a:gd name="T35" fmla="*/ 217 h 1011"/>
                    <a:gd name="T36" fmla="*/ 673 w 2899"/>
                    <a:gd name="T37" fmla="*/ 180 h 1011"/>
                    <a:gd name="T38" fmla="*/ 706 w 2899"/>
                    <a:gd name="T39" fmla="*/ 140 h 1011"/>
                    <a:gd name="T40" fmla="*/ 745 w 2899"/>
                    <a:gd name="T41" fmla="*/ 98 h 1011"/>
                    <a:gd name="T42" fmla="*/ 788 w 2899"/>
                    <a:gd name="T43" fmla="*/ 61 h 1011"/>
                    <a:gd name="T44" fmla="*/ 834 w 2899"/>
                    <a:gd name="T45" fmla="*/ 30 h 1011"/>
                    <a:gd name="T46" fmla="*/ 882 w 2899"/>
                    <a:gd name="T47" fmla="*/ 9 h 1011"/>
                    <a:gd name="T48" fmla="*/ 933 w 2899"/>
                    <a:gd name="T49" fmla="*/ 2 h 1011"/>
                    <a:gd name="T50" fmla="*/ 1003 w 2899"/>
                    <a:gd name="T51" fmla="*/ 0 h 1011"/>
                    <a:gd name="T52" fmla="*/ 1087 w 2899"/>
                    <a:gd name="T53" fmla="*/ 3 h 1011"/>
                    <a:gd name="T54" fmla="*/ 1176 w 2899"/>
                    <a:gd name="T55" fmla="*/ 11 h 1011"/>
                    <a:gd name="T56" fmla="*/ 1265 w 2899"/>
                    <a:gd name="T57" fmla="*/ 20 h 1011"/>
                    <a:gd name="T58" fmla="*/ 1343 w 2899"/>
                    <a:gd name="T59" fmla="*/ 28 h 1011"/>
                    <a:gd name="T60" fmla="*/ 1403 w 2899"/>
                    <a:gd name="T61" fmla="*/ 36 h 1011"/>
                    <a:gd name="T62" fmla="*/ 1437 w 2899"/>
                    <a:gd name="T63" fmla="*/ 41 h 1011"/>
                    <a:gd name="T64" fmla="*/ 1443 w 2899"/>
                    <a:gd name="T65" fmla="*/ 43 h 1011"/>
                    <a:gd name="T66" fmla="*/ 1443 w 2899"/>
                    <a:gd name="T67" fmla="*/ 49 h 1011"/>
                    <a:gd name="T68" fmla="*/ 1445 w 2899"/>
                    <a:gd name="T69" fmla="*/ 56 h 1011"/>
                    <a:gd name="T70" fmla="*/ 1447 w 2899"/>
                    <a:gd name="T71" fmla="*/ 65 h 1011"/>
                    <a:gd name="T72" fmla="*/ 1448 w 2899"/>
                    <a:gd name="T73" fmla="*/ 74 h 1011"/>
                    <a:gd name="T74" fmla="*/ 1449 w 2899"/>
                    <a:gd name="T75" fmla="*/ 82 h 1011"/>
                    <a:gd name="T76" fmla="*/ 1449 w 2899"/>
                    <a:gd name="T77" fmla="*/ 91 h 1011"/>
                    <a:gd name="T78" fmla="*/ 1444 w 2899"/>
                    <a:gd name="T79" fmla="*/ 93 h 1011"/>
                    <a:gd name="T80" fmla="*/ 1407 w 2899"/>
                    <a:gd name="T81" fmla="*/ 83 h 1011"/>
                    <a:gd name="T82" fmla="*/ 1340 w 2899"/>
                    <a:gd name="T83" fmla="*/ 70 h 1011"/>
                    <a:gd name="T84" fmla="*/ 1253 w 2899"/>
                    <a:gd name="T85" fmla="*/ 56 h 1011"/>
                    <a:gd name="T86" fmla="*/ 1154 w 2899"/>
                    <a:gd name="T87" fmla="*/ 50 h 1011"/>
                    <a:gd name="T88" fmla="*/ 1050 w 2899"/>
                    <a:gd name="T89" fmla="*/ 55 h 1011"/>
                    <a:gd name="T90" fmla="*/ 951 w 2899"/>
                    <a:gd name="T91" fmla="*/ 77 h 1011"/>
                    <a:gd name="T92" fmla="*/ 866 w 2899"/>
                    <a:gd name="T93" fmla="*/ 123 h 1011"/>
                    <a:gd name="T94" fmla="*/ 803 w 2899"/>
                    <a:gd name="T95" fmla="*/ 191 h 1011"/>
                    <a:gd name="T96" fmla="*/ 763 w 2899"/>
                    <a:gd name="T97" fmla="*/ 261 h 1011"/>
                    <a:gd name="T98" fmla="*/ 736 w 2899"/>
                    <a:gd name="T99" fmla="*/ 327 h 1011"/>
                    <a:gd name="T100" fmla="*/ 709 w 2899"/>
                    <a:gd name="T101" fmla="*/ 386 h 1011"/>
                    <a:gd name="T102" fmla="*/ 668 w 2899"/>
                    <a:gd name="T103" fmla="*/ 437 h 1011"/>
                    <a:gd name="T104" fmla="*/ 600 w 2899"/>
                    <a:gd name="T105" fmla="*/ 475 h 1011"/>
                    <a:gd name="T106" fmla="*/ 492 w 2899"/>
                    <a:gd name="T107" fmla="*/ 499 h 1011"/>
                    <a:gd name="T108" fmla="*/ 331 w 2899"/>
                    <a:gd name="T109" fmla="*/ 506 h 1011"/>
                    <a:gd name="T110" fmla="*/ 0 w 2899"/>
                    <a:gd name="T111" fmla="*/ 33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0" name="Freeform 12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40 w 1778"/>
                    <a:gd name="T1" fmla="*/ 13 h 1132"/>
                    <a:gd name="T2" fmla="*/ 415 w 1778"/>
                    <a:gd name="T3" fmla="*/ 27 h 1132"/>
                    <a:gd name="T4" fmla="*/ 503 w 1778"/>
                    <a:gd name="T5" fmla="*/ 53 h 1132"/>
                    <a:gd name="T6" fmla="*/ 561 w 1778"/>
                    <a:gd name="T7" fmla="*/ 96 h 1132"/>
                    <a:gd name="T8" fmla="*/ 552 w 1778"/>
                    <a:gd name="T9" fmla="*/ 147 h 1132"/>
                    <a:gd name="T10" fmla="*/ 490 w 1778"/>
                    <a:gd name="T11" fmla="*/ 188 h 1132"/>
                    <a:gd name="T12" fmla="*/ 414 w 1778"/>
                    <a:gd name="T13" fmla="*/ 215 h 1132"/>
                    <a:gd name="T14" fmla="*/ 368 w 1778"/>
                    <a:gd name="T15" fmla="*/ 229 h 1132"/>
                    <a:gd name="T16" fmla="*/ 348 w 1778"/>
                    <a:gd name="T17" fmla="*/ 237 h 1132"/>
                    <a:gd name="T18" fmla="*/ 303 w 1778"/>
                    <a:gd name="T19" fmla="*/ 267 h 1132"/>
                    <a:gd name="T20" fmla="*/ 291 w 1778"/>
                    <a:gd name="T21" fmla="*/ 307 h 1132"/>
                    <a:gd name="T22" fmla="*/ 376 w 1778"/>
                    <a:gd name="T23" fmla="*/ 344 h 1132"/>
                    <a:gd name="T24" fmla="*/ 553 w 1778"/>
                    <a:gd name="T25" fmla="*/ 369 h 1132"/>
                    <a:gd name="T26" fmla="*/ 682 w 1778"/>
                    <a:gd name="T27" fmla="*/ 387 h 1132"/>
                    <a:gd name="T28" fmla="*/ 766 w 1778"/>
                    <a:gd name="T29" fmla="*/ 406 h 1132"/>
                    <a:gd name="T30" fmla="*/ 810 w 1778"/>
                    <a:gd name="T31" fmla="*/ 437 h 1132"/>
                    <a:gd name="T32" fmla="*/ 749 w 1778"/>
                    <a:gd name="T33" fmla="*/ 476 h 1132"/>
                    <a:gd name="T34" fmla="*/ 493 w 1778"/>
                    <a:gd name="T35" fmla="*/ 501 h 1132"/>
                    <a:gd name="T36" fmla="*/ 193 w 1778"/>
                    <a:gd name="T37" fmla="*/ 513 h 1132"/>
                    <a:gd name="T38" fmla="*/ 9 w 1778"/>
                    <a:gd name="T39" fmla="*/ 517 h 1132"/>
                    <a:gd name="T40" fmla="*/ 45 w 1778"/>
                    <a:gd name="T41" fmla="*/ 566 h 1132"/>
                    <a:gd name="T42" fmla="*/ 265 w 1778"/>
                    <a:gd name="T43" fmla="*/ 558 h 1132"/>
                    <a:gd name="T44" fmla="*/ 570 w 1778"/>
                    <a:gd name="T45" fmla="*/ 539 h 1132"/>
                    <a:gd name="T46" fmla="*/ 820 w 1778"/>
                    <a:gd name="T47" fmla="*/ 506 h 1132"/>
                    <a:gd name="T48" fmla="*/ 889 w 1778"/>
                    <a:gd name="T49" fmla="*/ 456 h 1132"/>
                    <a:gd name="T50" fmla="*/ 821 w 1778"/>
                    <a:gd name="T51" fmla="*/ 403 h 1132"/>
                    <a:gd name="T52" fmla="*/ 679 w 1778"/>
                    <a:gd name="T53" fmla="*/ 357 h 1132"/>
                    <a:gd name="T54" fmla="*/ 515 w 1778"/>
                    <a:gd name="T55" fmla="*/ 327 h 1132"/>
                    <a:gd name="T56" fmla="*/ 386 w 1778"/>
                    <a:gd name="T57" fmla="*/ 315 h 1132"/>
                    <a:gd name="T58" fmla="*/ 344 w 1778"/>
                    <a:gd name="T59" fmla="*/ 294 h 1132"/>
                    <a:gd name="T60" fmla="*/ 361 w 1778"/>
                    <a:gd name="T61" fmla="*/ 270 h 1132"/>
                    <a:gd name="T62" fmla="*/ 401 w 1778"/>
                    <a:gd name="T63" fmla="*/ 251 h 1132"/>
                    <a:gd name="T64" fmla="*/ 437 w 1778"/>
                    <a:gd name="T65" fmla="*/ 243 h 1132"/>
                    <a:gd name="T66" fmla="*/ 504 w 1778"/>
                    <a:gd name="T67" fmla="*/ 219 h 1132"/>
                    <a:gd name="T68" fmla="*/ 575 w 1778"/>
                    <a:gd name="T69" fmla="*/ 181 h 1132"/>
                    <a:gd name="T70" fmla="*/ 615 w 1778"/>
                    <a:gd name="T71" fmla="*/ 135 h 1132"/>
                    <a:gd name="T72" fmla="*/ 596 w 1778"/>
                    <a:gd name="T73" fmla="*/ 89 h 1132"/>
                    <a:gd name="T74" fmla="*/ 563 w 1778"/>
                    <a:gd name="T75" fmla="*/ 58 h 1132"/>
                    <a:gd name="T76" fmla="*/ 534 w 1778"/>
                    <a:gd name="T77" fmla="*/ 40 h 1132"/>
                    <a:gd name="T78" fmla="*/ 516 w 1778"/>
                    <a:gd name="T79" fmla="*/ 34 h 1132"/>
                    <a:gd name="T80" fmla="*/ 511 w 1778"/>
                    <a:gd name="T81" fmla="*/ 31 h 1132"/>
                    <a:gd name="T82" fmla="*/ 495 w 1778"/>
                    <a:gd name="T83" fmla="*/ 23 h 1132"/>
                    <a:gd name="T84" fmla="*/ 465 w 1778"/>
                    <a:gd name="T85" fmla="*/ 10 h 1132"/>
                    <a:gd name="T86" fmla="*/ 423 w 1778"/>
                    <a:gd name="T87" fmla="*/ 2 h 1132"/>
                    <a:gd name="T88" fmla="*/ 394 w 1778"/>
                    <a:gd name="T89" fmla="*/ 0 h 1132"/>
                    <a:gd name="T90" fmla="*/ 372 w 1778"/>
                    <a:gd name="T91" fmla="*/ 4 h 1132"/>
                    <a:gd name="T92" fmla="*/ 343 w 1778"/>
                    <a:gd name="T93" fmla="*/ 7 h 1132"/>
                    <a:gd name="T94" fmla="*/ 322 w 1778"/>
                    <a:gd name="T95" fmla="*/ 10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1" name="Freeform 13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24 w 2650"/>
                    <a:gd name="T1" fmla="*/ 5 h 874"/>
                    <a:gd name="T2" fmla="*/ 32 w 2650"/>
                    <a:gd name="T3" fmla="*/ 29 h 874"/>
                    <a:gd name="T4" fmla="*/ 52 w 2650"/>
                    <a:gd name="T5" fmla="*/ 62 h 874"/>
                    <a:gd name="T6" fmla="*/ 91 w 2650"/>
                    <a:gd name="T7" fmla="*/ 101 h 874"/>
                    <a:gd name="T8" fmla="*/ 149 w 2650"/>
                    <a:gd name="T9" fmla="*/ 136 h 874"/>
                    <a:gd name="T10" fmla="*/ 214 w 2650"/>
                    <a:gd name="T11" fmla="*/ 163 h 874"/>
                    <a:gd name="T12" fmla="*/ 272 w 2650"/>
                    <a:gd name="T13" fmla="*/ 182 h 874"/>
                    <a:gd name="T14" fmla="*/ 308 w 2650"/>
                    <a:gd name="T15" fmla="*/ 194 h 874"/>
                    <a:gd name="T16" fmla="*/ 325 w 2650"/>
                    <a:gd name="T17" fmla="*/ 207 h 874"/>
                    <a:gd name="T18" fmla="*/ 360 w 2650"/>
                    <a:gd name="T19" fmla="*/ 233 h 874"/>
                    <a:gd name="T20" fmla="*/ 408 w 2650"/>
                    <a:gd name="T21" fmla="*/ 260 h 874"/>
                    <a:gd name="T22" fmla="*/ 469 w 2650"/>
                    <a:gd name="T23" fmla="*/ 279 h 874"/>
                    <a:gd name="T24" fmla="*/ 548 w 2650"/>
                    <a:gd name="T25" fmla="*/ 281 h 874"/>
                    <a:gd name="T26" fmla="*/ 653 w 2650"/>
                    <a:gd name="T27" fmla="*/ 277 h 874"/>
                    <a:gd name="T28" fmla="*/ 755 w 2650"/>
                    <a:gd name="T29" fmla="*/ 272 h 874"/>
                    <a:gd name="T30" fmla="*/ 826 w 2650"/>
                    <a:gd name="T31" fmla="*/ 270 h 874"/>
                    <a:gd name="T32" fmla="*/ 872 w 2650"/>
                    <a:gd name="T33" fmla="*/ 278 h 874"/>
                    <a:gd name="T34" fmla="*/ 951 w 2650"/>
                    <a:gd name="T35" fmla="*/ 298 h 874"/>
                    <a:gd name="T36" fmla="*/ 1033 w 2650"/>
                    <a:gd name="T37" fmla="*/ 319 h 874"/>
                    <a:gd name="T38" fmla="*/ 1086 w 2650"/>
                    <a:gd name="T39" fmla="*/ 334 h 874"/>
                    <a:gd name="T40" fmla="*/ 1116 w 2650"/>
                    <a:gd name="T41" fmla="*/ 336 h 874"/>
                    <a:gd name="T42" fmla="*/ 1190 w 2650"/>
                    <a:gd name="T43" fmla="*/ 337 h 874"/>
                    <a:gd name="T44" fmla="*/ 1272 w 2650"/>
                    <a:gd name="T45" fmla="*/ 338 h 874"/>
                    <a:gd name="T46" fmla="*/ 1322 w 2650"/>
                    <a:gd name="T47" fmla="*/ 338 h 874"/>
                    <a:gd name="T48" fmla="*/ 1317 w 2650"/>
                    <a:gd name="T49" fmla="*/ 341 h 874"/>
                    <a:gd name="T50" fmla="*/ 1286 w 2650"/>
                    <a:gd name="T51" fmla="*/ 354 h 874"/>
                    <a:gd name="T52" fmla="*/ 1237 w 2650"/>
                    <a:gd name="T53" fmla="*/ 374 h 874"/>
                    <a:gd name="T54" fmla="*/ 1176 w 2650"/>
                    <a:gd name="T55" fmla="*/ 394 h 874"/>
                    <a:gd name="T56" fmla="*/ 1117 w 2650"/>
                    <a:gd name="T57" fmla="*/ 412 h 874"/>
                    <a:gd name="T58" fmla="*/ 1076 w 2650"/>
                    <a:gd name="T59" fmla="*/ 426 h 874"/>
                    <a:gd name="T60" fmla="*/ 1042 w 2650"/>
                    <a:gd name="T61" fmla="*/ 434 h 874"/>
                    <a:gd name="T62" fmla="*/ 1001 w 2650"/>
                    <a:gd name="T63" fmla="*/ 437 h 874"/>
                    <a:gd name="T64" fmla="*/ 935 w 2650"/>
                    <a:gd name="T65" fmla="*/ 434 h 874"/>
                    <a:gd name="T66" fmla="*/ 839 w 2650"/>
                    <a:gd name="T67" fmla="*/ 421 h 874"/>
                    <a:gd name="T68" fmla="*/ 744 w 2650"/>
                    <a:gd name="T69" fmla="*/ 405 h 874"/>
                    <a:gd name="T70" fmla="*/ 682 w 2650"/>
                    <a:gd name="T71" fmla="*/ 396 h 874"/>
                    <a:gd name="T72" fmla="*/ 659 w 2650"/>
                    <a:gd name="T73" fmla="*/ 396 h 874"/>
                    <a:gd name="T74" fmla="*/ 632 w 2650"/>
                    <a:gd name="T75" fmla="*/ 396 h 874"/>
                    <a:gd name="T76" fmla="*/ 591 w 2650"/>
                    <a:gd name="T77" fmla="*/ 395 h 874"/>
                    <a:gd name="T78" fmla="*/ 528 w 2650"/>
                    <a:gd name="T79" fmla="*/ 394 h 874"/>
                    <a:gd name="T80" fmla="*/ 448 w 2650"/>
                    <a:gd name="T81" fmla="*/ 392 h 874"/>
                    <a:gd name="T82" fmla="*/ 382 w 2650"/>
                    <a:gd name="T83" fmla="*/ 390 h 874"/>
                    <a:gd name="T84" fmla="*/ 326 w 2650"/>
                    <a:gd name="T85" fmla="*/ 384 h 874"/>
                    <a:gd name="T86" fmla="*/ 284 w 2650"/>
                    <a:gd name="T87" fmla="*/ 365 h 874"/>
                    <a:gd name="T88" fmla="*/ 249 w 2650"/>
                    <a:gd name="T89" fmla="*/ 336 h 874"/>
                    <a:gd name="T90" fmla="*/ 211 w 2650"/>
                    <a:gd name="T91" fmla="*/ 321 h 874"/>
                    <a:gd name="T92" fmla="*/ 170 w 2650"/>
                    <a:gd name="T93" fmla="*/ 311 h 874"/>
                    <a:gd name="T94" fmla="*/ 122 w 2650"/>
                    <a:gd name="T95" fmla="*/ 299 h 874"/>
                    <a:gd name="T96" fmla="*/ 72 w 2650"/>
                    <a:gd name="T97" fmla="*/ 275 h 874"/>
                    <a:gd name="T98" fmla="*/ 35 w 2650"/>
                    <a:gd name="T99" fmla="*/ 240 h 874"/>
                    <a:gd name="T100" fmla="*/ 11 w 2650"/>
                    <a:gd name="T101" fmla="*/ 199 h 874"/>
                    <a:gd name="T102" fmla="*/ 0 w 2650"/>
                    <a:gd name="T103" fmla="*/ 162 h 874"/>
                    <a:gd name="T104" fmla="*/ 0 w 2650"/>
                    <a:gd name="T105" fmla="*/ 123 h 874"/>
                    <a:gd name="T106" fmla="*/ 7 w 2650"/>
                    <a:gd name="T107" fmla="*/ 73 h 874"/>
                    <a:gd name="T108" fmla="*/ 17 w 2650"/>
                    <a:gd name="T109" fmla="*/ 27 h 874"/>
                    <a:gd name="T110" fmla="*/ 23 w 2650"/>
                    <a:gd name="T111" fmla="*/ 2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2" name="Freeform 14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152 w 1891"/>
                    <a:gd name="T1" fmla="*/ 0 h 1639"/>
                    <a:gd name="T2" fmla="*/ 370 w 1891"/>
                    <a:gd name="T3" fmla="*/ 3 h 1639"/>
                    <a:gd name="T4" fmla="*/ 420 w 1891"/>
                    <a:gd name="T5" fmla="*/ 65 h 1639"/>
                    <a:gd name="T6" fmla="*/ 375 w 1891"/>
                    <a:gd name="T7" fmla="*/ 124 h 1639"/>
                    <a:gd name="T8" fmla="*/ 109 w 1891"/>
                    <a:gd name="T9" fmla="*/ 211 h 1639"/>
                    <a:gd name="T10" fmla="*/ 87 w 1891"/>
                    <a:gd name="T11" fmla="*/ 249 h 1639"/>
                    <a:gd name="T12" fmla="*/ 140 w 1891"/>
                    <a:gd name="T13" fmla="*/ 284 h 1639"/>
                    <a:gd name="T14" fmla="*/ 336 w 1891"/>
                    <a:gd name="T15" fmla="*/ 301 h 1639"/>
                    <a:gd name="T16" fmla="*/ 574 w 1891"/>
                    <a:gd name="T17" fmla="*/ 328 h 1639"/>
                    <a:gd name="T18" fmla="*/ 672 w 1891"/>
                    <a:gd name="T19" fmla="*/ 381 h 1639"/>
                    <a:gd name="T20" fmla="*/ 641 w 1891"/>
                    <a:gd name="T21" fmla="*/ 459 h 1639"/>
                    <a:gd name="T22" fmla="*/ 129 w 1891"/>
                    <a:gd name="T23" fmla="*/ 570 h 1639"/>
                    <a:gd name="T24" fmla="*/ 155 w 1891"/>
                    <a:gd name="T25" fmla="*/ 593 h 1639"/>
                    <a:gd name="T26" fmla="*/ 624 w 1891"/>
                    <a:gd name="T27" fmla="*/ 567 h 1639"/>
                    <a:gd name="T28" fmla="*/ 928 w 1891"/>
                    <a:gd name="T29" fmla="*/ 533 h 1639"/>
                    <a:gd name="T30" fmla="*/ 797 w 1891"/>
                    <a:gd name="T31" fmla="*/ 601 h 1639"/>
                    <a:gd name="T32" fmla="*/ 752 w 1891"/>
                    <a:gd name="T33" fmla="*/ 819 h 1639"/>
                    <a:gd name="T34" fmla="*/ 23 w 1891"/>
                    <a:gd name="T35" fmla="*/ 585 h 1639"/>
                    <a:gd name="T36" fmla="*/ 67 w 1891"/>
                    <a:gd name="T37" fmla="*/ 515 h 1639"/>
                    <a:gd name="T38" fmla="*/ 210 w 1891"/>
                    <a:gd name="T39" fmla="*/ 476 h 1639"/>
                    <a:gd name="T40" fmla="*/ 514 w 1891"/>
                    <a:gd name="T41" fmla="*/ 423 h 1639"/>
                    <a:gd name="T42" fmla="*/ 536 w 1891"/>
                    <a:gd name="T43" fmla="*/ 392 h 1639"/>
                    <a:gd name="T44" fmla="*/ 390 w 1891"/>
                    <a:gd name="T45" fmla="*/ 354 h 1639"/>
                    <a:gd name="T46" fmla="*/ 106 w 1891"/>
                    <a:gd name="T47" fmla="*/ 329 h 1639"/>
                    <a:gd name="T48" fmla="*/ 0 w 1891"/>
                    <a:gd name="T49" fmla="*/ 265 h 1639"/>
                    <a:gd name="T50" fmla="*/ 28 w 1891"/>
                    <a:gd name="T51" fmla="*/ 197 h 1639"/>
                    <a:gd name="T52" fmla="*/ 155 w 1891"/>
                    <a:gd name="T53" fmla="*/ 150 h 1639"/>
                    <a:gd name="T54" fmla="*/ 365 w 1891"/>
                    <a:gd name="T55" fmla="*/ 92 h 1639"/>
                    <a:gd name="T56" fmla="*/ 382 w 1891"/>
                    <a:gd name="T57" fmla="*/ 53 h 1639"/>
                    <a:gd name="T58" fmla="*/ 337 w 1891"/>
                    <a:gd name="T59" fmla="*/ 23 h 1639"/>
                    <a:gd name="T60" fmla="*/ 176 w 1891"/>
                    <a:gd name="T61" fmla="*/ 18 h 1639"/>
                    <a:gd name="T62" fmla="*/ 63 w 1891"/>
                    <a:gd name="T63" fmla="*/ 16 h 1639"/>
                    <a:gd name="T64" fmla="*/ 76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3" name="Freeform 15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28 w 2342"/>
                    <a:gd name="T1" fmla="*/ 14 h 775"/>
                    <a:gd name="T2" fmla="*/ 23 w 2342"/>
                    <a:gd name="T3" fmla="*/ 56 h 775"/>
                    <a:gd name="T4" fmla="*/ 76 w 2342"/>
                    <a:gd name="T5" fmla="*/ 103 h 775"/>
                    <a:gd name="T6" fmla="*/ 151 w 2342"/>
                    <a:gd name="T7" fmla="*/ 140 h 775"/>
                    <a:gd name="T8" fmla="*/ 221 w 2342"/>
                    <a:gd name="T9" fmla="*/ 157 h 775"/>
                    <a:gd name="T10" fmla="*/ 212 w 2342"/>
                    <a:gd name="T11" fmla="*/ 139 h 775"/>
                    <a:gd name="T12" fmla="*/ 189 w 2342"/>
                    <a:gd name="T13" fmla="*/ 116 h 775"/>
                    <a:gd name="T14" fmla="*/ 221 w 2342"/>
                    <a:gd name="T15" fmla="*/ 126 h 775"/>
                    <a:gd name="T16" fmla="*/ 271 w 2342"/>
                    <a:gd name="T17" fmla="*/ 157 h 775"/>
                    <a:gd name="T18" fmla="*/ 271 w 2342"/>
                    <a:gd name="T19" fmla="*/ 145 h 775"/>
                    <a:gd name="T20" fmla="*/ 246 w 2342"/>
                    <a:gd name="T21" fmla="*/ 121 h 775"/>
                    <a:gd name="T22" fmla="*/ 288 w 2342"/>
                    <a:gd name="T23" fmla="*/ 141 h 775"/>
                    <a:gd name="T24" fmla="*/ 340 w 2342"/>
                    <a:gd name="T25" fmla="*/ 184 h 775"/>
                    <a:gd name="T26" fmla="*/ 328 w 2342"/>
                    <a:gd name="T27" fmla="*/ 160 h 775"/>
                    <a:gd name="T28" fmla="*/ 305 w 2342"/>
                    <a:gd name="T29" fmla="*/ 134 h 775"/>
                    <a:gd name="T30" fmla="*/ 335 w 2342"/>
                    <a:gd name="T31" fmla="*/ 147 h 775"/>
                    <a:gd name="T32" fmla="*/ 386 w 2342"/>
                    <a:gd name="T33" fmla="*/ 179 h 775"/>
                    <a:gd name="T34" fmla="*/ 389 w 2342"/>
                    <a:gd name="T35" fmla="*/ 174 h 775"/>
                    <a:gd name="T36" fmla="*/ 369 w 2342"/>
                    <a:gd name="T37" fmla="*/ 148 h 775"/>
                    <a:gd name="T38" fmla="*/ 379 w 2342"/>
                    <a:gd name="T39" fmla="*/ 150 h 775"/>
                    <a:gd name="T40" fmla="*/ 435 w 2342"/>
                    <a:gd name="T41" fmla="*/ 181 h 775"/>
                    <a:gd name="T42" fmla="*/ 460 w 2342"/>
                    <a:gd name="T43" fmla="*/ 200 h 775"/>
                    <a:gd name="T44" fmla="*/ 442 w 2342"/>
                    <a:gd name="T45" fmla="*/ 171 h 775"/>
                    <a:gd name="T46" fmla="*/ 424 w 2342"/>
                    <a:gd name="T47" fmla="*/ 149 h 775"/>
                    <a:gd name="T48" fmla="*/ 479 w 2342"/>
                    <a:gd name="T49" fmla="*/ 180 h 775"/>
                    <a:gd name="T50" fmla="*/ 542 w 2342"/>
                    <a:gd name="T51" fmla="*/ 223 h 775"/>
                    <a:gd name="T52" fmla="*/ 512 w 2342"/>
                    <a:gd name="T53" fmla="*/ 183 h 775"/>
                    <a:gd name="T54" fmla="*/ 483 w 2342"/>
                    <a:gd name="T55" fmla="*/ 157 h 775"/>
                    <a:gd name="T56" fmla="*/ 541 w 2342"/>
                    <a:gd name="T57" fmla="*/ 186 h 775"/>
                    <a:gd name="T58" fmla="*/ 609 w 2342"/>
                    <a:gd name="T59" fmla="*/ 231 h 775"/>
                    <a:gd name="T60" fmla="*/ 679 w 2342"/>
                    <a:gd name="T61" fmla="*/ 237 h 775"/>
                    <a:gd name="T62" fmla="*/ 652 w 2342"/>
                    <a:gd name="T63" fmla="*/ 194 h 775"/>
                    <a:gd name="T64" fmla="*/ 633 w 2342"/>
                    <a:gd name="T65" fmla="*/ 175 h 775"/>
                    <a:gd name="T66" fmla="*/ 685 w 2342"/>
                    <a:gd name="T67" fmla="*/ 200 h 775"/>
                    <a:gd name="T68" fmla="*/ 738 w 2342"/>
                    <a:gd name="T69" fmla="*/ 244 h 775"/>
                    <a:gd name="T70" fmla="*/ 737 w 2342"/>
                    <a:gd name="T71" fmla="*/ 159 h 775"/>
                    <a:gd name="T72" fmla="*/ 842 w 2342"/>
                    <a:gd name="T73" fmla="*/ 23 h 775"/>
                    <a:gd name="T74" fmla="*/ 894 w 2342"/>
                    <a:gd name="T75" fmla="*/ 13 h 775"/>
                    <a:gd name="T76" fmla="*/ 808 w 2342"/>
                    <a:gd name="T77" fmla="*/ 59 h 775"/>
                    <a:gd name="T78" fmla="*/ 790 w 2342"/>
                    <a:gd name="T79" fmla="*/ 297 h 775"/>
                    <a:gd name="T80" fmla="*/ 820 w 2342"/>
                    <a:gd name="T81" fmla="*/ 330 h 775"/>
                    <a:gd name="T82" fmla="*/ 895 w 2342"/>
                    <a:gd name="T83" fmla="*/ 365 h 775"/>
                    <a:gd name="T84" fmla="*/ 1019 w 2342"/>
                    <a:gd name="T85" fmla="*/ 351 h 775"/>
                    <a:gd name="T86" fmla="*/ 1047 w 2342"/>
                    <a:gd name="T87" fmla="*/ 338 h 775"/>
                    <a:gd name="T88" fmla="*/ 1127 w 2342"/>
                    <a:gd name="T89" fmla="*/ 265 h 775"/>
                    <a:gd name="T90" fmla="*/ 1148 w 2342"/>
                    <a:gd name="T91" fmla="*/ 236 h 775"/>
                    <a:gd name="T92" fmla="*/ 1157 w 2342"/>
                    <a:gd name="T93" fmla="*/ 169 h 775"/>
                    <a:gd name="T94" fmla="*/ 1170 w 2342"/>
                    <a:gd name="T95" fmla="*/ 206 h 775"/>
                    <a:gd name="T96" fmla="*/ 1156 w 2342"/>
                    <a:gd name="T97" fmla="*/ 254 h 775"/>
                    <a:gd name="T98" fmla="*/ 1064 w 2342"/>
                    <a:gd name="T99" fmla="*/ 338 h 775"/>
                    <a:gd name="T100" fmla="*/ 1036 w 2342"/>
                    <a:gd name="T101" fmla="*/ 355 h 775"/>
                    <a:gd name="T102" fmla="*/ 92 w 2342"/>
                    <a:gd name="T103" fmla="*/ 151 h 775"/>
                    <a:gd name="T104" fmla="*/ 55 w 2342"/>
                    <a:gd name="T105" fmla="*/ 133 h 775"/>
                    <a:gd name="T106" fmla="*/ 7 w 2342"/>
                    <a:gd name="T107" fmla="*/ 85 h 775"/>
                    <a:gd name="T108" fmla="*/ 8 w 2342"/>
                    <a:gd name="T109" fmla="*/ 29 h 775"/>
                    <a:gd name="T110" fmla="*/ 34 w 2342"/>
                    <a:gd name="T111" fmla="*/ 1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4" name="Freeform 16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8 h 77"/>
                    <a:gd name="T2" fmla="*/ 2 w 150"/>
                    <a:gd name="T3" fmla="*/ 8 h 77"/>
                    <a:gd name="T4" fmla="*/ 4 w 150"/>
                    <a:gd name="T5" fmla="*/ 8 h 77"/>
                    <a:gd name="T6" fmla="*/ 8 w 150"/>
                    <a:gd name="T7" fmla="*/ 8 h 77"/>
                    <a:gd name="T8" fmla="*/ 12 w 150"/>
                    <a:gd name="T9" fmla="*/ 8 h 77"/>
                    <a:gd name="T10" fmla="*/ 17 w 150"/>
                    <a:gd name="T11" fmla="*/ 9 h 77"/>
                    <a:gd name="T12" fmla="*/ 21 w 150"/>
                    <a:gd name="T13" fmla="*/ 10 h 77"/>
                    <a:gd name="T14" fmla="*/ 27 w 150"/>
                    <a:gd name="T15" fmla="*/ 11 h 77"/>
                    <a:gd name="T16" fmla="*/ 33 w 150"/>
                    <a:gd name="T17" fmla="*/ 12 h 77"/>
                    <a:gd name="T18" fmla="*/ 38 w 150"/>
                    <a:gd name="T19" fmla="*/ 14 h 77"/>
                    <a:gd name="T20" fmla="*/ 44 w 150"/>
                    <a:gd name="T21" fmla="*/ 17 h 77"/>
                    <a:gd name="T22" fmla="*/ 50 w 150"/>
                    <a:gd name="T23" fmla="*/ 19 h 77"/>
                    <a:gd name="T24" fmla="*/ 55 w 150"/>
                    <a:gd name="T25" fmla="*/ 23 h 77"/>
                    <a:gd name="T26" fmla="*/ 60 w 150"/>
                    <a:gd name="T27" fmla="*/ 28 h 77"/>
                    <a:gd name="T28" fmla="*/ 64 w 150"/>
                    <a:gd name="T29" fmla="*/ 32 h 77"/>
                    <a:gd name="T30" fmla="*/ 69 w 150"/>
                    <a:gd name="T31" fmla="*/ 39 h 77"/>
                    <a:gd name="T32" fmla="*/ 75 w 150"/>
                    <a:gd name="T33" fmla="*/ 29 h 77"/>
                    <a:gd name="T34" fmla="*/ 74 w 150"/>
                    <a:gd name="T35" fmla="*/ 27 h 77"/>
                    <a:gd name="T36" fmla="*/ 70 w 150"/>
                    <a:gd name="T37" fmla="*/ 23 h 77"/>
                    <a:gd name="T38" fmla="*/ 67 w 150"/>
                    <a:gd name="T39" fmla="*/ 20 h 77"/>
                    <a:gd name="T40" fmla="*/ 64 w 150"/>
                    <a:gd name="T41" fmla="*/ 17 h 77"/>
                    <a:gd name="T42" fmla="*/ 61 w 150"/>
                    <a:gd name="T43" fmla="*/ 15 h 77"/>
                    <a:gd name="T44" fmla="*/ 57 w 150"/>
                    <a:gd name="T45" fmla="*/ 12 h 77"/>
                    <a:gd name="T46" fmla="*/ 51 w 150"/>
                    <a:gd name="T47" fmla="*/ 10 h 77"/>
                    <a:gd name="T48" fmla="*/ 46 w 150"/>
                    <a:gd name="T49" fmla="*/ 7 h 77"/>
                    <a:gd name="T50" fmla="*/ 40 w 150"/>
                    <a:gd name="T51" fmla="*/ 5 h 77"/>
                    <a:gd name="T52" fmla="*/ 33 w 150"/>
                    <a:gd name="T53" fmla="*/ 2 h 77"/>
                    <a:gd name="T54" fmla="*/ 25 w 150"/>
                    <a:gd name="T55" fmla="*/ 1 h 77"/>
                    <a:gd name="T56" fmla="*/ 18 w 150"/>
                    <a:gd name="T57" fmla="*/ 0 h 77"/>
                    <a:gd name="T58" fmla="*/ 9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8 h 77"/>
                    <a:gd name="T64" fmla="*/ 0 w 150"/>
                    <a:gd name="T65" fmla="*/ 8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5" name="Freeform 17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142 h 283"/>
                    <a:gd name="T2" fmla="*/ 0 w 1050"/>
                    <a:gd name="T3" fmla="*/ 141 h 283"/>
                    <a:gd name="T4" fmla="*/ 2 w 1050"/>
                    <a:gd name="T5" fmla="*/ 139 h 283"/>
                    <a:gd name="T6" fmla="*/ 5 w 1050"/>
                    <a:gd name="T7" fmla="*/ 136 h 283"/>
                    <a:gd name="T8" fmla="*/ 8 w 1050"/>
                    <a:gd name="T9" fmla="*/ 132 h 283"/>
                    <a:gd name="T10" fmla="*/ 12 w 1050"/>
                    <a:gd name="T11" fmla="*/ 127 h 283"/>
                    <a:gd name="T12" fmla="*/ 17 w 1050"/>
                    <a:gd name="T13" fmla="*/ 122 h 283"/>
                    <a:gd name="T14" fmla="*/ 23 w 1050"/>
                    <a:gd name="T15" fmla="*/ 117 h 283"/>
                    <a:gd name="T16" fmla="*/ 28 w 1050"/>
                    <a:gd name="T17" fmla="*/ 112 h 283"/>
                    <a:gd name="T18" fmla="*/ 34 w 1050"/>
                    <a:gd name="T19" fmla="*/ 106 h 283"/>
                    <a:gd name="T20" fmla="*/ 41 w 1050"/>
                    <a:gd name="T21" fmla="*/ 101 h 283"/>
                    <a:gd name="T22" fmla="*/ 48 w 1050"/>
                    <a:gd name="T23" fmla="*/ 95 h 283"/>
                    <a:gd name="T24" fmla="*/ 55 w 1050"/>
                    <a:gd name="T25" fmla="*/ 91 h 283"/>
                    <a:gd name="T26" fmla="*/ 61 w 1050"/>
                    <a:gd name="T27" fmla="*/ 87 h 283"/>
                    <a:gd name="T28" fmla="*/ 68 w 1050"/>
                    <a:gd name="T29" fmla="*/ 84 h 283"/>
                    <a:gd name="T30" fmla="*/ 74 w 1050"/>
                    <a:gd name="T31" fmla="*/ 82 h 283"/>
                    <a:gd name="T32" fmla="*/ 80 w 1050"/>
                    <a:gd name="T33" fmla="*/ 82 h 283"/>
                    <a:gd name="T34" fmla="*/ 52 w 1050"/>
                    <a:gd name="T35" fmla="*/ 113 h 283"/>
                    <a:gd name="T36" fmla="*/ 176 w 1050"/>
                    <a:gd name="T37" fmla="*/ 58 h 283"/>
                    <a:gd name="T38" fmla="*/ 147 w 1050"/>
                    <a:gd name="T39" fmla="*/ 86 h 283"/>
                    <a:gd name="T40" fmla="*/ 253 w 1050"/>
                    <a:gd name="T41" fmla="*/ 49 h 283"/>
                    <a:gd name="T42" fmla="*/ 219 w 1050"/>
                    <a:gd name="T43" fmla="*/ 79 h 283"/>
                    <a:gd name="T44" fmla="*/ 324 w 1050"/>
                    <a:gd name="T45" fmla="*/ 32 h 283"/>
                    <a:gd name="T46" fmla="*/ 293 w 1050"/>
                    <a:gd name="T47" fmla="*/ 66 h 283"/>
                    <a:gd name="T48" fmla="*/ 401 w 1050"/>
                    <a:gd name="T49" fmla="*/ 17 h 283"/>
                    <a:gd name="T50" fmla="*/ 371 w 1050"/>
                    <a:gd name="T51" fmla="*/ 52 h 283"/>
                    <a:gd name="T52" fmla="*/ 473 w 1050"/>
                    <a:gd name="T53" fmla="*/ 8 h 283"/>
                    <a:gd name="T54" fmla="*/ 449 w 1050"/>
                    <a:gd name="T55" fmla="*/ 42 h 283"/>
                    <a:gd name="T56" fmla="*/ 525 w 1050"/>
                    <a:gd name="T57" fmla="*/ 0 h 283"/>
                    <a:gd name="T58" fmla="*/ 516 w 1050"/>
                    <a:gd name="T59" fmla="*/ 28 h 283"/>
                    <a:gd name="T60" fmla="*/ 0 w 1050"/>
                    <a:gd name="T61" fmla="*/ 142 h 283"/>
                    <a:gd name="T62" fmla="*/ 0 w 1050"/>
                    <a:gd name="T63" fmla="*/ 14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6" name="Freeform 18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358 w 1883"/>
                    <a:gd name="T1" fmla="*/ 34 h 1207"/>
                    <a:gd name="T2" fmla="*/ 379 w 1883"/>
                    <a:gd name="T3" fmla="*/ 76 h 1207"/>
                    <a:gd name="T4" fmla="*/ 306 w 1883"/>
                    <a:gd name="T5" fmla="*/ 116 h 1207"/>
                    <a:gd name="T6" fmla="*/ 72 w 1883"/>
                    <a:gd name="T7" fmla="*/ 168 h 1207"/>
                    <a:gd name="T8" fmla="*/ 0 w 1883"/>
                    <a:gd name="T9" fmla="*/ 251 h 1207"/>
                    <a:gd name="T10" fmla="*/ 127 w 1883"/>
                    <a:gd name="T11" fmla="*/ 337 h 1207"/>
                    <a:gd name="T12" fmla="*/ 469 w 1883"/>
                    <a:gd name="T13" fmla="*/ 368 h 1207"/>
                    <a:gd name="T14" fmla="*/ 535 w 1883"/>
                    <a:gd name="T15" fmla="*/ 395 h 1207"/>
                    <a:gd name="T16" fmla="*/ 434 w 1883"/>
                    <a:gd name="T17" fmla="*/ 437 h 1207"/>
                    <a:gd name="T18" fmla="*/ 288 w 1883"/>
                    <a:gd name="T19" fmla="*/ 462 h 1207"/>
                    <a:gd name="T20" fmla="*/ 169 w 1883"/>
                    <a:gd name="T21" fmla="*/ 483 h 1207"/>
                    <a:gd name="T22" fmla="*/ 85 w 1883"/>
                    <a:gd name="T23" fmla="*/ 505 h 1207"/>
                    <a:gd name="T24" fmla="*/ 44 w 1883"/>
                    <a:gd name="T25" fmla="*/ 535 h 1207"/>
                    <a:gd name="T26" fmla="*/ 61 w 1883"/>
                    <a:gd name="T27" fmla="*/ 530 h 1207"/>
                    <a:gd name="T28" fmla="*/ 158 w 1883"/>
                    <a:gd name="T29" fmla="*/ 494 h 1207"/>
                    <a:gd name="T30" fmla="*/ 476 w 1883"/>
                    <a:gd name="T31" fmla="*/ 436 h 1207"/>
                    <a:gd name="T32" fmla="*/ 541 w 1883"/>
                    <a:gd name="T33" fmla="*/ 412 h 1207"/>
                    <a:gd name="T34" fmla="*/ 492 w 1883"/>
                    <a:gd name="T35" fmla="*/ 367 h 1207"/>
                    <a:gd name="T36" fmla="*/ 321 w 1883"/>
                    <a:gd name="T37" fmla="*/ 343 h 1207"/>
                    <a:gd name="T38" fmla="*/ 160 w 1883"/>
                    <a:gd name="T39" fmla="*/ 332 h 1207"/>
                    <a:gd name="T40" fmla="*/ 15 w 1883"/>
                    <a:gd name="T41" fmla="*/ 280 h 1207"/>
                    <a:gd name="T42" fmla="*/ 50 w 1883"/>
                    <a:gd name="T43" fmla="*/ 190 h 1207"/>
                    <a:gd name="T44" fmla="*/ 121 w 1883"/>
                    <a:gd name="T45" fmla="*/ 163 h 1207"/>
                    <a:gd name="T46" fmla="*/ 276 w 1883"/>
                    <a:gd name="T47" fmla="*/ 133 h 1207"/>
                    <a:gd name="T48" fmla="*/ 332 w 1883"/>
                    <a:gd name="T49" fmla="*/ 118 h 1207"/>
                    <a:gd name="T50" fmla="*/ 390 w 1883"/>
                    <a:gd name="T51" fmla="*/ 57 h 1207"/>
                    <a:gd name="T52" fmla="*/ 334 w 1883"/>
                    <a:gd name="T53" fmla="*/ 20 h 1207"/>
                    <a:gd name="T54" fmla="*/ 104 w 1883"/>
                    <a:gd name="T55" fmla="*/ 5 h 1207"/>
                    <a:gd name="T56" fmla="*/ 352 w 1883"/>
                    <a:gd name="T57" fmla="*/ 8 h 1207"/>
                    <a:gd name="T58" fmla="*/ 419 w 1883"/>
                    <a:gd name="T59" fmla="*/ 56 h 1207"/>
                    <a:gd name="T60" fmla="*/ 373 w 1883"/>
                    <a:gd name="T61" fmla="*/ 122 h 1207"/>
                    <a:gd name="T62" fmla="*/ 238 w 1883"/>
                    <a:gd name="T63" fmla="*/ 172 h 1207"/>
                    <a:gd name="T64" fmla="*/ 179 w 1883"/>
                    <a:gd name="T65" fmla="*/ 185 h 1207"/>
                    <a:gd name="T66" fmla="*/ 88 w 1883"/>
                    <a:gd name="T67" fmla="*/ 230 h 1207"/>
                    <a:gd name="T68" fmla="*/ 127 w 1883"/>
                    <a:gd name="T69" fmla="*/ 285 h 1207"/>
                    <a:gd name="T70" fmla="*/ 473 w 1883"/>
                    <a:gd name="T71" fmla="*/ 317 h 1207"/>
                    <a:gd name="T72" fmla="*/ 617 w 1883"/>
                    <a:gd name="T73" fmla="*/ 342 h 1207"/>
                    <a:gd name="T74" fmla="*/ 672 w 1883"/>
                    <a:gd name="T75" fmla="*/ 398 h 1207"/>
                    <a:gd name="T76" fmla="*/ 643 w 1883"/>
                    <a:gd name="T77" fmla="*/ 453 h 1207"/>
                    <a:gd name="T78" fmla="*/ 525 w 1883"/>
                    <a:gd name="T79" fmla="*/ 481 h 1207"/>
                    <a:gd name="T80" fmla="*/ 127 w 1883"/>
                    <a:gd name="T81" fmla="*/ 572 h 1207"/>
                    <a:gd name="T82" fmla="*/ 156 w 1883"/>
                    <a:gd name="T83" fmla="*/ 597 h 1207"/>
                    <a:gd name="T84" fmla="*/ 512 w 1883"/>
                    <a:gd name="T85" fmla="*/ 595 h 1207"/>
                    <a:gd name="T86" fmla="*/ 745 w 1883"/>
                    <a:gd name="T87" fmla="*/ 542 h 1207"/>
                    <a:gd name="T88" fmla="*/ 483 w 1883"/>
                    <a:gd name="T89" fmla="*/ 586 h 1207"/>
                    <a:gd name="T90" fmla="*/ 226 w 1883"/>
                    <a:gd name="T91" fmla="*/ 592 h 1207"/>
                    <a:gd name="T92" fmla="*/ 137 w 1883"/>
                    <a:gd name="T93" fmla="*/ 577 h 1207"/>
                    <a:gd name="T94" fmla="*/ 614 w 1883"/>
                    <a:gd name="T95" fmla="*/ 481 h 1207"/>
                    <a:gd name="T96" fmla="*/ 681 w 1883"/>
                    <a:gd name="T97" fmla="*/ 420 h 1207"/>
                    <a:gd name="T98" fmla="*/ 635 w 1883"/>
                    <a:gd name="T99" fmla="*/ 340 h 1207"/>
                    <a:gd name="T100" fmla="*/ 592 w 1883"/>
                    <a:gd name="T101" fmla="*/ 329 h 1207"/>
                    <a:gd name="T102" fmla="*/ 435 w 1883"/>
                    <a:gd name="T103" fmla="*/ 306 h 1207"/>
                    <a:gd name="T104" fmla="*/ 199 w 1883"/>
                    <a:gd name="T105" fmla="*/ 288 h 1207"/>
                    <a:gd name="T106" fmla="*/ 106 w 1883"/>
                    <a:gd name="T107" fmla="*/ 266 h 1207"/>
                    <a:gd name="T108" fmla="*/ 95 w 1883"/>
                    <a:gd name="T109" fmla="*/ 233 h 1207"/>
                    <a:gd name="T110" fmla="*/ 167 w 1883"/>
                    <a:gd name="T111" fmla="*/ 200 h 1207"/>
                    <a:gd name="T112" fmla="*/ 219 w 1883"/>
                    <a:gd name="T113" fmla="*/ 186 h 1207"/>
                    <a:gd name="T114" fmla="*/ 356 w 1883"/>
                    <a:gd name="T115" fmla="*/ 141 h 1207"/>
                    <a:gd name="T116" fmla="*/ 419 w 1883"/>
                    <a:gd name="T117" fmla="*/ 86 h 1207"/>
                    <a:gd name="T118" fmla="*/ 422 w 1883"/>
                    <a:gd name="T119" fmla="*/ 36 h 1207"/>
                    <a:gd name="T120" fmla="*/ 379 w 1883"/>
                    <a:gd name="T121" fmla="*/ 5 h 1207"/>
                    <a:gd name="T122" fmla="*/ 275 w 1883"/>
                    <a:gd name="T123" fmla="*/ 0 h 1207"/>
                    <a:gd name="T124" fmla="*/ 8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7" name="Freeform 19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3 w 47"/>
                    <a:gd name="T1" fmla="*/ 208 h 416"/>
                    <a:gd name="T2" fmla="*/ 6 w 47"/>
                    <a:gd name="T3" fmla="*/ 70 h 416"/>
                    <a:gd name="T4" fmla="*/ 5 w 47"/>
                    <a:gd name="T5" fmla="*/ 69 h 416"/>
                    <a:gd name="T6" fmla="*/ 4 w 47"/>
                    <a:gd name="T7" fmla="*/ 67 h 416"/>
                    <a:gd name="T8" fmla="*/ 3 w 47"/>
                    <a:gd name="T9" fmla="*/ 64 h 416"/>
                    <a:gd name="T10" fmla="*/ 3 w 47"/>
                    <a:gd name="T11" fmla="*/ 59 h 416"/>
                    <a:gd name="T12" fmla="*/ 2 w 47"/>
                    <a:gd name="T13" fmla="*/ 54 h 416"/>
                    <a:gd name="T14" fmla="*/ 1 w 47"/>
                    <a:gd name="T15" fmla="*/ 49 h 416"/>
                    <a:gd name="T16" fmla="*/ 1 w 47"/>
                    <a:gd name="T17" fmla="*/ 43 h 416"/>
                    <a:gd name="T18" fmla="*/ 1 w 47"/>
                    <a:gd name="T19" fmla="*/ 37 h 416"/>
                    <a:gd name="T20" fmla="*/ 0 w 47"/>
                    <a:gd name="T21" fmla="*/ 30 h 416"/>
                    <a:gd name="T22" fmla="*/ 0 w 47"/>
                    <a:gd name="T23" fmla="*/ 23 h 416"/>
                    <a:gd name="T24" fmla="*/ 0 w 47"/>
                    <a:gd name="T25" fmla="*/ 17 h 416"/>
                    <a:gd name="T26" fmla="*/ 1 w 47"/>
                    <a:gd name="T27" fmla="*/ 12 h 416"/>
                    <a:gd name="T28" fmla="*/ 2 w 47"/>
                    <a:gd name="T29" fmla="*/ 7 h 416"/>
                    <a:gd name="T30" fmla="*/ 5 w 47"/>
                    <a:gd name="T31" fmla="*/ 4 h 416"/>
                    <a:gd name="T32" fmla="*/ 8 w 47"/>
                    <a:gd name="T33" fmla="*/ 1 h 416"/>
                    <a:gd name="T34" fmla="*/ 12 w 47"/>
                    <a:gd name="T35" fmla="*/ 0 h 416"/>
                    <a:gd name="T36" fmla="*/ 15 w 47"/>
                    <a:gd name="T37" fmla="*/ 0 h 416"/>
                    <a:gd name="T38" fmla="*/ 18 w 47"/>
                    <a:gd name="T39" fmla="*/ 2 h 416"/>
                    <a:gd name="T40" fmla="*/ 20 w 47"/>
                    <a:gd name="T41" fmla="*/ 5 h 416"/>
                    <a:gd name="T42" fmla="*/ 22 w 47"/>
                    <a:gd name="T43" fmla="*/ 10 h 416"/>
                    <a:gd name="T44" fmla="*/ 23 w 47"/>
                    <a:gd name="T45" fmla="*/ 15 h 416"/>
                    <a:gd name="T46" fmla="*/ 23 w 47"/>
                    <a:gd name="T47" fmla="*/ 21 h 416"/>
                    <a:gd name="T48" fmla="*/ 23 w 47"/>
                    <a:gd name="T49" fmla="*/ 27 h 416"/>
                    <a:gd name="T50" fmla="*/ 24 w 47"/>
                    <a:gd name="T51" fmla="*/ 35 h 416"/>
                    <a:gd name="T52" fmla="*/ 23 w 47"/>
                    <a:gd name="T53" fmla="*/ 41 h 416"/>
                    <a:gd name="T54" fmla="*/ 23 w 47"/>
                    <a:gd name="T55" fmla="*/ 48 h 416"/>
                    <a:gd name="T56" fmla="*/ 22 w 47"/>
                    <a:gd name="T57" fmla="*/ 54 h 416"/>
                    <a:gd name="T58" fmla="*/ 22 w 47"/>
                    <a:gd name="T59" fmla="*/ 60 h 416"/>
                    <a:gd name="T60" fmla="*/ 20 w 47"/>
                    <a:gd name="T61" fmla="*/ 64 h 416"/>
                    <a:gd name="T62" fmla="*/ 20 w 47"/>
                    <a:gd name="T63" fmla="*/ 69 h 416"/>
                    <a:gd name="T64" fmla="*/ 20 w 47"/>
                    <a:gd name="T65" fmla="*/ 71 h 416"/>
                    <a:gd name="T66" fmla="*/ 20 w 47"/>
                    <a:gd name="T67" fmla="*/ 72 h 416"/>
                    <a:gd name="T68" fmla="*/ 18 w 47"/>
                    <a:gd name="T69" fmla="*/ 205 h 416"/>
                    <a:gd name="T70" fmla="*/ 3 w 47"/>
                    <a:gd name="T71" fmla="*/ 208 h 416"/>
                    <a:gd name="T72" fmla="*/ 3 w 47"/>
                    <a:gd name="T73" fmla="*/ 208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8" name="Freeform 20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8 w 90"/>
                    <a:gd name="T1" fmla="*/ 126 h 252"/>
                    <a:gd name="T2" fmla="*/ 9 w 90"/>
                    <a:gd name="T3" fmla="*/ 73 h 252"/>
                    <a:gd name="T4" fmla="*/ 9 w 90"/>
                    <a:gd name="T5" fmla="*/ 71 h 252"/>
                    <a:gd name="T6" fmla="*/ 7 w 90"/>
                    <a:gd name="T7" fmla="*/ 69 h 252"/>
                    <a:gd name="T8" fmla="*/ 6 w 90"/>
                    <a:gd name="T9" fmla="*/ 65 h 252"/>
                    <a:gd name="T10" fmla="*/ 5 w 90"/>
                    <a:gd name="T11" fmla="*/ 61 h 252"/>
                    <a:gd name="T12" fmla="*/ 4 w 90"/>
                    <a:gd name="T13" fmla="*/ 55 h 252"/>
                    <a:gd name="T14" fmla="*/ 2 w 90"/>
                    <a:gd name="T15" fmla="*/ 49 h 252"/>
                    <a:gd name="T16" fmla="*/ 1 w 90"/>
                    <a:gd name="T17" fmla="*/ 43 h 252"/>
                    <a:gd name="T18" fmla="*/ 1 w 90"/>
                    <a:gd name="T19" fmla="*/ 37 h 252"/>
                    <a:gd name="T20" fmla="*/ 0 w 90"/>
                    <a:gd name="T21" fmla="*/ 29 h 252"/>
                    <a:gd name="T22" fmla="*/ 1 w 90"/>
                    <a:gd name="T23" fmla="*/ 23 h 252"/>
                    <a:gd name="T24" fmla="*/ 2 w 90"/>
                    <a:gd name="T25" fmla="*/ 17 h 252"/>
                    <a:gd name="T26" fmla="*/ 5 w 90"/>
                    <a:gd name="T27" fmla="*/ 12 h 252"/>
                    <a:gd name="T28" fmla="*/ 8 w 90"/>
                    <a:gd name="T29" fmla="*/ 7 h 252"/>
                    <a:gd name="T30" fmla="*/ 12 w 90"/>
                    <a:gd name="T31" fmla="*/ 4 h 252"/>
                    <a:gd name="T32" fmla="*/ 19 w 90"/>
                    <a:gd name="T33" fmla="*/ 1 h 252"/>
                    <a:gd name="T34" fmla="*/ 27 w 90"/>
                    <a:gd name="T35" fmla="*/ 1 h 252"/>
                    <a:gd name="T36" fmla="*/ 29 w 90"/>
                    <a:gd name="T37" fmla="*/ 0 h 252"/>
                    <a:gd name="T38" fmla="*/ 32 w 90"/>
                    <a:gd name="T39" fmla="*/ 0 h 252"/>
                    <a:gd name="T40" fmla="*/ 34 w 90"/>
                    <a:gd name="T41" fmla="*/ 1 h 252"/>
                    <a:gd name="T42" fmla="*/ 36 w 90"/>
                    <a:gd name="T43" fmla="*/ 2 h 252"/>
                    <a:gd name="T44" fmla="*/ 40 w 90"/>
                    <a:gd name="T45" fmla="*/ 3 h 252"/>
                    <a:gd name="T46" fmla="*/ 42 w 90"/>
                    <a:gd name="T47" fmla="*/ 5 h 252"/>
                    <a:gd name="T48" fmla="*/ 44 w 90"/>
                    <a:gd name="T49" fmla="*/ 9 h 252"/>
                    <a:gd name="T50" fmla="*/ 45 w 90"/>
                    <a:gd name="T51" fmla="*/ 11 h 252"/>
                    <a:gd name="T52" fmla="*/ 44 w 90"/>
                    <a:gd name="T53" fmla="*/ 11 h 252"/>
                    <a:gd name="T54" fmla="*/ 43 w 90"/>
                    <a:gd name="T55" fmla="*/ 13 h 252"/>
                    <a:gd name="T56" fmla="*/ 41 w 90"/>
                    <a:gd name="T57" fmla="*/ 15 h 252"/>
                    <a:gd name="T58" fmla="*/ 40 w 90"/>
                    <a:gd name="T59" fmla="*/ 18 h 252"/>
                    <a:gd name="T60" fmla="*/ 37 w 90"/>
                    <a:gd name="T61" fmla="*/ 22 h 252"/>
                    <a:gd name="T62" fmla="*/ 35 w 90"/>
                    <a:gd name="T63" fmla="*/ 27 h 252"/>
                    <a:gd name="T64" fmla="*/ 33 w 90"/>
                    <a:gd name="T65" fmla="*/ 31 h 252"/>
                    <a:gd name="T66" fmla="*/ 31 w 90"/>
                    <a:gd name="T67" fmla="*/ 37 h 252"/>
                    <a:gd name="T68" fmla="*/ 29 w 90"/>
                    <a:gd name="T69" fmla="*/ 42 h 252"/>
                    <a:gd name="T70" fmla="*/ 28 w 90"/>
                    <a:gd name="T71" fmla="*/ 47 h 252"/>
                    <a:gd name="T72" fmla="*/ 27 w 90"/>
                    <a:gd name="T73" fmla="*/ 52 h 252"/>
                    <a:gd name="T74" fmla="*/ 27 w 90"/>
                    <a:gd name="T75" fmla="*/ 57 h 252"/>
                    <a:gd name="T76" fmla="*/ 28 w 90"/>
                    <a:gd name="T77" fmla="*/ 62 h 252"/>
                    <a:gd name="T78" fmla="*/ 30 w 90"/>
                    <a:gd name="T79" fmla="*/ 65 h 252"/>
                    <a:gd name="T80" fmla="*/ 33 w 90"/>
                    <a:gd name="T81" fmla="*/ 69 h 252"/>
                    <a:gd name="T82" fmla="*/ 37 w 90"/>
                    <a:gd name="T83" fmla="*/ 73 h 252"/>
                    <a:gd name="T84" fmla="*/ 36 w 90"/>
                    <a:gd name="T85" fmla="*/ 74 h 252"/>
                    <a:gd name="T86" fmla="*/ 33 w 90"/>
                    <a:gd name="T87" fmla="*/ 77 h 252"/>
                    <a:gd name="T88" fmla="*/ 28 w 90"/>
                    <a:gd name="T89" fmla="*/ 79 h 252"/>
                    <a:gd name="T90" fmla="*/ 27 w 90"/>
                    <a:gd name="T91" fmla="*/ 80 h 252"/>
                    <a:gd name="T92" fmla="*/ 27 w 90"/>
                    <a:gd name="T93" fmla="*/ 122 h 252"/>
                    <a:gd name="T94" fmla="*/ 8 w 90"/>
                    <a:gd name="T95" fmla="*/ 126 h 252"/>
                    <a:gd name="T96" fmla="*/ 8 w 90"/>
                    <a:gd name="T97" fmla="*/ 126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9" name="Freeform 21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2 h 306"/>
                    <a:gd name="T2" fmla="*/ 0 w 92"/>
                    <a:gd name="T3" fmla="*/ 12 h 306"/>
                    <a:gd name="T4" fmla="*/ 2 w 92"/>
                    <a:gd name="T5" fmla="*/ 10 h 306"/>
                    <a:gd name="T6" fmla="*/ 4 w 92"/>
                    <a:gd name="T7" fmla="*/ 7 h 306"/>
                    <a:gd name="T8" fmla="*/ 8 w 92"/>
                    <a:gd name="T9" fmla="*/ 5 h 306"/>
                    <a:gd name="T10" fmla="*/ 11 w 92"/>
                    <a:gd name="T11" fmla="*/ 2 h 306"/>
                    <a:gd name="T12" fmla="*/ 16 w 92"/>
                    <a:gd name="T13" fmla="*/ 1 h 306"/>
                    <a:gd name="T14" fmla="*/ 20 w 92"/>
                    <a:gd name="T15" fmla="*/ 0 h 306"/>
                    <a:gd name="T16" fmla="*/ 22 w 92"/>
                    <a:gd name="T17" fmla="*/ 0 h 306"/>
                    <a:gd name="T18" fmla="*/ 26 w 92"/>
                    <a:gd name="T19" fmla="*/ 0 h 306"/>
                    <a:gd name="T20" fmla="*/ 30 w 92"/>
                    <a:gd name="T21" fmla="*/ 2 h 306"/>
                    <a:gd name="T22" fmla="*/ 32 w 92"/>
                    <a:gd name="T23" fmla="*/ 3 h 306"/>
                    <a:gd name="T24" fmla="*/ 36 w 92"/>
                    <a:gd name="T25" fmla="*/ 6 h 306"/>
                    <a:gd name="T26" fmla="*/ 38 w 92"/>
                    <a:gd name="T27" fmla="*/ 10 h 306"/>
                    <a:gd name="T28" fmla="*/ 41 w 92"/>
                    <a:gd name="T29" fmla="*/ 16 h 306"/>
                    <a:gd name="T30" fmla="*/ 42 w 92"/>
                    <a:gd name="T31" fmla="*/ 22 h 306"/>
                    <a:gd name="T32" fmla="*/ 44 w 92"/>
                    <a:gd name="T33" fmla="*/ 29 h 306"/>
                    <a:gd name="T34" fmla="*/ 45 w 92"/>
                    <a:gd name="T35" fmla="*/ 36 h 306"/>
                    <a:gd name="T36" fmla="*/ 46 w 92"/>
                    <a:gd name="T37" fmla="*/ 43 h 306"/>
                    <a:gd name="T38" fmla="*/ 46 w 92"/>
                    <a:gd name="T39" fmla="*/ 51 h 306"/>
                    <a:gd name="T40" fmla="*/ 46 w 92"/>
                    <a:gd name="T41" fmla="*/ 58 h 306"/>
                    <a:gd name="T42" fmla="*/ 46 w 92"/>
                    <a:gd name="T43" fmla="*/ 65 h 306"/>
                    <a:gd name="T44" fmla="*/ 45 w 92"/>
                    <a:gd name="T45" fmla="*/ 72 h 306"/>
                    <a:gd name="T46" fmla="*/ 43 w 92"/>
                    <a:gd name="T47" fmla="*/ 77 h 306"/>
                    <a:gd name="T48" fmla="*/ 43 w 92"/>
                    <a:gd name="T49" fmla="*/ 82 h 306"/>
                    <a:gd name="T50" fmla="*/ 41 w 92"/>
                    <a:gd name="T51" fmla="*/ 86 h 306"/>
                    <a:gd name="T52" fmla="*/ 39 w 92"/>
                    <a:gd name="T53" fmla="*/ 88 h 306"/>
                    <a:gd name="T54" fmla="*/ 36 w 92"/>
                    <a:gd name="T55" fmla="*/ 153 h 306"/>
                    <a:gd name="T56" fmla="*/ 16 w 92"/>
                    <a:gd name="T57" fmla="*/ 153 h 306"/>
                    <a:gd name="T58" fmla="*/ 15 w 92"/>
                    <a:gd name="T59" fmla="*/ 93 h 306"/>
                    <a:gd name="T60" fmla="*/ 3 w 92"/>
                    <a:gd name="T61" fmla="*/ 91 h 306"/>
                    <a:gd name="T62" fmla="*/ 3 w 92"/>
                    <a:gd name="T63" fmla="*/ 90 h 306"/>
                    <a:gd name="T64" fmla="*/ 5 w 92"/>
                    <a:gd name="T65" fmla="*/ 87 h 306"/>
                    <a:gd name="T66" fmla="*/ 6 w 92"/>
                    <a:gd name="T67" fmla="*/ 85 h 306"/>
                    <a:gd name="T68" fmla="*/ 8 w 92"/>
                    <a:gd name="T69" fmla="*/ 83 h 306"/>
                    <a:gd name="T70" fmla="*/ 9 w 92"/>
                    <a:gd name="T71" fmla="*/ 80 h 306"/>
                    <a:gd name="T72" fmla="*/ 11 w 92"/>
                    <a:gd name="T73" fmla="*/ 78 h 306"/>
                    <a:gd name="T74" fmla="*/ 13 w 92"/>
                    <a:gd name="T75" fmla="*/ 74 h 306"/>
                    <a:gd name="T76" fmla="*/ 14 w 92"/>
                    <a:gd name="T77" fmla="*/ 70 h 306"/>
                    <a:gd name="T78" fmla="*/ 15 w 92"/>
                    <a:gd name="T79" fmla="*/ 67 h 306"/>
                    <a:gd name="T80" fmla="*/ 16 w 92"/>
                    <a:gd name="T81" fmla="*/ 63 h 306"/>
                    <a:gd name="T82" fmla="*/ 17 w 92"/>
                    <a:gd name="T83" fmla="*/ 58 h 306"/>
                    <a:gd name="T84" fmla="*/ 18 w 92"/>
                    <a:gd name="T85" fmla="*/ 54 h 306"/>
                    <a:gd name="T86" fmla="*/ 17 w 92"/>
                    <a:gd name="T87" fmla="*/ 50 h 306"/>
                    <a:gd name="T88" fmla="*/ 17 w 92"/>
                    <a:gd name="T89" fmla="*/ 46 h 306"/>
                    <a:gd name="T90" fmla="*/ 15 w 92"/>
                    <a:gd name="T91" fmla="*/ 41 h 306"/>
                    <a:gd name="T92" fmla="*/ 15 w 92"/>
                    <a:gd name="T93" fmla="*/ 37 h 306"/>
                    <a:gd name="T94" fmla="*/ 14 w 92"/>
                    <a:gd name="T95" fmla="*/ 33 h 306"/>
                    <a:gd name="T96" fmla="*/ 13 w 92"/>
                    <a:gd name="T97" fmla="*/ 30 h 306"/>
                    <a:gd name="T98" fmla="*/ 11 w 92"/>
                    <a:gd name="T99" fmla="*/ 27 h 306"/>
                    <a:gd name="T100" fmla="*/ 9 w 92"/>
                    <a:gd name="T101" fmla="*/ 24 h 306"/>
                    <a:gd name="T102" fmla="*/ 8 w 92"/>
                    <a:gd name="T103" fmla="*/ 22 h 306"/>
                    <a:gd name="T104" fmla="*/ 7 w 92"/>
                    <a:gd name="T105" fmla="*/ 20 h 306"/>
                    <a:gd name="T106" fmla="*/ 4 w 92"/>
                    <a:gd name="T107" fmla="*/ 16 h 306"/>
                    <a:gd name="T108" fmla="*/ 2 w 92"/>
                    <a:gd name="T109" fmla="*/ 14 h 306"/>
                    <a:gd name="T110" fmla="*/ 0 w 92"/>
                    <a:gd name="T111" fmla="*/ 12 h 306"/>
                    <a:gd name="T112" fmla="*/ 0 w 92"/>
                    <a:gd name="T113" fmla="*/ 12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0" name="Freeform 22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120 w 243"/>
                    <a:gd name="T1" fmla="*/ 4 h 1051"/>
                    <a:gd name="T2" fmla="*/ 111 w 243"/>
                    <a:gd name="T3" fmla="*/ 2 h 1051"/>
                    <a:gd name="T4" fmla="*/ 95 w 243"/>
                    <a:gd name="T5" fmla="*/ 0 h 1051"/>
                    <a:gd name="T6" fmla="*/ 75 w 243"/>
                    <a:gd name="T7" fmla="*/ 2 h 1051"/>
                    <a:gd name="T8" fmla="*/ 54 w 243"/>
                    <a:gd name="T9" fmla="*/ 9 h 1051"/>
                    <a:gd name="T10" fmla="*/ 32 w 243"/>
                    <a:gd name="T11" fmla="*/ 24 h 1051"/>
                    <a:gd name="T12" fmla="*/ 15 w 243"/>
                    <a:gd name="T13" fmla="*/ 50 h 1051"/>
                    <a:gd name="T14" fmla="*/ 4 w 243"/>
                    <a:gd name="T15" fmla="*/ 90 h 1051"/>
                    <a:gd name="T16" fmla="*/ 0 w 243"/>
                    <a:gd name="T17" fmla="*/ 143 h 1051"/>
                    <a:gd name="T18" fmla="*/ 1 w 243"/>
                    <a:gd name="T19" fmla="*/ 186 h 1051"/>
                    <a:gd name="T20" fmla="*/ 5 w 243"/>
                    <a:gd name="T21" fmla="*/ 221 h 1051"/>
                    <a:gd name="T22" fmla="*/ 11 w 243"/>
                    <a:gd name="T23" fmla="*/ 246 h 1051"/>
                    <a:gd name="T24" fmla="*/ 19 w 243"/>
                    <a:gd name="T25" fmla="*/ 264 h 1051"/>
                    <a:gd name="T26" fmla="*/ 26 w 243"/>
                    <a:gd name="T27" fmla="*/ 274 h 1051"/>
                    <a:gd name="T28" fmla="*/ 32 w 243"/>
                    <a:gd name="T29" fmla="*/ 280 h 1051"/>
                    <a:gd name="T30" fmla="*/ 36 w 243"/>
                    <a:gd name="T31" fmla="*/ 283 h 1051"/>
                    <a:gd name="T32" fmla="*/ 41 w 243"/>
                    <a:gd name="T33" fmla="*/ 524 h 1051"/>
                    <a:gd name="T34" fmla="*/ 78 w 243"/>
                    <a:gd name="T35" fmla="*/ 282 h 1051"/>
                    <a:gd name="T36" fmla="*/ 76 w 243"/>
                    <a:gd name="T37" fmla="*/ 278 h 1051"/>
                    <a:gd name="T38" fmla="*/ 71 w 243"/>
                    <a:gd name="T39" fmla="*/ 268 h 1051"/>
                    <a:gd name="T40" fmla="*/ 64 w 243"/>
                    <a:gd name="T41" fmla="*/ 251 h 1051"/>
                    <a:gd name="T42" fmla="*/ 57 w 243"/>
                    <a:gd name="T43" fmla="*/ 230 h 1051"/>
                    <a:gd name="T44" fmla="*/ 51 w 243"/>
                    <a:gd name="T45" fmla="*/ 205 h 1051"/>
                    <a:gd name="T46" fmla="*/ 46 w 243"/>
                    <a:gd name="T47" fmla="*/ 176 h 1051"/>
                    <a:gd name="T48" fmla="*/ 45 w 243"/>
                    <a:gd name="T49" fmla="*/ 145 h 1051"/>
                    <a:gd name="T50" fmla="*/ 49 w 243"/>
                    <a:gd name="T51" fmla="*/ 112 h 1051"/>
                    <a:gd name="T52" fmla="*/ 56 w 243"/>
                    <a:gd name="T53" fmla="*/ 81 h 1051"/>
                    <a:gd name="T54" fmla="*/ 67 w 243"/>
                    <a:gd name="T55" fmla="*/ 56 h 1051"/>
                    <a:gd name="T56" fmla="*/ 78 w 243"/>
                    <a:gd name="T57" fmla="*/ 38 h 1051"/>
                    <a:gd name="T58" fmla="*/ 91 w 243"/>
                    <a:gd name="T59" fmla="*/ 24 h 1051"/>
                    <a:gd name="T60" fmla="*/ 102 w 243"/>
                    <a:gd name="T61" fmla="*/ 15 h 1051"/>
                    <a:gd name="T62" fmla="*/ 112 w 243"/>
                    <a:gd name="T63" fmla="*/ 9 h 1051"/>
                    <a:gd name="T64" fmla="*/ 119 w 243"/>
                    <a:gd name="T65" fmla="*/ 5 h 1051"/>
                    <a:gd name="T66" fmla="*/ 121 w 243"/>
                    <a:gd name="T67" fmla="*/ 5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1" name="Freeform 23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54 w 108"/>
                    <a:gd name="T1" fmla="*/ 12 h 664"/>
                    <a:gd name="T2" fmla="*/ 50 w 108"/>
                    <a:gd name="T3" fmla="*/ 7 h 664"/>
                    <a:gd name="T4" fmla="*/ 46 w 108"/>
                    <a:gd name="T5" fmla="*/ 4 h 664"/>
                    <a:gd name="T6" fmla="*/ 39 w 108"/>
                    <a:gd name="T7" fmla="*/ 2 h 664"/>
                    <a:gd name="T8" fmla="*/ 32 w 108"/>
                    <a:gd name="T9" fmla="*/ 0 h 664"/>
                    <a:gd name="T10" fmla="*/ 25 w 108"/>
                    <a:gd name="T11" fmla="*/ 2 h 664"/>
                    <a:gd name="T12" fmla="*/ 17 w 108"/>
                    <a:gd name="T13" fmla="*/ 6 h 664"/>
                    <a:gd name="T14" fmla="*/ 11 w 108"/>
                    <a:gd name="T15" fmla="*/ 14 h 664"/>
                    <a:gd name="T16" fmla="*/ 6 w 108"/>
                    <a:gd name="T17" fmla="*/ 27 h 664"/>
                    <a:gd name="T18" fmla="*/ 2 w 108"/>
                    <a:gd name="T19" fmla="*/ 43 h 664"/>
                    <a:gd name="T20" fmla="*/ 0 w 108"/>
                    <a:gd name="T21" fmla="*/ 62 h 664"/>
                    <a:gd name="T22" fmla="*/ 0 w 108"/>
                    <a:gd name="T23" fmla="*/ 81 h 664"/>
                    <a:gd name="T24" fmla="*/ 1 w 108"/>
                    <a:gd name="T25" fmla="*/ 98 h 664"/>
                    <a:gd name="T26" fmla="*/ 5 w 108"/>
                    <a:gd name="T27" fmla="*/ 114 h 664"/>
                    <a:gd name="T28" fmla="*/ 10 w 108"/>
                    <a:gd name="T29" fmla="*/ 126 h 664"/>
                    <a:gd name="T30" fmla="*/ 11 w 108"/>
                    <a:gd name="T31" fmla="*/ 332 h 664"/>
                    <a:gd name="T32" fmla="*/ 30 w 108"/>
                    <a:gd name="T33" fmla="*/ 134 h 664"/>
                    <a:gd name="T34" fmla="*/ 44 w 108"/>
                    <a:gd name="T35" fmla="*/ 121 h 664"/>
                    <a:gd name="T36" fmla="*/ 40 w 108"/>
                    <a:gd name="T37" fmla="*/ 118 h 664"/>
                    <a:gd name="T38" fmla="*/ 35 w 108"/>
                    <a:gd name="T39" fmla="*/ 112 h 664"/>
                    <a:gd name="T40" fmla="*/ 33 w 108"/>
                    <a:gd name="T41" fmla="*/ 102 h 664"/>
                    <a:gd name="T42" fmla="*/ 33 w 108"/>
                    <a:gd name="T43" fmla="*/ 89 h 664"/>
                    <a:gd name="T44" fmla="*/ 35 w 108"/>
                    <a:gd name="T45" fmla="*/ 70 h 664"/>
                    <a:gd name="T46" fmla="*/ 36 w 108"/>
                    <a:gd name="T47" fmla="*/ 58 h 664"/>
                    <a:gd name="T48" fmla="*/ 36 w 108"/>
                    <a:gd name="T49" fmla="*/ 54 h 664"/>
                    <a:gd name="T50" fmla="*/ 38 w 108"/>
                    <a:gd name="T51" fmla="*/ 49 h 664"/>
                    <a:gd name="T52" fmla="*/ 40 w 108"/>
                    <a:gd name="T53" fmla="*/ 41 h 664"/>
                    <a:gd name="T54" fmla="*/ 42 w 108"/>
                    <a:gd name="T55" fmla="*/ 33 h 664"/>
                    <a:gd name="T56" fmla="*/ 45 w 108"/>
                    <a:gd name="T57" fmla="*/ 25 h 664"/>
                    <a:gd name="T58" fmla="*/ 48 w 108"/>
                    <a:gd name="T59" fmla="*/ 19 h 664"/>
                    <a:gd name="T60" fmla="*/ 52 w 108"/>
                    <a:gd name="T61" fmla="*/ 15 h 664"/>
                    <a:gd name="T62" fmla="*/ 54 w 108"/>
                    <a:gd name="T63" fmla="*/ 14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2" name="Freeform 24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10 w 59"/>
                    <a:gd name="T1" fmla="*/ 168 h 335"/>
                    <a:gd name="T2" fmla="*/ 10 w 59"/>
                    <a:gd name="T3" fmla="*/ 58 h 335"/>
                    <a:gd name="T4" fmla="*/ 9 w 59"/>
                    <a:gd name="T5" fmla="*/ 56 h 335"/>
                    <a:gd name="T6" fmla="*/ 6 w 59"/>
                    <a:gd name="T7" fmla="*/ 52 h 335"/>
                    <a:gd name="T8" fmla="*/ 5 w 59"/>
                    <a:gd name="T9" fmla="*/ 49 h 335"/>
                    <a:gd name="T10" fmla="*/ 4 w 59"/>
                    <a:gd name="T11" fmla="*/ 46 h 335"/>
                    <a:gd name="T12" fmla="*/ 3 w 59"/>
                    <a:gd name="T13" fmla="*/ 42 h 335"/>
                    <a:gd name="T14" fmla="*/ 2 w 59"/>
                    <a:gd name="T15" fmla="*/ 39 h 335"/>
                    <a:gd name="T16" fmla="*/ 0 w 59"/>
                    <a:gd name="T17" fmla="*/ 35 h 335"/>
                    <a:gd name="T18" fmla="*/ 0 w 59"/>
                    <a:gd name="T19" fmla="*/ 30 h 335"/>
                    <a:gd name="T20" fmla="*/ 0 w 59"/>
                    <a:gd name="T21" fmla="*/ 26 h 335"/>
                    <a:gd name="T22" fmla="*/ 1 w 59"/>
                    <a:gd name="T23" fmla="*/ 22 h 335"/>
                    <a:gd name="T24" fmla="*/ 2 w 59"/>
                    <a:gd name="T25" fmla="*/ 17 h 335"/>
                    <a:gd name="T26" fmla="*/ 4 w 59"/>
                    <a:gd name="T27" fmla="*/ 12 h 335"/>
                    <a:gd name="T28" fmla="*/ 7 w 59"/>
                    <a:gd name="T29" fmla="*/ 9 h 335"/>
                    <a:gd name="T30" fmla="*/ 11 w 59"/>
                    <a:gd name="T31" fmla="*/ 6 h 335"/>
                    <a:gd name="T32" fmla="*/ 15 w 59"/>
                    <a:gd name="T33" fmla="*/ 2 h 335"/>
                    <a:gd name="T34" fmla="*/ 18 w 59"/>
                    <a:gd name="T35" fmla="*/ 1 h 335"/>
                    <a:gd name="T36" fmla="*/ 21 w 59"/>
                    <a:gd name="T37" fmla="*/ 0 h 335"/>
                    <a:gd name="T38" fmla="*/ 24 w 59"/>
                    <a:gd name="T39" fmla="*/ 1 h 335"/>
                    <a:gd name="T40" fmla="*/ 27 w 59"/>
                    <a:gd name="T41" fmla="*/ 3 h 335"/>
                    <a:gd name="T42" fmla="*/ 29 w 59"/>
                    <a:gd name="T43" fmla="*/ 5 h 335"/>
                    <a:gd name="T44" fmla="*/ 28 w 59"/>
                    <a:gd name="T45" fmla="*/ 6 h 335"/>
                    <a:gd name="T46" fmla="*/ 26 w 59"/>
                    <a:gd name="T47" fmla="*/ 10 h 335"/>
                    <a:gd name="T48" fmla="*/ 24 w 59"/>
                    <a:gd name="T49" fmla="*/ 12 h 335"/>
                    <a:gd name="T50" fmla="*/ 22 w 59"/>
                    <a:gd name="T51" fmla="*/ 16 h 335"/>
                    <a:gd name="T52" fmla="*/ 21 w 59"/>
                    <a:gd name="T53" fmla="*/ 20 h 335"/>
                    <a:gd name="T54" fmla="*/ 20 w 59"/>
                    <a:gd name="T55" fmla="*/ 24 h 335"/>
                    <a:gd name="T56" fmla="*/ 18 w 59"/>
                    <a:gd name="T57" fmla="*/ 28 h 335"/>
                    <a:gd name="T58" fmla="*/ 17 w 59"/>
                    <a:gd name="T59" fmla="*/ 32 h 335"/>
                    <a:gd name="T60" fmla="*/ 16 w 59"/>
                    <a:gd name="T61" fmla="*/ 36 h 335"/>
                    <a:gd name="T62" fmla="*/ 17 w 59"/>
                    <a:gd name="T63" fmla="*/ 41 h 335"/>
                    <a:gd name="T64" fmla="*/ 17 w 59"/>
                    <a:gd name="T65" fmla="*/ 43 h 335"/>
                    <a:gd name="T66" fmla="*/ 19 w 59"/>
                    <a:gd name="T67" fmla="*/ 47 h 335"/>
                    <a:gd name="T68" fmla="*/ 21 w 59"/>
                    <a:gd name="T69" fmla="*/ 49 h 335"/>
                    <a:gd name="T70" fmla="*/ 25 w 59"/>
                    <a:gd name="T71" fmla="*/ 52 h 335"/>
                    <a:gd name="T72" fmla="*/ 25 w 59"/>
                    <a:gd name="T73" fmla="*/ 53 h 335"/>
                    <a:gd name="T74" fmla="*/ 22 w 59"/>
                    <a:gd name="T75" fmla="*/ 57 h 335"/>
                    <a:gd name="T76" fmla="*/ 20 w 59"/>
                    <a:gd name="T77" fmla="*/ 59 h 335"/>
                    <a:gd name="T78" fmla="*/ 20 w 59"/>
                    <a:gd name="T79" fmla="*/ 59 h 335"/>
                    <a:gd name="T80" fmla="*/ 20 w 59"/>
                    <a:gd name="T81" fmla="*/ 167 h 335"/>
                    <a:gd name="T82" fmla="*/ 10 w 59"/>
                    <a:gd name="T83" fmla="*/ 168 h 335"/>
                    <a:gd name="T84" fmla="*/ 10 w 59"/>
                    <a:gd name="T85" fmla="*/ 168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3" name="Freeform 25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16 w 57"/>
                    <a:gd name="T1" fmla="*/ 39 h 187"/>
                    <a:gd name="T2" fmla="*/ 15 w 57"/>
                    <a:gd name="T3" fmla="*/ 38 h 187"/>
                    <a:gd name="T4" fmla="*/ 15 w 57"/>
                    <a:gd name="T5" fmla="*/ 34 h 187"/>
                    <a:gd name="T6" fmla="*/ 15 w 57"/>
                    <a:gd name="T7" fmla="*/ 31 h 187"/>
                    <a:gd name="T8" fmla="*/ 15 w 57"/>
                    <a:gd name="T9" fmla="*/ 28 h 187"/>
                    <a:gd name="T10" fmla="*/ 15 w 57"/>
                    <a:gd name="T11" fmla="*/ 25 h 187"/>
                    <a:gd name="T12" fmla="*/ 15 w 57"/>
                    <a:gd name="T13" fmla="*/ 23 h 187"/>
                    <a:gd name="T14" fmla="*/ 15 w 57"/>
                    <a:gd name="T15" fmla="*/ 19 h 187"/>
                    <a:gd name="T16" fmla="*/ 15 w 57"/>
                    <a:gd name="T17" fmla="*/ 16 h 187"/>
                    <a:gd name="T18" fmla="*/ 15 w 57"/>
                    <a:gd name="T19" fmla="*/ 13 h 187"/>
                    <a:gd name="T20" fmla="*/ 17 w 57"/>
                    <a:gd name="T21" fmla="*/ 11 h 187"/>
                    <a:gd name="T22" fmla="*/ 19 w 57"/>
                    <a:gd name="T23" fmla="*/ 7 h 187"/>
                    <a:gd name="T24" fmla="*/ 23 w 57"/>
                    <a:gd name="T25" fmla="*/ 6 h 187"/>
                    <a:gd name="T26" fmla="*/ 28 w 57"/>
                    <a:gd name="T27" fmla="*/ 6 h 187"/>
                    <a:gd name="T28" fmla="*/ 27 w 57"/>
                    <a:gd name="T29" fmla="*/ 5 h 187"/>
                    <a:gd name="T30" fmla="*/ 23 w 57"/>
                    <a:gd name="T31" fmla="*/ 2 h 187"/>
                    <a:gd name="T32" fmla="*/ 20 w 57"/>
                    <a:gd name="T33" fmla="*/ 0 h 187"/>
                    <a:gd name="T34" fmla="*/ 17 w 57"/>
                    <a:gd name="T35" fmla="*/ 0 h 187"/>
                    <a:gd name="T36" fmla="*/ 14 w 57"/>
                    <a:gd name="T37" fmla="*/ 0 h 187"/>
                    <a:gd name="T38" fmla="*/ 10 w 57"/>
                    <a:gd name="T39" fmla="*/ 1 h 187"/>
                    <a:gd name="T40" fmla="*/ 6 w 57"/>
                    <a:gd name="T41" fmla="*/ 4 h 187"/>
                    <a:gd name="T42" fmla="*/ 3 w 57"/>
                    <a:gd name="T43" fmla="*/ 8 h 187"/>
                    <a:gd name="T44" fmla="*/ 2 w 57"/>
                    <a:gd name="T45" fmla="*/ 11 h 187"/>
                    <a:gd name="T46" fmla="*/ 1 w 57"/>
                    <a:gd name="T47" fmla="*/ 14 h 187"/>
                    <a:gd name="T48" fmla="*/ 1 w 57"/>
                    <a:gd name="T49" fmla="*/ 17 h 187"/>
                    <a:gd name="T50" fmla="*/ 1 w 57"/>
                    <a:gd name="T51" fmla="*/ 21 h 187"/>
                    <a:gd name="T52" fmla="*/ 0 w 57"/>
                    <a:gd name="T53" fmla="*/ 23 h 187"/>
                    <a:gd name="T54" fmla="*/ 0 w 57"/>
                    <a:gd name="T55" fmla="*/ 26 h 187"/>
                    <a:gd name="T56" fmla="*/ 1 w 57"/>
                    <a:gd name="T57" fmla="*/ 29 h 187"/>
                    <a:gd name="T58" fmla="*/ 2 w 57"/>
                    <a:gd name="T59" fmla="*/ 31 h 187"/>
                    <a:gd name="T60" fmla="*/ 3 w 57"/>
                    <a:gd name="T61" fmla="*/ 36 h 187"/>
                    <a:gd name="T62" fmla="*/ 6 w 57"/>
                    <a:gd name="T63" fmla="*/ 38 h 187"/>
                    <a:gd name="T64" fmla="*/ 8 w 57"/>
                    <a:gd name="T65" fmla="*/ 93 h 187"/>
                    <a:gd name="T66" fmla="*/ 18 w 57"/>
                    <a:gd name="T67" fmla="*/ 86 h 187"/>
                    <a:gd name="T68" fmla="*/ 16 w 57"/>
                    <a:gd name="T69" fmla="*/ 39 h 187"/>
                    <a:gd name="T70" fmla="*/ 16 w 57"/>
                    <a:gd name="T71" fmla="*/ 39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4" name="Freeform 26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6 w 50"/>
                    <a:gd name="T1" fmla="*/ 106 h 212"/>
                    <a:gd name="T2" fmla="*/ 5 w 50"/>
                    <a:gd name="T3" fmla="*/ 32 h 212"/>
                    <a:gd name="T4" fmla="*/ 4 w 50"/>
                    <a:gd name="T5" fmla="*/ 30 h 212"/>
                    <a:gd name="T6" fmla="*/ 3 w 50"/>
                    <a:gd name="T7" fmla="*/ 26 h 212"/>
                    <a:gd name="T8" fmla="*/ 1 w 50"/>
                    <a:gd name="T9" fmla="*/ 22 h 212"/>
                    <a:gd name="T10" fmla="*/ 0 w 50"/>
                    <a:gd name="T11" fmla="*/ 17 h 212"/>
                    <a:gd name="T12" fmla="*/ 0 w 50"/>
                    <a:gd name="T13" fmla="*/ 14 h 212"/>
                    <a:gd name="T14" fmla="*/ 0 w 50"/>
                    <a:gd name="T15" fmla="*/ 11 h 212"/>
                    <a:gd name="T16" fmla="*/ 0 w 50"/>
                    <a:gd name="T17" fmla="*/ 8 h 212"/>
                    <a:gd name="T18" fmla="*/ 1 w 50"/>
                    <a:gd name="T19" fmla="*/ 6 h 212"/>
                    <a:gd name="T20" fmla="*/ 3 w 50"/>
                    <a:gd name="T21" fmla="*/ 3 h 212"/>
                    <a:gd name="T22" fmla="*/ 5 w 50"/>
                    <a:gd name="T23" fmla="*/ 2 h 212"/>
                    <a:gd name="T24" fmla="*/ 8 w 50"/>
                    <a:gd name="T25" fmla="*/ 1 h 212"/>
                    <a:gd name="T26" fmla="*/ 12 w 50"/>
                    <a:gd name="T27" fmla="*/ 1 h 212"/>
                    <a:gd name="T28" fmla="*/ 15 w 50"/>
                    <a:gd name="T29" fmla="*/ 0 h 212"/>
                    <a:gd name="T30" fmla="*/ 18 w 50"/>
                    <a:gd name="T31" fmla="*/ 1 h 212"/>
                    <a:gd name="T32" fmla="*/ 20 w 50"/>
                    <a:gd name="T33" fmla="*/ 2 h 212"/>
                    <a:gd name="T34" fmla="*/ 22 w 50"/>
                    <a:gd name="T35" fmla="*/ 3 h 212"/>
                    <a:gd name="T36" fmla="*/ 22 w 50"/>
                    <a:gd name="T37" fmla="*/ 5 h 212"/>
                    <a:gd name="T38" fmla="*/ 24 w 50"/>
                    <a:gd name="T39" fmla="*/ 8 h 212"/>
                    <a:gd name="T40" fmla="*/ 24 w 50"/>
                    <a:gd name="T41" fmla="*/ 11 h 212"/>
                    <a:gd name="T42" fmla="*/ 24 w 50"/>
                    <a:gd name="T43" fmla="*/ 14 h 212"/>
                    <a:gd name="T44" fmla="*/ 24 w 50"/>
                    <a:gd name="T45" fmla="*/ 17 h 212"/>
                    <a:gd name="T46" fmla="*/ 23 w 50"/>
                    <a:gd name="T47" fmla="*/ 20 h 212"/>
                    <a:gd name="T48" fmla="*/ 22 w 50"/>
                    <a:gd name="T49" fmla="*/ 23 h 212"/>
                    <a:gd name="T50" fmla="*/ 22 w 50"/>
                    <a:gd name="T51" fmla="*/ 25 h 212"/>
                    <a:gd name="T52" fmla="*/ 21 w 50"/>
                    <a:gd name="T53" fmla="*/ 29 h 212"/>
                    <a:gd name="T54" fmla="*/ 21 w 50"/>
                    <a:gd name="T55" fmla="*/ 32 h 212"/>
                    <a:gd name="T56" fmla="*/ 19 w 50"/>
                    <a:gd name="T57" fmla="*/ 34 h 212"/>
                    <a:gd name="T58" fmla="*/ 20 w 50"/>
                    <a:gd name="T59" fmla="*/ 106 h 212"/>
                    <a:gd name="T60" fmla="*/ 6 w 50"/>
                    <a:gd name="T61" fmla="*/ 106 h 212"/>
                    <a:gd name="T62" fmla="*/ 6 w 50"/>
                    <a:gd name="T63" fmla="*/ 106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5" name="Freeform 27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6 w 42"/>
                    <a:gd name="T1" fmla="*/ 85 h 174"/>
                    <a:gd name="T2" fmla="*/ 16 w 42"/>
                    <a:gd name="T3" fmla="*/ 27 h 174"/>
                    <a:gd name="T4" fmla="*/ 16 w 42"/>
                    <a:gd name="T5" fmla="*/ 25 h 174"/>
                    <a:gd name="T6" fmla="*/ 18 w 42"/>
                    <a:gd name="T7" fmla="*/ 21 h 174"/>
                    <a:gd name="T8" fmla="*/ 19 w 42"/>
                    <a:gd name="T9" fmla="*/ 18 h 174"/>
                    <a:gd name="T10" fmla="*/ 21 w 42"/>
                    <a:gd name="T11" fmla="*/ 15 h 174"/>
                    <a:gd name="T12" fmla="*/ 21 w 42"/>
                    <a:gd name="T13" fmla="*/ 12 h 174"/>
                    <a:gd name="T14" fmla="*/ 21 w 42"/>
                    <a:gd name="T15" fmla="*/ 9 h 174"/>
                    <a:gd name="T16" fmla="*/ 20 w 42"/>
                    <a:gd name="T17" fmla="*/ 6 h 174"/>
                    <a:gd name="T18" fmla="*/ 19 w 42"/>
                    <a:gd name="T19" fmla="*/ 4 h 174"/>
                    <a:gd name="T20" fmla="*/ 17 w 42"/>
                    <a:gd name="T21" fmla="*/ 1 h 174"/>
                    <a:gd name="T22" fmla="*/ 16 w 42"/>
                    <a:gd name="T23" fmla="*/ 1 h 174"/>
                    <a:gd name="T24" fmla="*/ 11 w 42"/>
                    <a:gd name="T25" fmla="*/ 0 h 174"/>
                    <a:gd name="T26" fmla="*/ 6 w 42"/>
                    <a:gd name="T27" fmla="*/ 1 h 174"/>
                    <a:gd name="T28" fmla="*/ 4 w 42"/>
                    <a:gd name="T29" fmla="*/ 2 h 174"/>
                    <a:gd name="T30" fmla="*/ 2 w 42"/>
                    <a:gd name="T31" fmla="*/ 5 h 174"/>
                    <a:gd name="T32" fmla="*/ 1 w 42"/>
                    <a:gd name="T33" fmla="*/ 7 h 174"/>
                    <a:gd name="T34" fmla="*/ 1 w 42"/>
                    <a:gd name="T35" fmla="*/ 11 h 174"/>
                    <a:gd name="T36" fmla="*/ 0 w 42"/>
                    <a:gd name="T37" fmla="*/ 13 h 174"/>
                    <a:gd name="T38" fmla="*/ 1 w 42"/>
                    <a:gd name="T39" fmla="*/ 17 h 174"/>
                    <a:gd name="T40" fmla="*/ 2 w 42"/>
                    <a:gd name="T41" fmla="*/ 21 h 174"/>
                    <a:gd name="T42" fmla="*/ 4 w 42"/>
                    <a:gd name="T43" fmla="*/ 25 h 174"/>
                    <a:gd name="T44" fmla="*/ 4 w 42"/>
                    <a:gd name="T45" fmla="*/ 87 h 174"/>
                    <a:gd name="T46" fmla="*/ 16 w 42"/>
                    <a:gd name="T47" fmla="*/ 85 h 174"/>
                    <a:gd name="T48" fmla="*/ 16 w 42"/>
                    <a:gd name="T49" fmla="*/ 85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6" name="Freeform 28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59 w 120"/>
                    <a:gd name="T1" fmla="*/ 15 h 372"/>
                    <a:gd name="T2" fmla="*/ 58 w 120"/>
                    <a:gd name="T3" fmla="*/ 15 h 372"/>
                    <a:gd name="T4" fmla="*/ 56 w 120"/>
                    <a:gd name="T5" fmla="*/ 15 h 372"/>
                    <a:gd name="T6" fmla="*/ 53 w 120"/>
                    <a:gd name="T7" fmla="*/ 15 h 372"/>
                    <a:gd name="T8" fmla="*/ 49 w 120"/>
                    <a:gd name="T9" fmla="*/ 16 h 372"/>
                    <a:gd name="T10" fmla="*/ 44 w 120"/>
                    <a:gd name="T11" fmla="*/ 16 h 372"/>
                    <a:gd name="T12" fmla="*/ 39 w 120"/>
                    <a:gd name="T13" fmla="*/ 18 h 372"/>
                    <a:gd name="T14" fmla="*/ 34 w 120"/>
                    <a:gd name="T15" fmla="*/ 19 h 372"/>
                    <a:gd name="T16" fmla="*/ 30 w 120"/>
                    <a:gd name="T17" fmla="*/ 23 h 372"/>
                    <a:gd name="T18" fmla="*/ 25 w 120"/>
                    <a:gd name="T19" fmla="*/ 25 h 372"/>
                    <a:gd name="T20" fmla="*/ 22 w 120"/>
                    <a:gd name="T21" fmla="*/ 29 h 372"/>
                    <a:gd name="T22" fmla="*/ 17 w 120"/>
                    <a:gd name="T23" fmla="*/ 34 h 372"/>
                    <a:gd name="T24" fmla="*/ 15 w 120"/>
                    <a:gd name="T25" fmla="*/ 41 h 372"/>
                    <a:gd name="T26" fmla="*/ 13 w 120"/>
                    <a:gd name="T27" fmla="*/ 47 h 372"/>
                    <a:gd name="T28" fmla="*/ 13 w 120"/>
                    <a:gd name="T29" fmla="*/ 56 h 372"/>
                    <a:gd name="T30" fmla="*/ 15 w 120"/>
                    <a:gd name="T31" fmla="*/ 65 h 372"/>
                    <a:gd name="T32" fmla="*/ 19 w 120"/>
                    <a:gd name="T33" fmla="*/ 77 h 372"/>
                    <a:gd name="T34" fmla="*/ 19 w 120"/>
                    <a:gd name="T35" fmla="*/ 78 h 372"/>
                    <a:gd name="T36" fmla="*/ 22 w 120"/>
                    <a:gd name="T37" fmla="*/ 79 h 372"/>
                    <a:gd name="T38" fmla="*/ 24 w 120"/>
                    <a:gd name="T39" fmla="*/ 80 h 372"/>
                    <a:gd name="T40" fmla="*/ 27 w 120"/>
                    <a:gd name="T41" fmla="*/ 82 h 372"/>
                    <a:gd name="T42" fmla="*/ 29 w 120"/>
                    <a:gd name="T43" fmla="*/ 82 h 372"/>
                    <a:gd name="T44" fmla="*/ 32 w 120"/>
                    <a:gd name="T45" fmla="*/ 82 h 372"/>
                    <a:gd name="T46" fmla="*/ 33 w 120"/>
                    <a:gd name="T47" fmla="*/ 83 h 372"/>
                    <a:gd name="T48" fmla="*/ 34 w 120"/>
                    <a:gd name="T49" fmla="*/ 83 h 372"/>
                    <a:gd name="T50" fmla="*/ 34 w 120"/>
                    <a:gd name="T51" fmla="*/ 185 h 372"/>
                    <a:gd name="T52" fmla="*/ 20 w 120"/>
                    <a:gd name="T53" fmla="*/ 185 h 372"/>
                    <a:gd name="T54" fmla="*/ 19 w 120"/>
                    <a:gd name="T55" fmla="*/ 83 h 372"/>
                    <a:gd name="T56" fmla="*/ 17 w 120"/>
                    <a:gd name="T57" fmla="*/ 82 h 372"/>
                    <a:gd name="T58" fmla="*/ 13 w 120"/>
                    <a:gd name="T59" fmla="*/ 77 h 372"/>
                    <a:gd name="T60" fmla="*/ 11 w 120"/>
                    <a:gd name="T61" fmla="*/ 74 h 372"/>
                    <a:gd name="T62" fmla="*/ 8 w 120"/>
                    <a:gd name="T63" fmla="*/ 71 h 372"/>
                    <a:gd name="T64" fmla="*/ 6 w 120"/>
                    <a:gd name="T65" fmla="*/ 67 h 372"/>
                    <a:gd name="T66" fmla="*/ 4 w 120"/>
                    <a:gd name="T67" fmla="*/ 63 h 372"/>
                    <a:gd name="T68" fmla="*/ 2 w 120"/>
                    <a:gd name="T69" fmla="*/ 58 h 372"/>
                    <a:gd name="T70" fmla="*/ 1 w 120"/>
                    <a:gd name="T71" fmla="*/ 53 h 372"/>
                    <a:gd name="T72" fmla="*/ 0 w 120"/>
                    <a:gd name="T73" fmla="*/ 47 h 372"/>
                    <a:gd name="T74" fmla="*/ 0 w 120"/>
                    <a:gd name="T75" fmla="*/ 42 h 372"/>
                    <a:gd name="T76" fmla="*/ 1 w 120"/>
                    <a:gd name="T77" fmla="*/ 36 h 372"/>
                    <a:gd name="T78" fmla="*/ 4 w 120"/>
                    <a:gd name="T79" fmla="*/ 30 h 372"/>
                    <a:gd name="T80" fmla="*/ 7 w 120"/>
                    <a:gd name="T81" fmla="*/ 23 h 372"/>
                    <a:gd name="T82" fmla="*/ 12 w 120"/>
                    <a:gd name="T83" fmla="*/ 16 h 372"/>
                    <a:gd name="T84" fmla="*/ 17 w 120"/>
                    <a:gd name="T85" fmla="*/ 10 h 372"/>
                    <a:gd name="T86" fmla="*/ 23 w 120"/>
                    <a:gd name="T87" fmla="*/ 6 h 372"/>
                    <a:gd name="T88" fmla="*/ 28 w 120"/>
                    <a:gd name="T89" fmla="*/ 2 h 372"/>
                    <a:gd name="T90" fmla="*/ 32 w 120"/>
                    <a:gd name="T91" fmla="*/ 1 h 372"/>
                    <a:gd name="T92" fmla="*/ 35 w 120"/>
                    <a:gd name="T93" fmla="*/ 0 h 372"/>
                    <a:gd name="T94" fmla="*/ 39 w 120"/>
                    <a:gd name="T95" fmla="*/ 0 h 372"/>
                    <a:gd name="T96" fmla="*/ 43 w 120"/>
                    <a:gd name="T97" fmla="*/ 1 h 372"/>
                    <a:gd name="T98" fmla="*/ 46 w 120"/>
                    <a:gd name="T99" fmla="*/ 2 h 372"/>
                    <a:gd name="T100" fmla="*/ 49 w 120"/>
                    <a:gd name="T101" fmla="*/ 4 h 372"/>
                    <a:gd name="T102" fmla="*/ 51 w 120"/>
                    <a:gd name="T103" fmla="*/ 6 h 372"/>
                    <a:gd name="T104" fmla="*/ 54 w 120"/>
                    <a:gd name="T105" fmla="*/ 8 h 372"/>
                    <a:gd name="T106" fmla="*/ 56 w 120"/>
                    <a:gd name="T107" fmla="*/ 10 h 372"/>
                    <a:gd name="T108" fmla="*/ 58 w 120"/>
                    <a:gd name="T109" fmla="*/ 13 h 372"/>
                    <a:gd name="T110" fmla="*/ 59 w 120"/>
                    <a:gd name="T111" fmla="*/ 15 h 372"/>
                    <a:gd name="T112" fmla="*/ 59 w 120"/>
                    <a:gd name="T113" fmla="*/ 15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7" name="Freeform 29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3 w 197"/>
                    <a:gd name="T1" fmla="*/ 22 h 72"/>
                    <a:gd name="T2" fmla="*/ 0 w 197"/>
                    <a:gd name="T3" fmla="*/ 9 h 72"/>
                    <a:gd name="T4" fmla="*/ 5 w 197"/>
                    <a:gd name="T5" fmla="*/ 9 h 72"/>
                    <a:gd name="T6" fmla="*/ 6 w 197"/>
                    <a:gd name="T7" fmla="*/ 19 h 72"/>
                    <a:gd name="T8" fmla="*/ 18 w 197"/>
                    <a:gd name="T9" fmla="*/ 18 h 72"/>
                    <a:gd name="T10" fmla="*/ 17 w 197"/>
                    <a:gd name="T11" fmla="*/ 4 h 72"/>
                    <a:gd name="T12" fmla="*/ 22 w 197"/>
                    <a:gd name="T13" fmla="*/ 3 h 72"/>
                    <a:gd name="T14" fmla="*/ 23 w 197"/>
                    <a:gd name="T15" fmla="*/ 16 h 72"/>
                    <a:gd name="T16" fmla="*/ 31 w 197"/>
                    <a:gd name="T17" fmla="*/ 15 h 72"/>
                    <a:gd name="T18" fmla="*/ 31 w 197"/>
                    <a:gd name="T19" fmla="*/ 0 h 72"/>
                    <a:gd name="T20" fmla="*/ 37 w 197"/>
                    <a:gd name="T21" fmla="*/ 2 h 72"/>
                    <a:gd name="T22" fmla="*/ 36 w 197"/>
                    <a:gd name="T23" fmla="*/ 17 h 72"/>
                    <a:gd name="T24" fmla="*/ 47 w 197"/>
                    <a:gd name="T25" fmla="*/ 19 h 72"/>
                    <a:gd name="T26" fmla="*/ 48 w 197"/>
                    <a:gd name="T27" fmla="*/ 5 h 72"/>
                    <a:gd name="T28" fmla="*/ 55 w 197"/>
                    <a:gd name="T29" fmla="*/ 7 h 72"/>
                    <a:gd name="T30" fmla="*/ 52 w 197"/>
                    <a:gd name="T31" fmla="*/ 20 h 72"/>
                    <a:gd name="T32" fmla="*/ 63 w 197"/>
                    <a:gd name="T33" fmla="*/ 24 h 72"/>
                    <a:gd name="T34" fmla="*/ 66 w 197"/>
                    <a:gd name="T35" fmla="*/ 11 h 72"/>
                    <a:gd name="T36" fmla="*/ 73 w 197"/>
                    <a:gd name="T37" fmla="*/ 13 h 72"/>
                    <a:gd name="T38" fmla="*/ 67 w 197"/>
                    <a:gd name="T39" fmla="*/ 25 h 72"/>
                    <a:gd name="T40" fmla="*/ 75 w 197"/>
                    <a:gd name="T41" fmla="*/ 27 h 72"/>
                    <a:gd name="T42" fmla="*/ 78 w 197"/>
                    <a:gd name="T43" fmla="*/ 16 h 72"/>
                    <a:gd name="T44" fmla="*/ 84 w 197"/>
                    <a:gd name="T45" fmla="*/ 18 h 72"/>
                    <a:gd name="T46" fmla="*/ 77 w 197"/>
                    <a:gd name="T47" fmla="*/ 29 h 72"/>
                    <a:gd name="T48" fmla="*/ 88 w 197"/>
                    <a:gd name="T49" fmla="*/ 32 h 72"/>
                    <a:gd name="T50" fmla="*/ 91 w 197"/>
                    <a:gd name="T51" fmla="*/ 21 h 72"/>
                    <a:gd name="T52" fmla="*/ 99 w 197"/>
                    <a:gd name="T53" fmla="*/ 26 h 72"/>
                    <a:gd name="T54" fmla="*/ 90 w 197"/>
                    <a:gd name="T55" fmla="*/ 36 h 72"/>
                    <a:gd name="T56" fmla="*/ 60 w 197"/>
                    <a:gd name="T57" fmla="*/ 27 h 72"/>
                    <a:gd name="T58" fmla="*/ 30 w 197"/>
                    <a:gd name="T59" fmla="*/ 22 h 72"/>
                    <a:gd name="T60" fmla="*/ 3 w 197"/>
                    <a:gd name="T61" fmla="*/ 22 h 72"/>
                    <a:gd name="T62" fmla="*/ 3 w 197"/>
                    <a:gd name="T63" fmla="*/ 22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8" name="Freeform 30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88 w 175"/>
                    <a:gd name="T1" fmla="*/ 46 h 115"/>
                    <a:gd name="T2" fmla="*/ 86 w 175"/>
                    <a:gd name="T3" fmla="*/ 58 h 115"/>
                    <a:gd name="T4" fmla="*/ 81 w 175"/>
                    <a:gd name="T5" fmla="*/ 56 h 115"/>
                    <a:gd name="T6" fmla="*/ 83 w 175"/>
                    <a:gd name="T7" fmla="*/ 47 h 115"/>
                    <a:gd name="T8" fmla="*/ 73 w 175"/>
                    <a:gd name="T9" fmla="*/ 43 h 115"/>
                    <a:gd name="T10" fmla="*/ 69 w 175"/>
                    <a:gd name="T11" fmla="*/ 57 h 115"/>
                    <a:gd name="T12" fmla="*/ 64 w 175"/>
                    <a:gd name="T13" fmla="*/ 55 h 115"/>
                    <a:gd name="T14" fmla="*/ 68 w 175"/>
                    <a:gd name="T15" fmla="*/ 43 h 115"/>
                    <a:gd name="T16" fmla="*/ 59 w 175"/>
                    <a:gd name="T17" fmla="*/ 42 h 115"/>
                    <a:gd name="T18" fmla="*/ 55 w 175"/>
                    <a:gd name="T19" fmla="*/ 55 h 115"/>
                    <a:gd name="T20" fmla="*/ 49 w 175"/>
                    <a:gd name="T21" fmla="*/ 50 h 115"/>
                    <a:gd name="T22" fmla="*/ 55 w 175"/>
                    <a:gd name="T23" fmla="*/ 38 h 115"/>
                    <a:gd name="T24" fmla="*/ 46 w 175"/>
                    <a:gd name="T25" fmla="*/ 32 h 115"/>
                    <a:gd name="T26" fmla="*/ 40 w 175"/>
                    <a:gd name="T27" fmla="*/ 43 h 115"/>
                    <a:gd name="T28" fmla="*/ 34 w 175"/>
                    <a:gd name="T29" fmla="*/ 39 h 115"/>
                    <a:gd name="T30" fmla="*/ 42 w 175"/>
                    <a:gd name="T31" fmla="*/ 30 h 115"/>
                    <a:gd name="T32" fmla="*/ 33 w 175"/>
                    <a:gd name="T33" fmla="*/ 22 h 115"/>
                    <a:gd name="T34" fmla="*/ 25 w 175"/>
                    <a:gd name="T35" fmla="*/ 32 h 115"/>
                    <a:gd name="T36" fmla="*/ 19 w 175"/>
                    <a:gd name="T37" fmla="*/ 29 h 115"/>
                    <a:gd name="T38" fmla="*/ 29 w 175"/>
                    <a:gd name="T39" fmla="*/ 20 h 115"/>
                    <a:gd name="T40" fmla="*/ 23 w 175"/>
                    <a:gd name="T41" fmla="*/ 14 h 115"/>
                    <a:gd name="T42" fmla="*/ 15 w 175"/>
                    <a:gd name="T43" fmla="*/ 24 h 115"/>
                    <a:gd name="T44" fmla="*/ 11 w 175"/>
                    <a:gd name="T45" fmla="*/ 19 h 115"/>
                    <a:gd name="T46" fmla="*/ 20 w 175"/>
                    <a:gd name="T47" fmla="*/ 11 h 115"/>
                    <a:gd name="T48" fmla="*/ 13 w 175"/>
                    <a:gd name="T49" fmla="*/ 4 h 115"/>
                    <a:gd name="T50" fmla="*/ 6 w 175"/>
                    <a:gd name="T51" fmla="*/ 15 h 115"/>
                    <a:gd name="T52" fmla="*/ 0 w 175"/>
                    <a:gd name="T53" fmla="*/ 7 h 115"/>
                    <a:gd name="T54" fmla="*/ 12 w 175"/>
                    <a:gd name="T55" fmla="*/ 0 h 115"/>
                    <a:gd name="T56" fmla="*/ 37 w 175"/>
                    <a:gd name="T57" fmla="*/ 19 h 115"/>
                    <a:gd name="T58" fmla="*/ 64 w 175"/>
                    <a:gd name="T59" fmla="*/ 36 h 115"/>
                    <a:gd name="T60" fmla="*/ 88 w 175"/>
                    <a:gd name="T61" fmla="*/ 46 h 115"/>
                    <a:gd name="T62" fmla="*/ 88 w 175"/>
                    <a:gd name="T63" fmla="*/ 46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9" name="Freeform 31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92 w 1209"/>
                    <a:gd name="T1" fmla="*/ 60 h 328"/>
                    <a:gd name="T2" fmla="*/ 176 w 1209"/>
                    <a:gd name="T3" fmla="*/ 82 h 328"/>
                    <a:gd name="T4" fmla="*/ 157 w 1209"/>
                    <a:gd name="T5" fmla="*/ 101 h 328"/>
                    <a:gd name="T6" fmla="*/ 134 w 1209"/>
                    <a:gd name="T7" fmla="*/ 121 h 328"/>
                    <a:gd name="T8" fmla="*/ 105 w 1209"/>
                    <a:gd name="T9" fmla="*/ 149 h 328"/>
                    <a:gd name="T10" fmla="*/ 110 w 1209"/>
                    <a:gd name="T11" fmla="*/ 150 h 328"/>
                    <a:gd name="T12" fmla="*/ 128 w 1209"/>
                    <a:gd name="T13" fmla="*/ 153 h 328"/>
                    <a:gd name="T14" fmla="*/ 154 w 1209"/>
                    <a:gd name="T15" fmla="*/ 156 h 328"/>
                    <a:gd name="T16" fmla="*/ 187 w 1209"/>
                    <a:gd name="T17" fmla="*/ 161 h 328"/>
                    <a:gd name="T18" fmla="*/ 226 w 1209"/>
                    <a:gd name="T19" fmla="*/ 164 h 328"/>
                    <a:gd name="T20" fmla="*/ 268 w 1209"/>
                    <a:gd name="T21" fmla="*/ 164 h 328"/>
                    <a:gd name="T22" fmla="*/ 312 w 1209"/>
                    <a:gd name="T23" fmla="*/ 164 h 328"/>
                    <a:gd name="T24" fmla="*/ 356 w 1209"/>
                    <a:gd name="T25" fmla="*/ 164 h 328"/>
                    <a:gd name="T26" fmla="*/ 399 w 1209"/>
                    <a:gd name="T27" fmla="*/ 160 h 328"/>
                    <a:gd name="T28" fmla="*/ 443 w 1209"/>
                    <a:gd name="T29" fmla="*/ 147 h 328"/>
                    <a:gd name="T30" fmla="*/ 484 w 1209"/>
                    <a:gd name="T31" fmla="*/ 129 h 328"/>
                    <a:gd name="T32" fmla="*/ 523 w 1209"/>
                    <a:gd name="T33" fmla="*/ 110 h 328"/>
                    <a:gd name="T34" fmla="*/ 555 w 1209"/>
                    <a:gd name="T35" fmla="*/ 91 h 328"/>
                    <a:gd name="T36" fmla="*/ 581 w 1209"/>
                    <a:gd name="T37" fmla="*/ 75 h 328"/>
                    <a:gd name="T38" fmla="*/ 597 w 1209"/>
                    <a:gd name="T39" fmla="*/ 64 h 328"/>
                    <a:gd name="T40" fmla="*/ 604 w 1209"/>
                    <a:gd name="T41" fmla="*/ 60 h 328"/>
                    <a:gd name="T42" fmla="*/ 593 w 1209"/>
                    <a:gd name="T43" fmla="*/ 60 h 328"/>
                    <a:gd name="T44" fmla="*/ 565 w 1209"/>
                    <a:gd name="T45" fmla="*/ 60 h 328"/>
                    <a:gd name="T46" fmla="*/ 524 w 1209"/>
                    <a:gd name="T47" fmla="*/ 60 h 328"/>
                    <a:gd name="T48" fmla="*/ 477 w 1209"/>
                    <a:gd name="T49" fmla="*/ 60 h 328"/>
                    <a:gd name="T50" fmla="*/ 428 w 1209"/>
                    <a:gd name="T51" fmla="*/ 59 h 328"/>
                    <a:gd name="T52" fmla="*/ 385 w 1209"/>
                    <a:gd name="T53" fmla="*/ 58 h 328"/>
                    <a:gd name="T54" fmla="*/ 350 w 1209"/>
                    <a:gd name="T55" fmla="*/ 57 h 328"/>
                    <a:gd name="T56" fmla="*/ 332 w 1209"/>
                    <a:gd name="T57" fmla="*/ 56 h 328"/>
                    <a:gd name="T58" fmla="*/ 313 w 1209"/>
                    <a:gd name="T59" fmla="*/ 52 h 328"/>
                    <a:gd name="T60" fmla="*/ 280 w 1209"/>
                    <a:gd name="T61" fmla="*/ 45 h 328"/>
                    <a:gd name="T62" fmla="*/ 237 w 1209"/>
                    <a:gd name="T63" fmla="*/ 35 h 328"/>
                    <a:gd name="T64" fmla="*/ 190 w 1209"/>
                    <a:gd name="T65" fmla="*/ 26 h 328"/>
                    <a:gd name="T66" fmla="*/ 144 w 1209"/>
                    <a:gd name="T67" fmla="*/ 16 h 328"/>
                    <a:gd name="T68" fmla="*/ 104 w 1209"/>
                    <a:gd name="T69" fmla="*/ 8 h 328"/>
                    <a:gd name="T70" fmla="*/ 77 w 1209"/>
                    <a:gd name="T71" fmla="*/ 2 h 328"/>
                    <a:gd name="T72" fmla="*/ 67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1995" name="Picture 32" descr="hm00385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996" name="Picture 33" descr="hm00385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1993" name="Text Box 34"/>
            <p:cNvSpPr txBox="1">
              <a:spLocks noChangeArrowheads="1"/>
            </p:cNvSpPr>
            <p:nvPr/>
          </p:nvSpPr>
          <p:spPr bwMode="auto">
            <a:xfrm>
              <a:off x="3697" y="2342"/>
              <a:ext cx="11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CA" altLang="en-US" sz="3000"/>
            </a:p>
          </p:txBody>
        </p:sp>
      </p:grpSp>
      <p:sp>
        <p:nvSpPr>
          <p:cNvPr id="41990" name="Rectangle 35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1" name="Text Box 3"/>
          <p:cNvSpPr txBox="1">
            <a:spLocks noChangeArrowheads="1"/>
          </p:cNvSpPr>
          <p:nvPr/>
        </p:nvSpPr>
        <p:spPr bwMode="auto">
          <a:xfrm>
            <a:off x="0" y="381000"/>
            <a:ext cx="9372600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Value of Solution:</a:t>
            </a:r>
            <a:r>
              <a:rPr lang="en-US" altLang="en-US"/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Flow from </a:t>
            </a:r>
            <a:r>
              <a:rPr lang="en-US" altLang="en-US">
                <a:solidFill>
                  <a:schemeClr val="accent2"/>
                </a:solidFill>
              </a:rPr>
              <a:t>s</a:t>
            </a:r>
            <a:r>
              <a:rPr lang="en-US" altLang="en-US"/>
              <a:t> into the network</a:t>
            </a:r>
          </a:p>
          <a:p>
            <a:pPr lvl="1" eaLnBrk="1" hangingPunct="1"/>
            <a:r>
              <a:rPr lang="en-US" altLang="en-US"/>
              <a:t>        minus flow from the network back into </a:t>
            </a:r>
            <a:r>
              <a:rPr lang="en-US" altLang="en-US">
                <a:solidFill>
                  <a:schemeClr val="accent2"/>
                </a:solidFill>
              </a:rPr>
              <a:t>s</a:t>
            </a:r>
            <a:r>
              <a:rPr lang="en-US" altLang="en-US"/>
              <a:t>.</a:t>
            </a:r>
          </a:p>
          <a:p>
            <a:pPr lvl="1" eaLnBrk="1" hangingPunct="1"/>
            <a:r>
              <a:rPr lang="en-US" altLang="en-US">
                <a:solidFill>
                  <a:schemeClr val="accent2"/>
                </a:solidFill>
              </a:rPr>
              <a:t>         rate(F) =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</a:t>
            </a:r>
            <a:r>
              <a:rPr lang="en-US" altLang="en-US" sz="3000" baseline="-25000">
                <a:solidFill>
                  <a:schemeClr val="accent2"/>
                </a:solidFill>
              </a:rPr>
              <a:t>u</a:t>
            </a:r>
            <a:r>
              <a:rPr lang="en-US" altLang="en-US" sz="3000">
                <a:solidFill>
                  <a:schemeClr val="accent2"/>
                </a:solidFill>
              </a:rPr>
              <a:t> F</a:t>
            </a:r>
            <a:r>
              <a:rPr lang="en-US" altLang="en-US" sz="3000" baseline="-25000">
                <a:solidFill>
                  <a:schemeClr val="accent2"/>
                </a:solidFill>
              </a:rPr>
              <a:t>&lt;s,u&gt;</a:t>
            </a:r>
          </a:p>
        </p:txBody>
      </p:sp>
      <p:sp>
        <p:nvSpPr>
          <p:cNvPr id="43012" name="Line 4"/>
          <p:cNvSpPr>
            <a:spLocks noChangeShapeType="1"/>
          </p:cNvSpPr>
          <p:nvPr/>
        </p:nvSpPr>
        <p:spPr bwMode="auto">
          <a:xfrm>
            <a:off x="4140200" y="4267200"/>
            <a:ext cx="0" cy="45720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43013" name="Group 5"/>
          <p:cNvGrpSpPr>
            <a:grpSpLocks/>
          </p:cNvGrpSpPr>
          <p:nvPr/>
        </p:nvGrpSpPr>
        <p:grpSpPr bwMode="auto">
          <a:xfrm>
            <a:off x="533400" y="4278313"/>
            <a:ext cx="2590800" cy="1970087"/>
            <a:chOff x="288" y="2448"/>
            <a:chExt cx="1632" cy="1241"/>
          </a:xfrm>
        </p:grpSpPr>
        <p:grpSp>
          <p:nvGrpSpPr>
            <p:cNvPr id="43041" name="Group 6"/>
            <p:cNvGrpSpPr>
              <a:grpSpLocks/>
            </p:cNvGrpSpPr>
            <p:nvPr/>
          </p:nvGrpSpPr>
          <p:grpSpPr bwMode="auto">
            <a:xfrm flipH="1">
              <a:off x="432" y="2448"/>
              <a:ext cx="1488" cy="1241"/>
              <a:chOff x="192" y="2736"/>
              <a:chExt cx="1488" cy="1241"/>
            </a:xfrm>
          </p:grpSpPr>
          <p:sp>
            <p:nvSpPr>
              <p:cNvPr id="43044" name="AutoShape 7"/>
              <p:cNvSpPr>
                <a:spLocks noChangeAspect="1" noChangeArrowheads="1" noTextEdit="1"/>
              </p:cNvSpPr>
              <p:nvPr/>
            </p:nvSpPr>
            <p:spPr bwMode="auto">
              <a:xfrm>
                <a:off x="192" y="2736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5" name="Freeform 8"/>
              <p:cNvSpPr>
                <a:spLocks/>
              </p:cNvSpPr>
              <p:nvPr/>
            </p:nvSpPr>
            <p:spPr bwMode="auto">
              <a:xfrm>
                <a:off x="207" y="2747"/>
                <a:ext cx="1462" cy="1157"/>
              </a:xfrm>
              <a:custGeom>
                <a:avLst/>
                <a:gdLst>
                  <a:gd name="T0" fmla="*/ 497 w 2924"/>
                  <a:gd name="T1" fmla="*/ 19 h 2314"/>
                  <a:gd name="T2" fmla="*/ 449 w 2924"/>
                  <a:gd name="T3" fmla="*/ 3 h 2314"/>
                  <a:gd name="T4" fmla="*/ 416 w 2924"/>
                  <a:gd name="T5" fmla="*/ 1 h 2314"/>
                  <a:gd name="T6" fmla="*/ 353 w 2924"/>
                  <a:gd name="T7" fmla="*/ 11 h 2314"/>
                  <a:gd name="T8" fmla="*/ 288 w 2924"/>
                  <a:gd name="T9" fmla="*/ 16 h 2314"/>
                  <a:gd name="T10" fmla="*/ 225 w 2924"/>
                  <a:gd name="T11" fmla="*/ 30 h 2314"/>
                  <a:gd name="T12" fmla="*/ 162 w 2924"/>
                  <a:gd name="T13" fmla="*/ 71 h 2314"/>
                  <a:gd name="T14" fmla="*/ 115 w 2924"/>
                  <a:gd name="T15" fmla="*/ 114 h 2314"/>
                  <a:gd name="T16" fmla="*/ 90 w 2924"/>
                  <a:gd name="T17" fmla="*/ 156 h 2314"/>
                  <a:gd name="T18" fmla="*/ 88 w 2924"/>
                  <a:gd name="T19" fmla="*/ 204 h 2314"/>
                  <a:gd name="T20" fmla="*/ 67 w 2924"/>
                  <a:gd name="T21" fmla="*/ 244 h 2314"/>
                  <a:gd name="T22" fmla="*/ 28 w 2924"/>
                  <a:gd name="T23" fmla="*/ 285 h 2314"/>
                  <a:gd name="T24" fmla="*/ 2 w 2924"/>
                  <a:gd name="T25" fmla="*/ 352 h 2314"/>
                  <a:gd name="T26" fmla="*/ 4 w 2924"/>
                  <a:gd name="T27" fmla="*/ 431 h 2314"/>
                  <a:gd name="T28" fmla="*/ 21 w 2924"/>
                  <a:gd name="T29" fmla="*/ 498 h 2314"/>
                  <a:gd name="T30" fmla="*/ 36 w 2924"/>
                  <a:gd name="T31" fmla="*/ 550 h 2314"/>
                  <a:gd name="T32" fmla="*/ 34 w 2924"/>
                  <a:gd name="T33" fmla="*/ 602 h 2314"/>
                  <a:gd name="T34" fmla="*/ 22 w 2924"/>
                  <a:gd name="T35" fmla="*/ 676 h 2314"/>
                  <a:gd name="T36" fmla="*/ 11 w 2924"/>
                  <a:gd name="T37" fmla="*/ 765 h 2314"/>
                  <a:gd name="T38" fmla="*/ 12 w 2924"/>
                  <a:gd name="T39" fmla="*/ 859 h 2314"/>
                  <a:gd name="T40" fmla="*/ 39 w 2924"/>
                  <a:gd name="T41" fmla="*/ 944 h 2314"/>
                  <a:gd name="T42" fmla="*/ 69 w 2924"/>
                  <a:gd name="T43" fmla="*/ 1006 h 2314"/>
                  <a:gd name="T44" fmla="*/ 89 w 2924"/>
                  <a:gd name="T45" fmla="*/ 1038 h 2314"/>
                  <a:gd name="T46" fmla="*/ 142 w 2924"/>
                  <a:gd name="T47" fmla="*/ 1054 h 2314"/>
                  <a:gd name="T48" fmla="*/ 213 w 2924"/>
                  <a:gd name="T49" fmla="*/ 1060 h 2314"/>
                  <a:gd name="T50" fmla="*/ 268 w 2924"/>
                  <a:gd name="T51" fmla="*/ 1062 h 2314"/>
                  <a:gd name="T52" fmla="*/ 331 w 2924"/>
                  <a:gd name="T53" fmla="*/ 1090 h 2314"/>
                  <a:gd name="T54" fmla="*/ 420 w 2924"/>
                  <a:gd name="T55" fmla="*/ 1129 h 2314"/>
                  <a:gd name="T56" fmla="*/ 539 w 2924"/>
                  <a:gd name="T57" fmla="*/ 1146 h 2314"/>
                  <a:gd name="T58" fmla="*/ 647 w 2924"/>
                  <a:gd name="T59" fmla="*/ 1121 h 2314"/>
                  <a:gd name="T60" fmla="*/ 735 w 2924"/>
                  <a:gd name="T61" fmla="*/ 1092 h 2314"/>
                  <a:gd name="T62" fmla="*/ 843 w 2924"/>
                  <a:gd name="T63" fmla="*/ 1105 h 2314"/>
                  <a:gd name="T64" fmla="*/ 964 w 2924"/>
                  <a:gd name="T65" fmla="*/ 1152 h 2314"/>
                  <a:gd name="T66" fmla="*/ 1048 w 2924"/>
                  <a:gd name="T67" fmla="*/ 1155 h 2314"/>
                  <a:gd name="T68" fmla="*/ 1137 w 2924"/>
                  <a:gd name="T69" fmla="*/ 1135 h 2314"/>
                  <a:gd name="T70" fmla="*/ 1248 w 2924"/>
                  <a:gd name="T71" fmla="*/ 1120 h 2314"/>
                  <a:gd name="T72" fmla="*/ 1321 w 2924"/>
                  <a:gd name="T73" fmla="*/ 1124 h 2314"/>
                  <a:gd name="T74" fmla="*/ 1354 w 2924"/>
                  <a:gd name="T75" fmla="*/ 1109 h 2314"/>
                  <a:gd name="T76" fmla="*/ 1360 w 2924"/>
                  <a:gd name="T77" fmla="*/ 1048 h 2314"/>
                  <a:gd name="T78" fmla="*/ 1368 w 2924"/>
                  <a:gd name="T79" fmla="*/ 996 h 2314"/>
                  <a:gd name="T80" fmla="*/ 1382 w 2924"/>
                  <a:gd name="T81" fmla="*/ 956 h 2314"/>
                  <a:gd name="T82" fmla="*/ 1399 w 2924"/>
                  <a:gd name="T83" fmla="*/ 915 h 2314"/>
                  <a:gd name="T84" fmla="*/ 1426 w 2924"/>
                  <a:gd name="T85" fmla="*/ 877 h 2314"/>
                  <a:gd name="T86" fmla="*/ 1452 w 2924"/>
                  <a:gd name="T87" fmla="*/ 833 h 2314"/>
                  <a:gd name="T88" fmla="*/ 1458 w 2924"/>
                  <a:gd name="T89" fmla="*/ 764 h 2314"/>
                  <a:gd name="T90" fmla="*/ 1458 w 2924"/>
                  <a:gd name="T91" fmla="*/ 680 h 2314"/>
                  <a:gd name="T92" fmla="*/ 1461 w 2924"/>
                  <a:gd name="T93" fmla="*/ 608 h 2314"/>
                  <a:gd name="T94" fmla="*/ 1436 w 2924"/>
                  <a:gd name="T95" fmla="*/ 544 h 2314"/>
                  <a:gd name="T96" fmla="*/ 1384 w 2924"/>
                  <a:gd name="T97" fmla="*/ 486 h 2314"/>
                  <a:gd name="T98" fmla="*/ 1334 w 2924"/>
                  <a:gd name="T99" fmla="*/ 444 h 2314"/>
                  <a:gd name="T100" fmla="*/ 1239 w 2924"/>
                  <a:gd name="T101" fmla="*/ 417 h 2314"/>
                  <a:gd name="T102" fmla="*/ 1088 w 2924"/>
                  <a:gd name="T103" fmla="*/ 399 h 2314"/>
                  <a:gd name="T104" fmla="*/ 995 w 2924"/>
                  <a:gd name="T105" fmla="*/ 368 h 2314"/>
                  <a:gd name="T106" fmla="*/ 951 w 2924"/>
                  <a:gd name="T107" fmla="*/ 327 h 2314"/>
                  <a:gd name="T108" fmla="*/ 930 w 2924"/>
                  <a:gd name="T109" fmla="*/ 284 h 2314"/>
                  <a:gd name="T110" fmla="*/ 860 w 2924"/>
                  <a:gd name="T111" fmla="*/ 250 h 2314"/>
                  <a:gd name="T112" fmla="*/ 776 w 2924"/>
                  <a:gd name="T113" fmla="*/ 214 h 2314"/>
                  <a:gd name="T114" fmla="*/ 731 w 2924"/>
                  <a:gd name="T115" fmla="*/ 166 h 2314"/>
                  <a:gd name="T116" fmla="*/ 678 w 2924"/>
                  <a:gd name="T117" fmla="*/ 108 h 2314"/>
                  <a:gd name="T118" fmla="*/ 614 w 2924"/>
                  <a:gd name="T119" fmla="*/ 59 h 2314"/>
                  <a:gd name="T120" fmla="*/ 584 w 2924"/>
                  <a:gd name="T121" fmla="*/ 40 h 2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924" h="2314">
                    <a:moveTo>
                      <a:pt x="1167" y="80"/>
                    </a:moveTo>
                    <a:lnTo>
                      <a:pt x="1111" y="69"/>
                    </a:lnTo>
                    <a:lnTo>
                      <a:pt x="1064" y="58"/>
                    </a:lnTo>
                    <a:lnTo>
                      <a:pt x="1024" y="47"/>
                    </a:lnTo>
                    <a:lnTo>
                      <a:pt x="993" y="38"/>
                    </a:lnTo>
                    <a:lnTo>
                      <a:pt x="964" y="29"/>
                    </a:lnTo>
                    <a:lnTo>
                      <a:pt x="943" y="22"/>
                    </a:lnTo>
                    <a:lnTo>
                      <a:pt x="925" y="14"/>
                    </a:lnTo>
                    <a:lnTo>
                      <a:pt x="911" y="11"/>
                    </a:lnTo>
                    <a:lnTo>
                      <a:pt x="898" y="6"/>
                    </a:lnTo>
                    <a:lnTo>
                      <a:pt x="885" y="2"/>
                    </a:lnTo>
                    <a:lnTo>
                      <a:pt x="873" y="0"/>
                    </a:lnTo>
                    <a:lnTo>
                      <a:pt x="862" y="0"/>
                    </a:lnTo>
                    <a:lnTo>
                      <a:pt x="848" y="0"/>
                    </a:lnTo>
                    <a:lnTo>
                      <a:pt x="831" y="1"/>
                    </a:lnTo>
                    <a:lnTo>
                      <a:pt x="811" y="5"/>
                    </a:lnTo>
                    <a:lnTo>
                      <a:pt x="788" y="11"/>
                    </a:lnTo>
                    <a:lnTo>
                      <a:pt x="759" y="14"/>
                    </a:lnTo>
                    <a:lnTo>
                      <a:pt x="733" y="19"/>
                    </a:lnTo>
                    <a:lnTo>
                      <a:pt x="706" y="21"/>
                    </a:lnTo>
                    <a:lnTo>
                      <a:pt x="680" y="23"/>
                    </a:lnTo>
                    <a:lnTo>
                      <a:pt x="653" y="24"/>
                    </a:lnTo>
                    <a:lnTo>
                      <a:pt x="628" y="26"/>
                    </a:lnTo>
                    <a:lnTo>
                      <a:pt x="601" y="28"/>
                    </a:lnTo>
                    <a:lnTo>
                      <a:pt x="576" y="31"/>
                    </a:lnTo>
                    <a:lnTo>
                      <a:pt x="550" y="33"/>
                    </a:lnTo>
                    <a:lnTo>
                      <a:pt x="525" y="38"/>
                    </a:lnTo>
                    <a:lnTo>
                      <a:pt x="500" y="43"/>
                    </a:lnTo>
                    <a:lnTo>
                      <a:pt x="474" y="51"/>
                    </a:lnTo>
                    <a:lnTo>
                      <a:pt x="449" y="60"/>
                    </a:lnTo>
                    <a:lnTo>
                      <a:pt x="423" y="72"/>
                    </a:lnTo>
                    <a:lnTo>
                      <a:pt x="398" y="87"/>
                    </a:lnTo>
                    <a:lnTo>
                      <a:pt x="372" y="105"/>
                    </a:lnTo>
                    <a:lnTo>
                      <a:pt x="346" y="124"/>
                    </a:lnTo>
                    <a:lnTo>
                      <a:pt x="324" y="142"/>
                    </a:lnTo>
                    <a:lnTo>
                      <a:pt x="301" y="159"/>
                    </a:lnTo>
                    <a:lnTo>
                      <a:pt x="281" y="177"/>
                    </a:lnTo>
                    <a:lnTo>
                      <a:pt x="262" y="194"/>
                    </a:lnTo>
                    <a:lnTo>
                      <a:pt x="244" y="210"/>
                    </a:lnTo>
                    <a:lnTo>
                      <a:pt x="230" y="228"/>
                    </a:lnTo>
                    <a:lnTo>
                      <a:pt x="217" y="244"/>
                    </a:lnTo>
                    <a:lnTo>
                      <a:pt x="203" y="261"/>
                    </a:lnTo>
                    <a:lnTo>
                      <a:pt x="194" y="278"/>
                    </a:lnTo>
                    <a:lnTo>
                      <a:pt x="186" y="294"/>
                    </a:lnTo>
                    <a:lnTo>
                      <a:pt x="180" y="312"/>
                    </a:lnTo>
                    <a:lnTo>
                      <a:pt x="175" y="331"/>
                    </a:lnTo>
                    <a:lnTo>
                      <a:pt x="173" y="348"/>
                    </a:lnTo>
                    <a:lnTo>
                      <a:pt x="173" y="368"/>
                    </a:lnTo>
                    <a:lnTo>
                      <a:pt x="176" y="389"/>
                    </a:lnTo>
                    <a:lnTo>
                      <a:pt x="176" y="407"/>
                    </a:lnTo>
                    <a:lnTo>
                      <a:pt x="173" y="426"/>
                    </a:lnTo>
                    <a:lnTo>
                      <a:pt x="167" y="441"/>
                    </a:lnTo>
                    <a:lnTo>
                      <a:pt x="158" y="458"/>
                    </a:lnTo>
                    <a:lnTo>
                      <a:pt x="146" y="473"/>
                    </a:lnTo>
                    <a:lnTo>
                      <a:pt x="133" y="488"/>
                    </a:lnTo>
                    <a:lnTo>
                      <a:pt x="118" y="502"/>
                    </a:lnTo>
                    <a:lnTo>
                      <a:pt x="104" y="519"/>
                    </a:lnTo>
                    <a:lnTo>
                      <a:pt x="86" y="533"/>
                    </a:lnTo>
                    <a:lnTo>
                      <a:pt x="72" y="552"/>
                    </a:lnTo>
                    <a:lnTo>
                      <a:pt x="56" y="569"/>
                    </a:lnTo>
                    <a:lnTo>
                      <a:pt x="42" y="592"/>
                    </a:lnTo>
                    <a:lnTo>
                      <a:pt x="29" y="614"/>
                    </a:lnTo>
                    <a:lnTo>
                      <a:pt x="18" y="640"/>
                    </a:lnTo>
                    <a:lnTo>
                      <a:pt x="10" y="670"/>
                    </a:lnTo>
                    <a:lnTo>
                      <a:pt x="4" y="703"/>
                    </a:lnTo>
                    <a:lnTo>
                      <a:pt x="1" y="735"/>
                    </a:lnTo>
                    <a:lnTo>
                      <a:pt x="0" y="768"/>
                    </a:lnTo>
                    <a:lnTo>
                      <a:pt x="1" y="799"/>
                    </a:lnTo>
                    <a:lnTo>
                      <a:pt x="4" y="833"/>
                    </a:lnTo>
                    <a:lnTo>
                      <a:pt x="8" y="861"/>
                    </a:lnTo>
                    <a:lnTo>
                      <a:pt x="14" y="891"/>
                    </a:lnTo>
                    <a:lnTo>
                      <a:pt x="20" y="918"/>
                    </a:lnTo>
                    <a:lnTo>
                      <a:pt x="27" y="946"/>
                    </a:lnTo>
                    <a:lnTo>
                      <a:pt x="34" y="971"/>
                    </a:lnTo>
                    <a:lnTo>
                      <a:pt x="42" y="996"/>
                    </a:lnTo>
                    <a:lnTo>
                      <a:pt x="48" y="1018"/>
                    </a:lnTo>
                    <a:lnTo>
                      <a:pt x="56" y="1042"/>
                    </a:lnTo>
                    <a:lnTo>
                      <a:pt x="61" y="1061"/>
                    </a:lnTo>
                    <a:lnTo>
                      <a:pt x="66" y="1081"/>
                    </a:lnTo>
                    <a:lnTo>
                      <a:pt x="71" y="1100"/>
                    </a:lnTo>
                    <a:lnTo>
                      <a:pt x="73" y="1118"/>
                    </a:lnTo>
                    <a:lnTo>
                      <a:pt x="73" y="1134"/>
                    </a:lnTo>
                    <a:lnTo>
                      <a:pt x="72" y="1155"/>
                    </a:lnTo>
                    <a:lnTo>
                      <a:pt x="71" y="1178"/>
                    </a:lnTo>
                    <a:lnTo>
                      <a:pt x="68" y="1203"/>
                    </a:lnTo>
                    <a:lnTo>
                      <a:pt x="63" y="1227"/>
                    </a:lnTo>
                    <a:lnTo>
                      <a:pt x="60" y="1256"/>
                    </a:lnTo>
                    <a:lnTo>
                      <a:pt x="54" y="1286"/>
                    </a:lnTo>
                    <a:lnTo>
                      <a:pt x="50" y="1319"/>
                    </a:lnTo>
                    <a:lnTo>
                      <a:pt x="44" y="1351"/>
                    </a:lnTo>
                    <a:lnTo>
                      <a:pt x="39" y="1384"/>
                    </a:lnTo>
                    <a:lnTo>
                      <a:pt x="33" y="1420"/>
                    </a:lnTo>
                    <a:lnTo>
                      <a:pt x="29" y="1456"/>
                    </a:lnTo>
                    <a:lnTo>
                      <a:pt x="24" y="1493"/>
                    </a:lnTo>
                    <a:lnTo>
                      <a:pt x="21" y="1529"/>
                    </a:lnTo>
                    <a:lnTo>
                      <a:pt x="18" y="1567"/>
                    </a:lnTo>
                    <a:lnTo>
                      <a:pt x="16" y="1607"/>
                    </a:lnTo>
                    <a:lnTo>
                      <a:pt x="15" y="1644"/>
                    </a:lnTo>
                    <a:lnTo>
                      <a:pt x="19" y="1681"/>
                    </a:lnTo>
                    <a:lnTo>
                      <a:pt x="24" y="1717"/>
                    </a:lnTo>
                    <a:lnTo>
                      <a:pt x="32" y="1755"/>
                    </a:lnTo>
                    <a:lnTo>
                      <a:pt x="40" y="1789"/>
                    </a:lnTo>
                    <a:lnTo>
                      <a:pt x="52" y="1823"/>
                    </a:lnTo>
                    <a:lnTo>
                      <a:pt x="64" y="1855"/>
                    </a:lnTo>
                    <a:lnTo>
                      <a:pt x="77" y="1887"/>
                    </a:lnTo>
                    <a:lnTo>
                      <a:pt x="89" y="1915"/>
                    </a:lnTo>
                    <a:lnTo>
                      <a:pt x="103" y="1943"/>
                    </a:lnTo>
                    <a:lnTo>
                      <a:pt x="115" y="1967"/>
                    </a:lnTo>
                    <a:lnTo>
                      <a:pt x="128" y="1991"/>
                    </a:lnTo>
                    <a:lnTo>
                      <a:pt x="138" y="2011"/>
                    </a:lnTo>
                    <a:lnTo>
                      <a:pt x="147" y="2029"/>
                    </a:lnTo>
                    <a:lnTo>
                      <a:pt x="155" y="2045"/>
                    </a:lnTo>
                    <a:lnTo>
                      <a:pt x="161" y="2059"/>
                    </a:lnTo>
                    <a:lnTo>
                      <a:pt x="166" y="2068"/>
                    </a:lnTo>
                    <a:lnTo>
                      <a:pt x="178" y="2076"/>
                    </a:lnTo>
                    <a:lnTo>
                      <a:pt x="193" y="2084"/>
                    </a:lnTo>
                    <a:lnTo>
                      <a:pt x="212" y="2093"/>
                    </a:lnTo>
                    <a:lnTo>
                      <a:pt x="233" y="2097"/>
                    </a:lnTo>
                    <a:lnTo>
                      <a:pt x="257" y="2104"/>
                    </a:lnTo>
                    <a:lnTo>
                      <a:pt x="284" y="2107"/>
                    </a:lnTo>
                    <a:lnTo>
                      <a:pt x="312" y="2112"/>
                    </a:lnTo>
                    <a:lnTo>
                      <a:pt x="339" y="2114"/>
                    </a:lnTo>
                    <a:lnTo>
                      <a:pt x="369" y="2117"/>
                    </a:lnTo>
                    <a:lnTo>
                      <a:pt x="397" y="2118"/>
                    </a:lnTo>
                    <a:lnTo>
                      <a:pt x="425" y="2119"/>
                    </a:lnTo>
                    <a:lnTo>
                      <a:pt x="451" y="2121"/>
                    </a:lnTo>
                    <a:lnTo>
                      <a:pt x="475" y="2122"/>
                    </a:lnTo>
                    <a:lnTo>
                      <a:pt x="497" y="2122"/>
                    </a:lnTo>
                    <a:lnTo>
                      <a:pt x="517" y="2123"/>
                    </a:lnTo>
                    <a:lnTo>
                      <a:pt x="535" y="2124"/>
                    </a:lnTo>
                    <a:lnTo>
                      <a:pt x="556" y="2131"/>
                    </a:lnTo>
                    <a:lnTo>
                      <a:pt x="579" y="2139"/>
                    </a:lnTo>
                    <a:lnTo>
                      <a:pt x="605" y="2152"/>
                    </a:lnTo>
                    <a:lnTo>
                      <a:pt x="631" y="2164"/>
                    </a:lnTo>
                    <a:lnTo>
                      <a:pt x="661" y="2179"/>
                    </a:lnTo>
                    <a:lnTo>
                      <a:pt x="692" y="2196"/>
                    </a:lnTo>
                    <a:lnTo>
                      <a:pt x="726" y="2212"/>
                    </a:lnTo>
                    <a:lnTo>
                      <a:pt x="762" y="2228"/>
                    </a:lnTo>
                    <a:lnTo>
                      <a:pt x="800" y="2243"/>
                    </a:lnTo>
                    <a:lnTo>
                      <a:pt x="839" y="2258"/>
                    </a:lnTo>
                    <a:lnTo>
                      <a:pt x="883" y="2270"/>
                    </a:lnTo>
                    <a:lnTo>
                      <a:pt x="927" y="2280"/>
                    </a:lnTo>
                    <a:lnTo>
                      <a:pt x="975" y="2288"/>
                    </a:lnTo>
                    <a:lnTo>
                      <a:pt x="1024" y="2291"/>
                    </a:lnTo>
                    <a:lnTo>
                      <a:pt x="1078" y="2292"/>
                    </a:lnTo>
                    <a:lnTo>
                      <a:pt x="1127" y="2285"/>
                    </a:lnTo>
                    <a:lnTo>
                      <a:pt x="1174" y="2278"/>
                    </a:lnTo>
                    <a:lnTo>
                      <a:pt x="1217" y="2267"/>
                    </a:lnTo>
                    <a:lnTo>
                      <a:pt x="1258" y="2255"/>
                    </a:lnTo>
                    <a:lnTo>
                      <a:pt x="1293" y="2241"/>
                    </a:lnTo>
                    <a:lnTo>
                      <a:pt x="1330" y="2227"/>
                    </a:lnTo>
                    <a:lnTo>
                      <a:pt x="1365" y="2212"/>
                    </a:lnTo>
                    <a:lnTo>
                      <a:pt x="1401" y="2201"/>
                    </a:lnTo>
                    <a:lnTo>
                      <a:pt x="1434" y="2190"/>
                    </a:lnTo>
                    <a:lnTo>
                      <a:pt x="1470" y="2183"/>
                    </a:lnTo>
                    <a:lnTo>
                      <a:pt x="1507" y="2178"/>
                    </a:lnTo>
                    <a:lnTo>
                      <a:pt x="1546" y="2178"/>
                    </a:lnTo>
                    <a:lnTo>
                      <a:pt x="1590" y="2183"/>
                    </a:lnTo>
                    <a:lnTo>
                      <a:pt x="1635" y="2192"/>
                    </a:lnTo>
                    <a:lnTo>
                      <a:pt x="1685" y="2209"/>
                    </a:lnTo>
                    <a:lnTo>
                      <a:pt x="1740" y="2233"/>
                    </a:lnTo>
                    <a:lnTo>
                      <a:pt x="1794" y="2258"/>
                    </a:lnTo>
                    <a:lnTo>
                      <a:pt x="1843" y="2276"/>
                    </a:lnTo>
                    <a:lnTo>
                      <a:pt x="1887" y="2291"/>
                    </a:lnTo>
                    <a:lnTo>
                      <a:pt x="1928" y="2303"/>
                    </a:lnTo>
                    <a:lnTo>
                      <a:pt x="1965" y="2310"/>
                    </a:lnTo>
                    <a:lnTo>
                      <a:pt x="2001" y="2314"/>
                    </a:lnTo>
                    <a:lnTo>
                      <a:pt x="2033" y="2314"/>
                    </a:lnTo>
                    <a:lnTo>
                      <a:pt x="2066" y="2314"/>
                    </a:lnTo>
                    <a:lnTo>
                      <a:pt x="2096" y="2309"/>
                    </a:lnTo>
                    <a:lnTo>
                      <a:pt x="2128" y="2304"/>
                    </a:lnTo>
                    <a:lnTo>
                      <a:pt x="2161" y="2295"/>
                    </a:lnTo>
                    <a:lnTo>
                      <a:pt x="2196" y="2288"/>
                    </a:lnTo>
                    <a:lnTo>
                      <a:pt x="2232" y="2279"/>
                    </a:lnTo>
                    <a:lnTo>
                      <a:pt x="2273" y="2270"/>
                    </a:lnTo>
                    <a:lnTo>
                      <a:pt x="2315" y="2260"/>
                    </a:lnTo>
                    <a:lnTo>
                      <a:pt x="2365" y="2253"/>
                    </a:lnTo>
                    <a:lnTo>
                      <a:pt x="2412" y="2247"/>
                    </a:lnTo>
                    <a:lnTo>
                      <a:pt x="2456" y="2242"/>
                    </a:lnTo>
                    <a:lnTo>
                      <a:pt x="2496" y="2240"/>
                    </a:lnTo>
                    <a:lnTo>
                      <a:pt x="2534" y="2241"/>
                    </a:lnTo>
                    <a:lnTo>
                      <a:pt x="2565" y="2241"/>
                    </a:lnTo>
                    <a:lnTo>
                      <a:pt x="2594" y="2244"/>
                    </a:lnTo>
                    <a:lnTo>
                      <a:pt x="2620" y="2246"/>
                    </a:lnTo>
                    <a:lnTo>
                      <a:pt x="2642" y="2247"/>
                    </a:lnTo>
                    <a:lnTo>
                      <a:pt x="2661" y="2247"/>
                    </a:lnTo>
                    <a:lnTo>
                      <a:pt x="2676" y="2243"/>
                    </a:lnTo>
                    <a:lnTo>
                      <a:pt x="2690" y="2237"/>
                    </a:lnTo>
                    <a:lnTo>
                      <a:pt x="2701" y="2230"/>
                    </a:lnTo>
                    <a:lnTo>
                      <a:pt x="2708" y="2217"/>
                    </a:lnTo>
                    <a:lnTo>
                      <a:pt x="2714" y="2200"/>
                    </a:lnTo>
                    <a:lnTo>
                      <a:pt x="2717" y="2179"/>
                    </a:lnTo>
                    <a:lnTo>
                      <a:pt x="2719" y="2154"/>
                    </a:lnTo>
                    <a:lnTo>
                      <a:pt x="2719" y="2123"/>
                    </a:lnTo>
                    <a:lnTo>
                      <a:pt x="2720" y="2096"/>
                    </a:lnTo>
                    <a:lnTo>
                      <a:pt x="2722" y="2073"/>
                    </a:lnTo>
                    <a:lnTo>
                      <a:pt x="2724" y="2050"/>
                    </a:lnTo>
                    <a:lnTo>
                      <a:pt x="2727" y="2028"/>
                    </a:lnTo>
                    <a:lnTo>
                      <a:pt x="2732" y="2009"/>
                    </a:lnTo>
                    <a:lnTo>
                      <a:pt x="2735" y="1991"/>
                    </a:lnTo>
                    <a:lnTo>
                      <a:pt x="2741" y="1975"/>
                    </a:lnTo>
                    <a:lnTo>
                      <a:pt x="2745" y="1957"/>
                    </a:lnTo>
                    <a:lnTo>
                      <a:pt x="2751" y="1943"/>
                    </a:lnTo>
                    <a:lnTo>
                      <a:pt x="2757" y="1926"/>
                    </a:lnTo>
                    <a:lnTo>
                      <a:pt x="2764" y="1911"/>
                    </a:lnTo>
                    <a:lnTo>
                      <a:pt x="2769" y="1895"/>
                    </a:lnTo>
                    <a:lnTo>
                      <a:pt x="2777" y="1880"/>
                    </a:lnTo>
                    <a:lnTo>
                      <a:pt x="2783" y="1863"/>
                    </a:lnTo>
                    <a:lnTo>
                      <a:pt x="2790" y="1846"/>
                    </a:lnTo>
                    <a:lnTo>
                      <a:pt x="2798" y="1829"/>
                    </a:lnTo>
                    <a:lnTo>
                      <a:pt x="2807" y="1813"/>
                    </a:lnTo>
                    <a:lnTo>
                      <a:pt x="2816" y="1798"/>
                    </a:lnTo>
                    <a:lnTo>
                      <a:pt x="2828" y="1783"/>
                    </a:lnTo>
                    <a:lnTo>
                      <a:pt x="2839" y="1768"/>
                    </a:lnTo>
                    <a:lnTo>
                      <a:pt x="2851" y="1754"/>
                    </a:lnTo>
                    <a:lnTo>
                      <a:pt x="2863" y="1737"/>
                    </a:lnTo>
                    <a:lnTo>
                      <a:pt x="2875" y="1723"/>
                    </a:lnTo>
                    <a:lnTo>
                      <a:pt x="2884" y="1704"/>
                    </a:lnTo>
                    <a:lnTo>
                      <a:pt x="2894" y="1686"/>
                    </a:lnTo>
                    <a:lnTo>
                      <a:pt x="2903" y="1665"/>
                    </a:lnTo>
                    <a:lnTo>
                      <a:pt x="2910" y="1643"/>
                    </a:lnTo>
                    <a:lnTo>
                      <a:pt x="2914" y="1618"/>
                    </a:lnTo>
                    <a:lnTo>
                      <a:pt x="2916" y="1590"/>
                    </a:lnTo>
                    <a:lnTo>
                      <a:pt x="2916" y="1560"/>
                    </a:lnTo>
                    <a:lnTo>
                      <a:pt x="2915" y="1527"/>
                    </a:lnTo>
                    <a:lnTo>
                      <a:pt x="2911" y="1490"/>
                    </a:lnTo>
                    <a:lnTo>
                      <a:pt x="2911" y="1457"/>
                    </a:lnTo>
                    <a:lnTo>
                      <a:pt x="2911" y="1424"/>
                    </a:lnTo>
                    <a:lnTo>
                      <a:pt x="2914" y="1392"/>
                    </a:lnTo>
                    <a:lnTo>
                      <a:pt x="2916" y="1360"/>
                    </a:lnTo>
                    <a:lnTo>
                      <a:pt x="2918" y="1331"/>
                    </a:lnTo>
                    <a:lnTo>
                      <a:pt x="2921" y="1300"/>
                    </a:lnTo>
                    <a:lnTo>
                      <a:pt x="2924" y="1274"/>
                    </a:lnTo>
                    <a:lnTo>
                      <a:pt x="2923" y="1244"/>
                    </a:lnTo>
                    <a:lnTo>
                      <a:pt x="2922" y="1216"/>
                    </a:lnTo>
                    <a:lnTo>
                      <a:pt x="2917" y="1190"/>
                    </a:lnTo>
                    <a:lnTo>
                      <a:pt x="2912" y="1163"/>
                    </a:lnTo>
                    <a:lnTo>
                      <a:pt x="2901" y="1136"/>
                    </a:lnTo>
                    <a:lnTo>
                      <a:pt x="2887" y="1111"/>
                    </a:lnTo>
                    <a:lnTo>
                      <a:pt x="2871" y="1087"/>
                    </a:lnTo>
                    <a:lnTo>
                      <a:pt x="2849" y="1063"/>
                    </a:lnTo>
                    <a:lnTo>
                      <a:pt x="2824" y="1037"/>
                    </a:lnTo>
                    <a:lnTo>
                      <a:pt x="2804" y="1015"/>
                    </a:lnTo>
                    <a:lnTo>
                      <a:pt x="2786" y="993"/>
                    </a:lnTo>
                    <a:lnTo>
                      <a:pt x="2768" y="972"/>
                    </a:lnTo>
                    <a:lnTo>
                      <a:pt x="2750" y="952"/>
                    </a:lnTo>
                    <a:lnTo>
                      <a:pt x="2734" y="935"/>
                    </a:lnTo>
                    <a:lnTo>
                      <a:pt x="2714" y="918"/>
                    </a:lnTo>
                    <a:lnTo>
                      <a:pt x="2693" y="903"/>
                    </a:lnTo>
                    <a:lnTo>
                      <a:pt x="2667" y="888"/>
                    </a:lnTo>
                    <a:lnTo>
                      <a:pt x="2641" y="875"/>
                    </a:lnTo>
                    <a:lnTo>
                      <a:pt x="2608" y="861"/>
                    </a:lnTo>
                    <a:lnTo>
                      <a:pt x="2571" y="851"/>
                    </a:lnTo>
                    <a:lnTo>
                      <a:pt x="2528" y="841"/>
                    </a:lnTo>
                    <a:lnTo>
                      <a:pt x="2478" y="834"/>
                    </a:lnTo>
                    <a:lnTo>
                      <a:pt x="2421" y="826"/>
                    </a:lnTo>
                    <a:lnTo>
                      <a:pt x="2357" y="822"/>
                    </a:lnTo>
                    <a:lnTo>
                      <a:pt x="2289" y="814"/>
                    </a:lnTo>
                    <a:lnTo>
                      <a:pt x="2231" y="807"/>
                    </a:lnTo>
                    <a:lnTo>
                      <a:pt x="2175" y="797"/>
                    </a:lnTo>
                    <a:lnTo>
                      <a:pt x="2128" y="787"/>
                    </a:lnTo>
                    <a:lnTo>
                      <a:pt x="2085" y="776"/>
                    </a:lnTo>
                    <a:lnTo>
                      <a:pt x="2047" y="764"/>
                    </a:lnTo>
                    <a:lnTo>
                      <a:pt x="2015" y="750"/>
                    </a:lnTo>
                    <a:lnTo>
                      <a:pt x="1989" y="736"/>
                    </a:lnTo>
                    <a:lnTo>
                      <a:pt x="1963" y="720"/>
                    </a:lnTo>
                    <a:lnTo>
                      <a:pt x="1943" y="705"/>
                    </a:lnTo>
                    <a:lnTo>
                      <a:pt x="1926" y="688"/>
                    </a:lnTo>
                    <a:lnTo>
                      <a:pt x="1912" y="671"/>
                    </a:lnTo>
                    <a:lnTo>
                      <a:pt x="1901" y="654"/>
                    </a:lnTo>
                    <a:lnTo>
                      <a:pt x="1894" y="636"/>
                    </a:lnTo>
                    <a:lnTo>
                      <a:pt x="1887" y="619"/>
                    </a:lnTo>
                    <a:lnTo>
                      <a:pt x="1884" y="603"/>
                    </a:lnTo>
                    <a:lnTo>
                      <a:pt x="1875" y="584"/>
                    </a:lnTo>
                    <a:lnTo>
                      <a:pt x="1860" y="568"/>
                    </a:lnTo>
                    <a:lnTo>
                      <a:pt x="1839" y="554"/>
                    </a:lnTo>
                    <a:lnTo>
                      <a:pt x="1815" y="540"/>
                    </a:lnTo>
                    <a:lnTo>
                      <a:pt x="1785" y="525"/>
                    </a:lnTo>
                    <a:lnTo>
                      <a:pt x="1753" y="512"/>
                    </a:lnTo>
                    <a:lnTo>
                      <a:pt x="1719" y="499"/>
                    </a:lnTo>
                    <a:lnTo>
                      <a:pt x="1685" y="487"/>
                    </a:lnTo>
                    <a:lnTo>
                      <a:pt x="1648" y="472"/>
                    </a:lnTo>
                    <a:lnTo>
                      <a:pt x="1614" y="458"/>
                    </a:lnTo>
                    <a:lnTo>
                      <a:pt x="1581" y="442"/>
                    </a:lnTo>
                    <a:lnTo>
                      <a:pt x="1552" y="428"/>
                    </a:lnTo>
                    <a:lnTo>
                      <a:pt x="1523" y="410"/>
                    </a:lnTo>
                    <a:lnTo>
                      <a:pt x="1501" y="394"/>
                    </a:lnTo>
                    <a:lnTo>
                      <a:pt x="1483" y="374"/>
                    </a:lnTo>
                    <a:lnTo>
                      <a:pt x="1473" y="354"/>
                    </a:lnTo>
                    <a:lnTo>
                      <a:pt x="1461" y="331"/>
                    </a:lnTo>
                    <a:lnTo>
                      <a:pt x="1447" y="309"/>
                    </a:lnTo>
                    <a:lnTo>
                      <a:pt x="1428" y="285"/>
                    </a:lnTo>
                    <a:lnTo>
                      <a:pt x="1407" y="262"/>
                    </a:lnTo>
                    <a:lnTo>
                      <a:pt x="1383" y="238"/>
                    </a:lnTo>
                    <a:lnTo>
                      <a:pt x="1356" y="216"/>
                    </a:lnTo>
                    <a:lnTo>
                      <a:pt x="1330" y="194"/>
                    </a:lnTo>
                    <a:lnTo>
                      <a:pt x="1304" y="174"/>
                    </a:lnTo>
                    <a:lnTo>
                      <a:pt x="1277" y="153"/>
                    </a:lnTo>
                    <a:lnTo>
                      <a:pt x="1251" y="135"/>
                    </a:lnTo>
                    <a:lnTo>
                      <a:pt x="1228" y="118"/>
                    </a:lnTo>
                    <a:lnTo>
                      <a:pt x="1208" y="106"/>
                    </a:lnTo>
                    <a:lnTo>
                      <a:pt x="1190" y="94"/>
                    </a:lnTo>
                    <a:lnTo>
                      <a:pt x="1178" y="86"/>
                    </a:lnTo>
                    <a:lnTo>
                      <a:pt x="1168" y="81"/>
                    </a:lnTo>
                    <a:lnTo>
                      <a:pt x="1167" y="80"/>
                    </a:lnTo>
                    <a:close/>
                  </a:path>
                </a:pathLst>
              </a:custGeom>
              <a:solidFill>
                <a:srgbClr val="D1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6" name="Freeform 9"/>
              <p:cNvSpPr>
                <a:spLocks/>
              </p:cNvSpPr>
              <p:nvPr/>
            </p:nvSpPr>
            <p:spPr bwMode="auto">
              <a:xfrm>
                <a:off x="217" y="3283"/>
                <a:ext cx="1450" cy="506"/>
              </a:xfrm>
              <a:custGeom>
                <a:avLst/>
                <a:gdLst>
                  <a:gd name="T0" fmla="*/ 3 w 2899"/>
                  <a:gd name="T1" fmla="*/ 333 h 1011"/>
                  <a:gd name="T2" fmla="*/ 24 w 2899"/>
                  <a:gd name="T3" fmla="*/ 335 h 1011"/>
                  <a:gd name="T4" fmla="*/ 63 w 2899"/>
                  <a:gd name="T5" fmla="*/ 338 h 1011"/>
                  <a:gd name="T6" fmla="*/ 114 w 2899"/>
                  <a:gd name="T7" fmla="*/ 342 h 1011"/>
                  <a:gd name="T8" fmla="*/ 174 w 2899"/>
                  <a:gd name="T9" fmla="*/ 348 h 1011"/>
                  <a:gd name="T10" fmla="*/ 237 w 2899"/>
                  <a:gd name="T11" fmla="*/ 353 h 1011"/>
                  <a:gd name="T12" fmla="*/ 299 w 2899"/>
                  <a:gd name="T13" fmla="*/ 359 h 1011"/>
                  <a:gd name="T14" fmla="*/ 356 w 2899"/>
                  <a:gd name="T15" fmla="*/ 365 h 1011"/>
                  <a:gd name="T16" fmla="*/ 403 w 2899"/>
                  <a:gd name="T17" fmla="*/ 369 h 1011"/>
                  <a:gd name="T18" fmla="*/ 447 w 2899"/>
                  <a:gd name="T19" fmla="*/ 367 h 1011"/>
                  <a:gd name="T20" fmla="*/ 489 w 2899"/>
                  <a:gd name="T21" fmla="*/ 359 h 1011"/>
                  <a:gd name="T22" fmla="*/ 527 w 2899"/>
                  <a:gd name="T23" fmla="*/ 345 h 1011"/>
                  <a:gd name="T24" fmla="*/ 560 w 2899"/>
                  <a:gd name="T25" fmla="*/ 328 h 1011"/>
                  <a:gd name="T26" fmla="*/ 588 w 2899"/>
                  <a:gd name="T27" fmla="*/ 309 h 1011"/>
                  <a:gd name="T28" fmla="*/ 609 w 2899"/>
                  <a:gd name="T29" fmla="*/ 288 h 1011"/>
                  <a:gd name="T30" fmla="*/ 624 w 2899"/>
                  <a:gd name="T31" fmla="*/ 268 h 1011"/>
                  <a:gd name="T32" fmla="*/ 632 w 2899"/>
                  <a:gd name="T33" fmla="*/ 247 h 1011"/>
                  <a:gd name="T34" fmla="*/ 648 w 2899"/>
                  <a:gd name="T35" fmla="*/ 217 h 1011"/>
                  <a:gd name="T36" fmla="*/ 673 w 2899"/>
                  <a:gd name="T37" fmla="*/ 180 h 1011"/>
                  <a:gd name="T38" fmla="*/ 706 w 2899"/>
                  <a:gd name="T39" fmla="*/ 140 h 1011"/>
                  <a:gd name="T40" fmla="*/ 745 w 2899"/>
                  <a:gd name="T41" fmla="*/ 98 h 1011"/>
                  <a:gd name="T42" fmla="*/ 788 w 2899"/>
                  <a:gd name="T43" fmla="*/ 61 h 1011"/>
                  <a:gd name="T44" fmla="*/ 834 w 2899"/>
                  <a:gd name="T45" fmla="*/ 30 h 1011"/>
                  <a:gd name="T46" fmla="*/ 882 w 2899"/>
                  <a:gd name="T47" fmla="*/ 9 h 1011"/>
                  <a:gd name="T48" fmla="*/ 933 w 2899"/>
                  <a:gd name="T49" fmla="*/ 2 h 1011"/>
                  <a:gd name="T50" fmla="*/ 1003 w 2899"/>
                  <a:gd name="T51" fmla="*/ 0 h 1011"/>
                  <a:gd name="T52" fmla="*/ 1087 w 2899"/>
                  <a:gd name="T53" fmla="*/ 3 h 1011"/>
                  <a:gd name="T54" fmla="*/ 1176 w 2899"/>
                  <a:gd name="T55" fmla="*/ 11 h 1011"/>
                  <a:gd name="T56" fmla="*/ 1265 w 2899"/>
                  <a:gd name="T57" fmla="*/ 20 h 1011"/>
                  <a:gd name="T58" fmla="*/ 1343 w 2899"/>
                  <a:gd name="T59" fmla="*/ 28 h 1011"/>
                  <a:gd name="T60" fmla="*/ 1403 w 2899"/>
                  <a:gd name="T61" fmla="*/ 36 h 1011"/>
                  <a:gd name="T62" fmla="*/ 1437 w 2899"/>
                  <a:gd name="T63" fmla="*/ 41 h 1011"/>
                  <a:gd name="T64" fmla="*/ 1443 w 2899"/>
                  <a:gd name="T65" fmla="*/ 43 h 1011"/>
                  <a:gd name="T66" fmla="*/ 1443 w 2899"/>
                  <a:gd name="T67" fmla="*/ 49 h 1011"/>
                  <a:gd name="T68" fmla="*/ 1445 w 2899"/>
                  <a:gd name="T69" fmla="*/ 56 h 1011"/>
                  <a:gd name="T70" fmla="*/ 1447 w 2899"/>
                  <a:gd name="T71" fmla="*/ 65 h 1011"/>
                  <a:gd name="T72" fmla="*/ 1448 w 2899"/>
                  <a:gd name="T73" fmla="*/ 74 h 1011"/>
                  <a:gd name="T74" fmla="*/ 1449 w 2899"/>
                  <a:gd name="T75" fmla="*/ 82 h 1011"/>
                  <a:gd name="T76" fmla="*/ 1449 w 2899"/>
                  <a:gd name="T77" fmla="*/ 91 h 1011"/>
                  <a:gd name="T78" fmla="*/ 1444 w 2899"/>
                  <a:gd name="T79" fmla="*/ 93 h 1011"/>
                  <a:gd name="T80" fmla="*/ 1407 w 2899"/>
                  <a:gd name="T81" fmla="*/ 83 h 1011"/>
                  <a:gd name="T82" fmla="*/ 1340 w 2899"/>
                  <a:gd name="T83" fmla="*/ 70 h 1011"/>
                  <a:gd name="T84" fmla="*/ 1253 w 2899"/>
                  <a:gd name="T85" fmla="*/ 56 h 1011"/>
                  <a:gd name="T86" fmla="*/ 1154 w 2899"/>
                  <a:gd name="T87" fmla="*/ 50 h 1011"/>
                  <a:gd name="T88" fmla="*/ 1050 w 2899"/>
                  <a:gd name="T89" fmla="*/ 55 h 1011"/>
                  <a:gd name="T90" fmla="*/ 951 w 2899"/>
                  <a:gd name="T91" fmla="*/ 77 h 1011"/>
                  <a:gd name="T92" fmla="*/ 866 w 2899"/>
                  <a:gd name="T93" fmla="*/ 123 h 1011"/>
                  <a:gd name="T94" fmla="*/ 803 w 2899"/>
                  <a:gd name="T95" fmla="*/ 191 h 1011"/>
                  <a:gd name="T96" fmla="*/ 763 w 2899"/>
                  <a:gd name="T97" fmla="*/ 261 h 1011"/>
                  <a:gd name="T98" fmla="*/ 736 w 2899"/>
                  <a:gd name="T99" fmla="*/ 327 h 1011"/>
                  <a:gd name="T100" fmla="*/ 709 w 2899"/>
                  <a:gd name="T101" fmla="*/ 386 h 1011"/>
                  <a:gd name="T102" fmla="*/ 668 w 2899"/>
                  <a:gd name="T103" fmla="*/ 437 h 1011"/>
                  <a:gd name="T104" fmla="*/ 600 w 2899"/>
                  <a:gd name="T105" fmla="*/ 475 h 1011"/>
                  <a:gd name="T106" fmla="*/ 492 w 2899"/>
                  <a:gd name="T107" fmla="*/ 499 h 1011"/>
                  <a:gd name="T108" fmla="*/ 331 w 2899"/>
                  <a:gd name="T109" fmla="*/ 506 h 1011"/>
                  <a:gd name="T110" fmla="*/ 0 w 2899"/>
                  <a:gd name="T111" fmla="*/ 333 h 10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899" h="1011">
                    <a:moveTo>
                      <a:pt x="0" y="666"/>
                    </a:moveTo>
                    <a:lnTo>
                      <a:pt x="5" y="666"/>
                    </a:lnTo>
                    <a:lnTo>
                      <a:pt x="22" y="667"/>
                    </a:lnTo>
                    <a:lnTo>
                      <a:pt x="48" y="669"/>
                    </a:lnTo>
                    <a:lnTo>
                      <a:pt x="84" y="673"/>
                    </a:lnTo>
                    <a:lnTo>
                      <a:pt x="125" y="675"/>
                    </a:lnTo>
                    <a:lnTo>
                      <a:pt x="174" y="679"/>
                    </a:lnTo>
                    <a:lnTo>
                      <a:pt x="227" y="684"/>
                    </a:lnTo>
                    <a:lnTo>
                      <a:pt x="287" y="689"/>
                    </a:lnTo>
                    <a:lnTo>
                      <a:pt x="347" y="695"/>
                    </a:lnTo>
                    <a:lnTo>
                      <a:pt x="410" y="699"/>
                    </a:lnTo>
                    <a:lnTo>
                      <a:pt x="474" y="706"/>
                    </a:lnTo>
                    <a:lnTo>
                      <a:pt x="537" y="711"/>
                    </a:lnTo>
                    <a:lnTo>
                      <a:pt x="598" y="717"/>
                    </a:lnTo>
                    <a:lnTo>
                      <a:pt x="656" y="723"/>
                    </a:lnTo>
                    <a:lnTo>
                      <a:pt x="711" y="729"/>
                    </a:lnTo>
                    <a:lnTo>
                      <a:pt x="760" y="735"/>
                    </a:lnTo>
                    <a:lnTo>
                      <a:pt x="806" y="738"/>
                    </a:lnTo>
                    <a:lnTo>
                      <a:pt x="851" y="738"/>
                    </a:lnTo>
                    <a:lnTo>
                      <a:pt x="894" y="734"/>
                    </a:lnTo>
                    <a:lnTo>
                      <a:pt x="937" y="727"/>
                    </a:lnTo>
                    <a:lnTo>
                      <a:pt x="977" y="717"/>
                    </a:lnTo>
                    <a:lnTo>
                      <a:pt x="1017" y="705"/>
                    </a:lnTo>
                    <a:lnTo>
                      <a:pt x="1053" y="689"/>
                    </a:lnTo>
                    <a:lnTo>
                      <a:pt x="1089" y="675"/>
                    </a:lnTo>
                    <a:lnTo>
                      <a:pt x="1120" y="655"/>
                    </a:lnTo>
                    <a:lnTo>
                      <a:pt x="1148" y="637"/>
                    </a:lnTo>
                    <a:lnTo>
                      <a:pt x="1175" y="618"/>
                    </a:lnTo>
                    <a:lnTo>
                      <a:pt x="1199" y="597"/>
                    </a:lnTo>
                    <a:lnTo>
                      <a:pt x="1218" y="576"/>
                    </a:lnTo>
                    <a:lnTo>
                      <a:pt x="1235" y="556"/>
                    </a:lnTo>
                    <a:lnTo>
                      <a:pt x="1247" y="536"/>
                    </a:lnTo>
                    <a:lnTo>
                      <a:pt x="1256" y="517"/>
                    </a:lnTo>
                    <a:lnTo>
                      <a:pt x="1263" y="494"/>
                    </a:lnTo>
                    <a:lnTo>
                      <a:pt x="1278" y="466"/>
                    </a:lnTo>
                    <a:lnTo>
                      <a:pt x="1296" y="434"/>
                    </a:lnTo>
                    <a:lnTo>
                      <a:pt x="1320" y="399"/>
                    </a:lnTo>
                    <a:lnTo>
                      <a:pt x="1346" y="360"/>
                    </a:lnTo>
                    <a:lnTo>
                      <a:pt x="1377" y="320"/>
                    </a:lnTo>
                    <a:lnTo>
                      <a:pt x="1411" y="279"/>
                    </a:lnTo>
                    <a:lnTo>
                      <a:pt x="1450" y="238"/>
                    </a:lnTo>
                    <a:lnTo>
                      <a:pt x="1490" y="196"/>
                    </a:lnTo>
                    <a:lnTo>
                      <a:pt x="1532" y="158"/>
                    </a:lnTo>
                    <a:lnTo>
                      <a:pt x="1575" y="121"/>
                    </a:lnTo>
                    <a:lnTo>
                      <a:pt x="1622" y="89"/>
                    </a:lnTo>
                    <a:lnTo>
                      <a:pt x="1667" y="60"/>
                    </a:lnTo>
                    <a:lnTo>
                      <a:pt x="1715" y="37"/>
                    </a:lnTo>
                    <a:lnTo>
                      <a:pt x="1764" y="18"/>
                    </a:lnTo>
                    <a:lnTo>
                      <a:pt x="1812" y="8"/>
                    </a:lnTo>
                    <a:lnTo>
                      <a:pt x="1866" y="3"/>
                    </a:lnTo>
                    <a:lnTo>
                      <a:pt x="1931" y="0"/>
                    </a:lnTo>
                    <a:lnTo>
                      <a:pt x="2005" y="0"/>
                    </a:lnTo>
                    <a:lnTo>
                      <a:pt x="2086" y="3"/>
                    </a:lnTo>
                    <a:lnTo>
                      <a:pt x="2173" y="6"/>
                    </a:lnTo>
                    <a:lnTo>
                      <a:pt x="2263" y="14"/>
                    </a:lnTo>
                    <a:lnTo>
                      <a:pt x="2352" y="22"/>
                    </a:lnTo>
                    <a:lnTo>
                      <a:pt x="2443" y="30"/>
                    </a:lnTo>
                    <a:lnTo>
                      <a:pt x="2529" y="39"/>
                    </a:lnTo>
                    <a:lnTo>
                      <a:pt x="2611" y="48"/>
                    </a:lnTo>
                    <a:lnTo>
                      <a:pt x="2686" y="56"/>
                    </a:lnTo>
                    <a:lnTo>
                      <a:pt x="2752" y="65"/>
                    </a:lnTo>
                    <a:lnTo>
                      <a:pt x="2806" y="71"/>
                    </a:lnTo>
                    <a:lnTo>
                      <a:pt x="2849" y="77"/>
                    </a:lnTo>
                    <a:lnTo>
                      <a:pt x="2874" y="81"/>
                    </a:lnTo>
                    <a:lnTo>
                      <a:pt x="2885" y="84"/>
                    </a:lnTo>
                    <a:lnTo>
                      <a:pt x="2885" y="85"/>
                    </a:lnTo>
                    <a:lnTo>
                      <a:pt x="2886" y="93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90" y="112"/>
                    </a:lnTo>
                    <a:lnTo>
                      <a:pt x="2892" y="121"/>
                    </a:lnTo>
                    <a:lnTo>
                      <a:pt x="2893" y="129"/>
                    </a:lnTo>
                    <a:lnTo>
                      <a:pt x="2894" y="138"/>
                    </a:lnTo>
                    <a:lnTo>
                      <a:pt x="2895" y="147"/>
                    </a:lnTo>
                    <a:lnTo>
                      <a:pt x="2896" y="155"/>
                    </a:lnTo>
                    <a:lnTo>
                      <a:pt x="2897" y="164"/>
                    </a:lnTo>
                    <a:lnTo>
                      <a:pt x="2898" y="173"/>
                    </a:lnTo>
                    <a:lnTo>
                      <a:pt x="2898" y="181"/>
                    </a:lnTo>
                    <a:lnTo>
                      <a:pt x="2899" y="190"/>
                    </a:lnTo>
                    <a:lnTo>
                      <a:pt x="2888" y="186"/>
                    </a:lnTo>
                    <a:lnTo>
                      <a:pt x="2860" y="179"/>
                    </a:lnTo>
                    <a:lnTo>
                      <a:pt x="2813" y="166"/>
                    </a:lnTo>
                    <a:lnTo>
                      <a:pt x="2754" y="154"/>
                    </a:lnTo>
                    <a:lnTo>
                      <a:pt x="2679" y="139"/>
                    </a:lnTo>
                    <a:lnTo>
                      <a:pt x="2598" y="124"/>
                    </a:lnTo>
                    <a:lnTo>
                      <a:pt x="2506" y="112"/>
                    </a:lnTo>
                    <a:lnTo>
                      <a:pt x="2409" y="105"/>
                    </a:lnTo>
                    <a:lnTo>
                      <a:pt x="2307" y="99"/>
                    </a:lnTo>
                    <a:lnTo>
                      <a:pt x="2203" y="101"/>
                    </a:lnTo>
                    <a:lnTo>
                      <a:pt x="2099" y="109"/>
                    </a:lnTo>
                    <a:lnTo>
                      <a:pt x="2000" y="128"/>
                    </a:lnTo>
                    <a:lnTo>
                      <a:pt x="1902" y="154"/>
                    </a:lnTo>
                    <a:lnTo>
                      <a:pt x="1813" y="193"/>
                    </a:lnTo>
                    <a:lnTo>
                      <a:pt x="1731" y="245"/>
                    </a:lnTo>
                    <a:lnTo>
                      <a:pt x="1662" y="310"/>
                    </a:lnTo>
                    <a:lnTo>
                      <a:pt x="1605" y="381"/>
                    </a:lnTo>
                    <a:lnTo>
                      <a:pt x="1560" y="453"/>
                    </a:lnTo>
                    <a:lnTo>
                      <a:pt x="1525" y="522"/>
                    </a:lnTo>
                    <a:lnTo>
                      <a:pt x="1498" y="590"/>
                    </a:lnTo>
                    <a:lnTo>
                      <a:pt x="1472" y="654"/>
                    </a:lnTo>
                    <a:lnTo>
                      <a:pt x="1447" y="716"/>
                    </a:lnTo>
                    <a:lnTo>
                      <a:pt x="1418" y="772"/>
                    </a:lnTo>
                    <a:lnTo>
                      <a:pt x="1383" y="826"/>
                    </a:lnTo>
                    <a:lnTo>
                      <a:pt x="1335" y="873"/>
                    </a:lnTo>
                    <a:lnTo>
                      <a:pt x="1275" y="915"/>
                    </a:lnTo>
                    <a:lnTo>
                      <a:pt x="1199" y="950"/>
                    </a:lnTo>
                    <a:lnTo>
                      <a:pt x="1103" y="978"/>
                    </a:lnTo>
                    <a:lnTo>
                      <a:pt x="984" y="998"/>
                    </a:lnTo>
                    <a:lnTo>
                      <a:pt x="838" y="1010"/>
                    </a:lnTo>
                    <a:lnTo>
                      <a:pt x="662" y="1011"/>
                    </a:lnTo>
                    <a:lnTo>
                      <a:pt x="454" y="1006"/>
                    </a:lnTo>
                    <a:lnTo>
                      <a:pt x="0" y="666"/>
                    </a:lnTo>
                    <a:close/>
                  </a:path>
                </a:pathLst>
              </a:custGeom>
              <a:solidFill>
                <a:srgbClr val="BFA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7" name="Freeform 10"/>
              <p:cNvSpPr>
                <a:spLocks/>
              </p:cNvSpPr>
              <p:nvPr/>
            </p:nvSpPr>
            <p:spPr bwMode="auto">
              <a:xfrm>
                <a:off x="235" y="2748"/>
                <a:ext cx="889" cy="566"/>
              </a:xfrm>
              <a:custGeom>
                <a:avLst/>
                <a:gdLst>
                  <a:gd name="T0" fmla="*/ 340 w 1778"/>
                  <a:gd name="T1" fmla="*/ 13 h 1132"/>
                  <a:gd name="T2" fmla="*/ 415 w 1778"/>
                  <a:gd name="T3" fmla="*/ 27 h 1132"/>
                  <a:gd name="T4" fmla="*/ 503 w 1778"/>
                  <a:gd name="T5" fmla="*/ 53 h 1132"/>
                  <a:gd name="T6" fmla="*/ 561 w 1778"/>
                  <a:gd name="T7" fmla="*/ 96 h 1132"/>
                  <a:gd name="T8" fmla="*/ 552 w 1778"/>
                  <a:gd name="T9" fmla="*/ 147 h 1132"/>
                  <a:gd name="T10" fmla="*/ 490 w 1778"/>
                  <a:gd name="T11" fmla="*/ 188 h 1132"/>
                  <a:gd name="T12" fmla="*/ 414 w 1778"/>
                  <a:gd name="T13" fmla="*/ 215 h 1132"/>
                  <a:gd name="T14" fmla="*/ 368 w 1778"/>
                  <a:gd name="T15" fmla="*/ 229 h 1132"/>
                  <a:gd name="T16" fmla="*/ 348 w 1778"/>
                  <a:gd name="T17" fmla="*/ 237 h 1132"/>
                  <a:gd name="T18" fmla="*/ 303 w 1778"/>
                  <a:gd name="T19" fmla="*/ 267 h 1132"/>
                  <a:gd name="T20" fmla="*/ 291 w 1778"/>
                  <a:gd name="T21" fmla="*/ 307 h 1132"/>
                  <a:gd name="T22" fmla="*/ 376 w 1778"/>
                  <a:gd name="T23" fmla="*/ 344 h 1132"/>
                  <a:gd name="T24" fmla="*/ 553 w 1778"/>
                  <a:gd name="T25" fmla="*/ 369 h 1132"/>
                  <a:gd name="T26" fmla="*/ 682 w 1778"/>
                  <a:gd name="T27" fmla="*/ 387 h 1132"/>
                  <a:gd name="T28" fmla="*/ 766 w 1778"/>
                  <a:gd name="T29" fmla="*/ 406 h 1132"/>
                  <a:gd name="T30" fmla="*/ 810 w 1778"/>
                  <a:gd name="T31" fmla="*/ 437 h 1132"/>
                  <a:gd name="T32" fmla="*/ 749 w 1778"/>
                  <a:gd name="T33" fmla="*/ 476 h 1132"/>
                  <a:gd name="T34" fmla="*/ 493 w 1778"/>
                  <a:gd name="T35" fmla="*/ 501 h 1132"/>
                  <a:gd name="T36" fmla="*/ 193 w 1778"/>
                  <a:gd name="T37" fmla="*/ 513 h 1132"/>
                  <a:gd name="T38" fmla="*/ 9 w 1778"/>
                  <a:gd name="T39" fmla="*/ 517 h 1132"/>
                  <a:gd name="T40" fmla="*/ 45 w 1778"/>
                  <a:gd name="T41" fmla="*/ 566 h 1132"/>
                  <a:gd name="T42" fmla="*/ 265 w 1778"/>
                  <a:gd name="T43" fmla="*/ 558 h 1132"/>
                  <a:gd name="T44" fmla="*/ 570 w 1778"/>
                  <a:gd name="T45" fmla="*/ 539 h 1132"/>
                  <a:gd name="T46" fmla="*/ 820 w 1778"/>
                  <a:gd name="T47" fmla="*/ 506 h 1132"/>
                  <a:gd name="T48" fmla="*/ 889 w 1778"/>
                  <a:gd name="T49" fmla="*/ 456 h 1132"/>
                  <a:gd name="T50" fmla="*/ 821 w 1778"/>
                  <a:gd name="T51" fmla="*/ 403 h 1132"/>
                  <a:gd name="T52" fmla="*/ 679 w 1778"/>
                  <a:gd name="T53" fmla="*/ 357 h 1132"/>
                  <a:gd name="T54" fmla="*/ 515 w 1778"/>
                  <a:gd name="T55" fmla="*/ 327 h 1132"/>
                  <a:gd name="T56" fmla="*/ 386 w 1778"/>
                  <a:gd name="T57" fmla="*/ 315 h 1132"/>
                  <a:gd name="T58" fmla="*/ 344 w 1778"/>
                  <a:gd name="T59" fmla="*/ 294 h 1132"/>
                  <a:gd name="T60" fmla="*/ 361 w 1778"/>
                  <a:gd name="T61" fmla="*/ 270 h 1132"/>
                  <a:gd name="T62" fmla="*/ 401 w 1778"/>
                  <a:gd name="T63" fmla="*/ 251 h 1132"/>
                  <a:gd name="T64" fmla="*/ 437 w 1778"/>
                  <a:gd name="T65" fmla="*/ 243 h 1132"/>
                  <a:gd name="T66" fmla="*/ 504 w 1778"/>
                  <a:gd name="T67" fmla="*/ 219 h 1132"/>
                  <a:gd name="T68" fmla="*/ 575 w 1778"/>
                  <a:gd name="T69" fmla="*/ 181 h 1132"/>
                  <a:gd name="T70" fmla="*/ 615 w 1778"/>
                  <a:gd name="T71" fmla="*/ 135 h 1132"/>
                  <a:gd name="T72" fmla="*/ 596 w 1778"/>
                  <a:gd name="T73" fmla="*/ 89 h 1132"/>
                  <a:gd name="T74" fmla="*/ 563 w 1778"/>
                  <a:gd name="T75" fmla="*/ 58 h 1132"/>
                  <a:gd name="T76" fmla="*/ 534 w 1778"/>
                  <a:gd name="T77" fmla="*/ 40 h 1132"/>
                  <a:gd name="T78" fmla="*/ 516 w 1778"/>
                  <a:gd name="T79" fmla="*/ 34 h 1132"/>
                  <a:gd name="T80" fmla="*/ 511 w 1778"/>
                  <a:gd name="T81" fmla="*/ 31 h 1132"/>
                  <a:gd name="T82" fmla="*/ 495 w 1778"/>
                  <a:gd name="T83" fmla="*/ 23 h 1132"/>
                  <a:gd name="T84" fmla="*/ 465 w 1778"/>
                  <a:gd name="T85" fmla="*/ 10 h 1132"/>
                  <a:gd name="T86" fmla="*/ 423 w 1778"/>
                  <a:gd name="T87" fmla="*/ 2 h 1132"/>
                  <a:gd name="T88" fmla="*/ 394 w 1778"/>
                  <a:gd name="T89" fmla="*/ 0 h 1132"/>
                  <a:gd name="T90" fmla="*/ 372 w 1778"/>
                  <a:gd name="T91" fmla="*/ 4 h 1132"/>
                  <a:gd name="T92" fmla="*/ 343 w 1778"/>
                  <a:gd name="T93" fmla="*/ 7 h 1132"/>
                  <a:gd name="T94" fmla="*/ 322 w 1778"/>
                  <a:gd name="T95" fmla="*/ 10 h 11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778" h="1132">
                    <a:moveTo>
                      <a:pt x="637" y="21"/>
                    </a:moveTo>
                    <a:lnTo>
                      <a:pt x="643" y="21"/>
                    </a:lnTo>
                    <a:lnTo>
                      <a:pt x="657" y="24"/>
                    </a:lnTo>
                    <a:lnTo>
                      <a:pt x="679" y="26"/>
                    </a:lnTo>
                    <a:lnTo>
                      <a:pt x="711" y="31"/>
                    </a:lnTo>
                    <a:lnTo>
                      <a:pt x="746" y="36"/>
                    </a:lnTo>
                    <a:lnTo>
                      <a:pt x="786" y="45"/>
                    </a:lnTo>
                    <a:lnTo>
                      <a:pt x="829" y="53"/>
                    </a:lnTo>
                    <a:lnTo>
                      <a:pt x="875" y="66"/>
                    </a:lnTo>
                    <a:lnTo>
                      <a:pt x="919" y="77"/>
                    </a:lnTo>
                    <a:lnTo>
                      <a:pt x="964" y="90"/>
                    </a:lnTo>
                    <a:lnTo>
                      <a:pt x="1005" y="105"/>
                    </a:lnTo>
                    <a:lnTo>
                      <a:pt x="1044" y="124"/>
                    </a:lnTo>
                    <a:lnTo>
                      <a:pt x="1077" y="145"/>
                    </a:lnTo>
                    <a:lnTo>
                      <a:pt x="1104" y="167"/>
                    </a:lnTo>
                    <a:lnTo>
                      <a:pt x="1122" y="192"/>
                    </a:lnTo>
                    <a:lnTo>
                      <a:pt x="1133" y="218"/>
                    </a:lnTo>
                    <a:lnTo>
                      <a:pt x="1132" y="245"/>
                    </a:lnTo>
                    <a:lnTo>
                      <a:pt x="1122" y="270"/>
                    </a:lnTo>
                    <a:lnTo>
                      <a:pt x="1104" y="293"/>
                    </a:lnTo>
                    <a:lnTo>
                      <a:pt x="1080" y="317"/>
                    </a:lnTo>
                    <a:lnTo>
                      <a:pt x="1050" y="336"/>
                    </a:lnTo>
                    <a:lnTo>
                      <a:pt x="1016" y="357"/>
                    </a:lnTo>
                    <a:lnTo>
                      <a:pt x="979" y="375"/>
                    </a:lnTo>
                    <a:lnTo>
                      <a:pt x="941" y="393"/>
                    </a:lnTo>
                    <a:lnTo>
                      <a:pt x="902" y="407"/>
                    </a:lnTo>
                    <a:lnTo>
                      <a:pt x="864" y="419"/>
                    </a:lnTo>
                    <a:lnTo>
                      <a:pt x="828" y="430"/>
                    </a:lnTo>
                    <a:lnTo>
                      <a:pt x="797" y="440"/>
                    </a:lnTo>
                    <a:lnTo>
                      <a:pt x="770" y="448"/>
                    </a:lnTo>
                    <a:lnTo>
                      <a:pt x="749" y="454"/>
                    </a:lnTo>
                    <a:lnTo>
                      <a:pt x="735" y="457"/>
                    </a:lnTo>
                    <a:lnTo>
                      <a:pt x="732" y="459"/>
                    </a:lnTo>
                    <a:lnTo>
                      <a:pt x="727" y="460"/>
                    </a:lnTo>
                    <a:lnTo>
                      <a:pt x="714" y="466"/>
                    </a:lnTo>
                    <a:lnTo>
                      <a:pt x="696" y="474"/>
                    </a:lnTo>
                    <a:lnTo>
                      <a:pt x="675" y="486"/>
                    </a:lnTo>
                    <a:lnTo>
                      <a:pt x="650" y="499"/>
                    </a:lnTo>
                    <a:lnTo>
                      <a:pt x="627" y="517"/>
                    </a:lnTo>
                    <a:lnTo>
                      <a:pt x="605" y="533"/>
                    </a:lnTo>
                    <a:lnTo>
                      <a:pt x="588" y="554"/>
                    </a:lnTo>
                    <a:lnTo>
                      <a:pt x="576" y="572"/>
                    </a:lnTo>
                    <a:lnTo>
                      <a:pt x="574" y="593"/>
                    </a:lnTo>
                    <a:lnTo>
                      <a:pt x="581" y="613"/>
                    </a:lnTo>
                    <a:lnTo>
                      <a:pt x="601" y="634"/>
                    </a:lnTo>
                    <a:lnTo>
                      <a:pt x="634" y="653"/>
                    </a:lnTo>
                    <a:lnTo>
                      <a:pt x="685" y="671"/>
                    </a:lnTo>
                    <a:lnTo>
                      <a:pt x="752" y="688"/>
                    </a:lnTo>
                    <a:lnTo>
                      <a:pt x="842" y="703"/>
                    </a:lnTo>
                    <a:lnTo>
                      <a:pt x="937" y="716"/>
                    </a:lnTo>
                    <a:lnTo>
                      <a:pt x="1024" y="727"/>
                    </a:lnTo>
                    <a:lnTo>
                      <a:pt x="1105" y="737"/>
                    </a:lnTo>
                    <a:lnTo>
                      <a:pt x="1181" y="747"/>
                    </a:lnTo>
                    <a:lnTo>
                      <a:pt x="1248" y="754"/>
                    </a:lnTo>
                    <a:lnTo>
                      <a:pt x="1309" y="763"/>
                    </a:lnTo>
                    <a:lnTo>
                      <a:pt x="1364" y="773"/>
                    </a:lnTo>
                    <a:lnTo>
                      <a:pt x="1416" y="782"/>
                    </a:lnTo>
                    <a:lnTo>
                      <a:pt x="1459" y="790"/>
                    </a:lnTo>
                    <a:lnTo>
                      <a:pt x="1499" y="800"/>
                    </a:lnTo>
                    <a:lnTo>
                      <a:pt x="1532" y="811"/>
                    </a:lnTo>
                    <a:lnTo>
                      <a:pt x="1561" y="824"/>
                    </a:lnTo>
                    <a:lnTo>
                      <a:pt x="1584" y="838"/>
                    </a:lnTo>
                    <a:lnTo>
                      <a:pt x="1603" y="855"/>
                    </a:lnTo>
                    <a:lnTo>
                      <a:pt x="1619" y="874"/>
                    </a:lnTo>
                    <a:lnTo>
                      <a:pt x="1631" y="896"/>
                    </a:lnTo>
                    <a:lnTo>
                      <a:pt x="1619" y="916"/>
                    </a:lnTo>
                    <a:lnTo>
                      <a:pt x="1573" y="936"/>
                    </a:lnTo>
                    <a:lnTo>
                      <a:pt x="1497" y="951"/>
                    </a:lnTo>
                    <a:lnTo>
                      <a:pt x="1395" y="968"/>
                    </a:lnTo>
                    <a:lnTo>
                      <a:pt x="1273" y="980"/>
                    </a:lnTo>
                    <a:lnTo>
                      <a:pt x="1134" y="992"/>
                    </a:lnTo>
                    <a:lnTo>
                      <a:pt x="986" y="1001"/>
                    </a:lnTo>
                    <a:lnTo>
                      <a:pt x="833" y="1010"/>
                    </a:lnTo>
                    <a:lnTo>
                      <a:pt x="678" y="1015"/>
                    </a:lnTo>
                    <a:lnTo>
                      <a:pt x="528" y="1021"/>
                    </a:lnTo>
                    <a:lnTo>
                      <a:pt x="386" y="1025"/>
                    </a:lnTo>
                    <a:lnTo>
                      <a:pt x="261" y="1029"/>
                    </a:lnTo>
                    <a:lnTo>
                      <a:pt x="153" y="1030"/>
                    </a:lnTo>
                    <a:lnTo>
                      <a:pt x="72" y="1032"/>
                    </a:lnTo>
                    <a:lnTo>
                      <a:pt x="18" y="1033"/>
                    </a:lnTo>
                    <a:lnTo>
                      <a:pt x="0" y="1034"/>
                    </a:lnTo>
                    <a:lnTo>
                      <a:pt x="22" y="1132"/>
                    </a:lnTo>
                    <a:lnTo>
                      <a:pt x="39" y="1132"/>
                    </a:lnTo>
                    <a:lnTo>
                      <a:pt x="90" y="1131"/>
                    </a:lnTo>
                    <a:lnTo>
                      <a:pt x="168" y="1128"/>
                    </a:lnTo>
                    <a:lnTo>
                      <a:pt x="271" y="1126"/>
                    </a:lnTo>
                    <a:lnTo>
                      <a:pt x="393" y="1121"/>
                    </a:lnTo>
                    <a:lnTo>
                      <a:pt x="530" y="1116"/>
                    </a:lnTo>
                    <a:lnTo>
                      <a:pt x="678" y="1109"/>
                    </a:lnTo>
                    <a:lnTo>
                      <a:pt x="833" y="1100"/>
                    </a:lnTo>
                    <a:lnTo>
                      <a:pt x="986" y="1089"/>
                    </a:lnTo>
                    <a:lnTo>
                      <a:pt x="1140" y="1078"/>
                    </a:lnTo>
                    <a:lnTo>
                      <a:pt x="1286" y="1064"/>
                    </a:lnTo>
                    <a:lnTo>
                      <a:pt x="1421" y="1050"/>
                    </a:lnTo>
                    <a:lnTo>
                      <a:pt x="1539" y="1031"/>
                    </a:lnTo>
                    <a:lnTo>
                      <a:pt x="1639" y="1012"/>
                    </a:lnTo>
                    <a:lnTo>
                      <a:pt x="1713" y="990"/>
                    </a:lnTo>
                    <a:lnTo>
                      <a:pt x="1758" y="965"/>
                    </a:lnTo>
                    <a:lnTo>
                      <a:pt x="1777" y="938"/>
                    </a:lnTo>
                    <a:lnTo>
                      <a:pt x="1778" y="912"/>
                    </a:lnTo>
                    <a:lnTo>
                      <a:pt x="1763" y="885"/>
                    </a:lnTo>
                    <a:lnTo>
                      <a:pt x="1736" y="858"/>
                    </a:lnTo>
                    <a:lnTo>
                      <a:pt x="1695" y="832"/>
                    </a:lnTo>
                    <a:lnTo>
                      <a:pt x="1642" y="805"/>
                    </a:lnTo>
                    <a:lnTo>
                      <a:pt x="1581" y="781"/>
                    </a:lnTo>
                    <a:lnTo>
                      <a:pt x="1513" y="758"/>
                    </a:lnTo>
                    <a:lnTo>
                      <a:pt x="1437" y="734"/>
                    </a:lnTo>
                    <a:lnTo>
                      <a:pt x="1358" y="713"/>
                    </a:lnTo>
                    <a:lnTo>
                      <a:pt x="1275" y="694"/>
                    </a:lnTo>
                    <a:lnTo>
                      <a:pt x="1192" y="679"/>
                    </a:lnTo>
                    <a:lnTo>
                      <a:pt x="1109" y="665"/>
                    </a:lnTo>
                    <a:lnTo>
                      <a:pt x="1029" y="654"/>
                    </a:lnTo>
                    <a:lnTo>
                      <a:pt x="952" y="645"/>
                    </a:lnTo>
                    <a:lnTo>
                      <a:pt x="881" y="640"/>
                    </a:lnTo>
                    <a:lnTo>
                      <a:pt x="818" y="635"/>
                    </a:lnTo>
                    <a:lnTo>
                      <a:pt x="771" y="629"/>
                    </a:lnTo>
                    <a:lnTo>
                      <a:pt x="734" y="621"/>
                    </a:lnTo>
                    <a:lnTo>
                      <a:pt x="710" y="612"/>
                    </a:lnTo>
                    <a:lnTo>
                      <a:pt x="693" y="600"/>
                    </a:lnTo>
                    <a:lnTo>
                      <a:pt x="687" y="587"/>
                    </a:lnTo>
                    <a:lnTo>
                      <a:pt x="687" y="576"/>
                    </a:lnTo>
                    <a:lnTo>
                      <a:pt x="694" y="564"/>
                    </a:lnTo>
                    <a:lnTo>
                      <a:pt x="706" y="551"/>
                    </a:lnTo>
                    <a:lnTo>
                      <a:pt x="721" y="539"/>
                    </a:lnTo>
                    <a:lnTo>
                      <a:pt x="739" y="527"/>
                    </a:lnTo>
                    <a:lnTo>
                      <a:pt x="760" y="518"/>
                    </a:lnTo>
                    <a:lnTo>
                      <a:pt x="781" y="508"/>
                    </a:lnTo>
                    <a:lnTo>
                      <a:pt x="801" y="501"/>
                    </a:lnTo>
                    <a:lnTo>
                      <a:pt x="818" y="496"/>
                    </a:lnTo>
                    <a:lnTo>
                      <a:pt x="835" y="496"/>
                    </a:lnTo>
                    <a:lnTo>
                      <a:pt x="850" y="492"/>
                    </a:lnTo>
                    <a:lnTo>
                      <a:pt x="874" y="486"/>
                    </a:lnTo>
                    <a:lnTo>
                      <a:pt x="901" y="477"/>
                    </a:lnTo>
                    <a:lnTo>
                      <a:pt x="934" y="468"/>
                    </a:lnTo>
                    <a:lnTo>
                      <a:pt x="969" y="454"/>
                    </a:lnTo>
                    <a:lnTo>
                      <a:pt x="1007" y="438"/>
                    </a:lnTo>
                    <a:lnTo>
                      <a:pt x="1044" y="422"/>
                    </a:lnTo>
                    <a:lnTo>
                      <a:pt x="1083" y="404"/>
                    </a:lnTo>
                    <a:lnTo>
                      <a:pt x="1118" y="383"/>
                    </a:lnTo>
                    <a:lnTo>
                      <a:pt x="1150" y="362"/>
                    </a:lnTo>
                    <a:lnTo>
                      <a:pt x="1180" y="340"/>
                    </a:lnTo>
                    <a:lnTo>
                      <a:pt x="1204" y="318"/>
                    </a:lnTo>
                    <a:lnTo>
                      <a:pt x="1220" y="293"/>
                    </a:lnTo>
                    <a:lnTo>
                      <a:pt x="1230" y="269"/>
                    </a:lnTo>
                    <a:lnTo>
                      <a:pt x="1231" y="245"/>
                    </a:lnTo>
                    <a:lnTo>
                      <a:pt x="1223" y="221"/>
                    </a:lnTo>
                    <a:lnTo>
                      <a:pt x="1206" y="197"/>
                    </a:lnTo>
                    <a:lnTo>
                      <a:pt x="1192" y="177"/>
                    </a:lnTo>
                    <a:lnTo>
                      <a:pt x="1175" y="160"/>
                    </a:lnTo>
                    <a:lnTo>
                      <a:pt x="1159" y="143"/>
                    </a:lnTo>
                    <a:lnTo>
                      <a:pt x="1142" y="127"/>
                    </a:lnTo>
                    <a:lnTo>
                      <a:pt x="1126" y="115"/>
                    </a:lnTo>
                    <a:lnTo>
                      <a:pt x="1110" y="103"/>
                    </a:lnTo>
                    <a:lnTo>
                      <a:pt x="1096" y="95"/>
                    </a:lnTo>
                    <a:lnTo>
                      <a:pt x="1080" y="87"/>
                    </a:lnTo>
                    <a:lnTo>
                      <a:pt x="1067" y="80"/>
                    </a:lnTo>
                    <a:lnTo>
                      <a:pt x="1055" y="74"/>
                    </a:lnTo>
                    <a:lnTo>
                      <a:pt x="1045" y="71"/>
                    </a:lnTo>
                    <a:lnTo>
                      <a:pt x="1036" y="67"/>
                    </a:lnTo>
                    <a:lnTo>
                      <a:pt x="1032" y="67"/>
                    </a:lnTo>
                    <a:lnTo>
                      <a:pt x="1027" y="66"/>
                    </a:lnTo>
                    <a:lnTo>
                      <a:pt x="1026" y="66"/>
                    </a:lnTo>
                    <a:lnTo>
                      <a:pt x="1024" y="64"/>
                    </a:lnTo>
                    <a:lnTo>
                      <a:pt x="1022" y="62"/>
                    </a:lnTo>
                    <a:lnTo>
                      <a:pt x="1015" y="58"/>
                    </a:lnTo>
                    <a:lnTo>
                      <a:pt x="1010" y="56"/>
                    </a:lnTo>
                    <a:lnTo>
                      <a:pt x="998" y="49"/>
                    </a:lnTo>
                    <a:lnTo>
                      <a:pt x="989" y="45"/>
                    </a:lnTo>
                    <a:lnTo>
                      <a:pt x="975" y="38"/>
                    </a:lnTo>
                    <a:lnTo>
                      <a:pt x="963" y="32"/>
                    </a:lnTo>
                    <a:lnTo>
                      <a:pt x="947" y="27"/>
                    </a:lnTo>
                    <a:lnTo>
                      <a:pt x="930" y="20"/>
                    </a:lnTo>
                    <a:lnTo>
                      <a:pt x="910" y="15"/>
                    </a:lnTo>
                    <a:lnTo>
                      <a:pt x="890" y="10"/>
                    </a:lnTo>
                    <a:lnTo>
                      <a:pt x="868" y="6"/>
                    </a:lnTo>
                    <a:lnTo>
                      <a:pt x="846" y="3"/>
                    </a:lnTo>
                    <a:lnTo>
                      <a:pt x="822" y="0"/>
                    </a:lnTo>
                    <a:lnTo>
                      <a:pt x="798" y="0"/>
                    </a:lnTo>
                    <a:lnTo>
                      <a:pt x="794" y="0"/>
                    </a:lnTo>
                    <a:lnTo>
                      <a:pt x="788" y="0"/>
                    </a:lnTo>
                    <a:lnTo>
                      <a:pt x="780" y="1"/>
                    </a:lnTo>
                    <a:lnTo>
                      <a:pt x="770" y="4"/>
                    </a:lnTo>
                    <a:lnTo>
                      <a:pt x="756" y="5"/>
                    </a:lnTo>
                    <a:lnTo>
                      <a:pt x="743" y="7"/>
                    </a:lnTo>
                    <a:lnTo>
                      <a:pt x="729" y="8"/>
                    </a:lnTo>
                    <a:lnTo>
                      <a:pt x="714" y="10"/>
                    </a:lnTo>
                    <a:lnTo>
                      <a:pt x="700" y="11"/>
                    </a:lnTo>
                    <a:lnTo>
                      <a:pt x="686" y="14"/>
                    </a:lnTo>
                    <a:lnTo>
                      <a:pt x="671" y="16"/>
                    </a:lnTo>
                    <a:lnTo>
                      <a:pt x="660" y="18"/>
                    </a:lnTo>
                    <a:lnTo>
                      <a:pt x="650" y="19"/>
                    </a:lnTo>
                    <a:lnTo>
                      <a:pt x="644" y="20"/>
                    </a:lnTo>
                    <a:lnTo>
                      <a:pt x="638" y="20"/>
                    </a:lnTo>
                    <a:lnTo>
                      <a:pt x="637" y="21"/>
                    </a:lnTo>
                    <a:close/>
                  </a:path>
                </a:pathLst>
              </a:custGeom>
              <a:solidFill>
                <a:srgbClr val="B39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8" name="Freeform 11"/>
              <p:cNvSpPr>
                <a:spLocks/>
              </p:cNvSpPr>
              <p:nvPr/>
            </p:nvSpPr>
            <p:spPr bwMode="auto">
              <a:xfrm>
                <a:off x="192" y="3529"/>
                <a:ext cx="1325" cy="437"/>
              </a:xfrm>
              <a:custGeom>
                <a:avLst/>
                <a:gdLst>
                  <a:gd name="T0" fmla="*/ 24 w 2650"/>
                  <a:gd name="T1" fmla="*/ 5 h 874"/>
                  <a:gd name="T2" fmla="*/ 32 w 2650"/>
                  <a:gd name="T3" fmla="*/ 29 h 874"/>
                  <a:gd name="T4" fmla="*/ 52 w 2650"/>
                  <a:gd name="T5" fmla="*/ 62 h 874"/>
                  <a:gd name="T6" fmla="*/ 91 w 2650"/>
                  <a:gd name="T7" fmla="*/ 101 h 874"/>
                  <a:gd name="T8" fmla="*/ 149 w 2650"/>
                  <a:gd name="T9" fmla="*/ 136 h 874"/>
                  <a:gd name="T10" fmla="*/ 214 w 2650"/>
                  <a:gd name="T11" fmla="*/ 163 h 874"/>
                  <a:gd name="T12" fmla="*/ 272 w 2650"/>
                  <a:gd name="T13" fmla="*/ 182 h 874"/>
                  <a:gd name="T14" fmla="*/ 308 w 2650"/>
                  <a:gd name="T15" fmla="*/ 194 h 874"/>
                  <a:gd name="T16" fmla="*/ 325 w 2650"/>
                  <a:gd name="T17" fmla="*/ 207 h 874"/>
                  <a:gd name="T18" fmla="*/ 360 w 2650"/>
                  <a:gd name="T19" fmla="*/ 233 h 874"/>
                  <a:gd name="T20" fmla="*/ 408 w 2650"/>
                  <a:gd name="T21" fmla="*/ 260 h 874"/>
                  <a:gd name="T22" fmla="*/ 469 w 2650"/>
                  <a:gd name="T23" fmla="*/ 279 h 874"/>
                  <a:gd name="T24" fmla="*/ 548 w 2650"/>
                  <a:gd name="T25" fmla="*/ 281 h 874"/>
                  <a:gd name="T26" fmla="*/ 653 w 2650"/>
                  <a:gd name="T27" fmla="*/ 277 h 874"/>
                  <a:gd name="T28" fmla="*/ 755 w 2650"/>
                  <a:gd name="T29" fmla="*/ 272 h 874"/>
                  <a:gd name="T30" fmla="*/ 826 w 2650"/>
                  <a:gd name="T31" fmla="*/ 270 h 874"/>
                  <a:gd name="T32" fmla="*/ 872 w 2650"/>
                  <a:gd name="T33" fmla="*/ 278 h 874"/>
                  <a:gd name="T34" fmla="*/ 951 w 2650"/>
                  <a:gd name="T35" fmla="*/ 298 h 874"/>
                  <a:gd name="T36" fmla="*/ 1033 w 2650"/>
                  <a:gd name="T37" fmla="*/ 319 h 874"/>
                  <a:gd name="T38" fmla="*/ 1086 w 2650"/>
                  <a:gd name="T39" fmla="*/ 334 h 874"/>
                  <a:gd name="T40" fmla="*/ 1116 w 2650"/>
                  <a:gd name="T41" fmla="*/ 336 h 874"/>
                  <a:gd name="T42" fmla="*/ 1190 w 2650"/>
                  <a:gd name="T43" fmla="*/ 337 h 874"/>
                  <a:gd name="T44" fmla="*/ 1272 w 2650"/>
                  <a:gd name="T45" fmla="*/ 338 h 874"/>
                  <a:gd name="T46" fmla="*/ 1322 w 2650"/>
                  <a:gd name="T47" fmla="*/ 338 h 874"/>
                  <a:gd name="T48" fmla="*/ 1317 w 2650"/>
                  <a:gd name="T49" fmla="*/ 341 h 874"/>
                  <a:gd name="T50" fmla="*/ 1286 w 2650"/>
                  <a:gd name="T51" fmla="*/ 354 h 874"/>
                  <a:gd name="T52" fmla="*/ 1237 w 2650"/>
                  <a:gd name="T53" fmla="*/ 374 h 874"/>
                  <a:gd name="T54" fmla="*/ 1176 w 2650"/>
                  <a:gd name="T55" fmla="*/ 394 h 874"/>
                  <a:gd name="T56" fmla="*/ 1117 w 2650"/>
                  <a:gd name="T57" fmla="*/ 412 h 874"/>
                  <a:gd name="T58" fmla="*/ 1076 w 2650"/>
                  <a:gd name="T59" fmla="*/ 426 h 874"/>
                  <a:gd name="T60" fmla="*/ 1042 w 2650"/>
                  <a:gd name="T61" fmla="*/ 434 h 874"/>
                  <a:gd name="T62" fmla="*/ 1001 w 2650"/>
                  <a:gd name="T63" fmla="*/ 437 h 874"/>
                  <a:gd name="T64" fmla="*/ 935 w 2650"/>
                  <a:gd name="T65" fmla="*/ 434 h 874"/>
                  <a:gd name="T66" fmla="*/ 839 w 2650"/>
                  <a:gd name="T67" fmla="*/ 421 h 874"/>
                  <a:gd name="T68" fmla="*/ 744 w 2650"/>
                  <a:gd name="T69" fmla="*/ 405 h 874"/>
                  <a:gd name="T70" fmla="*/ 682 w 2650"/>
                  <a:gd name="T71" fmla="*/ 396 h 874"/>
                  <a:gd name="T72" fmla="*/ 659 w 2650"/>
                  <a:gd name="T73" fmla="*/ 396 h 874"/>
                  <a:gd name="T74" fmla="*/ 632 w 2650"/>
                  <a:gd name="T75" fmla="*/ 396 h 874"/>
                  <a:gd name="T76" fmla="*/ 591 w 2650"/>
                  <a:gd name="T77" fmla="*/ 395 h 874"/>
                  <a:gd name="T78" fmla="*/ 528 w 2650"/>
                  <a:gd name="T79" fmla="*/ 394 h 874"/>
                  <a:gd name="T80" fmla="*/ 448 w 2650"/>
                  <a:gd name="T81" fmla="*/ 392 h 874"/>
                  <a:gd name="T82" fmla="*/ 382 w 2650"/>
                  <a:gd name="T83" fmla="*/ 390 h 874"/>
                  <a:gd name="T84" fmla="*/ 326 w 2650"/>
                  <a:gd name="T85" fmla="*/ 384 h 874"/>
                  <a:gd name="T86" fmla="*/ 284 w 2650"/>
                  <a:gd name="T87" fmla="*/ 365 h 874"/>
                  <a:gd name="T88" fmla="*/ 249 w 2650"/>
                  <a:gd name="T89" fmla="*/ 336 h 874"/>
                  <a:gd name="T90" fmla="*/ 211 w 2650"/>
                  <a:gd name="T91" fmla="*/ 321 h 874"/>
                  <a:gd name="T92" fmla="*/ 170 w 2650"/>
                  <a:gd name="T93" fmla="*/ 311 h 874"/>
                  <a:gd name="T94" fmla="*/ 122 w 2650"/>
                  <a:gd name="T95" fmla="*/ 299 h 874"/>
                  <a:gd name="T96" fmla="*/ 72 w 2650"/>
                  <a:gd name="T97" fmla="*/ 275 h 874"/>
                  <a:gd name="T98" fmla="*/ 35 w 2650"/>
                  <a:gd name="T99" fmla="*/ 240 h 874"/>
                  <a:gd name="T100" fmla="*/ 11 w 2650"/>
                  <a:gd name="T101" fmla="*/ 199 h 874"/>
                  <a:gd name="T102" fmla="*/ 0 w 2650"/>
                  <a:gd name="T103" fmla="*/ 162 h 874"/>
                  <a:gd name="T104" fmla="*/ 0 w 2650"/>
                  <a:gd name="T105" fmla="*/ 123 h 874"/>
                  <a:gd name="T106" fmla="*/ 7 w 2650"/>
                  <a:gd name="T107" fmla="*/ 73 h 874"/>
                  <a:gd name="T108" fmla="*/ 17 w 2650"/>
                  <a:gd name="T109" fmla="*/ 27 h 874"/>
                  <a:gd name="T110" fmla="*/ 23 w 2650"/>
                  <a:gd name="T111" fmla="*/ 2 h 87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50" h="874">
                    <a:moveTo>
                      <a:pt x="46" y="0"/>
                    </a:moveTo>
                    <a:lnTo>
                      <a:pt x="46" y="2"/>
                    </a:lnTo>
                    <a:lnTo>
                      <a:pt x="46" y="6"/>
                    </a:lnTo>
                    <a:lnTo>
                      <a:pt x="48" y="10"/>
                    </a:lnTo>
                    <a:lnTo>
                      <a:pt x="51" y="20"/>
                    </a:lnTo>
                    <a:lnTo>
                      <a:pt x="53" y="30"/>
                    </a:lnTo>
                    <a:lnTo>
                      <a:pt x="57" y="44"/>
                    </a:lnTo>
                    <a:lnTo>
                      <a:pt x="63" y="57"/>
                    </a:lnTo>
                    <a:lnTo>
                      <a:pt x="71" y="72"/>
                    </a:lnTo>
                    <a:lnTo>
                      <a:pt x="78" y="88"/>
                    </a:lnTo>
                    <a:lnTo>
                      <a:pt x="90" y="106"/>
                    </a:lnTo>
                    <a:lnTo>
                      <a:pt x="103" y="124"/>
                    </a:lnTo>
                    <a:lnTo>
                      <a:pt x="119" y="143"/>
                    </a:lnTo>
                    <a:lnTo>
                      <a:pt x="136" y="162"/>
                    </a:lnTo>
                    <a:lnTo>
                      <a:pt x="158" y="182"/>
                    </a:lnTo>
                    <a:lnTo>
                      <a:pt x="181" y="201"/>
                    </a:lnTo>
                    <a:lnTo>
                      <a:pt x="208" y="220"/>
                    </a:lnTo>
                    <a:lnTo>
                      <a:pt x="235" y="238"/>
                    </a:lnTo>
                    <a:lnTo>
                      <a:pt x="266" y="256"/>
                    </a:lnTo>
                    <a:lnTo>
                      <a:pt x="297" y="271"/>
                    </a:lnTo>
                    <a:lnTo>
                      <a:pt x="331" y="288"/>
                    </a:lnTo>
                    <a:lnTo>
                      <a:pt x="364" y="300"/>
                    </a:lnTo>
                    <a:lnTo>
                      <a:pt x="396" y="313"/>
                    </a:lnTo>
                    <a:lnTo>
                      <a:pt x="428" y="326"/>
                    </a:lnTo>
                    <a:lnTo>
                      <a:pt x="460" y="338"/>
                    </a:lnTo>
                    <a:lnTo>
                      <a:pt x="490" y="347"/>
                    </a:lnTo>
                    <a:lnTo>
                      <a:pt x="517" y="356"/>
                    </a:lnTo>
                    <a:lnTo>
                      <a:pt x="543" y="363"/>
                    </a:lnTo>
                    <a:lnTo>
                      <a:pt x="567" y="371"/>
                    </a:lnTo>
                    <a:lnTo>
                      <a:pt x="586" y="377"/>
                    </a:lnTo>
                    <a:lnTo>
                      <a:pt x="604" y="383"/>
                    </a:lnTo>
                    <a:lnTo>
                      <a:pt x="616" y="387"/>
                    </a:lnTo>
                    <a:lnTo>
                      <a:pt x="625" y="393"/>
                    </a:lnTo>
                    <a:lnTo>
                      <a:pt x="630" y="396"/>
                    </a:lnTo>
                    <a:lnTo>
                      <a:pt x="639" y="405"/>
                    </a:lnTo>
                    <a:lnTo>
                      <a:pt x="650" y="414"/>
                    </a:lnTo>
                    <a:lnTo>
                      <a:pt x="664" y="426"/>
                    </a:lnTo>
                    <a:lnTo>
                      <a:pt x="680" y="437"/>
                    </a:lnTo>
                    <a:lnTo>
                      <a:pt x="698" y="452"/>
                    </a:lnTo>
                    <a:lnTo>
                      <a:pt x="719" y="465"/>
                    </a:lnTo>
                    <a:lnTo>
                      <a:pt x="741" y="480"/>
                    </a:lnTo>
                    <a:lnTo>
                      <a:pt x="764" y="494"/>
                    </a:lnTo>
                    <a:lnTo>
                      <a:pt x="788" y="508"/>
                    </a:lnTo>
                    <a:lnTo>
                      <a:pt x="815" y="520"/>
                    </a:lnTo>
                    <a:lnTo>
                      <a:pt x="845" y="532"/>
                    </a:lnTo>
                    <a:lnTo>
                      <a:pt x="873" y="542"/>
                    </a:lnTo>
                    <a:lnTo>
                      <a:pt x="905" y="551"/>
                    </a:lnTo>
                    <a:lnTo>
                      <a:pt x="937" y="557"/>
                    </a:lnTo>
                    <a:lnTo>
                      <a:pt x="972" y="561"/>
                    </a:lnTo>
                    <a:lnTo>
                      <a:pt x="1008" y="561"/>
                    </a:lnTo>
                    <a:lnTo>
                      <a:pt x="1050" y="562"/>
                    </a:lnTo>
                    <a:lnTo>
                      <a:pt x="1096" y="561"/>
                    </a:lnTo>
                    <a:lnTo>
                      <a:pt x="1146" y="560"/>
                    </a:lnTo>
                    <a:lnTo>
                      <a:pt x="1197" y="558"/>
                    </a:lnTo>
                    <a:lnTo>
                      <a:pt x="1251" y="555"/>
                    </a:lnTo>
                    <a:lnTo>
                      <a:pt x="1306" y="553"/>
                    </a:lnTo>
                    <a:lnTo>
                      <a:pt x="1360" y="551"/>
                    </a:lnTo>
                    <a:lnTo>
                      <a:pt x="1412" y="548"/>
                    </a:lnTo>
                    <a:lnTo>
                      <a:pt x="1463" y="544"/>
                    </a:lnTo>
                    <a:lnTo>
                      <a:pt x="1509" y="543"/>
                    </a:lnTo>
                    <a:lnTo>
                      <a:pt x="1553" y="541"/>
                    </a:lnTo>
                    <a:lnTo>
                      <a:pt x="1592" y="539"/>
                    </a:lnTo>
                    <a:lnTo>
                      <a:pt x="1625" y="539"/>
                    </a:lnTo>
                    <a:lnTo>
                      <a:pt x="1652" y="539"/>
                    </a:lnTo>
                    <a:lnTo>
                      <a:pt x="1670" y="541"/>
                    </a:lnTo>
                    <a:lnTo>
                      <a:pt x="1688" y="543"/>
                    </a:lnTo>
                    <a:lnTo>
                      <a:pt x="1712" y="548"/>
                    </a:lnTo>
                    <a:lnTo>
                      <a:pt x="1743" y="555"/>
                    </a:lnTo>
                    <a:lnTo>
                      <a:pt x="1780" y="564"/>
                    </a:lnTo>
                    <a:lnTo>
                      <a:pt x="1817" y="573"/>
                    </a:lnTo>
                    <a:lnTo>
                      <a:pt x="1859" y="584"/>
                    </a:lnTo>
                    <a:lnTo>
                      <a:pt x="1901" y="595"/>
                    </a:lnTo>
                    <a:lnTo>
                      <a:pt x="1946" y="607"/>
                    </a:lnTo>
                    <a:lnTo>
                      <a:pt x="1987" y="619"/>
                    </a:lnTo>
                    <a:lnTo>
                      <a:pt x="2029" y="630"/>
                    </a:lnTo>
                    <a:lnTo>
                      <a:pt x="2066" y="638"/>
                    </a:lnTo>
                    <a:lnTo>
                      <a:pt x="2102" y="648"/>
                    </a:lnTo>
                    <a:lnTo>
                      <a:pt x="2131" y="657"/>
                    </a:lnTo>
                    <a:lnTo>
                      <a:pt x="2156" y="663"/>
                    </a:lnTo>
                    <a:lnTo>
                      <a:pt x="2172" y="668"/>
                    </a:lnTo>
                    <a:lnTo>
                      <a:pt x="2181" y="672"/>
                    </a:lnTo>
                    <a:lnTo>
                      <a:pt x="2190" y="672"/>
                    </a:lnTo>
                    <a:lnTo>
                      <a:pt x="2207" y="672"/>
                    </a:lnTo>
                    <a:lnTo>
                      <a:pt x="2232" y="672"/>
                    </a:lnTo>
                    <a:lnTo>
                      <a:pt x="2263" y="673"/>
                    </a:lnTo>
                    <a:lnTo>
                      <a:pt x="2298" y="673"/>
                    </a:lnTo>
                    <a:lnTo>
                      <a:pt x="2339" y="674"/>
                    </a:lnTo>
                    <a:lnTo>
                      <a:pt x="2380" y="674"/>
                    </a:lnTo>
                    <a:lnTo>
                      <a:pt x="2423" y="675"/>
                    </a:lnTo>
                    <a:lnTo>
                      <a:pt x="2465" y="675"/>
                    </a:lnTo>
                    <a:lnTo>
                      <a:pt x="2506" y="675"/>
                    </a:lnTo>
                    <a:lnTo>
                      <a:pt x="2544" y="675"/>
                    </a:lnTo>
                    <a:lnTo>
                      <a:pt x="2579" y="675"/>
                    </a:lnTo>
                    <a:lnTo>
                      <a:pt x="2607" y="675"/>
                    </a:lnTo>
                    <a:lnTo>
                      <a:pt x="2629" y="675"/>
                    </a:lnTo>
                    <a:lnTo>
                      <a:pt x="2643" y="675"/>
                    </a:lnTo>
                    <a:lnTo>
                      <a:pt x="2650" y="676"/>
                    </a:lnTo>
                    <a:lnTo>
                      <a:pt x="2647" y="676"/>
                    </a:lnTo>
                    <a:lnTo>
                      <a:pt x="2641" y="678"/>
                    </a:lnTo>
                    <a:lnTo>
                      <a:pt x="2633" y="682"/>
                    </a:lnTo>
                    <a:lnTo>
                      <a:pt x="2622" y="687"/>
                    </a:lnTo>
                    <a:lnTo>
                      <a:pt x="2607" y="693"/>
                    </a:lnTo>
                    <a:lnTo>
                      <a:pt x="2591" y="700"/>
                    </a:lnTo>
                    <a:lnTo>
                      <a:pt x="2571" y="708"/>
                    </a:lnTo>
                    <a:lnTo>
                      <a:pt x="2550" y="718"/>
                    </a:lnTo>
                    <a:lnTo>
                      <a:pt x="2526" y="727"/>
                    </a:lnTo>
                    <a:lnTo>
                      <a:pt x="2501" y="737"/>
                    </a:lnTo>
                    <a:lnTo>
                      <a:pt x="2473" y="747"/>
                    </a:lnTo>
                    <a:lnTo>
                      <a:pt x="2444" y="758"/>
                    </a:lnTo>
                    <a:lnTo>
                      <a:pt x="2413" y="768"/>
                    </a:lnTo>
                    <a:lnTo>
                      <a:pt x="2383" y="778"/>
                    </a:lnTo>
                    <a:lnTo>
                      <a:pt x="2351" y="788"/>
                    </a:lnTo>
                    <a:lnTo>
                      <a:pt x="2319" y="799"/>
                    </a:lnTo>
                    <a:lnTo>
                      <a:pt x="2287" y="809"/>
                    </a:lnTo>
                    <a:lnTo>
                      <a:pt x="2260" y="818"/>
                    </a:lnTo>
                    <a:lnTo>
                      <a:pt x="2233" y="824"/>
                    </a:lnTo>
                    <a:lnTo>
                      <a:pt x="2211" y="833"/>
                    </a:lnTo>
                    <a:lnTo>
                      <a:pt x="2189" y="839"/>
                    </a:lnTo>
                    <a:lnTo>
                      <a:pt x="2170" y="845"/>
                    </a:lnTo>
                    <a:lnTo>
                      <a:pt x="2152" y="851"/>
                    </a:lnTo>
                    <a:lnTo>
                      <a:pt x="2135" y="856"/>
                    </a:lnTo>
                    <a:lnTo>
                      <a:pt x="2117" y="861"/>
                    </a:lnTo>
                    <a:lnTo>
                      <a:pt x="2102" y="865"/>
                    </a:lnTo>
                    <a:lnTo>
                      <a:pt x="2083" y="867"/>
                    </a:lnTo>
                    <a:lnTo>
                      <a:pt x="2066" y="871"/>
                    </a:lnTo>
                    <a:lnTo>
                      <a:pt x="2045" y="872"/>
                    </a:lnTo>
                    <a:lnTo>
                      <a:pt x="2024" y="874"/>
                    </a:lnTo>
                    <a:lnTo>
                      <a:pt x="2001" y="874"/>
                    </a:lnTo>
                    <a:lnTo>
                      <a:pt x="1977" y="874"/>
                    </a:lnTo>
                    <a:lnTo>
                      <a:pt x="1946" y="874"/>
                    </a:lnTo>
                    <a:lnTo>
                      <a:pt x="1910" y="872"/>
                    </a:lnTo>
                    <a:lnTo>
                      <a:pt x="1869" y="867"/>
                    </a:lnTo>
                    <a:lnTo>
                      <a:pt x="1826" y="862"/>
                    </a:lnTo>
                    <a:lnTo>
                      <a:pt x="1778" y="855"/>
                    </a:lnTo>
                    <a:lnTo>
                      <a:pt x="1729" y="848"/>
                    </a:lnTo>
                    <a:lnTo>
                      <a:pt x="1678" y="841"/>
                    </a:lnTo>
                    <a:lnTo>
                      <a:pt x="1630" y="834"/>
                    </a:lnTo>
                    <a:lnTo>
                      <a:pt x="1579" y="824"/>
                    </a:lnTo>
                    <a:lnTo>
                      <a:pt x="1532" y="818"/>
                    </a:lnTo>
                    <a:lnTo>
                      <a:pt x="1488" y="810"/>
                    </a:lnTo>
                    <a:lnTo>
                      <a:pt x="1450" y="804"/>
                    </a:lnTo>
                    <a:lnTo>
                      <a:pt x="1415" y="799"/>
                    </a:lnTo>
                    <a:lnTo>
                      <a:pt x="1385" y="794"/>
                    </a:lnTo>
                    <a:lnTo>
                      <a:pt x="1363" y="791"/>
                    </a:lnTo>
                    <a:lnTo>
                      <a:pt x="1350" y="791"/>
                    </a:lnTo>
                    <a:lnTo>
                      <a:pt x="1339" y="791"/>
                    </a:lnTo>
                    <a:lnTo>
                      <a:pt x="1329" y="791"/>
                    </a:lnTo>
                    <a:lnTo>
                      <a:pt x="1318" y="791"/>
                    </a:lnTo>
                    <a:lnTo>
                      <a:pt x="1307" y="791"/>
                    </a:lnTo>
                    <a:lnTo>
                      <a:pt x="1293" y="791"/>
                    </a:lnTo>
                    <a:lnTo>
                      <a:pt x="1279" y="791"/>
                    </a:lnTo>
                    <a:lnTo>
                      <a:pt x="1264" y="791"/>
                    </a:lnTo>
                    <a:lnTo>
                      <a:pt x="1247" y="791"/>
                    </a:lnTo>
                    <a:lnTo>
                      <a:pt x="1226" y="790"/>
                    </a:lnTo>
                    <a:lnTo>
                      <a:pt x="1205" y="790"/>
                    </a:lnTo>
                    <a:lnTo>
                      <a:pt x="1181" y="790"/>
                    </a:lnTo>
                    <a:lnTo>
                      <a:pt x="1154" y="790"/>
                    </a:lnTo>
                    <a:lnTo>
                      <a:pt x="1124" y="789"/>
                    </a:lnTo>
                    <a:lnTo>
                      <a:pt x="1091" y="788"/>
                    </a:lnTo>
                    <a:lnTo>
                      <a:pt x="1055" y="788"/>
                    </a:lnTo>
                    <a:lnTo>
                      <a:pt x="1016" y="787"/>
                    </a:lnTo>
                    <a:lnTo>
                      <a:pt x="973" y="783"/>
                    </a:lnTo>
                    <a:lnTo>
                      <a:pt x="934" y="783"/>
                    </a:lnTo>
                    <a:lnTo>
                      <a:pt x="895" y="783"/>
                    </a:lnTo>
                    <a:lnTo>
                      <a:pt x="860" y="783"/>
                    </a:lnTo>
                    <a:lnTo>
                      <a:pt x="826" y="782"/>
                    </a:lnTo>
                    <a:lnTo>
                      <a:pt x="794" y="781"/>
                    </a:lnTo>
                    <a:lnTo>
                      <a:pt x="763" y="780"/>
                    </a:lnTo>
                    <a:lnTo>
                      <a:pt x="733" y="780"/>
                    </a:lnTo>
                    <a:lnTo>
                      <a:pt x="705" y="775"/>
                    </a:lnTo>
                    <a:lnTo>
                      <a:pt x="678" y="773"/>
                    </a:lnTo>
                    <a:lnTo>
                      <a:pt x="652" y="767"/>
                    </a:lnTo>
                    <a:lnTo>
                      <a:pt x="629" y="761"/>
                    </a:lnTo>
                    <a:lnTo>
                      <a:pt x="607" y="752"/>
                    </a:lnTo>
                    <a:lnTo>
                      <a:pt x="587" y="741"/>
                    </a:lnTo>
                    <a:lnTo>
                      <a:pt x="568" y="729"/>
                    </a:lnTo>
                    <a:lnTo>
                      <a:pt x="551" y="715"/>
                    </a:lnTo>
                    <a:lnTo>
                      <a:pt x="533" y="697"/>
                    </a:lnTo>
                    <a:lnTo>
                      <a:pt x="515" y="684"/>
                    </a:lnTo>
                    <a:lnTo>
                      <a:pt x="497" y="672"/>
                    </a:lnTo>
                    <a:lnTo>
                      <a:pt x="480" y="663"/>
                    </a:lnTo>
                    <a:lnTo>
                      <a:pt x="461" y="654"/>
                    </a:lnTo>
                    <a:lnTo>
                      <a:pt x="443" y="647"/>
                    </a:lnTo>
                    <a:lnTo>
                      <a:pt x="422" y="641"/>
                    </a:lnTo>
                    <a:lnTo>
                      <a:pt x="404" y="636"/>
                    </a:lnTo>
                    <a:lnTo>
                      <a:pt x="383" y="631"/>
                    </a:lnTo>
                    <a:lnTo>
                      <a:pt x="361" y="626"/>
                    </a:lnTo>
                    <a:lnTo>
                      <a:pt x="339" y="622"/>
                    </a:lnTo>
                    <a:lnTo>
                      <a:pt x="317" y="617"/>
                    </a:lnTo>
                    <a:lnTo>
                      <a:pt x="293" y="612"/>
                    </a:lnTo>
                    <a:lnTo>
                      <a:pt x="269" y="605"/>
                    </a:lnTo>
                    <a:lnTo>
                      <a:pt x="243" y="597"/>
                    </a:lnTo>
                    <a:lnTo>
                      <a:pt x="218" y="590"/>
                    </a:lnTo>
                    <a:lnTo>
                      <a:pt x="191" y="578"/>
                    </a:lnTo>
                    <a:lnTo>
                      <a:pt x="167" y="565"/>
                    </a:lnTo>
                    <a:lnTo>
                      <a:pt x="144" y="550"/>
                    </a:lnTo>
                    <a:lnTo>
                      <a:pt x="124" y="534"/>
                    </a:lnTo>
                    <a:lnTo>
                      <a:pt x="103" y="517"/>
                    </a:lnTo>
                    <a:lnTo>
                      <a:pt x="85" y="498"/>
                    </a:lnTo>
                    <a:lnTo>
                      <a:pt x="69" y="479"/>
                    </a:lnTo>
                    <a:lnTo>
                      <a:pt x="55" y="460"/>
                    </a:lnTo>
                    <a:lnTo>
                      <a:pt x="42" y="441"/>
                    </a:lnTo>
                    <a:lnTo>
                      <a:pt x="31" y="420"/>
                    </a:lnTo>
                    <a:lnTo>
                      <a:pt x="21" y="398"/>
                    </a:lnTo>
                    <a:lnTo>
                      <a:pt x="12" y="380"/>
                    </a:lnTo>
                    <a:lnTo>
                      <a:pt x="6" y="359"/>
                    </a:lnTo>
                    <a:lnTo>
                      <a:pt x="0" y="341"/>
                    </a:lnTo>
                    <a:lnTo>
                      <a:pt x="0" y="323"/>
                    </a:lnTo>
                    <a:lnTo>
                      <a:pt x="0" y="308"/>
                    </a:lnTo>
                    <a:lnTo>
                      <a:pt x="0" y="289"/>
                    </a:lnTo>
                    <a:lnTo>
                      <a:pt x="0" y="268"/>
                    </a:lnTo>
                    <a:lnTo>
                      <a:pt x="0" y="246"/>
                    </a:lnTo>
                    <a:lnTo>
                      <a:pt x="2" y="223"/>
                    </a:lnTo>
                    <a:lnTo>
                      <a:pt x="6" y="196"/>
                    </a:lnTo>
                    <a:lnTo>
                      <a:pt x="10" y="172"/>
                    </a:lnTo>
                    <a:lnTo>
                      <a:pt x="14" y="145"/>
                    </a:lnTo>
                    <a:lnTo>
                      <a:pt x="20" y="121"/>
                    </a:lnTo>
                    <a:lnTo>
                      <a:pt x="23" y="96"/>
                    </a:lnTo>
                    <a:lnTo>
                      <a:pt x="29" y="73"/>
                    </a:lnTo>
                    <a:lnTo>
                      <a:pt x="33" y="54"/>
                    </a:lnTo>
                    <a:lnTo>
                      <a:pt x="38" y="36"/>
                    </a:lnTo>
                    <a:lnTo>
                      <a:pt x="41" y="21"/>
                    </a:lnTo>
                    <a:lnTo>
                      <a:pt x="44" y="10"/>
                    </a:lnTo>
                    <a:lnTo>
                      <a:pt x="45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9" name="Freeform 12"/>
              <p:cNvSpPr>
                <a:spLocks/>
              </p:cNvSpPr>
              <p:nvPr/>
            </p:nvSpPr>
            <p:spPr bwMode="auto">
              <a:xfrm>
                <a:off x="253" y="2857"/>
                <a:ext cx="946" cy="819"/>
              </a:xfrm>
              <a:custGeom>
                <a:avLst/>
                <a:gdLst>
                  <a:gd name="T0" fmla="*/ 152 w 1891"/>
                  <a:gd name="T1" fmla="*/ 0 h 1639"/>
                  <a:gd name="T2" fmla="*/ 370 w 1891"/>
                  <a:gd name="T3" fmla="*/ 3 h 1639"/>
                  <a:gd name="T4" fmla="*/ 420 w 1891"/>
                  <a:gd name="T5" fmla="*/ 65 h 1639"/>
                  <a:gd name="T6" fmla="*/ 375 w 1891"/>
                  <a:gd name="T7" fmla="*/ 124 h 1639"/>
                  <a:gd name="T8" fmla="*/ 109 w 1891"/>
                  <a:gd name="T9" fmla="*/ 211 h 1639"/>
                  <a:gd name="T10" fmla="*/ 87 w 1891"/>
                  <a:gd name="T11" fmla="*/ 249 h 1639"/>
                  <a:gd name="T12" fmla="*/ 140 w 1891"/>
                  <a:gd name="T13" fmla="*/ 284 h 1639"/>
                  <a:gd name="T14" fmla="*/ 336 w 1891"/>
                  <a:gd name="T15" fmla="*/ 301 h 1639"/>
                  <a:gd name="T16" fmla="*/ 574 w 1891"/>
                  <a:gd name="T17" fmla="*/ 328 h 1639"/>
                  <a:gd name="T18" fmla="*/ 672 w 1891"/>
                  <a:gd name="T19" fmla="*/ 381 h 1639"/>
                  <a:gd name="T20" fmla="*/ 641 w 1891"/>
                  <a:gd name="T21" fmla="*/ 459 h 1639"/>
                  <a:gd name="T22" fmla="*/ 129 w 1891"/>
                  <a:gd name="T23" fmla="*/ 570 h 1639"/>
                  <a:gd name="T24" fmla="*/ 155 w 1891"/>
                  <a:gd name="T25" fmla="*/ 593 h 1639"/>
                  <a:gd name="T26" fmla="*/ 624 w 1891"/>
                  <a:gd name="T27" fmla="*/ 567 h 1639"/>
                  <a:gd name="T28" fmla="*/ 928 w 1891"/>
                  <a:gd name="T29" fmla="*/ 533 h 1639"/>
                  <a:gd name="T30" fmla="*/ 797 w 1891"/>
                  <a:gd name="T31" fmla="*/ 601 h 1639"/>
                  <a:gd name="T32" fmla="*/ 752 w 1891"/>
                  <a:gd name="T33" fmla="*/ 819 h 1639"/>
                  <a:gd name="T34" fmla="*/ 23 w 1891"/>
                  <a:gd name="T35" fmla="*/ 585 h 1639"/>
                  <a:gd name="T36" fmla="*/ 67 w 1891"/>
                  <a:gd name="T37" fmla="*/ 515 h 1639"/>
                  <a:gd name="T38" fmla="*/ 210 w 1891"/>
                  <a:gd name="T39" fmla="*/ 476 h 1639"/>
                  <a:gd name="T40" fmla="*/ 514 w 1891"/>
                  <a:gd name="T41" fmla="*/ 423 h 1639"/>
                  <a:gd name="T42" fmla="*/ 536 w 1891"/>
                  <a:gd name="T43" fmla="*/ 392 h 1639"/>
                  <a:gd name="T44" fmla="*/ 390 w 1891"/>
                  <a:gd name="T45" fmla="*/ 354 h 1639"/>
                  <a:gd name="T46" fmla="*/ 106 w 1891"/>
                  <a:gd name="T47" fmla="*/ 329 h 1639"/>
                  <a:gd name="T48" fmla="*/ 0 w 1891"/>
                  <a:gd name="T49" fmla="*/ 265 h 1639"/>
                  <a:gd name="T50" fmla="*/ 28 w 1891"/>
                  <a:gd name="T51" fmla="*/ 197 h 1639"/>
                  <a:gd name="T52" fmla="*/ 155 w 1891"/>
                  <a:gd name="T53" fmla="*/ 150 h 1639"/>
                  <a:gd name="T54" fmla="*/ 365 w 1891"/>
                  <a:gd name="T55" fmla="*/ 92 h 1639"/>
                  <a:gd name="T56" fmla="*/ 382 w 1891"/>
                  <a:gd name="T57" fmla="*/ 53 h 1639"/>
                  <a:gd name="T58" fmla="*/ 337 w 1891"/>
                  <a:gd name="T59" fmla="*/ 23 h 1639"/>
                  <a:gd name="T60" fmla="*/ 176 w 1891"/>
                  <a:gd name="T61" fmla="*/ 18 h 1639"/>
                  <a:gd name="T62" fmla="*/ 63 w 1891"/>
                  <a:gd name="T63" fmla="*/ 16 h 1639"/>
                  <a:gd name="T64" fmla="*/ 76 w 1891"/>
                  <a:gd name="T65" fmla="*/ 0 h 16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91" h="1639">
                    <a:moveTo>
                      <a:pt x="151" y="0"/>
                    </a:moveTo>
                    <a:lnTo>
                      <a:pt x="303" y="0"/>
                    </a:lnTo>
                    <a:lnTo>
                      <a:pt x="551" y="0"/>
                    </a:lnTo>
                    <a:lnTo>
                      <a:pt x="739" y="6"/>
                    </a:lnTo>
                    <a:lnTo>
                      <a:pt x="831" y="52"/>
                    </a:lnTo>
                    <a:lnTo>
                      <a:pt x="840" y="131"/>
                    </a:lnTo>
                    <a:lnTo>
                      <a:pt x="812" y="187"/>
                    </a:lnTo>
                    <a:lnTo>
                      <a:pt x="749" y="249"/>
                    </a:lnTo>
                    <a:lnTo>
                      <a:pt x="469" y="353"/>
                    </a:lnTo>
                    <a:lnTo>
                      <a:pt x="218" y="422"/>
                    </a:lnTo>
                    <a:lnTo>
                      <a:pt x="174" y="453"/>
                    </a:lnTo>
                    <a:lnTo>
                      <a:pt x="174" y="498"/>
                    </a:lnTo>
                    <a:lnTo>
                      <a:pt x="203" y="541"/>
                    </a:lnTo>
                    <a:lnTo>
                      <a:pt x="279" y="568"/>
                    </a:lnTo>
                    <a:lnTo>
                      <a:pt x="410" y="578"/>
                    </a:lnTo>
                    <a:lnTo>
                      <a:pt x="671" y="603"/>
                    </a:lnTo>
                    <a:lnTo>
                      <a:pt x="967" y="623"/>
                    </a:lnTo>
                    <a:lnTo>
                      <a:pt x="1147" y="656"/>
                    </a:lnTo>
                    <a:lnTo>
                      <a:pt x="1292" y="696"/>
                    </a:lnTo>
                    <a:lnTo>
                      <a:pt x="1343" y="763"/>
                    </a:lnTo>
                    <a:lnTo>
                      <a:pt x="1345" y="853"/>
                    </a:lnTo>
                    <a:lnTo>
                      <a:pt x="1282" y="918"/>
                    </a:lnTo>
                    <a:lnTo>
                      <a:pt x="285" y="1126"/>
                    </a:lnTo>
                    <a:lnTo>
                      <a:pt x="257" y="1141"/>
                    </a:lnTo>
                    <a:lnTo>
                      <a:pt x="261" y="1163"/>
                    </a:lnTo>
                    <a:lnTo>
                      <a:pt x="310" y="1186"/>
                    </a:lnTo>
                    <a:lnTo>
                      <a:pt x="1020" y="1180"/>
                    </a:lnTo>
                    <a:lnTo>
                      <a:pt x="1248" y="1134"/>
                    </a:lnTo>
                    <a:lnTo>
                      <a:pt x="1891" y="1000"/>
                    </a:lnTo>
                    <a:lnTo>
                      <a:pt x="1855" y="1066"/>
                    </a:lnTo>
                    <a:lnTo>
                      <a:pt x="1697" y="1116"/>
                    </a:lnTo>
                    <a:lnTo>
                      <a:pt x="1593" y="1203"/>
                    </a:lnTo>
                    <a:lnTo>
                      <a:pt x="1525" y="1317"/>
                    </a:lnTo>
                    <a:lnTo>
                      <a:pt x="1503" y="1639"/>
                    </a:lnTo>
                    <a:lnTo>
                      <a:pt x="206" y="1330"/>
                    </a:lnTo>
                    <a:lnTo>
                      <a:pt x="45" y="1170"/>
                    </a:lnTo>
                    <a:lnTo>
                      <a:pt x="60" y="1097"/>
                    </a:lnTo>
                    <a:lnTo>
                      <a:pt x="134" y="1031"/>
                    </a:lnTo>
                    <a:lnTo>
                      <a:pt x="191" y="997"/>
                    </a:lnTo>
                    <a:lnTo>
                      <a:pt x="419" y="953"/>
                    </a:lnTo>
                    <a:lnTo>
                      <a:pt x="850" y="878"/>
                    </a:lnTo>
                    <a:lnTo>
                      <a:pt x="1028" y="847"/>
                    </a:lnTo>
                    <a:lnTo>
                      <a:pt x="1075" y="811"/>
                    </a:lnTo>
                    <a:lnTo>
                      <a:pt x="1071" y="785"/>
                    </a:lnTo>
                    <a:lnTo>
                      <a:pt x="989" y="738"/>
                    </a:lnTo>
                    <a:lnTo>
                      <a:pt x="780" y="708"/>
                    </a:lnTo>
                    <a:lnTo>
                      <a:pt x="400" y="670"/>
                    </a:lnTo>
                    <a:lnTo>
                      <a:pt x="211" y="658"/>
                    </a:lnTo>
                    <a:lnTo>
                      <a:pt x="43" y="603"/>
                    </a:lnTo>
                    <a:lnTo>
                      <a:pt x="0" y="531"/>
                    </a:lnTo>
                    <a:lnTo>
                      <a:pt x="6" y="469"/>
                    </a:lnTo>
                    <a:lnTo>
                      <a:pt x="55" y="394"/>
                    </a:lnTo>
                    <a:lnTo>
                      <a:pt x="155" y="333"/>
                    </a:lnTo>
                    <a:lnTo>
                      <a:pt x="309" y="300"/>
                    </a:lnTo>
                    <a:lnTo>
                      <a:pt x="582" y="242"/>
                    </a:lnTo>
                    <a:lnTo>
                      <a:pt x="730" y="185"/>
                    </a:lnTo>
                    <a:lnTo>
                      <a:pt x="768" y="141"/>
                    </a:lnTo>
                    <a:lnTo>
                      <a:pt x="764" y="107"/>
                    </a:lnTo>
                    <a:lnTo>
                      <a:pt x="735" y="68"/>
                    </a:lnTo>
                    <a:lnTo>
                      <a:pt x="674" y="47"/>
                    </a:lnTo>
                    <a:lnTo>
                      <a:pt x="528" y="41"/>
                    </a:lnTo>
                    <a:lnTo>
                      <a:pt x="352" y="37"/>
                    </a:lnTo>
                    <a:lnTo>
                      <a:pt x="196" y="33"/>
                    </a:lnTo>
                    <a:lnTo>
                      <a:pt x="125" y="33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0" name="Freeform 13"/>
              <p:cNvSpPr>
                <a:spLocks/>
              </p:cNvSpPr>
              <p:nvPr/>
            </p:nvSpPr>
            <p:spPr bwMode="auto">
              <a:xfrm>
                <a:off x="268" y="3383"/>
                <a:ext cx="1170" cy="387"/>
              </a:xfrm>
              <a:custGeom>
                <a:avLst/>
                <a:gdLst>
                  <a:gd name="T0" fmla="*/ 28 w 2342"/>
                  <a:gd name="T1" fmla="*/ 14 h 775"/>
                  <a:gd name="T2" fmla="*/ 23 w 2342"/>
                  <a:gd name="T3" fmla="*/ 56 h 775"/>
                  <a:gd name="T4" fmla="*/ 76 w 2342"/>
                  <a:gd name="T5" fmla="*/ 103 h 775"/>
                  <a:gd name="T6" fmla="*/ 151 w 2342"/>
                  <a:gd name="T7" fmla="*/ 140 h 775"/>
                  <a:gd name="T8" fmla="*/ 221 w 2342"/>
                  <a:gd name="T9" fmla="*/ 157 h 775"/>
                  <a:gd name="T10" fmla="*/ 212 w 2342"/>
                  <a:gd name="T11" fmla="*/ 139 h 775"/>
                  <a:gd name="T12" fmla="*/ 189 w 2342"/>
                  <a:gd name="T13" fmla="*/ 116 h 775"/>
                  <a:gd name="T14" fmla="*/ 221 w 2342"/>
                  <a:gd name="T15" fmla="*/ 126 h 775"/>
                  <a:gd name="T16" fmla="*/ 271 w 2342"/>
                  <a:gd name="T17" fmla="*/ 157 h 775"/>
                  <a:gd name="T18" fmla="*/ 271 w 2342"/>
                  <a:gd name="T19" fmla="*/ 145 h 775"/>
                  <a:gd name="T20" fmla="*/ 246 w 2342"/>
                  <a:gd name="T21" fmla="*/ 121 h 775"/>
                  <a:gd name="T22" fmla="*/ 288 w 2342"/>
                  <a:gd name="T23" fmla="*/ 141 h 775"/>
                  <a:gd name="T24" fmla="*/ 340 w 2342"/>
                  <a:gd name="T25" fmla="*/ 184 h 775"/>
                  <a:gd name="T26" fmla="*/ 328 w 2342"/>
                  <a:gd name="T27" fmla="*/ 160 h 775"/>
                  <a:gd name="T28" fmla="*/ 305 w 2342"/>
                  <a:gd name="T29" fmla="*/ 134 h 775"/>
                  <a:gd name="T30" fmla="*/ 335 w 2342"/>
                  <a:gd name="T31" fmla="*/ 147 h 775"/>
                  <a:gd name="T32" fmla="*/ 386 w 2342"/>
                  <a:gd name="T33" fmla="*/ 179 h 775"/>
                  <a:gd name="T34" fmla="*/ 389 w 2342"/>
                  <a:gd name="T35" fmla="*/ 174 h 775"/>
                  <a:gd name="T36" fmla="*/ 369 w 2342"/>
                  <a:gd name="T37" fmla="*/ 148 h 775"/>
                  <a:gd name="T38" fmla="*/ 379 w 2342"/>
                  <a:gd name="T39" fmla="*/ 150 h 775"/>
                  <a:gd name="T40" fmla="*/ 435 w 2342"/>
                  <a:gd name="T41" fmla="*/ 181 h 775"/>
                  <a:gd name="T42" fmla="*/ 460 w 2342"/>
                  <a:gd name="T43" fmla="*/ 200 h 775"/>
                  <a:gd name="T44" fmla="*/ 442 w 2342"/>
                  <a:gd name="T45" fmla="*/ 171 h 775"/>
                  <a:gd name="T46" fmla="*/ 424 w 2342"/>
                  <a:gd name="T47" fmla="*/ 149 h 775"/>
                  <a:gd name="T48" fmla="*/ 479 w 2342"/>
                  <a:gd name="T49" fmla="*/ 180 h 775"/>
                  <a:gd name="T50" fmla="*/ 542 w 2342"/>
                  <a:gd name="T51" fmla="*/ 223 h 775"/>
                  <a:gd name="T52" fmla="*/ 512 w 2342"/>
                  <a:gd name="T53" fmla="*/ 183 h 775"/>
                  <a:gd name="T54" fmla="*/ 483 w 2342"/>
                  <a:gd name="T55" fmla="*/ 157 h 775"/>
                  <a:gd name="T56" fmla="*/ 541 w 2342"/>
                  <a:gd name="T57" fmla="*/ 186 h 775"/>
                  <a:gd name="T58" fmla="*/ 609 w 2342"/>
                  <a:gd name="T59" fmla="*/ 231 h 775"/>
                  <a:gd name="T60" fmla="*/ 679 w 2342"/>
                  <a:gd name="T61" fmla="*/ 237 h 775"/>
                  <a:gd name="T62" fmla="*/ 652 w 2342"/>
                  <a:gd name="T63" fmla="*/ 194 h 775"/>
                  <a:gd name="T64" fmla="*/ 633 w 2342"/>
                  <a:gd name="T65" fmla="*/ 175 h 775"/>
                  <a:gd name="T66" fmla="*/ 685 w 2342"/>
                  <a:gd name="T67" fmla="*/ 200 h 775"/>
                  <a:gd name="T68" fmla="*/ 738 w 2342"/>
                  <a:gd name="T69" fmla="*/ 244 h 775"/>
                  <a:gd name="T70" fmla="*/ 737 w 2342"/>
                  <a:gd name="T71" fmla="*/ 159 h 775"/>
                  <a:gd name="T72" fmla="*/ 842 w 2342"/>
                  <a:gd name="T73" fmla="*/ 23 h 775"/>
                  <a:gd name="T74" fmla="*/ 894 w 2342"/>
                  <a:gd name="T75" fmla="*/ 13 h 775"/>
                  <a:gd name="T76" fmla="*/ 808 w 2342"/>
                  <a:gd name="T77" fmla="*/ 59 h 775"/>
                  <a:gd name="T78" fmla="*/ 790 w 2342"/>
                  <a:gd name="T79" fmla="*/ 297 h 775"/>
                  <a:gd name="T80" fmla="*/ 820 w 2342"/>
                  <a:gd name="T81" fmla="*/ 330 h 775"/>
                  <a:gd name="T82" fmla="*/ 895 w 2342"/>
                  <a:gd name="T83" fmla="*/ 365 h 775"/>
                  <a:gd name="T84" fmla="*/ 1019 w 2342"/>
                  <a:gd name="T85" fmla="*/ 351 h 775"/>
                  <a:gd name="T86" fmla="*/ 1047 w 2342"/>
                  <a:gd name="T87" fmla="*/ 338 h 775"/>
                  <a:gd name="T88" fmla="*/ 1127 w 2342"/>
                  <a:gd name="T89" fmla="*/ 265 h 775"/>
                  <a:gd name="T90" fmla="*/ 1148 w 2342"/>
                  <a:gd name="T91" fmla="*/ 236 h 775"/>
                  <a:gd name="T92" fmla="*/ 1157 w 2342"/>
                  <a:gd name="T93" fmla="*/ 169 h 775"/>
                  <a:gd name="T94" fmla="*/ 1170 w 2342"/>
                  <a:gd name="T95" fmla="*/ 206 h 775"/>
                  <a:gd name="T96" fmla="*/ 1156 w 2342"/>
                  <a:gd name="T97" fmla="*/ 254 h 775"/>
                  <a:gd name="T98" fmla="*/ 1064 w 2342"/>
                  <a:gd name="T99" fmla="*/ 338 h 775"/>
                  <a:gd name="T100" fmla="*/ 1036 w 2342"/>
                  <a:gd name="T101" fmla="*/ 355 h 775"/>
                  <a:gd name="T102" fmla="*/ 92 w 2342"/>
                  <a:gd name="T103" fmla="*/ 151 h 775"/>
                  <a:gd name="T104" fmla="*/ 55 w 2342"/>
                  <a:gd name="T105" fmla="*/ 133 h 775"/>
                  <a:gd name="T106" fmla="*/ 7 w 2342"/>
                  <a:gd name="T107" fmla="*/ 85 h 775"/>
                  <a:gd name="T108" fmla="*/ 8 w 2342"/>
                  <a:gd name="T109" fmla="*/ 29 h 775"/>
                  <a:gd name="T110" fmla="*/ 34 w 2342"/>
                  <a:gd name="T111" fmla="*/ 1 h 77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342" h="775">
                    <a:moveTo>
                      <a:pt x="80" y="0"/>
                    </a:moveTo>
                    <a:lnTo>
                      <a:pt x="78" y="0"/>
                    </a:lnTo>
                    <a:lnTo>
                      <a:pt x="76" y="2"/>
                    </a:lnTo>
                    <a:lnTo>
                      <a:pt x="72" y="6"/>
                    </a:lnTo>
                    <a:lnTo>
                      <a:pt x="68" y="14"/>
                    </a:lnTo>
                    <a:lnTo>
                      <a:pt x="62" y="19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49" y="49"/>
                    </a:lnTo>
                    <a:lnTo>
                      <a:pt x="44" y="60"/>
                    </a:lnTo>
                    <a:lnTo>
                      <a:pt x="42" y="72"/>
                    </a:lnTo>
                    <a:lnTo>
                      <a:pt x="41" y="86"/>
                    </a:lnTo>
                    <a:lnTo>
                      <a:pt x="44" y="100"/>
                    </a:lnTo>
                    <a:lnTo>
                      <a:pt x="47" y="113"/>
                    </a:lnTo>
                    <a:lnTo>
                      <a:pt x="54" y="128"/>
                    </a:lnTo>
                    <a:lnTo>
                      <a:pt x="63" y="141"/>
                    </a:lnTo>
                    <a:lnTo>
                      <a:pt x="77" y="154"/>
                    </a:lnTo>
                    <a:lnTo>
                      <a:pt x="92" y="166"/>
                    </a:lnTo>
                    <a:lnTo>
                      <a:pt x="111" y="181"/>
                    </a:lnTo>
                    <a:lnTo>
                      <a:pt x="131" y="193"/>
                    </a:lnTo>
                    <a:lnTo>
                      <a:pt x="153" y="207"/>
                    </a:lnTo>
                    <a:lnTo>
                      <a:pt x="174" y="220"/>
                    </a:lnTo>
                    <a:lnTo>
                      <a:pt x="198" y="233"/>
                    </a:lnTo>
                    <a:lnTo>
                      <a:pt x="220" y="244"/>
                    </a:lnTo>
                    <a:lnTo>
                      <a:pt x="244" y="256"/>
                    </a:lnTo>
                    <a:lnTo>
                      <a:pt x="264" y="265"/>
                    </a:lnTo>
                    <a:lnTo>
                      <a:pt x="283" y="274"/>
                    </a:lnTo>
                    <a:lnTo>
                      <a:pt x="302" y="281"/>
                    </a:lnTo>
                    <a:lnTo>
                      <a:pt x="318" y="290"/>
                    </a:lnTo>
                    <a:lnTo>
                      <a:pt x="331" y="295"/>
                    </a:lnTo>
                    <a:lnTo>
                      <a:pt x="341" y="299"/>
                    </a:lnTo>
                    <a:lnTo>
                      <a:pt x="348" y="301"/>
                    </a:lnTo>
                    <a:lnTo>
                      <a:pt x="351" y="302"/>
                    </a:lnTo>
                    <a:lnTo>
                      <a:pt x="304" y="229"/>
                    </a:lnTo>
                    <a:lnTo>
                      <a:pt x="443" y="315"/>
                    </a:lnTo>
                    <a:lnTo>
                      <a:pt x="442" y="311"/>
                    </a:lnTo>
                    <a:lnTo>
                      <a:pt x="439" y="305"/>
                    </a:lnTo>
                    <a:lnTo>
                      <a:pt x="437" y="300"/>
                    </a:lnTo>
                    <a:lnTo>
                      <a:pt x="435" y="296"/>
                    </a:lnTo>
                    <a:lnTo>
                      <a:pt x="432" y="290"/>
                    </a:lnTo>
                    <a:lnTo>
                      <a:pt x="430" y="285"/>
                    </a:lnTo>
                    <a:lnTo>
                      <a:pt x="425" y="278"/>
                    </a:lnTo>
                    <a:lnTo>
                      <a:pt x="421" y="270"/>
                    </a:lnTo>
                    <a:lnTo>
                      <a:pt x="415" y="264"/>
                    </a:lnTo>
                    <a:lnTo>
                      <a:pt x="409" y="257"/>
                    </a:lnTo>
                    <a:lnTo>
                      <a:pt x="402" y="250"/>
                    </a:lnTo>
                    <a:lnTo>
                      <a:pt x="395" y="244"/>
                    </a:lnTo>
                    <a:lnTo>
                      <a:pt x="386" y="237"/>
                    </a:lnTo>
                    <a:lnTo>
                      <a:pt x="379" y="232"/>
                    </a:lnTo>
                    <a:lnTo>
                      <a:pt x="383" y="232"/>
                    </a:lnTo>
                    <a:lnTo>
                      <a:pt x="387" y="233"/>
                    </a:lnTo>
                    <a:lnTo>
                      <a:pt x="396" y="235"/>
                    </a:lnTo>
                    <a:lnTo>
                      <a:pt x="404" y="238"/>
                    </a:lnTo>
                    <a:lnTo>
                      <a:pt x="415" y="243"/>
                    </a:lnTo>
                    <a:lnTo>
                      <a:pt x="427" y="246"/>
                    </a:lnTo>
                    <a:lnTo>
                      <a:pt x="442" y="253"/>
                    </a:lnTo>
                    <a:lnTo>
                      <a:pt x="454" y="257"/>
                    </a:lnTo>
                    <a:lnTo>
                      <a:pt x="469" y="265"/>
                    </a:lnTo>
                    <a:lnTo>
                      <a:pt x="485" y="273"/>
                    </a:lnTo>
                    <a:lnTo>
                      <a:pt x="499" y="281"/>
                    </a:lnTo>
                    <a:lnTo>
                      <a:pt x="513" y="291"/>
                    </a:lnTo>
                    <a:lnTo>
                      <a:pt x="529" y="302"/>
                    </a:lnTo>
                    <a:lnTo>
                      <a:pt x="543" y="315"/>
                    </a:lnTo>
                    <a:lnTo>
                      <a:pt x="558" y="329"/>
                    </a:lnTo>
                    <a:lnTo>
                      <a:pt x="557" y="326"/>
                    </a:lnTo>
                    <a:lnTo>
                      <a:pt x="554" y="317"/>
                    </a:lnTo>
                    <a:lnTo>
                      <a:pt x="551" y="310"/>
                    </a:lnTo>
                    <a:lnTo>
                      <a:pt x="548" y="304"/>
                    </a:lnTo>
                    <a:lnTo>
                      <a:pt x="545" y="297"/>
                    </a:lnTo>
                    <a:lnTo>
                      <a:pt x="542" y="290"/>
                    </a:lnTo>
                    <a:lnTo>
                      <a:pt x="537" y="281"/>
                    </a:lnTo>
                    <a:lnTo>
                      <a:pt x="532" y="275"/>
                    </a:lnTo>
                    <a:lnTo>
                      <a:pt x="526" y="267"/>
                    </a:lnTo>
                    <a:lnTo>
                      <a:pt x="521" y="260"/>
                    </a:lnTo>
                    <a:lnTo>
                      <a:pt x="513" y="255"/>
                    </a:lnTo>
                    <a:lnTo>
                      <a:pt x="507" y="249"/>
                    </a:lnTo>
                    <a:lnTo>
                      <a:pt x="492" y="243"/>
                    </a:lnTo>
                    <a:lnTo>
                      <a:pt x="501" y="244"/>
                    </a:lnTo>
                    <a:lnTo>
                      <a:pt x="511" y="248"/>
                    </a:lnTo>
                    <a:lnTo>
                      <a:pt x="523" y="254"/>
                    </a:lnTo>
                    <a:lnTo>
                      <a:pt x="533" y="260"/>
                    </a:lnTo>
                    <a:lnTo>
                      <a:pt x="547" y="267"/>
                    </a:lnTo>
                    <a:lnTo>
                      <a:pt x="562" y="276"/>
                    </a:lnTo>
                    <a:lnTo>
                      <a:pt x="576" y="283"/>
                    </a:lnTo>
                    <a:lnTo>
                      <a:pt x="592" y="292"/>
                    </a:lnTo>
                    <a:lnTo>
                      <a:pt x="607" y="302"/>
                    </a:lnTo>
                    <a:lnTo>
                      <a:pt x="624" y="315"/>
                    </a:lnTo>
                    <a:lnTo>
                      <a:pt x="637" y="326"/>
                    </a:lnTo>
                    <a:lnTo>
                      <a:pt x="653" y="339"/>
                    </a:lnTo>
                    <a:lnTo>
                      <a:pt x="667" y="352"/>
                    </a:lnTo>
                    <a:lnTo>
                      <a:pt x="680" y="368"/>
                    </a:lnTo>
                    <a:lnTo>
                      <a:pt x="678" y="363"/>
                    </a:lnTo>
                    <a:lnTo>
                      <a:pt x="675" y="356"/>
                    </a:lnTo>
                    <a:lnTo>
                      <a:pt x="671" y="350"/>
                    </a:lnTo>
                    <a:lnTo>
                      <a:pt x="669" y="343"/>
                    </a:lnTo>
                    <a:lnTo>
                      <a:pt x="665" y="337"/>
                    </a:lnTo>
                    <a:lnTo>
                      <a:pt x="662" y="329"/>
                    </a:lnTo>
                    <a:lnTo>
                      <a:pt x="657" y="320"/>
                    </a:lnTo>
                    <a:lnTo>
                      <a:pt x="652" y="312"/>
                    </a:lnTo>
                    <a:lnTo>
                      <a:pt x="646" y="304"/>
                    </a:lnTo>
                    <a:lnTo>
                      <a:pt x="641" y="296"/>
                    </a:lnTo>
                    <a:lnTo>
                      <a:pt x="633" y="288"/>
                    </a:lnTo>
                    <a:lnTo>
                      <a:pt x="625" y="280"/>
                    </a:lnTo>
                    <a:lnTo>
                      <a:pt x="617" y="275"/>
                    </a:lnTo>
                    <a:lnTo>
                      <a:pt x="611" y="269"/>
                    </a:lnTo>
                    <a:lnTo>
                      <a:pt x="612" y="269"/>
                    </a:lnTo>
                    <a:lnTo>
                      <a:pt x="615" y="271"/>
                    </a:lnTo>
                    <a:lnTo>
                      <a:pt x="623" y="274"/>
                    </a:lnTo>
                    <a:lnTo>
                      <a:pt x="633" y="278"/>
                    </a:lnTo>
                    <a:lnTo>
                      <a:pt x="644" y="281"/>
                    </a:lnTo>
                    <a:lnTo>
                      <a:pt x="657" y="288"/>
                    </a:lnTo>
                    <a:lnTo>
                      <a:pt x="670" y="294"/>
                    </a:lnTo>
                    <a:lnTo>
                      <a:pt x="686" y="302"/>
                    </a:lnTo>
                    <a:lnTo>
                      <a:pt x="701" y="309"/>
                    </a:lnTo>
                    <a:lnTo>
                      <a:pt x="716" y="317"/>
                    </a:lnTo>
                    <a:lnTo>
                      <a:pt x="731" y="326"/>
                    </a:lnTo>
                    <a:lnTo>
                      <a:pt x="747" y="337"/>
                    </a:lnTo>
                    <a:lnTo>
                      <a:pt x="761" y="347"/>
                    </a:lnTo>
                    <a:lnTo>
                      <a:pt x="773" y="358"/>
                    </a:lnTo>
                    <a:lnTo>
                      <a:pt x="784" y="369"/>
                    </a:lnTo>
                    <a:lnTo>
                      <a:pt x="795" y="381"/>
                    </a:lnTo>
                    <a:lnTo>
                      <a:pt x="793" y="377"/>
                    </a:lnTo>
                    <a:lnTo>
                      <a:pt x="790" y="369"/>
                    </a:lnTo>
                    <a:lnTo>
                      <a:pt x="785" y="361"/>
                    </a:lnTo>
                    <a:lnTo>
                      <a:pt x="783" y="356"/>
                    </a:lnTo>
                    <a:lnTo>
                      <a:pt x="779" y="349"/>
                    </a:lnTo>
                    <a:lnTo>
                      <a:pt x="775" y="341"/>
                    </a:lnTo>
                    <a:lnTo>
                      <a:pt x="770" y="332"/>
                    </a:lnTo>
                    <a:lnTo>
                      <a:pt x="764" y="325"/>
                    </a:lnTo>
                    <a:lnTo>
                      <a:pt x="759" y="316"/>
                    </a:lnTo>
                    <a:lnTo>
                      <a:pt x="752" y="309"/>
                    </a:lnTo>
                    <a:lnTo>
                      <a:pt x="746" y="302"/>
                    </a:lnTo>
                    <a:lnTo>
                      <a:pt x="739" y="296"/>
                    </a:lnTo>
                    <a:lnTo>
                      <a:pt x="730" y="290"/>
                    </a:lnTo>
                    <a:lnTo>
                      <a:pt x="723" y="286"/>
                    </a:lnTo>
                    <a:lnTo>
                      <a:pt x="725" y="286"/>
                    </a:lnTo>
                    <a:lnTo>
                      <a:pt x="729" y="288"/>
                    </a:lnTo>
                    <a:lnTo>
                      <a:pt x="737" y="291"/>
                    </a:lnTo>
                    <a:lnTo>
                      <a:pt x="747" y="296"/>
                    </a:lnTo>
                    <a:lnTo>
                      <a:pt x="758" y="301"/>
                    </a:lnTo>
                    <a:lnTo>
                      <a:pt x="772" y="308"/>
                    </a:lnTo>
                    <a:lnTo>
                      <a:pt x="786" y="315"/>
                    </a:lnTo>
                    <a:lnTo>
                      <a:pt x="804" y="325"/>
                    </a:lnTo>
                    <a:lnTo>
                      <a:pt x="819" y="332"/>
                    </a:lnTo>
                    <a:lnTo>
                      <a:pt x="837" y="342"/>
                    </a:lnTo>
                    <a:lnTo>
                      <a:pt x="854" y="352"/>
                    </a:lnTo>
                    <a:lnTo>
                      <a:pt x="870" y="363"/>
                    </a:lnTo>
                    <a:lnTo>
                      <a:pt x="886" y="374"/>
                    </a:lnTo>
                    <a:lnTo>
                      <a:pt x="900" y="386"/>
                    </a:lnTo>
                    <a:lnTo>
                      <a:pt x="914" y="399"/>
                    </a:lnTo>
                    <a:lnTo>
                      <a:pt x="926" y="411"/>
                    </a:lnTo>
                    <a:lnTo>
                      <a:pt x="925" y="409"/>
                    </a:lnTo>
                    <a:lnTo>
                      <a:pt x="922" y="406"/>
                    </a:lnTo>
                    <a:lnTo>
                      <a:pt x="920" y="401"/>
                    </a:lnTo>
                    <a:lnTo>
                      <a:pt x="918" y="396"/>
                    </a:lnTo>
                    <a:lnTo>
                      <a:pt x="912" y="388"/>
                    </a:lnTo>
                    <a:lnTo>
                      <a:pt x="909" y="380"/>
                    </a:lnTo>
                    <a:lnTo>
                      <a:pt x="903" y="371"/>
                    </a:lnTo>
                    <a:lnTo>
                      <a:pt x="898" y="362"/>
                    </a:lnTo>
                    <a:lnTo>
                      <a:pt x="890" y="352"/>
                    </a:lnTo>
                    <a:lnTo>
                      <a:pt x="885" y="342"/>
                    </a:lnTo>
                    <a:lnTo>
                      <a:pt x="877" y="333"/>
                    </a:lnTo>
                    <a:lnTo>
                      <a:pt x="872" y="326"/>
                    </a:lnTo>
                    <a:lnTo>
                      <a:pt x="865" y="316"/>
                    </a:lnTo>
                    <a:lnTo>
                      <a:pt x="858" y="309"/>
                    </a:lnTo>
                    <a:lnTo>
                      <a:pt x="853" y="302"/>
                    </a:lnTo>
                    <a:lnTo>
                      <a:pt x="846" y="299"/>
                    </a:lnTo>
                    <a:lnTo>
                      <a:pt x="848" y="299"/>
                    </a:lnTo>
                    <a:lnTo>
                      <a:pt x="855" y="302"/>
                    </a:lnTo>
                    <a:lnTo>
                      <a:pt x="865" y="308"/>
                    </a:lnTo>
                    <a:lnTo>
                      <a:pt x="880" y="316"/>
                    </a:lnTo>
                    <a:lnTo>
                      <a:pt x="897" y="325"/>
                    </a:lnTo>
                    <a:lnTo>
                      <a:pt x="917" y="336"/>
                    </a:lnTo>
                    <a:lnTo>
                      <a:pt x="937" y="347"/>
                    </a:lnTo>
                    <a:lnTo>
                      <a:pt x="959" y="360"/>
                    </a:lnTo>
                    <a:lnTo>
                      <a:pt x="980" y="372"/>
                    </a:lnTo>
                    <a:lnTo>
                      <a:pt x="1002" y="384"/>
                    </a:lnTo>
                    <a:lnTo>
                      <a:pt x="1022" y="396"/>
                    </a:lnTo>
                    <a:lnTo>
                      <a:pt x="1042" y="411"/>
                    </a:lnTo>
                    <a:lnTo>
                      <a:pt x="1058" y="423"/>
                    </a:lnTo>
                    <a:lnTo>
                      <a:pt x="1074" y="435"/>
                    </a:lnTo>
                    <a:lnTo>
                      <a:pt x="1085" y="446"/>
                    </a:lnTo>
                    <a:lnTo>
                      <a:pt x="1079" y="436"/>
                    </a:lnTo>
                    <a:lnTo>
                      <a:pt x="1072" y="426"/>
                    </a:lnTo>
                    <a:lnTo>
                      <a:pt x="1064" y="416"/>
                    </a:lnTo>
                    <a:lnTo>
                      <a:pt x="1055" y="404"/>
                    </a:lnTo>
                    <a:lnTo>
                      <a:pt x="1047" y="393"/>
                    </a:lnTo>
                    <a:lnTo>
                      <a:pt x="1035" y="380"/>
                    </a:lnTo>
                    <a:lnTo>
                      <a:pt x="1025" y="367"/>
                    </a:lnTo>
                    <a:lnTo>
                      <a:pt x="1014" y="354"/>
                    </a:lnTo>
                    <a:lnTo>
                      <a:pt x="1004" y="344"/>
                    </a:lnTo>
                    <a:lnTo>
                      <a:pt x="993" y="333"/>
                    </a:lnTo>
                    <a:lnTo>
                      <a:pt x="983" y="326"/>
                    </a:lnTo>
                    <a:lnTo>
                      <a:pt x="973" y="318"/>
                    </a:lnTo>
                    <a:lnTo>
                      <a:pt x="964" y="315"/>
                    </a:lnTo>
                    <a:lnTo>
                      <a:pt x="967" y="315"/>
                    </a:lnTo>
                    <a:lnTo>
                      <a:pt x="973" y="318"/>
                    </a:lnTo>
                    <a:lnTo>
                      <a:pt x="984" y="323"/>
                    </a:lnTo>
                    <a:lnTo>
                      <a:pt x="1000" y="330"/>
                    </a:lnTo>
                    <a:lnTo>
                      <a:pt x="1015" y="338"/>
                    </a:lnTo>
                    <a:lnTo>
                      <a:pt x="1035" y="349"/>
                    </a:lnTo>
                    <a:lnTo>
                      <a:pt x="1057" y="360"/>
                    </a:lnTo>
                    <a:lnTo>
                      <a:pt x="1082" y="372"/>
                    </a:lnTo>
                    <a:lnTo>
                      <a:pt x="1104" y="384"/>
                    </a:lnTo>
                    <a:lnTo>
                      <a:pt x="1127" y="398"/>
                    </a:lnTo>
                    <a:lnTo>
                      <a:pt x="1148" y="411"/>
                    </a:lnTo>
                    <a:lnTo>
                      <a:pt x="1170" y="425"/>
                    </a:lnTo>
                    <a:lnTo>
                      <a:pt x="1188" y="438"/>
                    </a:lnTo>
                    <a:lnTo>
                      <a:pt x="1205" y="452"/>
                    </a:lnTo>
                    <a:lnTo>
                      <a:pt x="1219" y="463"/>
                    </a:lnTo>
                    <a:lnTo>
                      <a:pt x="1230" y="475"/>
                    </a:lnTo>
                    <a:lnTo>
                      <a:pt x="1141" y="350"/>
                    </a:lnTo>
                    <a:lnTo>
                      <a:pt x="1371" y="496"/>
                    </a:lnTo>
                    <a:lnTo>
                      <a:pt x="1370" y="494"/>
                    </a:lnTo>
                    <a:lnTo>
                      <a:pt x="1368" y="489"/>
                    </a:lnTo>
                    <a:lnTo>
                      <a:pt x="1365" y="483"/>
                    </a:lnTo>
                    <a:lnTo>
                      <a:pt x="1360" y="475"/>
                    </a:lnTo>
                    <a:lnTo>
                      <a:pt x="1355" y="464"/>
                    </a:lnTo>
                    <a:lnTo>
                      <a:pt x="1348" y="453"/>
                    </a:lnTo>
                    <a:lnTo>
                      <a:pt x="1340" y="441"/>
                    </a:lnTo>
                    <a:lnTo>
                      <a:pt x="1333" y="428"/>
                    </a:lnTo>
                    <a:lnTo>
                      <a:pt x="1324" y="414"/>
                    </a:lnTo>
                    <a:lnTo>
                      <a:pt x="1315" y="402"/>
                    </a:lnTo>
                    <a:lnTo>
                      <a:pt x="1306" y="389"/>
                    </a:lnTo>
                    <a:lnTo>
                      <a:pt x="1298" y="378"/>
                    </a:lnTo>
                    <a:lnTo>
                      <a:pt x="1287" y="367"/>
                    </a:lnTo>
                    <a:lnTo>
                      <a:pt x="1278" y="358"/>
                    </a:lnTo>
                    <a:lnTo>
                      <a:pt x="1270" y="350"/>
                    </a:lnTo>
                    <a:lnTo>
                      <a:pt x="1262" y="347"/>
                    </a:lnTo>
                    <a:lnTo>
                      <a:pt x="1263" y="347"/>
                    </a:lnTo>
                    <a:lnTo>
                      <a:pt x="1268" y="350"/>
                    </a:lnTo>
                    <a:lnTo>
                      <a:pt x="1277" y="352"/>
                    </a:lnTo>
                    <a:lnTo>
                      <a:pt x="1289" y="359"/>
                    </a:lnTo>
                    <a:lnTo>
                      <a:pt x="1303" y="364"/>
                    </a:lnTo>
                    <a:lnTo>
                      <a:pt x="1319" y="372"/>
                    </a:lnTo>
                    <a:lnTo>
                      <a:pt x="1336" y="381"/>
                    </a:lnTo>
                    <a:lnTo>
                      <a:pt x="1355" y="391"/>
                    </a:lnTo>
                    <a:lnTo>
                      <a:pt x="1372" y="400"/>
                    </a:lnTo>
                    <a:lnTo>
                      <a:pt x="1390" y="412"/>
                    </a:lnTo>
                    <a:lnTo>
                      <a:pt x="1409" y="424"/>
                    </a:lnTo>
                    <a:lnTo>
                      <a:pt x="1427" y="436"/>
                    </a:lnTo>
                    <a:lnTo>
                      <a:pt x="1442" y="448"/>
                    </a:lnTo>
                    <a:lnTo>
                      <a:pt x="1456" y="462"/>
                    </a:lnTo>
                    <a:lnTo>
                      <a:pt x="1469" y="474"/>
                    </a:lnTo>
                    <a:lnTo>
                      <a:pt x="1477" y="488"/>
                    </a:lnTo>
                    <a:lnTo>
                      <a:pt x="1475" y="483"/>
                    </a:lnTo>
                    <a:lnTo>
                      <a:pt x="1473" y="469"/>
                    </a:lnTo>
                    <a:lnTo>
                      <a:pt x="1471" y="449"/>
                    </a:lnTo>
                    <a:lnTo>
                      <a:pt x="1470" y="424"/>
                    </a:lnTo>
                    <a:lnTo>
                      <a:pt x="1469" y="393"/>
                    </a:lnTo>
                    <a:lnTo>
                      <a:pt x="1470" y="358"/>
                    </a:lnTo>
                    <a:lnTo>
                      <a:pt x="1476" y="319"/>
                    </a:lnTo>
                    <a:lnTo>
                      <a:pt x="1486" y="280"/>
                    </a:lnTo>
                    <a:lnTo>
                      <a:pt x="1501" y="237"/>
                    </a:lnTo>
                    <a:lnTo>
                      <a:pt x="1522" y="196"/>
                    </a:lnTo>
                    <a:lnTo>
                      <a:pt x="1549" y="154"/>
                    </a:lnTo>
                    <a:lnTo>
                      <a:pt x="1586" y="117"/>
                    </a:lnTo>
                    <a:lnTo>
                      <a:pt x="1630" y="80"/>
                    </a:lnTo>
                    <a:lnTo>
                      <a:pt x="1685" y="47"/>
                    </a:lnTo>
                    <a:lnTo>
                      <a:pt x="1750" y="21"/>
                    </a:lnTo>
                    <a:lnTo>
                      <a:pt x="1829" y="0"/>
                    </a:lnTo>
                    <a:lnTo>
                      <a:pt x="1831" y="17"/>
                    </a:lnTo>
                    <a:lnTo>
                      <a:pt x="1828" y="17"/>
                    </a:lnTo>
                    <a:lnTo>
                      <a:pt x="1819" y="19"/>
                    </a:lnTo>
                    <a:lnTo>
                      <a:pt x="1806" y="22"/>
                    </a:lnTo>
                    <a:lnTo>
                      <a:pt x="1790" y="27"/>
                    </a:lnTo>
                    <a:lnTo>
                      <a:pt x="1769" y="33"/>
                    </a:lnTo>
                    <a:lnTo>
                      <a:pt x="1747" y="42"/>
                    </a:lnTo>
                    <a:lnTo>
                      <a:pt x="1722" y="51"/>
                    </a:lnTo>
                    <a:lnTo>
                      <a:pt x="1697" y="66"/>
                    </a:lnTo>
                    <a:lnTo>
                      <a:pt x="1670" y="80"/>
                    </a:lnTo>
                    <a:lnTo>
                      <a:pt x="1643" y="98"/>
                    </a:lnTo>
                    <a:lnTo>
                      <a:pt x="1618" y="118"/>
                    </a:lnTo>
                    <a:lnTo>
                      <a:pt x="1593" y="142"/>
                    </a:lnTo>
                    <a:lnTo>
                      <a:pt x="1570" y="169"/>
                    </a:lnTo>
                    <a:lnTo>
                      <a:pt x="1550" y="199"/>
                    </a:lnTo>
                    <a:lnTo>
                      <a:pt x="1534" y="232"/>
                    </a:lnTo>
                    <a:lnTo>
                      <a:pt x="1523" y="269"/>
                    </a:lnTo>
                    <a:lnTo>
                      <a:pt x="1581" y="594"/>
                    </a:lnTo>
                    <a:lnTo>
                      <a:pt x="1581" y="595"/>
                    </a:lnTo>
                    <a:lnTo>
                      <a:pt x="1584" y="600"/>
                    </a:lnTo>
                    <a:lnTo>
                      <a:pt x="1588" y="604"/>
                    </a:lnTo>
                    <a:lnTo>
                      <a:pt x="1596" y="614"/>
                    </a:lnTo>
                    <a:lnTo>
                      <a:pt x="1603" y="623"/>
                    </a:lnTo>
                    <a:lnTo>
                      <a:pt x="1613" y="634"/>
                    </a:lnTo>
                    <a:lnTo>
                      <a:pt x="1626" y="646"/>
                    </a:lnTo>
                    <a:lnTo>
                      <a:pt x="1641" y="660"/>
                    </a:lnTo>
                    <a:lnTo>
                      <a:pt x="1655" y="672"/>
                    </a:lnTo>
                    <a:lnTo>
                      <a:pt x="1674" y="684"/>
                    </a:lnTo>
                    <a:lnTo>
                      <a:pt x="1694" y="695"/>
                    </a:lnTo>
                    <a:lnTo>
                      <a:pt x="1716" y="707"/>
                    </a:lnTo>
                    <a:lnTo>
                      <a:pt x="1739" y="716"/>
                    </a:lnTo>
                    <a:lnTo>
                      <a:pt x="1766" y="725"/>
                    </a:lnTo>
                    <a:lnTo>
                      <a:pt x="1792" y="731"/>
                    </a:lnTo>
                    <a:lnTo>
                      <a:pt x="1823" y="736"/>
                    </a:lnTo>
                    <a:lnTo>
                      <a:pt x="2022" y="709"/>
                    </a:lnTo>
                    <a:lnTo>
                      <a:pt x="2022" y="708"/>
                    </a:lnTo>
                    <a:lnTo>
                      <a:pt x="2026" y="708"/>
                    </a:lnTo>
                    <a:lnTo>
                      <a:pt x="2029" y="706"/>
                    </a:lnTo>
                    <a:lnTo>
                      <a:pt x="2035" y="705"/>
                    </a:lnTo>
                    <a:lnTo>
                      <a:pt x="2040" y="702"/>
                    </a:lnTo>
                    <a:lnTo>
                      <a:pt x="2048" y="698"/>
                    </a:lnTo>
                    <a:lnTo>
                      <a:pt x="2054" y="696"/>
                    </a:lnTo>
                    <a:lnTo>
                      <a:pt x="2064" y="694"/>
                    </a:lnTo>
                    <a:lnTo>
                      <a:pt x="2072" y="688"/>
                    </a:lnTo>
                    <a:lnTo>
                      <a:pt x="2080" y="685"/>
                    </a:lnTo>
                    <a:lnTo>
                      <a:pt x="2088" y="681"/>
                    </a:lnTo>
                    <a:lnTo>
                      <a:pt x="2096" y="676"/>
                    </a:lnTo>
                    <a:lnTo>
                      <a:pt x="2102" y="672"/>
                    </a:lnTo>
                    <a:lnTo>
                      <a:pt x="2110" y="667"/>
                    </a:lnTo>
                    <a:lnTo>
                      <a:pt x="2114" y="662"/>
                    </a:lnTo>
                    <a:lnTo>
                      <a:pt x="2120" y="658"/>
                    </a:lnTo>
                    <a:lnTo>
                      <a:pt x="2252" y="534"/>
                    </a:lnTo>
                    <a:lnTo>
                      <a:pt x="2252" y="532"/>
                    </a:lnTo>
                    <a:lnTo>
                      <a:pt x="2256" y="530"/>
                    </a:lnTo>
                    <a:lnTo>
                      <a:pt x="2258" y="526"/>
                    </a:lnTo>
                    <a:lnTo>
                      <a:pt x="2265" y="521"/>
                    </a:lnTo>
                    <a:lnTo>
                      <a:pt x="2270" y="514"/>
                    </a:lnTo>
                    <a:lnTo>
                      <a:pt x="2278" y="506"/>
                    </a:lnTo>
                    <a:lnTo>
                      <a:pt x="2283" y="496"/>
                    </a:lnTo>
                    <a:lnTo>
                      <a:pt x="2292" y="486"/>
                    </a:lnTo>
                    <a:lnTo>
                      <a:pt x="2298" y="473"/>
                    </a:lnTo>
                    <a:lnTo>
                      <a:pt x="2304" y="457"/>
                    </a:lnTo>
                    <a:lnTo>
                      <a:pt x="2310" y="442"/>
                    </a:lnTo>
                    <a:lnTo>
                      <a:pt x="2315" y="424"/>
                    </a:lnTo>
                    <a:lnTo>
                      <a:pt x="2316" y="404"/>
                    </a:lnTo>
                    <a:lnTo>
                      <a:pt x="2319" y="383"/>
                    </a:lnTo>
                    <a:lnTo>
                      <a:pt x="2319" y="361"/>
                    </a:lnTo>
                    <a:lnTo>
                      <a:pt x="2316" y="338"/>
                    </a:lnTo>
                    <a:lnTo>
                      <a:pt x="2342" y="368"/>
                    </a:lnTo>
                    <a:lnTo>
                      <a:pt x="2342" y="369"/>
                    </a:lnTo>
                    <a:lnTo>
                      <a:pt x="2342" y="372"/>
                    </a:lnTo>
                    <a:lnTo>
                      <a:pt x="2342" y="379"/>
                    </a:lnTo>
                    <a:lnTo>
                      <a:pt x="2342" y="389"/>
                    </a:lnTo>
                    <a:lnTo>
                      <a:pt x="2341" y="400"/>
                    </a:lnTo>
                    <a:lnTo>
                      <a:pt x="2341" y="412"/>
                    </a:lnTo>
                    <a:lnTo>
                      <a:pt x="2339" y="425"/>
                    </a:lnTo>
                    <a:lnTo>
                      <a:pt x="2339" y="441"/>
                    </a:lnTo>
                    <a:lnTo>
                      <a:pt x="2334" y="454"/>
                    </a:lnTo>
                    <a:lnTo>
                      <a:pt x="2331" y="468"/>
                    </a:lnTo>
                    <a:lnTo>
                      <a:pt x="2326" y="483"/>
                    </a:lnTo>
                    <a:lnTo>
                      <a:pt x="2321" y="497"/>
                    </a:lnTo>
                    <a:lnTo>
                      <a:pt x="2314" y="509"/>
                    </a:lnTo>
                    <a:lnTo>
                      <a:pt x="2305" y="521"/>
                    </a:lnTo>
                    <a:lnTo>
                      <a:pt x="2295" y="530"/>
                    </a:lnTo>
                    <a:lnTo>
                      <a:pt x="2286" y="539"/>
                    </a:lnTo>
                    <a:lnTo>
                      <a:pt x="2137" y="663"/>
                    </a:lnTo>
                    <a:lnTo>
                      <a:pt x="2136" y="664"/>
                    </a:lnTo>
                    <a:lnTo>
                      <a:pt x="2134" y="669"/>
                    </a:lnTo>
                    <a:lnTo>
                      <a:pt x="2130" y="676"/>
                    </a:lnTo>
                    <a:lnTo>
                      <a:pt x="2122" y="685"/>
                    </a:lnTo>
                    <a:lnTo>
                      <a:pt x="2116" y="689"/>
                    </a:lnTo>
                    <a:lnTo>
                      <a:pt x="2110" y="694"/>
                    </a:lnTo>
                    <a:lnTo>
                      <a:pt x="2103" y="697"/>
                    </a:lnTo>
                    <a:lnTo>
                      <a:pt x="2095" y="703"/>
                    </a:lnTo>
                    <a:lnTo>
                      <a:pt x="2085" y="707"/>
                    </a:lnTo>
                    <a:lnTo>
                      <a:pt x="2074" y="710"/>
                    </a:lnTo>
                    <a:lnTo>
                      <a:pt x="2061" y="714"/>
                    </a:lnTo>
                    <a:lnTo>
                      <a:pt x="2048" y="718"/>
                    </a:lnTo>
                    <a:lnTo>
                      <a:pt x="1944" y="731"/>
                    </a:lnTo>
                    <a:lnTo>
                      <a:pt x="1894" y="754"/>
                    </a:lnTo>
                    <a:lnTo>
                      <a:pt x="1875" y="775"/>
                    </a:lnTo>
                    <a:lnTo>
                      <a:pt x="187" y="302"/>
                    </a:lnTo>
                    <a:lnTo>
                      <a:pt x="185" y="302"/>
                    </a:lnTo>
                    <a:lnTo>
                      <a:pt x="180" y="300"/>
                    </a:lnTo>
                    <a:lnTo>
                      <a:pt x="172" y="297"/>
                    </a:lnTo>
                    <a:lnTo>
                      <a:pt x="163" y="292"/>
                    </a:lnTo>
                    <a:lnTo>
                      <a:pt x="151" y="287"/>
                    </a:lnTo>
                    <a:lnTo>
                      <a:pt x="138" y="280"/>
                    </a:lnTo>
                    <a:lnTo>
                      <a:pt x="123" y="274"/>
                    </a:lnTo>
                    <a:lnTo>
                      <a:pt x="110" y="266"/>
                    </a:lnTo>
                    <a:lnTo>
                      <a:pt x="93" y="256"/>
                    </a:lnTo>
                    <a:lnTo>
                      <a:pt x="78" y="245"/>
                    </a:lnTo>
                    <a:lnTo>
                      <a:pt x="63" y="232"/>
                    </a:lnTo>
                    <a:lnTo>
                      <a:pt x="50" y="220"/>
                    </a:lnTo>
                    <a:lnTo>
                      <a:pt x="36" y="203"/>
                    </a:lnTo>
                    <a:lnTo>
                      <a:pt x="25" y="187"/>
                    </a:lnTo>
                    <a:lnTo>
                      <a:pt x="15" y="170"/>
                    </a:lnTo>
                    <a:lnTo>
                      <a:pt x="8" y="152"/>
                    </a:lnTo>
                    <a:lnTo>
                      <a:pt x="3" y="133"/>
                    </a:lnTo>
                    <a:lnTo>
                      <a:pt x="0" y="116"/>
                    </a:lnTo>
                    <a:lnTo>
                      <a:pt x="0" y="99"/>
                    </a:lnTo>
                    <a:lnTo>
                      <a:pt x="5" y="85"/>
                    </a:lnTo>
                    <a:lnTo>
                      <a:pt x="9" y="70"/>
                    </a:lnTo>
                    <a:lnTo>
                      <a:pt x="16" y="58"/>
                    </a:lnTo>
                    <a:lnTo>
                      <a:pt x="23" y="46"/>
                    </a:lnTo>
                    <a:lnTo>
                      <a:pt x="31" y="36"/>
                    </a:lnTo>
                    <a:lnTo>
                      <a:pt x="40" y="26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8"/>
                    </a:lnTo>
                    <a:lnTo>
                      <a:pt x="69" y="3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1" name="Freeform 14"/>
              <p:cNvSpPr>
                <a:spLocks/>
              </p:cNvSpPr>
              <p:nvPr/>
            </p:nvSpPr>
            <p:spPr bwMode="auto">
              <a:xfrm>
                <a:off x="1374" y="3326"/>
                <a:ext cx="75" cy="39"/>
              </a:xfrm>
              <a:custGeom>
                <a:avLst/>
                <a:gdLst>
                  <a:gd name="T0" fmla="*/ 0 w 150"/>
                  <a:gd name="T1" fmla="*/ 8 h 77"/>
                  <a:gd name="T2" fmla="*/ 2 w 150"/>
                  <a:gd name="T3" fmla="*/ 8 h 77"/>
                  <a:gd name="T4" fmla="*/ 4 w 150"/>
                  <a:gd name="T5" fmla="*/ 8 h 77"/>
                  <a:gd name="T6" fmla="*/ 8 w 150"/>
                  <a:gd name="T7" fmla="*/ 8 h 77"/>
                  <a:gd name="T8" fmla="*/ 12 w 150"/>
                  <a:gd name="T9" fmla="*/ 8 h 77"/>
                  <a:gd name="T10" fmla="*/ 17 w 150"/>
                  <a:gd name="T11" fmla="*/ 9 h 77"/>
                  <a:gd name="T12" fmla="*/ 21 w 150"/>
                  <a:gd name="T13" fmla="*/ 10 h 77"/>
                  <a:gd name="T14" fmla="*/ 27 w 150"/>
                  <a:gd name="T15" fmla="*/ 11 h 77"/>
                  <a:gd name="T16" fmla="*/ 33 w 150"/>
                  <a:gd name="T17" fmla="*/ 12 h 77"/>
                  <a:gd name="T18" fmla="*/ 38 w 150"/>
                  <a:gd name="T19" fmla="*/ 14 h 77"/>
                  <a:gd name="T20" fmla="*/ 44 w 150"/>
                  <a:gd name="T21" fmla="*/ 17 h 77"/>
                  <a:gd name="T22" fmla="*/ 50 w 150"/>
                  <a:gd name="T23" fmla="*/ 19 h 77"/>
                  <a:gd name="T24" fmla="*/ 55 w 150"/>
                  <a:gd name="T25" fmla="*/ 23 h 77"/>
                  <a:gd name="T26" fmla="*/ 60 w 150"/>
                  <a:gd name="T27" fmla="*/ 28 h 77"/>
                  <a:gd name="T28" fmla="*/ 64 w 150"/>
                  <a:gd name="T29" fmla="*/ 32 h 77"/>
                  <a:gd name="T30" fmla="*/ 69 w 150"/>
                  <a:gd name="T31" fmla="*/ 39 h 77"/>
                  <a:gd name="T32" fmla="*/ 75 w 150"/>
                  <a:gd name="T33" fmla="*/ 29 h 77"/>
                  <a:gd name="T34" fmla="*/ 74 w 150"/>
                  <a:gd name="T35" fmla="*/ 27 h 77"/>
                  <a:gd name="T36" fmla="*/ 70 w 150"/>
                  <a:gd name="T37" fmla="*/ 23 h 77"/>
                  <a:gd name="T38" fmla="*/ 67 w 150"/>
                  <a:gd name="T39" fmla="*/ 20 h 77"/>
                  <a:gd name="T40" fmla="*/ 64 w 150"/>
                  <a:gd name="T41" fmla="*/ 17 h 77"/>
                  <a:gd name="T42" fmla="*/ 61 w 150"/>
                  <a:gd name="T43" fmla="*/ 15 h 77"/>
                  <a:gd name="T44" fmla="*/ 57 w 150"/>
                  <a:gd name="T45" fmla="*/ 12 h 77"/>
                  <a:gd name="T46" fmla="*/ 51 w 150"/>
                  <a:gd name="T47" fmla="*/ 10 h 77"/>
                  <a:gd name="T48" fmla="*/ 46 w 150"/>
                  <a:gd name="T49" fmla="*/ 7 h 77"/>
                  <a:gd name="T50" fmla="*/ 40 w 150"/>
                  <a:gd name="T51" fmla="*/ 5 h 77"/>
                  <a:gd name="T52" fmla="*/ 33 w 150"/>
                  <a:gd name="T53" fmla="*/ 2 h 77"/>
                  <a:gd name="T54" fmla="*/ 25 w 150"/>
                  <a:gd name="T55" fmla="*/ 1 h 77"/>
                  <a:gd name="T56" fmla="*/ 18 w 150"/>
                  <a:gd name="T57" fmla="*/ 0 h 77"/>
                  <a:gd name="T58" fmla="*/ 9 w 150"/>
                  <a:gd name="T59" fmla="*/ 0 h 77"/>
                  <a:gd name="T60" fmla="*/ 1 w 150"/>
                  <a:gd name="T61" fmla="*/ 1 h 77"/>
                  <a:gd name="T62" fmla="*/ 0 w 150"/>
                  <a:gd name="T63" fmla="*/ 8 h 77"/>
                  <a:gd name="T64" fmla="*/ 0 w 150"/>
                  <a:gd name="T65" fmla="*/ 8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2" name="Freeform 15"/>
              <p:cNvSpPr>
                <a:spLocks/>
              </p:cNvSpPr>
              <p:nvPr/>
            </p:nvSpPr>
            <p:spPr bwMode="auto">
              <a:xfrm>
                <a:off x="380" y="3284"/>
                <a:ext cx="525" cy="142"/>
              </a:xfrm>
              <a:custGeom>
                <a:avLst/>
                <a:gdLst>
                  <a:gd name="T0" fmla="*/ 0 w 1050"/>
                  <a:gd name="T1" fmla="*/ 142 h 283"/>
                  <a:gd name="T2" fmla="*/ 0 w 1050"/>
                  <a:gd name="T3" fmla="*/ 141 h 283"/>
                  <a:gd name="T4" fmla="*/ 2 w 1050"/>
                  <a:gd name="T5" fmla="*/ 139 h 283"/>
                  <a:gd name="T6" fmla="*/ 5 w 1050"/>
                  <a:gd name="T7" fmla="*/ 136 h 283"/>
                  <a:gd name="T8" fmla="*/ 8 w 1050"/>
                  <a:gd name="T9" fmla="*/ 132 h 283"/>
                  <a:gd name="T10" fmla="*/ 12 w 1050"/>
                  <a:gd name="T11" fmla="*/ 127 h 283"/>
                  <a:gd name="T12" fmla="*/ 17 w 1050"/>
                  <a:gd name="T13" fmla="*/ 122 h 283"/>
                  <a:gd name="T14" fmla="*/ 23 w 1050"/>
                  <a:gd name="T15" fmla="*/ 117 h 283"/>
                  <a:gd name="T16" fmla="*/ 28 w 1050"/>
                  <a:gd name="T17" fmla="*/ 112 h 283"/>
                  <a:gd name="T18" fmla="*/ 34 w 1050"/>
                  <a:gd name="T19" fmla="*/ 106 h 283"/>
                  <a:gd name="T20" fmla="*/ 41 w 1050"/>
                  <a:gd name="T21" fmla="*/ 101 h 283"/>
                  <a:gd name="T22" fmla="*/ 48 w 1050"/>
                  <a:gd name="T23" fmla="*/ 95 h 283"/>
                  <a:gd name="T24" fmla="*/ 55 w 1050"/>
                  <a:gd name="T25" fmla="*/ 91 h 283"/>
                  <a:gd name="T26" fmla="*/ 61 w 1050"/>
                  <a:gd name="T27" fmla="*/ 87 h 283"/>
                  <a:gd name="T28" fmla="*/ 68 w 1050"/>
                  <a:gd name="T29" fmla="*/ 84 h 283"/>
                  <a:gd name="T30" fmla="*/ 74 w 1050"/>
                  <a:gd name="T31" fmla="*/ 82 h 283"/>
                  <a:gd name="T32" fmla="*/ 80 w 1050"/>
                  <a:gd name="T33" fmla="*/ 82 h 283"/>
                  <a:gd name="T34" fmla="*/ 52 w 1050"/>
                  <a:gd name="T35" fmla="*/ 113 h 283"/>
                  <a:gd name="T36" fmla="*/ 176 w 1050"/>
                  <a:gd name="T37" fmla="*/ 58 h 283"/>
                  <a:gd name="T38" fmla="*/ 147 w 1050"/>
                  <a:gd name="T39" fmla="*/ 86 h 283"/>
                  <a:gd name="T40" fmla="*/ 253 w 1050"/>
                  <a:gd name="T41" fmla="*/ 49 h 283"/>
                  <a:gd name="T42" fmla="*/ 219 w 1050"/>
                  <a:gd name="T43" fmla="*/ 79 h 283"/>
                  <a:gd name="T44" fmla="*/ 324 w 1050"/>
                  <a:gd name="T45" fmla="*/ 32 h 283"/>
                  <a:gd name="T46" fmla="*/ 293 w 1050"/>
                  <a:gd name="T47" fmla="*/ 66 h 283"/>
                  <a:gd name="T48" fmla="*/ 401 w 1050"/>
                  <a:gd name="T49" fmla="*/ 17 h 283"/>
                  <a:gd name="T50" fmla="*/ 371 w 1050"/>
                  <a:gd name="T51" fmla="*/ 52 h 283"/>
                  <a:gd name="T52" fmla="*/ 473 w 1050"/>
                  <a:gd name="T53" fmla="*/ 8 h 283"/>
                  <a:gd name="T54" fmla="*/ 449 w 1050"/>
                  <a:gd name="T55" fmla="*/ 42 h 283"/>
                  <a:gd name="T56" fmla="*/ 525 w 1050"/>
                  <a:gd name="T57" fmla="*/ 0 h 283"/>
                  <a:gd name="T58" fmla="*/ 516 w 1050"/>
                  <a:gd name="T59" fmla="*/ 28 h 283"/>
                  <a:gd name="T60" fmla="*/ 0 w 1050"/>
                  <a:gd name="T61" fmla="*/ 142 h 283"/>
                  <a:gd name="T62" fmla="*/ 0 w 1050"/>
                  <a:gd name="T63" fmla="*/ 142 h 2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50" h="283">
                    <a:moveTo>
                      <a:pt x="0" y="283"/>
                    </a:moveTo>
                    <a:lnTo>
                      <a:pt x="0" y="281"/>
                    </a:lnTo>
                    <a:lnTo>
                      <a:pt x="4" y="277"/>
                    </a:lnTo>
                    <a:lnTo>
                      <a:pt x="10" y="271"/>
                    </a:lnTo>
                    <a:lnTo>
                      <a:pt x="16" y="264"/>
                    </a:lnTo>
                    <a:lnTo>
                      <a:pt x="24" y="254"/>
                    </a:lnTo>
                    <a:lnTo>
                      <a:pt x="34" y="244"/>
                    </a:lnTo>
                    <a:lnTo>
                      <a:pt x="45" y="233"/>
                    </a:lnTo>
                    <a:lnTo>
                      <a:pt x="56" y="223"/>
                    </a:lnTo>
                    <a:lnTo>
                      <a:pt x="68" y="211"/>
                    </a:lnTo>
                    <a:lnTo>
                      <a:pt x="82" y="201"/>
                    </a:lnTo>
                    <a:lnTo>
                      <a:pt x="95" y="190"/>
                    </a:lnTo>
                    <a:lnTo>
                      <a:pt x="109" y="182"/>
                    </a:lnTo>
                    <a:lnTo>
                      <a:pt x="121" y="173"/>
                    </a:lnTo>
                    <a:lnTo>
                      <a:pt x="135" y="168"/>
                    </a:lnTo>
                    <a:lnTo>
                      <a:pt x="147" y="164"/>
                    </a:lnTo>
                    <a:lnTo>
                      <a:pt x="159" y="163"/>
                    </a:lnTo>
                    <a:lnTo>
                      <a:pt x="103" y="226"/>
                    </a:lnTo>
                    <a:lnTo>
                      <a:pt x="351" y="115"/>
                    </a:lnTo>
                    <a:lnTo>
                      <a:pt x="294" y="171"/>
                    </a:lnTo>
                    <a:lnTo>
                      <a:pt x="506" y="98"/>
                    </a:lnTo>
                    <a:lnTo>
                      <a:pt x="437" y="158"/>
                    </a:lnTo>
                    <a:lnTo>
                      <a:pt x="647" y="63"/>
                    </a:lnTo>
                    <a:lnTo>
                      <a:pt x="586" y="131"/>
                    </a:lnTo>
                    <a:lnTo>
                      <a:pt x="801" y="33"/>
                    </a:lnTo>
                    <a:lnTo>
                      <a:pt x="742" y="103"/>
                    </a:lnTo>
                    <a:lnTo>
                      <a:pt x="945" y="16"/>
                    </a:lnTo>
                    <a:lnTo>
                      <a:pt x="898" y="84"/>
                    </a:lnTo>
                    <a:lnTo>
                      <a:pt x="1050" y="0"/>
                    </a:lnTo>
                    <a:lnTo>
                      <a:pt x="1031" y="56"/>
                    </a:lnTo>
                    <a:lnTo>
                      <a:pt x="0" y="283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3" name="Freeform 16"/>
              <p:cNvSpPr>
                <a:spLocks/>
              </p:cNvSpPr>
              <p:nvPr/>
            </p:nvSpPr>
            <p:spPr bwMode="auto">
              <a:xfrm>
                <a:off x="250" y="2855"/>
                <a:ext cx="941" cy="603"/>
              </a:xfrm>
              <a:custGeom>
                <a:avLst/>
                <a:gdLst>
                  <a:gd name="T0" fmla="*/ 358 w 1883"/>
                  <a:gd name="T1" fmla="*/ 34 h 1207"/>
                  <a:gd name="T2" fmla="*/ 379 w 1883"/>
                  <a:gd name="T3" fmla="*/ 76 h 1207"/>
                  <a:gd name="T4" fmla="*/ 306 w 1883"/>
                  <a:gd name="T5" fmla="*/ 116 h 1207"/>
                  <a:gd name="T6" fmla="*/ 72 w 1883"/>
                  <a:gd name="T7" fmla="*/ 168 h 1207"/>
                  <a:gd name="T8" fmla="*/ 0 w 1883"/>
                  <a:gd name="T9" fmla="*/ 251 h 1207"/>
                  <a:gd name="T10" fmla="*/ 127 w 1883"/>
                  <a:gd name="T11" fmla="*/ 337 h 1207"/>
                  <a:gd name="T12" fmla="*/ 469 w 1883"/>
                  <a:gd name="T13" fmla="*/ 368 h 1207"/>
                  <a:gd name="T14" fmla="*/ 535 w 1883"/>
                  <a:gd name="T15" fmla="*/ 395 h 1207"/>
                  <a:gd name="T16" fmla="*/ 434 w 1883"/>
                  <a:gd name="T17" fmla="*/ 437 h 1207"/>
                  <a:gd name="T18" fmla="*/ 288 w 1883"/>
                  <a:gd name="T19" fmla="*/ 462 h 1207"/>
                  <a:gd name="T20" fmla="*/ 169 w 1883"/>
                  <a:gd name="T21" fmla="*/ 483 h 1207"/>
                  <a:gd name="T22" fmla="*/ 85 w 1883"/>
                  <a:gd name="T23" fmla="*/ 505 h 1207"/>
                  <a:gd name="T24" fmla="*/ 44 w 1883"/>
                  <a:gd name="T25" fmla="*/ 535 h 1207"/>
                  <a:gd name="T26" fmla="*/ 61 w 1883"/>
                  <a:gd name="T27" fmla="*/ 530 h 1207"/>
                  <a:gd name="T28" fmla="*/ 158 w 1883"/>
                  <a:gd name="T29" fmla="*/ 494 h 1207"/>
                  <a:gd name="T30" fmla="*/ 476 w 1883"/>
                  <a:gd name="T31" fmla="*/ 436 h 1207"/>
                  <a:gd name="T32" fmla="*/ 541 w 1883"/>
                  <a:gd name="T33" fmla="*/ 412 h 1207"/>
                  <a:gd name="T34" fmla="*/ 492 w 1883"/>
                  <a:gd name="T35" fmla="*/ 367 h 1207"/>
                  <a:gd name="T36" fmla="*/ 321 w 1883"/>
                  <a:gd name="T37" fmla="*/ 343 h 1207"/>
                  <a:gd name="T38" fmla="*/ 160 w 1883"/>
                  <a:gd name="T39" fmla="*/ 332 h 1207"/>
                  <a:gd name="T40" fmla="*/ 15 w 1883"/>
                  <a:gd name="T41" fmla="*/ 280 h 1207"/>
                  <a:gd name="T42" fmla="*/ 50 w 1883"/>
                  <a:gd name="T43" fmla="*/ 190 h 1207"/>
                  <a:gd name="T44" fmla="*/ 121 w 1883"/>
                  <a:gd name="T45" fmla="*/ 163 h 1207"/>
                  <a:gd name="T46" fmla="*/ 276 w 1883"/>
                  <a:gd name="T47" fmla="*/ 133 h 1207"/>
                  <a:gd name="T48" fmla="*/ 332 w 1883"/>
                  <a:gd name="T49" fmla="*/ 118 h 1207"/>
                  <a:gd name="T50" fmla="*/ 390 w 1883"/>
                  <a:gd name="T51" fmla="*/ 57 h 1207"/>
                  <a:gd name="T52" fmla="*/ 334 w 1883"/>
                  <a:gd name="T53" fmla="*/ 20 h 1207"/>
                  <a:gd name="T54" fmla="*/ 104 w 1883"/>
                  <a:gd name="T55" fmla="*/ 5 h 1207"/>
                  <a:gd name="T56" fmla="*/ 352 w 1883"/>
                  <a:gd name="T57" fmla="*/ 8 h 1207"/>
                  <a:gd name="T58" fmla="*/ 419 w 1883"/>
                  <a:gd name="T59" fmla="*/ 56 h 1207"/>
                  <a:gd name="T60" fmla="*/ 373 w 1883"/>
                  <a:gd name="T61" fmla="*/ 122 h 1207"/>
                  <a:gd name="T62" fmla="*/ 238 w 1883"/>
                  <a:gd name="T63" fmla="*/ 172 h 1207"/>
                  <a:gd name="T64" fmla="*/ 179 w 1883"/>
                  <a:gd name="T65" fmla="*/ 185 h 1207"/>
                  <a:gd name="T66" fmla="*/ 88 w 1883"/>
                  <a:gd name="T67" fmla="*/ 230 h 1207"/>
                  <a:gd name="T68" fmla="*/ 127 w 1883"/>
                  <a:gd name="T69" fmla="*/ 285 h 1207"/>
                  <a:gd name="T70" fmla="*/ 473 w 1883"/>
                  <a:gd name="T71" fmla="*/ 317 h 1207"/>
                  <a:gd name="T72" fmla="*/ 617 w 1883"/>
                  <a:gd name="T73" fmla="*/ 342 h 1207"/>
                  <a:gd name="T74" fmla="*/ 672 w 1883"/>
                  <a:gd name="T75" fmla="*/ 398 h 1207"/>
                  <a:gd name="T76" fmla="*/ 643 w 1883"/>
                  <a:gd name="T77" fmla="*/ 453 h 1207"/>
                  <a:gd name="T78" fmla="*/ 525 w 1883"/>
                  <a:gd name="T79" fmla="*/ 481 h 1207"/>
                  <a:gd name="T80" fmla="*/ 127 w 1883"/>
                  <a:gd name="T81" fmla="*/ 572 h 1207"/>
                  <a:gd name="T82" fmla="*/ 156 w 1883"/>
                  <a:gd name="T83" fmla="*/ 597 h 1207"/>
                  <a:gd name="T84" fmla="*/ 512 w 1883"/>
                  <a:gd name="T85" fmla="*/ 595 h 1207"/>
                  <a:gd name="T86" fmla="*/ 745 w 1883"/>
                  <a:gd name="T87" fmla="*/ 542 h 1207"/>
                  <a:gd name="T88" fmla="*/ 483 w 1883"/>
                  <a:gd name="T89" fmla="*/ 586 h 1207"/>
                  <a:gd name="T90" fmla="*/ 226 w 1883"/>
                  <a:gd name="T91" fmla="*/ 592 h 1207"/>
                  <a:gd name="T92" fmla="*/ 137 w 1883"/>
                  <a:gd name="T93" fmla="*/ 577 h 1207"/>
                  <a:gd name="T94" fmla="*/ 614 w 1883"/>
                  <a:gd name="T95" fmla="*/ 481 h 1207"/>
                  <a:gd name="T96" fmla="*/ 681 w 1883"/>
                  <a:gd name="T97" fmla="*/ 420 h 1207"/>
                  <a:gd name="T98" fmla="*/ 635 w 1883"/>
                  <a:gd name="T99" fmla="*/ 340 h 1207"/>
                  <a:gd name="T100" fmla="*/ 592 w 1883"/>
                  <a:gd name="T101" fmla="*/ 329 h 1207"/>
                  <a:gd name="T102" fmla="*/ 435 w 1883"/>
                  <a:gd name="T103" fmla="*/ 306 h 1207"/>
                  <a:gd name="T104" fmla="*/ 199 w 1883"/>
                  <a:gd name="T105" fmla="*/ 288 h 1207"/>
                  <a:gd name="T106" fmla="*/ 106 w 1883"/>
                  <a:gd name="T107" fmla="*/ 266 h 1207"/>
                  <a:gd name="T108" fmla="*/ 95 w 1883"/>
                  <a:gd name="T109" fmla="*/ 233 h 1207"/>
                  <a:gd name="T110" fmla="*/ 167 w 1883"/>
                  <a:gd name="T111" fmla="*/ 200 h 1207"/>
                  <a:gd name="T112" fmla="*/ 219 w 1883"/>
                  <a:gd name="T113" fmla="*/ 186 h 1207"/>
                  <a:gd name="T114" fmla="*/ 356 w 1883"/>
                  <a:gd name="T115" fmla="*/ 141 h 1207"/>
                  <a:gd name="T116" fmla="*/ 419 w 1883"/>
                  <a:gd name="T117" fmla="*/ 86 h 1207"/>
                  <a:gd name="T118" fmla="*/ 422 w 1883"/>
                  <a:gd name="T119" fmla="*/ 36 h 1207"/>
                  <a:gd name="T120" fmla="*/ 379 w 1883"/>
                  <a:gd name="T121" fmla="*/ 5 h 1207"/>
                  <a:gd name="T122" fmla="*/ 275 w 1883"/>
                  <a:gd name="T123" fmla="*/ 0 h 1207"/>
                  <a:gd name="T124" fmla="*/ 80 w 1883"/>
                  <a:gd name="T125" fmla="*/ 0 h 12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83" h="1207">
                    <a:moveTo>
                      <a:pt x="156" y="0"/>
                    </a:moveTo>
                    <a:lnTo>
                      <a:pt x="122" y="41"/>
                    </a:lnTo>
                    <a:lnTo>
                      <a:pt x="659" y="55"/>
                    </a:lnTo>
                    <a:lnTo>
                      <a:pt x="663" y="55"/>
                    </a:lnTo>
                    <a:lnTo>
                      <a:pt x="669" y="55"/>
                    </a:lnTo>
                    <a:lnTo>
                      <a:pt x="677" y="57"/>
                    </a:lnTo>
                    <a:lnTo>
                      <a:pt x="684" y="58"/>
                    </a:lnTo>
                    <a:lnTo>
                      <a:pt x="694" y="62"/>
                    </a:lnTo>
                    <a:lnTo>
                      <a:pt x="705" y="63"/>
                    </a:lnTo>
                    <a:lnTo>
                      <a:pt x="716" y="68"/>
                    </a:lnTo>
                    <a:lnTo>
                      <a:pt x="726" y="72"/>
                    </a:lnTo>
                    <a:lnTo>
                      <a:pt x="736" y="77"/>
                    </a:lnTo>
                    <a:lnTo>
                      <a:pt x="744" y="84"/>
                    </a:lnTo>
                    <a:lnTo>
                      <a:pt x="753" y="91"/>
                    </a:lnTo>
                    <a:lnTo>
                      <a:pt x="760" y="98"/>
                    </a:lnTo>
                    <a:lnTo>
                      <a:pt x="764" y="108"/>
                    </a:lnTo>
                    <a:lnTo>
                      <a:pt x="767" y="119"/>
                    </a:lnTo>
                    <a:lnTo>
                      <a:pt x="768" y="131"/>
                    </a:lnTo>
                    <a:lnTo>
                      <a:pt x="764" y="142"/>
                    </a:lnTo>
                    <a:lnTo>
                      <a:pt x="758" y="153"/>
                    </a:lnTo>
                    <a:lnTo>
                      <a:pt x="748" y="164"/>
                    </a:lnTo>
                    <a:lnTo>
                      <a:pt x="737" y="175"/>
                    </a:lnTo>
                    <a:lnTo>
                      <a:pt x="722" y="184"/>
                    </a:lnTo>
                    <a:lnTo>
                      <a:pt x="706" y="194"/>
                    </a:lnTo>
                    <a:lnTo>
                      <a:pt x="691" y="202"/>
                    </a:lnTo>
                    <a:lnTo>
                      <a:pt x="674" y="211"/>
                    </a:lnTo>
                    <a:lnTo>
                      <a:pt x="657" y="216"/>
                    </a:lnTo>
                    <a:lnTo>
                      <a:pt x="640" y="223"/>
                    </a:lnTo>
                    <a:lnTo>
                      <a:pt x="626" y="227"/>
                    </a:lnTo>
                    <a:lnTo>
                      <a:pt x="613" y="233"/>
                    </a:lnTo>
                    <a:lnTo>
                      <a:pt x="600" y="235"/>
                    </a:lnTo>
                    <a:lnTo>
                      <a:pt x="592" y="238"/>
                    </a:lnTo>
                    <a:lnTo>
                      <a:pt x="586" y="241"/>
                    </a:lnTo>
                    <a:lnTo>
                      <a:pt x="585" y="242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2" y="324"/>
                    </a:lnTo>
                    <a:lnTo>
                      <a:pt x="173" y="327"/>
                    </a:lnTo>
                    <a:lnTo>
                      <a:pt x="160" y="331"/>
                    </a:lnTo>
                    <a:lnTo>
                      <a:pt x="145" y="337"/>
                    </a:lnTo>
                    <a:lnTo>
                      <a:pt x="128" y="345"/>
                    </a:lnTo>
                    <a:lnTo>
                      <a:pt x="111" y="353"/>
                    </a:lnTo>
                    <a:lnTo>
                      <a:pt x="93" y="367"/>
                    </a:lnTo>
                    <a:lnTo>
                      <a:pt x="75" y="379"/>
                    </a:lnTo>
                    <a:lnTo>
                      <a:pt x="56" y="394"/>
                    </a:lnTo>
                    <a:lnTo>
                      <a:pt x="41" y="411"/>
                    </a:lnTo>
                    <a:lnTo>
                      <a:pt x="27" y="432"/>
                    </a:lnTo>
                    <a:lnTo>
                      <a:pt x="14" y="453"/>
                    </a:lnTo>
                    <a:lnTo>
                      <a:pt x="6" y="477"/>
                    </a:lnTo>
                    <a:lnTo>
                      <a:pt x="0" y="503"/>
                    </a:lnTo>
                    <a:lnTo>
                      <a:pt x="0" y="534"/>
                    </a:lnTo>
                    <a:lnTo>
                      <a:pt x="6" y="560"/>
                    </a:lnTo>
                    <a:lnTo>
                      <a:pt x="20" y="586"/>
                    </a:lnTo>
                    <a:lnTo>
                      <a:pt x="42" y="606"/>
                    </a:lnTo>
                    <a:lnTo>
                      <a:pt x="70" y="624"/>
                    </a:lnTo>
                    <a:lnTo>
                      <a:pt x="102" y="640"/>
                    </a:lnTo>
                    <a:lnTo>
                      <a:pt x="138" y="652"/>
                    </a:lnTo>
                    <a:lnTo>
                      <a:pt x="177" y="661"/>
                    </a:lnTo>
                    <a:lnTo>
                      <a:pt x="217" y="670"/>
                    </a:lnTo>
                    <a:lnTo>
                      <a:pt x="255" y="675"/>
                    </a:lnTo>
                    <a:lnTo>
                      <a:pt x="294" y="679"/>
                    </a:lnTo>
                    <a:lnTo>
                      <a:pt x="330" y="681"/>
                    </a:lnTo>
                    <a:lnTo>
                      <a:pt x="363" y="683"/>
                    </a:lnTo>
                    <a:lnTo>
                      <a:pt x="389" y="683"/>
                    </a:lnTo>
                    <a:lnTo>
                      <a:pt x="410" y="684"/>
                    </a:lnTo>
                    <a:lnTo>
                      <a:pt x="425" y="684"/>
                    </a:lnTo>
                    <a:lnTo>
                      <a:pt x="430" y="685"/>
                    </a:lnTo>
                    <a:lnTo>
                      <a:pt x="930" y="736"/>
                    </a:lnTo>
                    <a:lnTo>
                      <a:pt x="932" y="736"/>
                    </a:lnTo>
                    <a:lnTo>
                      <a:pt x="938" y="737"/>
                    </a:lnTo>
                    <a:lnTo>
                      <a:pt x="946" y="739"/>
                    </a:lnTo>
                    <a:lnTo>
                      <a:pt x="960" y="744"/>
                    </a:lnTo>
                    <a:lnTo>
                      <a:pt x="974" y="746"/>
                    </a:lnTo>
                    <a:lnTo>
                      <a:pt x="989" y="751"/>
                    </a:lnTo>
                    <a:lnTo>
                      <a:pt x="1005" y="756"/>
                    </a:lnTo>
                    <a:lnTo>
                      <a:pt x="1023" y="764"/>
                    </a:lnTo>
                    <a:lnTo>
                      <a:pt x="1037" y="769"/>
                    </a:lnTo>
                    <a:lnTo>
                      <a:pt x="1050" y="776"/>
                    </a:lnTo>
                    <a:lnTo>
                      <a:pt x="1061" y="782"/>
                    </a:lnTo>
                    <a:lnTo>
                      <a:pt x="1070" y="791"/>
                    </a:lnTo>
                    <a:lnTo>
                      <a:pt x="1072" y="799"/>
                    </a:lnTo>
                    <a:lnTo>
                      <a:pt x="1072" y="807"/>
                    </a:lnTo>
                    <a:lnTo>
                      <a:pt x="1067" y="816"/>
                    </a:lnTo>
                    <a:lnTo>
                      <a:pt x="1057" y="826"/>
                    </a:lnTo>
                    <a:lnTo>
                      <a:pt x="1037" y="833"/>
                    </a:lnTo>
                    <a:lnTo>
                      <a:pt x="1013" y="841"/>
                    </a:lnTo>
                    <a:lnTo>
                      <a:pt x="982" y="850"/>
                    </a:lnTo>
                    <a:lnTo>
                      <a:pt x="947" y="860"/>
                    </a:lnTo>
                    <a:lnTo>
                      <a:pt x="910" y="868"/>
                    </a:lnTo>
                    <a:lnTo>
                      <a:pt x="869" y="875"/>
                    </a:lnTo>
                    <a:lnTo>
                      <a:pt x="828" y="884"/>
                    </a:lnTo>
                    <a:lnTo>
                      <a:pt x="786" y="892"/>
                    </a:lnTo>
                    <a:lnTo>
                      <a:pt x="745" y="897"/>
                    </a:lnTo>
                    <a:lnTo>
                      <a:pt x="706" y="904"/>
                    </a:lnTo>
                    <a:lnTo>
                      <a:pt x="670" y="908"/>
                    </a:lnTo>
                    <a:lnTo>
                      <a:pt x="640" y="915"/>
                    </a:lnTo>
                    <a:lnTo>
                      <a:pt x="614" y="918"/>
                    </a:lnTo>
                    <a:lnTo>
                      <a:pt x="593" y="922"/>
                    </a:lnTo>
                    <a:lnTo>
                      <a:pt x="580" y="924"/>
                    </a:lnTo>
                    <a:lnTo>
                      <a:pt x="577" y="925"/>
                    </a:lnTo>
                    <a:lnTo>
                      <a:pt x="572" y="925"/>
                    </a:lnTo>
                    <a:lnTo>
                      <a:pt x="562" y="927"/>
                    </a:lnTo>
                    <a:lnTo>
                      <a:pt x="545" y="929"/>
                    </a:lnTo>
                    <a:lnTo>
                      <a:pt x="523" y="934"/>
                    </a:lnTo>
                    <a:lnTo>
                      <a:pt x="498" y="937"/>
                    </a:lnTo>
                    <a:lnTo>
                      <a:pt x="468" y="943"/>
                    </a:lnTo>
                    <a:lnTo>
                      <a:pt x="437" y="949"/>
                    </a:lnTo>
                    <a:lnTo>
                      <a:pt x="405" y="955"/>
                    </a:lnTo>
                    <a:lnTo>
                      <a:pt x="370" y="960"/>
                    </a:lnTo>
                    <a:lnTo>
                      <a:pt x="338" y="966"/>
                    </a:lnTo>
                    <a:lnTo>
                      <a:pt x="306" y="973"/>
                    </a:lnTo>
                    <a:lnTo>
                      <a:pt x="279" y="978"/>
                    </a:lnTo>
                    <a:lnTo>
                      <a:pt x="251" y="984"/>
                    </a:lnTo>
                    <a:lnTo>
                      <a:pt x="230" y="988"/>
                    </a:lnTo>
                    <a:lnTo>
                      <a:pt x="213" y="992"/>
                    </a:lnTo>
                    <a:lnTo>
                      <a:pt x="203" y="997"/>
                    </a:lnTo>
                    <a:lnTo>
                      <a:pt x="195" y="999"/>
                    </a:lnTo>
                    <a:lnTo>
                      <a:pt x="187" y="1001"/>
                    </a:lnTo>
                    <a:lnTo>
                      <a:pt x="179" y="1006"/>
                    </a:lnTo>
                    <a:lnTo>
                      <a:pt x="170" y="1011"/>
                    </a:lnTo>
                    <a:lnTo>
                      <a:pt x="161" y="1016"/>
                    </a:lnTo>
                    <a:lnTo>
                      <a:pt x="153" y="1022"/>
                    </a:lnTo>
                    <a:lnTo>
                      <a:pt x="144" y="1028"/>
                    </a:lnTo>
                    <a:lnTo>
                      <a:pt x="135" y="1035"/>
                    </a:lnTo>
                    <a:lnTo>
                      <a:pt x="126" y="1041"/>
                    </a:lnTo>
                    <a:lnTo>
                      <a:pt x="117" y="1047"/>
                    </a:lnTo>
                    <a:lnTo>
                      <a:pt x="110" y="1053"/>
                    </a:lnTo>
                    <a:lnTo>
                      <a:pt x="102" y="1060"/>
                    </a:lnTo>
                    <a:lnTo>
                      <a:pt x="94" y="1065"/>
                    </a:lnTo>
                    <a:lnTo>
                      <a:pt x="89" y="1071"/>
                    </a:lnTo>
                    <a:lnTo>
                      <a:pt x="82" y="1078"/>
                    </a:lnTo>
                    <a:lnTo>
                      <a:pt x="77" y="1083"/>
                    </a:lnTo>
                    <a:lnTo>
                      <a:pt x="80" y="1109"/>
                    </a:lnTo>
                    <a:lnTo>
                      <a:pt x="81" y="1104"/>
                    </a:lnTo>
                    <a:lnTo>
                      <a:pt x="89" y="1096"/>
                    </a:lnTo>
                    <a:lnTo>
                      <a:pt x="92" y="1090"/>
                    </a:lnTo>
                    <a:lnTo>
                      <a:pt x="98" y="1083"/>
                    </a:lnTo>
                    <a:lnTo>
                      <a:pt x="105" y="1077"/>
                    </a:lnTo>
                    <a:lnTo>
                      <a:pt x="114" y="1070"/>
                    </a:lnTo>
                    <a:lnTo>
                      <a:pt x="122" y="1060"/>
                    </a:lnTo>
                    <a:lnTo>
                      <a:pt x="133" y="1052"/>
                    </a:lnTo>
                    <a:lnTo>
                      <a:pt x="143" y="1044"/>
                    </a:lnTo>
                    <a:lnTo>
                      <a:pt x="156" y="1037"/>
                    </a:lnTo>
                    <a:lnTo>
                      <a:pt x="168" y="1029"/>
                    </a:lnTo>
                    <a:lnTo>
                      <a:pt x="181" y="1023"/>
                    </a:lnTo>
                    <a:lnTo>
                      <a:pt x="196" y="1016"/>
                    </a:lnTo>
                    <a:lnTo>
                      <a:pt x="212" y="1011"/>
                    </a:lnTo>
                    <a:lnTo>
                      <a:pt x="234" y="1005"/>
                    </a:lnTo>
                    <a:lnTo>
                      <a:pt x="270" y="998"/>
                    </a:lnTo>
                    <a:lnTo>
                      <a:pt x="316" y="988"/>
                    </a:lnTo>
                    <a:lnTo>
                      <a:pt x="373" y="977"/>
                    </a:lnTo>
                    <a:lnTo>
                      <a:pt x="433" y="965"/>
                    </a:lnTo>
                    <a:lnTo>
                      <a:pt x="501" y="954"/>
                    </a:lnTo>
                    <a:lnTo>
                      <a:pt x="572" y="941"/>
                    </a:lnTo>
                    <a:lnTo>
                      <a:pt x="645" y="928"/>
                    </a:lnTo>
                    <a:lnTo>
                      <a:pt x="714" y="915"/>
                    </a:lnTo>
                    <a:lnTo>
                      <a:pt x="783" y="903"/>
                    </a:lnTo>
                    <a:lnTo>
                      <a:pt x="846" y="891"/>
                    </a:lnTo>
                    <a:lnTo>
                      <a:pt x="903" y="882"/>
                    </a:lnTo>
                    <a:lnTo>
                      <a:pt x="952" y="872"/>
                    </a:lnTo>
                    <a:lnTo>
                      <a:pt x="991" y="865"/>
                    </a:lnTo>
                    <a:lnTo>
                      <a:pt x="1016" y="861"/>
                    </a:lnTo>
                    <a:lnTo>
                      <a:pt x="1029" y="859"/>
                    </a:lnTo>
                    <a:lnTo>
                      <a:pt x="1035" y="855"/>
                    </a:lnTo>
                    <a:lnTo>
                      <a:pt x="1041" y="852"/>
                    </a:lnTo>
                    <a:lnTo>
                      <a:pt x="1049" y="848"/>
                    </a:lnTo>
                    <a:lnTo>
                      <a:pt x="1059" y="843"/>
                    </a:lnTo>
                    <a:lnTo>
                      <a:pt x="1067" y="838"/>
                    </a:lnTo>
                    <a:lnTo>
                      <a:pt x="1076" y="831"/>
                    </a:lnTo>
                    <a:lnTo>
                      <a:pt x="1082" y="824"/>
                    </a:lnTo>
                    <a:lnTo>
                      <a:pt x="1088" y="817"/>
                    </a:lnTo>
                    <a:lnTo>
                      <a:pt x="1090" y="808"/>
                    </a:lnTo>
                    <a:lnTo>
                      <a:pt x="1089" y="799"/>
                    </a:lnTo>
                    <a:lnTo>
                      <a:pt x="1085" y="789"/>
                    </a:lnTo>
                    <a:lnTo>
                      <a:pt x="1077" y="780"/>
                    </a:lnTo>
                    <a:lnTo>
                      <a:pt x="1062" y="768"/>
                    </a:lnTo>
                    <a:lnTo>
                      <a:pt x="1045" y="758"/>
                    </a:lnTo>
                    <a:lnTo>
                      <a:pt x="1020" y="747"/>
                    </a:lnTo>
                    <a:lnTo>
                      <a:pt x="991" y="736"/>
                    </a:lnTo>
                    <a:lnTo>
                      <a:pt x="985" y="735"/>
                    </a:lnTo>
                    <a:lnTo>
                      <a:pt x="974" y="734"/>
                    </a:lnTo>
                    <a:lnTo>
                      <a:pt x="955" y="729"/>
                    </a:lnTo>
                    <a:lnTo>
                      <a:pt x="931" y="726"/>
                    </a:lnTo>
                    <a:lnTo>
                      <a:pt x="900" y="721"/>
                    </a:lnTo>
                    <a:lnTo>
                      <a:pt x="865" y="715"/>
                    </a:lnTo>
                    <a:lnTo>
                      <a:pt x="826" y="709"/>
                    </a:lnTo>
                    <a:lnTo>
                      <a:pt x="785" y="704"/>
                    </a:lnTo>
                    <a:lnTo>
                      <a:pt x="740" y="698"/>
                    </a:lnTo>
                    <a:lnTo>
                      <a:pt x="692" y="692"/>
                    </a:lnTo>
                    <a:lnTo>
                      <a:pt x="642" y="686"/>
                    </a:lnTo>
                    <a:lnTo>
                      <a:pt x="594" y="681"/>
                    </a:lnTo>
                    <a:lnTo>
                      <a:pt x="545" y="675"/>
                    </a:lnTo>
                    <a:lnTo>
                      <a:pt x="496" y="673"/>
                    </a:lnTo>
                    <a:lnTo>
                      <a:pt x="449" y="670"/>
                    </a:lnTo>
                    <a:lnTo>
                      <a:pt x="406" y="670"/>
                    </a:lnTo>
                    <a:lnTo>
                      <a:pt x="400" y="669"/>
                    </a:lnTo>
                    <a:lnTo>
                      <a:pt x="389" y="669"/>
                    </a:lnTo>
                    <a:lnTo>
                      <a:pt x="372" y="667"/>
                    </a:lnTo>
                    <a:lnTo>
                      <a:pt x="348" y="666"/>
                    </a:lnTo>
                    <a:lnTo>
                      <a:pt x="320" y="664"/>
                    </a:lnTo>
                    <a:lnTo>
                      <a:pt x="290" y="661"/>
                    </a:lnTo>
                    <a:lnTo>
                      <a:pt x="255" y="656"/>
                    </a:lnTo>
                    <a:lnTo>
                      <a:pt x="222" y="652"/>
                    </a:lnTo>
                    <a:lnTo>
                      <a:pt x="187" y="644"/>
                    </a:lnTo>
                    <a:lnTo>
                      <a:pt x="153" y="635"/>
                    </a:lnTo>
                    <a:lnTo>
                      <a:pt x="121" y="625"/>
                    </a:lnTo>
                    <a:lnTo>
                      <a:pt x="91" y="613"/>
                    </a:lnTo>
                    <a:lnTo>
                      <a:pt x="65" y="598"/>
                    </a:lnTo>
                    <a:lnTo>
                      <a:pt x="44" y="581"/>
                    </a:lnTo>
                    <a:lnTo>
                      <a:pt x="30" y="560"/>
                    </a:lnTo>
                    <a:lnTo>
                      <a:pt x="22" y="539"/>
                    </a:lnTo>
                    <a:lnTo>
                      <a:pt x="20" y="515"/>
                    </a:lnTo>
                    <a:lnTo>
                      <a:pt x="20" y="494"/>
                    </a:lnTo>
                    <a:lnTo>
                      <a:pt x="26" y="474"/>
                    </a:lnTo>
                    <a:lnTo>
                      <a:pt x="33" y="455"/>
                    </a:lnTo>
                    <a:lnTo>
                      <a:pt x="43" y="438"/>
                    </a:lnTo>
                    <a:lnTo>
                      <a:pt x="54" y="421"/>
                    </a:lnTo>
                    <a:lnTo>
                      <a:pt x="69" y="407"/>
                    </a:lnTo>
                    <a:lnTo>
                      <a:pt x="84" y="394"/>
                    </a:lnTo>
                    <a:lnTo>
                      <a:pt x="100" y="381"/>
                    </a:lnTo>
                    <a:lnTo>
                      <a:pt x="115" y="371"/>
                    </a:lnTo>
                    <a:lnTo>
                      <a:pt x="131" y="361"/>
                    </a:lnTo>
                    <a:lnTo>
                      <a:pt x="146" y="353"/>
                    </a:lnTo>
                    <a:lnTo>
                      <a:pt x="160" y="347"/>
                    </a:lnTo>
                    <a:lnTo>
                      <a:pt x="174" y="341"/>
                    </a:lnTo>
                    <a:lnTo>
                      <a:pt x="185" y="338"/>
                    </a:lnTo>
                    <a:lnTo>
                      <a:pt x="194" y="337"/>
                    </a:lnTo>
                    <a:lnTo>
                      <a:pt x="203" y="334"/>
                    </a:lnTo>
                    <a:lnTo>
                      <a:pt x="221" y="330"/>
                    </a:lnTo>
                    <a:lnTo>
                      <a:pt x="243" y="326"/>
                    </a:lnTo>
                    <a:lnTo>
                      <a:pt x="271" y="320"/>
                    </a:lnTo>
                    <a:lnTo>
                      <a:pt x="301" y="315"/>
                    </a:lnTo>
                    <a:lnTo>
                      <a:pt x="334" y="308"/>
                    </a:lnTo>
                    <a:lnTo>
                      <a:pt x="368" y="302"/>
                    </a:lnTo>
                    <a:lnTo>
                      <a:pt x="404" y="295"/>
                    </a:lnTo>
                    <a:lnTo>
                      <a:pt x="437" y="288"/>
                    </a:lnTo>
                    <a:lnTo>
                      <a:pt x="470" y="282"/>
                    </a:lnTo>
                    <a:lnTo>
                      <a:pt x="500" y="275"/>
                    </a:lnTo>
                    <a:lnTo>
                      <a:pt x="529" y="271"/>
                    </a:lnTo>
                    <a:lnTo>
                      <a:pt x="552" y="266"/>
                    </a:lnTo>
                    <a:lnTo>
                      <a:pt x="568" y="263"/>
                    </a:lnTo>
                    <a:lnTo>
                      <a:pt x="580" y="261"/>
                    </a:lnTo>
                    <a:lnTo>
                      <a:pt x="585" y="261"/>
                    </a:lnTo>
                    <a:lnTo>
                      <a:pt x="587" y="260"/>
                    </a:lnTo>
                    <a:lnTo>
                      <a:pt x="593" y="258"/>
                    </a:lnTo>
                    <a:lnTo>
                      <a:pt x="603" y="256"/>
                    </a:lnTo>
                    <a:lnTo>
                      <a:pt x="615" y="254"/>
                    </a:lnTo>
                    <a:lnTo>
                      <a:pt x="629" y="248"/>
                    </a:lnTo>
                    <a:lnTo>
                      <a:pt x="647" y="244"/>
                    </a:lnTo>
                    <a:lnTo>
                      <a:pt x="664" y="237"/>
                    </a:lnTo>
                    <a:lnTo>
                      <a:pt x="683" y="232"/>
                    </a:lnTo>
                    <a:lnTo>
                      <a:pt x="702" y="223"/>
                    </a:lnTo>
                    <a:lnTo>
                      <a:pt x="720" y="213"/>
                    </a:lnTo>
                    <a:lnTo>
                      <a:pt x="736" y="202"/>
                    </a:lnTo>
                    <a:lnTo>
                      <a:pt x="752" y="191"/>
                    </a:lnTo>
                    <a:lnTo>
                      <a:pt x="764" y="178"/>
                    </a:lnTo>
                    <a:lnTo>
                      <a:pt x="774" y="164"/>
                    </a:lnTo>
                    <a:lnTo>
                      <a:pt x="781" y="149"/>
                    </a:lnTo>
                    <a:lnTo>
                      <a:pt x="784" y="132"/>
                    </a:lnTo>
                    <a:lnTo>
                      <a:pt x="781" y="115"/>
                    </a:lnTo>
                    <a:lnTo>
                      <a:pt x="775" y="100"/>
                    </a:lnTo>
                    <a:lnTo>
                      <a:pt x="767" y="87"/>
                    </a:lnTo>
                    <a:lnTo>
                      <a:pt x="758" y="77"/>
                    </a:lnTo>
                    <a:lnTo>
                      <a:pt x="746" y="67"/>
                    </a:lnTo>
                    <a:lnTo>
                      <a:pt x="734" y="61"/>
                    </a:lnTo>
                    <a:lnTo>
                      <a:pt x="721" y="54"/>
                    </a:lnTo>
                    <a:lnTo>
                      <a:pt x="708" y="51"/>
                    </a:lnTo>
                    <a:lnTo>
                      <a:pt x="694" y="46"/>
                    </a:lnTo>
                    <a:lnTo>
                      <a:pt x="681" y="43"/>
                    </a:lnTo>
                    <a:lnTo>
                      <a:pt x="669" y="41"/>
                    </a:lnTo>
                    <a:lnTo>
                      <a:pt x="659" y="39"/>
                    </a:lnTo>
                    <a:lnTo>
                      <a:pt x="648" y="38"/>
                    </a:lnTo>
                    <a:lnTo>
                      <a:pt x="641" y="38"/>
                    </a:lnTo>
                    <a:lnTo>
                      <a:pt x="637" y="38"/>
                    </a:lnTo>
                    <a:lnTo>
                      <a:pt x="637" y="39"/>
                    </a:lnTo>
                    <a:lnTo>
                      <a:pt x="140" y="31"/>
                    </a:lnTo>
                    <a:lnTo>
                      <a:pt x="157" y="13"/>
                    </a:lnTo>
                    <a:lnTo>
                      <a:pt x="161" y="12"/>
                    </a:lnTo>
                    <a:lnTo>
                      <a:pt x="180" y="11"/>
                    </a:lnTo>
                    <a:lnTo>
                      <a:pt x="208" y="10"/>
                    </a:lnTo>
                    <a:lnTo>
                      <a:pt x="245" y="10"/>
                    </a:lnTo>
                    <a:lnTo>
                      <a:pt x="288" y="9"/>
                    </a:lnTo>
                    <a:lnTo>
                      <a:pt x="337" y="7"/>
                    </a:lnTo>
                    <a:lnTo>
                      <a:pt x="390" y="7"/>
                    </a:lnTo>
                    <a:lnTo>
                      <a:pt x="447" y="9"/>
                    </a:lnTo>
                    <a:lnTo>
                      <a:pt x="502" y="9"/>
                    </a:lnTo>
                    <a:lnTo>
                      <a:pt x="557" y="10"/>
                    </a:lnTo>
                    <a:lnTo>
                      <a:pt x="610" y="11"/>
                    </a:lnTo>
                    <a:lnTo>
                      <a:pt x="660" y="14"/>
                    </a:lnTo>
                    <a:lnTo>
                      <a:pt x="704" y="16"/>
                    </a:lnTo>
                    <a:lnTo>
                      <a:pt x="741" y="22"/>
                    </a:lnTo>
                    <a:lnTo>
                      <a:pt x="770" y="27"/>
                    </a:lnTo>
                    <a:lnTo>
                      <a:pt x="789" y="36"/>
                    </a:lnTo>
                    <a:lnTo>
                      <a:pt x="800" y="44"/>
                    </a:lnTo>
                    <a:lnTo>
                      <a:pt x="812" y="53"/>
                    </a:lnTo>
                    <a:lnTo>
                      <a:pt x="819" y="63"/>
                    </a:lnTo>
                    <a:lnTo>
                      <a:pt x="828" y="75"/>
                    </a:lnTo>
                    <a:lnTo>
                      <a:pt x="833" y="86"/>
                    </a:lnTo>
                    <a:lnTo>
                      <a:pt x="836" y="99"/>
                    </a:lnTo>
                    <a:lnTo>
                      <a:pt x="838" y="112"/>
                    </a:lnTo>
                    <a:lnTo>
                      <a:pt x="839" y="127"/>
                    </a:lnTo>
                    <a:lnTo>
                      <a:pt x="836" y="140"/>
                    </a:lnTo>
                    <a:lnTo>
                      <a:pt x="831" y="153"/>
                    </a:lnTo>
                    <a:lnTo>
                      <a:pt x="826" y="167"/>
                    </a:lnTo>
                    <a:lnTo>
                      <a:pt x="819" y="181"/>
                    </a:lnTo>
                    <a:lnTo>
                      <a:pt x="808" y="194"/>
                    </a:lnTo>
                    <a:lnTo>
                      <a:pt x="797" y="208"/>
                    </a:lnTo>
                    <a:lnTo>
                      <a:pt x="782" y="220"/>
                    </a:lnTo>
                    <a:lnTo>
                      <a:pt x="766" y="233"/>
                    </a:lnTo>
                    <a:lnTo>
                      <a:pt x="746" y="244"/>
                    </a:lnTo>
                    <a:lnTo>
                      <a:pt x="724" y="256"/>
                    </a:lnTo>
                    <a:lnTo>
                      <a:pt x="698" y="268"/>
                    </a:lnTo>
                    <a:lnTo>
                      <a:pt x="671" y="281"/>
                    </a:lnTo>
                    <a:lnTo>
                      <a:pt x="642" y="290"/>
                    </a:lnTo>
                    <a:lnTo>
                      <a:pt x="614" y="302"/>
                    </a:lnTo>
                    <a:lnTo>
                      <a:pt x="583" y="311"/>
                    </a:lnTo>
                    <a:lnTo>
                      <a:pt x="555" y="321"/>
                    </a:lnTo>
                    <a:lnTo>
                      <a:pt x="525" y="329"/>
                    </a:lnTo>
                    <a:lnTo>
                      <a:pt x="500" y="338"/>
                    </a:lnTo>
                    <a:lnTo>
                      <a:pt x="477" y="344"/>
                    </a:lnTo>
                    <a:lnTo>
                      <a:pt x="454" y="351"/>
                    </a:lnTo>
                    <a:lnTo>
                      <a:pt x="437" y="356"/>
                    </a:lnTo>
                    <a:lnTo>
                      <a:pt x="425" y="360"/>
                    </a:lnTo>
                    <a:lnTo>
                      <a:pt x="416" y="362"/>
                    </a:lnTo>
                    <a:lnTo>
                      <a:pt x="414" y="362"/>
                    </a:lnTo>
                    <a:lnTo>
                      <a:pt x="410" y="362"/>
                    </a:lnTo>
                    <a:lnTo>
                      <a:pt x="404" y="362"/>
                    </a:lnTo>
                    <a:lnTo>
                      <a:pt x="391" y="363"/>
                    </a:lnTo>
                    <a:lnTo>
                      <a:pt x="377" y="367"/>
                    </a:lnTo>
                    <a:lnTo>
                      <a:pt x="359" y="370"/>
                    </a:lnTo>
                    <a:lnTo>
                      <a:pt x="341" y="373"/>
                    </a:lnTo>
                    <a:lnTo>
                      <a:pt x="320" y="378"/>
                    </a:lnTo>
                    <a:lnTo>
                      <a:pt x="299" y="386"/>
                    </a:lnTo>
                    <a:lnTo>
                      <a:pt x="275" y="391"/>
                    </a:lnTo>
                    <a:lnTo>
                      <a:pt x="254" y="399"/>
                    </a:lnTo>
                    <a:lnTo>
                      <a:pt x="233" y="409"/>
                    </a:lnTo>
                    <a:lnTo>
                      <a:pt x="216" y="420"/>
                    </a:lnTo>
                    <a:lnTo>
                      <a:pt x="199" y="431"/>
                    </a:lnTo>
                    <a:lnTo>
                      <a:pt x="186" y="444"/>
                    </a:lnTo>
                    <a:lnTo>
                      <a:pt x="176" y="460"/>
                    </a:lnTo>
                    <a:lnTo>
                      <a:pt x="170" y="477"/>
                    </a:lnTo>
                    <a:lnTo>
                      <a:pt x="168" y="492"/>
                    </a:lnTo>
                    <a:lnTo>
                      <a:pt x="170" y="507"/>
                    </a:lnTo>
                    <a:lnTo>
                      <a:pt x="177" y="519"/>
                    </a:lnTo>
                    <a:lnTo>
                      <a:pt x="186" y="531"/>
                    </a:lnTo>
                    <a:lnTo>
                      <a:pt x="196" y="540"/>
                    </a:lnTo>
                    <a:lnTo>
                      <a:pt x="209" y="550"/>
                    </a:lnTo>
                    <a:lnTo>
                      <a:pt x="224" y="558"/>
                    </a:lnTo>
                    <a:lnTo>
                      <a:pt x="239" y="565"/>
                    </a:lnTo>
                    <a:lnTo>
                      <a:pt x="254" y="570"/>
                    </a:lnTo>
                    <a:lnTo>
                      <a:pt x="270" y="573"/>
                    </a:lnTo>
                    <a:lnTo>
                      <a:pt x="283" y="577"/>
                    </a:lnTo>
                    <a:lnTo>
                      <a:pt x="296" y="581"/>
                    </a:lnTo>
                    <a:lnTo>
                      <a:pt x="306" y="582"/>
                    </a:lnTo>
                    <a:lnTo>
                      <a:pt x="316" y="583"/>
                    </a:lnTo>
                    <a:lnTo>
                      <a:pt x="321" y="583"/>
                    </a:lnTo>
                    <a:lnTo>
                      <a:pt x="324" y="585"/>
                    </a:lnTo>
                    <a:lnTo>
                      <a:pt x="933" y="633"/>
                    </a:lnTo>
                    <a:lnTo>
                      <a:pt x="935" y="633"/>
                    </a:lnTo>
                    <a:lnTo>
                      <a:pt x="946" y="634"/>
                    </a:lnTo>
                    <a:lnTo>
                      <a:pt x="963" y="635"/>
                    </a:lnTo>
                    <a:lnTo>
                      <a:pt x="985" y="639"/>
                    </a:lnTo>
                    <a:lnTo>
                      <a:pt x="1011" y="641"/>
                    </a:lnTo>
                    <a:lnTo>
                      <a:pt x="1040" y="645"/>
                    </a:lnTo>
                    <a:lnTo>
                      <a:pt x="1071" y="651"/>
                    </a:lnTo>
                    <a:lnTo>
                      <a:pt x="1106" y="656"/>
                    </a:lnTo>
                    <a:lnTo>
                      <a:pt x="1139" y="662"/>
                    </a:lnTo>
                    <a:lnTo>
                      <a:pt x="1172" y="669"/>
                    </a:lnTo>
                    <a:lnTo>
                      <a:pt x="1204" y="675"/>
                    </a:lnTo>
                    <a:lnTo>
                      <a:pt x="1234" y="684"/>
                    </a:lnTo>
                    <a:lnTo>
                      <a:pt x="1259" y="692"/>
                    </a:lnTo>
                    <a:lnTo>
                      <a:pt x="1282" y="701"/>
                    </a:lnTo>
                    <a:lnTo>
                      <a:pt x="1300" y="711"/>
                    </a:lnTo>
                    <a:lnTo>
                      <a:pt x="1312" y="723"/>
                    </a:lnTo>
                    <a:lnTo>
                      <a:pt x="1320" y="733"/>
                    </a:lnTo>
                    <a:lnTo>
                      <a:pt x="1327" y="745"/>
                    </a:lnTo>
                    <a:lnTo>
                      <a:pt x="1332" y="756"/>
                    </a:lnTo>
                    <a:lnTo>
                      <a:pt x="1338" y="769"/>
                    </a:lnTo>
                    <a:lnTo>
                      <a:pt x="1341" y="781"/>
                    </a:lnTo>
                    <a:lnTo>
                      <a:pt x="1344" y="796"/>
                    </a:lnTo>
                    <a:lnTo>
                      <a:pt x="1344" y="809"/>
                    </a:lnTo>
                    <a:lnTo>
                      <a:pt x="1345" y="823"/>
                    </a:lnTo>
                    <a:lnTo>
                      <a:pt x="1343" y="836"/>
                    </a:lnTo>
                    <a:lnTo>
                      <a:pt x="1340" y="848"/>
                    </a:lnTo>
                    <a:lnTo>
                      <a:pt x="1334" y="859"/>
                    </a:lnTo>
                    <a:lnTo>
                      <a:pt x="1329" y="871"/>
                    </a:lnTo>
                    <a:lnTo>
                      <a:pt x="1320" y="881"/>
                    </a:lnTo>
                    <a:lnTo>
                      <a:pt x="1310" y="891"/>
                    </a:lnTo>
                    <a:lnTo>
                      <a:pt x="1299" y="899"/>
                    </a:lnTo>
                    <a:lnTo>
                      <a:pt x="1287" y="907"/>
                    </a:lnTo>
                    <a:lnTo>
                      <a:pt x="1269" y="913"/>
                    </a:lnTo>
                    <a:lnTo>
                      <a:pt x="1249" y="918"/>
                    </a:lnTo>
                    <a:lnTo>
                      <a:pt x="1227" y="925"/>
                    </a:lnTo>
                    <a:lnTo>
                      <a:pt x="1204" y="932"/>
                    </a:lnTo>
                    <a:lnTo>
                      <a:pt x="1177" y="937"/>
                    </a:lnTo>
                    <a:lnTo>
                      <a:pt x="1152" y="943"/>
                    </a:lnTo>
                    <a:lnTo>
                      <a:pt x="1125" y="948"/>
                    </a:lnTo>
                    <a:lnTo>
                      <a:pt x="1101" y="954"/>
                    </a:lnTo>
                    <a:lnTo>
                      <a:pt x="1075" y="958"/>
                    </a:lnTo>
                    <a:lnTo>
                      <a:pt x="1051" y="963"/>
                    </a:lnTo>
                    <a:lnTo>
                      <a:pt x="1030" y="965"/>
                    </a:lnTo>
                    <a:lnTo>
                      <a:pt x="1013" y="969"/>
                    </a:lnTo>
                    <a:lnTo>
                      <a:pt x="997" y="971"/>
                    </a:lnTo>
                    <a:lnTo>
                      <a:pt x="985" y="974"/>
                    </a:lnTo>
                    <a:lnTo>
                      <a:pt x="978" y="975"/>
                    </a:lnTo>
                    <a:lnTo>
                      <a:pt x="976" y="976"/>
                    </a:lnTo>
                    <a:lnTo>
                      <a:pt x="269" y="1137"/>
                    </a:lnTo>
                    <a:lnTo>
                      <a:pt x="264" y="1137"/>
                    </a:lnTo>
                    <a:lnTo>
                      <a:pt x="259" y="1142"/>
                    </a:lnTo>
                    <a:lnTo>
                      <a:pt x="255" y="1145"/>
                    </a:lnTo>
                    <a:lnTo>
                      <a:pt x="254" y="1151"/>
                    </a:lnTo>
                    <a:lnTo>
                      <a:pt x="254" y="1158"/>
                    </a:lnTo>
                    <a:lnTo>
                      <a:pt x="258" y="1168"/>
                    </a:lnTo>
                    <a:lnTo>
                      <a:pt x="260" y="1173"/>
                    </a:lnTo>
                    <a:lnTo>
                      <a:pt x="264" y="1177"/>
                    </a:lnTo>
                    <a:lnTo>
                      <a:pt x="271" y="1182"/>
                    </a:lnTo>
                    <a:lnTo>
                      <a:pt x="281" y="1185"/>
                    </a:lnTo>
                    <a:lnTo>
                      <a:pt x="290" y="1188"/>
                    </a:lnTo>
                    <a:lnTo>
                      <a:pt x="301" y="1191"/>
                    </a:lnTo>
                    <a:lnTo>
                      <a:pt x="312" y="1195"/>
                    </a:lnTo>
                    <a:lnTo>
                      <a:pt x="324" y="1197"/>
                    </a:lnTo>
                    <a:lnTo>
                      <a:pt x="334" y="1198"/>
                    </a:lnTo>
                    <a:lnTo>
                      <a:pt x="345" y="1200"/>
                    </a:lnTo>
                    <a:lnTo>
                      <a:pt x="354" y="1201"/>
                    </a:lnTo>
                    <a:lnTo>
                      <a:pt x="364" y="1204"/>
                    </a:lnTo>
                    <a:lnTo>
                      <a:pt x="372" y="1205"/>
                    </a:lnTo>
                    <a:lnTo>
                      <a:pt x="377" y="1206"/>
                    </a:lnTo>
                    <a:lnTo>
                      <a:pt x="381" y="1206"/>
                    </a:lnTo>
                    <a:lnTo>
                      <a:pt x="384" y="1207"/>
                    </a:lnTo>
                    <a:lnTo>
                      <a:pt x="1024" y="1191"/>
                    </a:lnTo>
                    <a:lnTo>
                      <a:pt x="1869" y="1030"/>
                    </a:lnTo>
                    <a:lnTo>
                      <a:pt x="1883" y="999"/>
                    </a:lnTo>
                    <a:lnTo>
                      <a:pt x="1873" y="1000"/>
                    </a:lnTo>
                    <a:lnTo>
                      <a:pt x="1848" y="1006"/>
                    </a:lnTo>
                    <a:lnTo>
                      <a:pt x="1811" y="1014"/>
                    </a:lnTo>
                    <a:lnTo>
                      <a:pt x="1761" y="1025"/>
                    </a:lnTo>
                    <a:lnTo>
                      <a:pt x="1701" y="1037"/>
                    </a:lnTo>
                    <a:lnTo>
                      <a:pt x="1636" y="1052"/>
                    </a:lnTo>
                    <a:lnTo>
                      <a:pt x="1564" y="1068"/>
                    </a:lnTo>
                    <a:lnTo>
                      <a:pt x="1490" y="1084"/>
                    </a:lnTo>
                    <a:lnTo>
                      <a:pt x="1413" y="1100"/>
                    </a:lnTo>
                    <a:lnTo>
                      <a:pt x="1338" y="1116"/>
                    </a:lnTo>
                    <a:lnTo>
                      <a:pt x="1265" y="1130"/>
                    </a:lnTo>
                    <a:lnTo>
                      <a:pt x="1198" y="1144"/>
                    </a:lnTo>
                    <a:lnTo>
                      <a:pt x="1139" y="1154"/>
                    </a:lnTo>
                    <a:lnTo>
                      <a:pt x="1088" y="1163"/>
                    </a:lnTo>
                    <a:lnTo>
                      <a:pt x="1048" y="1169"/>
                    </a:lnTo>
                    <a:lnTo>
                      <a:pt x="1024" y="1173"/>
                    </a:lnTo>
                    <a:lnTo>
                      <a:pt x="999" y="1173"/>
                    </a:lnTo>
                    <a:lnTo>
                      <a:pt x="967" y="1173"/>
                    </a:lnTo>
                    <a:lnTo>
                      <a:pt x="928" y="1174"/>
                    </a:lnTo>
                    <a:lnTo>
                      <a:pt x="883" y="1175"/>
                    </a:lnTo>
                    <a:lnTo>
                      <a:pt x="831" y="1176"/>
                    </a:lnTo>
                    <a:lnTo>
                      <a:pt x="778" y="1178"/>
                    </a:lnTo>
                    <a:lnTo>
                      <a:pt x="722" y="1180"/>
                    </a:lnTo>
                    <a:lnTo>
                      <a:pt x="667" y="1183"/>
                    </a:lnTo>
                    <a:lnTo>
                      <a:pt x="609" y="1184"/>
                    </a:lnTo>
                    <a:lnTo>
                      <a:pt x="554" y="1185"/>
                    </a:lnTo>
                    <a:lnTo>
                      <a:pt x="500" y="1185"/>
                    </a:lnTo>
                    <a:lnTo>
                      <a:pt x="453" y="1185"/>
                    </a:lnTo>
                    <a:lnTo>
                      <a:pt x="408" y="1185"/>
                    </a:lnTo>
                    <a:lnTo>
                      <a:pt x="373" y="1185"/>
                    </a:lnTo>
                    <a:lnTo>
                      <a:pt x="343" y="1183"/>
                    </a:lnTo>
                    <a:lnTo>
                      <a:pt x="324" y="1180"/>
                    </a:lnTo>
                    <a:lnTo>
                      <a:pt x="309" y="1176"/>
                    </a:lnTo>
                    <a:lnTo>
                      <a:pt x="297" y="1174"/>
                    </a:lnTo>
                    <a:lnTo>
                      <a:pt x="289" y="1169"/>
                    </a:lnTo>
                    <a:lnTo>
                      <a:pt x="283" y="1166"/>
                    </a:lnTo>
                    <a:lnTo>
                      <a:pt x="275" y="1161"/>
                    </a:lnTo>
                    <a:lnTo>
                      <a:pt x="274" y="1155"/>
                    </a:lnTo>
                    <a:lnTo>
                      <a:pt x="275" y="1149"/>
                    </a:lnTo>
                    <a:lnTo>
                      <a:pt x="281" y="1146"/>
                    </a:lnTo>
                    <a:lnTo>
                      <a:pt x="284" y="1144"/>
                    </a:lnTo>
                    <a:lnTo>
                      <a:pt x="286" y="1144"/>
                    </a:lnTo>
                    <a:lnTo>
                      <a:pt x="1187" y="970"/>
                    </a:lnTo>
                    <a:lnTo>
                      <a:pt x="1188" y="969"/>
                    </a:lnTo>
                    <a:lnTo>
                      <a:pt x="1195" y="969"/>
                    </a:lnTo>
                    <a:lnTo>
                      <a:pt x="1203" y="967"/>
                    </a:lnTo>
                    <a:lnTo>
                      <a:pt x="1215" y="965"/>
                    </a:lnTo>
                    <a:lnTo>
                      <a:pt x="1228" y="962"/>
                    </a:lnTo>
                    <a:lnTo>
                      <a:pt x="1243" y="958"/>
                    </a:lnTo>
                    <a:lnTo>
                      <a:pt x="1259" y="953"/>
                    </a:lnTo>
                    <a:lnTo>
                      <a:pt x="1277" y="946"/>
                    </a:lnTo>
                    <a:lnTo>
                      <a:pt x="1292" y="936"/>
                    </a:lnTo>
                    <a:lnTo>
                      <a:pt x="1309" y="926"/>
                    </a:lnTo>
                    <a:lnTo>
                      <a:pt x="1322" y="913"/>
                    </a:lnTo>
                    <a:lnTo>
                      <a:pt x="1338" y="900"/>
                    </a:lnTo>
                    <a:lnTo>
                      <a:pt x="1349" y="882"/>
                    </a:lnTo>
                    <a:lnTo>
                      <a:pt x="1358" y="862"/>
                    </a:lnTo>
                    <a:lnTo>
                      <a:pt x="1363" y="841"/>
                    </a:lnTo>
                    <a:lnTo>
                      <a:pt x="1366" y="817"/>
                    </a:lnTo>
                    <a:lnTo>
                      <a:pt x="1364" y="791"/>
                    </a:lnTo>
                    <a:lnTo>
                      <a:pt x="1359" y="769"/>
                    </a:lnTo>
                    <a:lnTo>
                      <a:pt x="1350" y="750"/>
                    </a:lnTo>
                    <a:lnTo>
                      <a:pt x="1341" y="734"/>
                    </a:lnTo>
                    <a:lnTo>
                      <a:pt x="1328" y="718"/>
                    </a:lnTo>
                    <a:lnTo>
                      <a:pt x="1315" y="706"/>
                    </a:lnTo>
                    <a:lnTo>
                      <a:pt x="1299" y="696"/>
                    </a:lnTo>
                    <a:lnTo>
                      <a:pt x="1286" y="687"/>
                    </a:lnTo>
                    <a:lnTo>
                      <a:pt x="1270" y="680"/>
                    </a:lnTo>
                    <a:lnTo>
                      <a:pt x="1255" y="675"/>
                    </a:lnTo>
                    <a:lnTo>
                      <a:pt x="1242" y="670"/>
                    </a:lnTo>
                    <a:lnTo>
                      <a:pt x="1230" y="667"/>
                    </a:lnTo>
                    <a:lnTo>
                      <a:pt x="1218" y="664"/>
                    </a:lnTo>
                    <a:lnTo>
                      <a:pt x="1211" y="664"/>
                    </a:lnTo>
                    <a:lnTo>
                      <a:pt x="1206" y="664"/>
                    </a:lnTo>
                    <a:lnTo>
                      <a:pt x="1205" y="664"/>
                    </a:lnTo>
                    <a:lnTo>
                      <a:pt x="1202" y="663"/>
                    </a:lnTo>
                    <a:lnTo>
                      <a:pt x="1196" y="661"/>
                    </a:lnTo>
                    <a:lnTo>
                      <a:pt x="1184" y="658"/>
                    </a:lnTo>
                    <a:lnTo>
                      <a:pt x="1170" y="655"/>
                    </a:lnTo>
                    <a:lnTo>
                      <a:pt x="1151" y="651"/>
                    </a:lnTo>
                    <a:lnTo>
                      <a:pt x="1129" y="646"/>
                    </a:lnTo>
                    <a:lnTo>
                      <a:pt x="1101" y="641"/>
                    </a:lnTo>
                    <a:lnTo>
                      <a:pt x="1071" y="638"/>
                    </a:lnTo>
                    <a:lnTo>
                      <a:pt x="1037" y="631"/>
                    </a:lnTo>
                    <a:lnTo>
                      <a:pt x="1001" y="627"/>
                    </a:lnTo>
                    <a:lnTo>
                      <a:pt x="960" y="621"/>
                    </a:lnTo>
                    <a:lnTo>
                      <a:pt x="918" y="618"/>
                    </a:lnTo>
                    <a:lnTo>
                      <a:pt x="871" y="612"/>
                    </a:lnTo>
                    <a:lnTo>
                      <a:pt x="821" y="608"/>
                    </a:lnTo>
                    <a:lnTo>
                      <a:pt x="771" y="606"/>
                    </a:lnTo>
                    <a:lnTo>
                      <a:pt x="716" y="603"/>
                    </a:lnTo>
                    <a:lnTo>
                      <a:pt x="661" y="599"/>
                    </a:lnTo>
                    <a:lnTo>
                      <a:pt x="610" y="596"/>
                    </a:lnTo>
                    <a:lnTo>
                      <a:pt x="562" y="592"/>
                    </a:lnTo>
                    <a:lnTo>
                      <a:pt x="516" y="589"/>
                    </a:lnTo>
                    <a:lnTo>
                      <a:pt x="474" y="585"/>
                    </a:lnTo>
                    <a:lnTo>
                      <a:pt x="435" y="581"/>
                    </a:lnTo>
                    <a:lnTo>
                      <a:pt x="398" y="577"/>
                    </a:lnTo>
                    <a:lnTo>
                      <a:pt x="365" y="572"/>
                    </a:lnTo>
                    <a:lnTo>
                      <a:pt x="335" y="568"/>
                    </a:lnTo>
                    <a:lnTo>
                      <a:pt x="307" y="562"/>
                    </a:lnTo>
                    <a:lnTo>
                      <a:pt x="284" y="558"/>
                    </a:lnTo>
                    <a:lnTo>
                      <a:pt x="265" y="555"/>
                    </a:lnTo>
                    <a:lnTo>
                      <a:pt x="249" y="549"/>
                    </a:lnTo>
                    <a:lnTo>
                      <a:pt x="237" y="546"/>
                    </a:lnTo>
                    <a:lnTo>
                      <a:pt x="227" y="543"/>
                    </a:lnTo>
                    <a:lnTo>
                      <a:pt x="222" y="539"/>
                    </a:lnTo>
                    <a:lnTo>
                      <a:pt x="213" y="533"/>
                    </a:lnTo>
                    <a:lnTo>
                      <a:pt x="203" y="525"/>
                    </a:lnTo>
                    <a:lnTo>
                      <a:pt x="195" y="516"/>
                    </a:lnTo>
                    <a:lnTo>
                      <a:pt x="190" y="507"/>
                    </a:lnTo>
                    <a:lnTo>
                      <a:pt x="187" y="502"/>
                    </a:lnTo>
                    <a:lnTo>
                      <a:pt x="185" y="495"/>
                    </a:lnTo>
                    <a:lnTo>
                      <a:pt x="184" y="489"/>
                    </a:lnTo>
                    <a:lnTo>
                      <a:pt x="185" y="484"/>
                    </a:lnTo>
                    <a:lnTo>
                      <a:pt x="185" y="478"/>
                    </a:lnTo>
                    <a:lnTo>
                      <a:pt x="188" y="472"/>
                    </a:lnTo>
                    <a:lnTo>
                      <a:pt x="191" y="466"/>
                    </a:lnTo>
                    <a:lnTo>
                      <a:pt x="197" y="460"/>
                    </a:lnTo>
                    <a:lnTo>
                      <a:pt x="202" y="452"/>
                    </a:lnTo>
                    <a:lnTo>
                      <a:pt x="213" y="445"/>
                    </a:lnTo>
                    <a:lnTo>
                      <a:pt x="226" y="438"/>
                    </a:lnTo>
                    <a:lnTo>
                      <a:pt x="242" y="432"/>
                    </a:lnTo>
                    <a:lnTo>
                      <a:pt x="259" y="424"/>
                    </a:lnTo>
                    <a:lnTo>
                      <a:pt x="276" y="419"/>
                    </a:lnTo>
                    <a:lnTo>
                      <a:pt x="295" y="412"/>
                    </a:lnTo>
                    <a:lnTo>
                      <a:pt x="316" y="407"/>
                    </a:lnTo>
                    <a:lnTo>
                      <a:pt x="334" y="400"/>
                    </a:lnTo>
                    <a:lnTo>
                      <a:pt x="352" y="395"/>
                    </a:lnTo>
                    <a:lnTo>
                      <a:pt x="368" y="390"/>
                    </a:lnTo>
                    <a:lnTo>
                      <a:pt x="384" y="387"/>
                    </a:lnTo>
                    <a:lnTo>
                      <a:pt x="396" y="384"/>
                    </a:lnTo>
                    <a:lnTo>
                      <a:pt x="405" y="382"/>
                    </a:lnTo>
                    <a:lnTo>
                      <a:pt x="410" y="381"/>
                    </a:lnTo>
                    <a:lnTo>
                      <a:pt x="414" y="381"/>
                    </a:lnTo>
                    <a:lnTo>
                      <a:pt x="417" y="379"/>
                    </a:lnTo>
                    <a:lnTo>
                      <a:pt x="426" y="377"/>
                    </a:lnTo>
                    <a:lnTo>
                      <a:pt x="439" y="373"/>
                    </a:lnTo>
                    <a:lnTo>
                      <a:pt x="459" y="368"/>
                    </a:lnTo>
                    <a:lnTo>
                      <a:pt x="481" y="361"/>
                    </a:lnTo>
                    <a:lnTo>
                      <a:pt x="508" y="353"/>
                    </a:lnTo>
                    <a:lnTo>
                      <a:pt x="535" y="345"/>
                    </a:lnTo>
                    <a:lnTo>
                      <a:pt x="567" y="337"/>
                    </a:lnTo>
                    <a:lnTo>
                      <a:pt x="597" y="326"/>
                    </a:lnTo>
                    <a:lnTo>
                      <a:pt x="627" y="316"/>
                    </a:lnTo>
                    <a:lnTo>
                      <a:pt x="657" y="305"/>
                    </a:lnTo>
                    <a:lnTo>
                      <a:pt x="687" y="293"/>
                    </a:lnTo>
                    <a:lnTo>
                      <a:pt x="713" y="282"/>
                    </a:lnTo>
                    <a:lnTo>
                      <a:pt x="737" y="271"/>
                    </a:lnTo>
                    <a:lnTo>
                      <a:pt x="756" y="258"/>
                    </a:lnTo>
                    <a:lnTo>
                      <a:pt x="774" y="246"/>
                    </a:lnTo>
                    <a:lnTo>
                      <a:pt x="785" y="235"/>
                    </a:lnTo>
                    <a:lnTo>
                      <a:pt x="797" y="224"/>
                    </a:lnTo>
                    <a:lnTo>
                      <a:pt x="807" y="212"/>
                    </a:lnTo>
                    <a:lnTo>
                      <a:pt x="817" y="202"/>
                    </a:lnTo>
                    <a:lnTo>
                      <a:pt x="825" y="192"/>
                    </a:lnTo>
                    <a:lnTo>
                      <a:pt x="831" y="182"/>
                    </a:lnTo>
                    <a:lnTo>
                      <a:pt x="838" y="172"/>
                    </a:lnTo>
                    <a:lnTo>
                      <a:pt x="845" y="163"/>
                    </a:lnTo>
                    <a:lnTo>
                      <a:pt x="848" y="153"/>
                    </a:lnTo>
                    <a:lnTo>
                      <a:pt x="852" y="143"/>
                    </a:lnTo>
                    <a:lnTo>
                      <a:pt x="854" y="133"/>
                    </a:lnTo>
                    <a:lnTo>
                      <a:pt x="856" y="125"/>
                    </a:lnTo>
                    <a:lnTo>
                      <a:pt x="855" y="114"/>
                    </a:lnTo>
                    <a:lnTo>
                      <a:pt x="855" y="104"/>
                    </a:lnTo>
                    <a:lnTo>
                      <a:pt x="852" y="94"/>
                    </a:lnTo>
                    <a:lnTo>
                      <a:pt x="850" y="84"/>
                    </a:lnTo>
                    <a:lnTo>
                      <a:pt x="845" y="72"/>
                    </a:lnTo>
                    <a:lnTo>
                      <a:pt x="840" y="62"/>
                    </a:lnTo>
                    <a:lnTo>
                      <a:pt x="833" y="53"/>
                    </a:lnTo>
                    <a:lnTo>
                      <a:pt x="827" y="46"/>
                    </a:lnTo>
                    <a:lnTo>
                      <a:pt x="818" y="37"/>
                    </a:lnTo>
                    <a:lnTo>
                      <a:pt x="809" y="33"/>
                    </a:lnTo>
                    <a:lnTo>
                      <a:pt x="800" y="26"/>
                    </a:lnTo>
                    <a:lnTo>
                      <a:pt x="792" y="23"/>
                    </a:lnTo>
                    <a:lnTo>
                      <a:pt x="781" y="17"/>
                    </a:lnTo>
                    <a:lnTo>
                      <a:pt x="770" y="14"/>
                    </a:lnTo>
                    <a:lnTo>
                      <a:pt x="758" y="11"/>
                    </a:lnTo>
                    <a:lnTo>
                      <a:pt x="748" y="9"/>
                    </a:lnTo>
                    <a:lnTo>
                      <a:pt x="736" y="5"/>
                    </a:lnTo>
                    <a:lnTo>
                      <a:pt x="726" y="4"/>
                    </a:lnTo>
                    <a:lnTo>
                      <a:pt x="715" y="3"/>
                    </a:lnTo>
                    <a:lnTo>
                      <a:pt x="705" y="3"/>
                    </a:lnTo>
                    <a:lnTo>
                      <a:pt x="688" y="2"/>
                    </a:lnTo>
                    <a:lnTo>
                      <a:pt x="663" y="1"/>
                    </a:lnTo>
                    <a:lnTo>
                      <a:pt x="631" y="0"/>
                    </a:lnTo>
                    <a:lnTo>
                      <a:pt x="594" y="0"/>
                    </a:lnTo>
                    <a:lnTo>
                      <a:pt x="551" y="0"/>
                    </a:lnTo>
                    <a:lnTo>
                      <a:pt x="504" y="0"/>
                    </a:lnTo>
                    <a:lnTo>
                      <a:pt x="456" y="0"/>
                    </a:lnTo>
                    <a:lnTo>
                      <a:pt x="408" y="0"/>
                    </a:lnTo>
                    <a:lnTo>
                      <a:pt x="358" y="0"/>
                    </a:lnTo>
                    <a:lnTo>
                      <a:pt x="313" y="0"/>
                    </a:lnTo>
                    <a:lnTo>
                      <a:pt x="270" y="0"/>
                    </a:lnTo>
                    <a:lnTo>
                      <a:pt x="232" y="0"/>
                    </a:lnTo>
                    <a:lnTo>
                      <a:pt x="200" y="0"/>
                    </a:lnTo>
                    <a:lnTo>
                      <a:pt x="176" y="0"/>
                    </a:lnTo>
                    <a:lnTo>
                      <a:pt x="16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4" name="Freeform 17"/>
              <p:cNvSpPr>
                <a:spLocks/>
              </p:cNvSpPr>
              <p:nvPr/>
            </p:nvSpPr>
            <p:spPr bwMode="auto">
              <a:xfrm>
                <a:off x="431" y="3129"/>
                <a:ext cx="24" cy="208"/>
              </a:xfrm>
              <a:custGeom>
                <a:avLst/>
                <a:gdLst>
                  <a:gd name="T0" fmla="*/ 3 w 47"/>
                  <a:gd name="T1" fmla="*/ 208 h 416"/>
                  <a:gd name="T2" fmla="*/ 6 w 47"/>
                  <a:gd name="T3" fmla="*/ 70 h 416"/>
                  <a:gd name="T4" fmla="*/ 5 w 47"/>
                  <a:gd name="T5" fmla="*/ 69 h 416"/>
                  <a:gd name="T6" fmla="*/ 4 w 47"/>
                  <a:gd name="T7" fmla="*/ 67 h 416"/>
                  <a:gd name="T8" fmla="*/ 3 w 47"/>
                  <a:gd name="T9" fmla="*/ 64 h 416"/>
                  <a:gd name="T10" fmla="*/ 3 w 47"/>
                  <a:gd name="T11" fmla="*/ 59 h 416"/>
                  <a:gd name="T12" fmla="*/ 2 w 47"/>
                  <a:gd name="T13" fmla="*/ 54 h 416"/>
                  <a:gd name="T14" fmla="*/ 1 w 47"/>
                  <a:gd name="T15" fmla="*/ 49 h 416"/>
                  <a:gd name="T16" fmla="*/ 1 w 47"/>
                  <a:gd name="T17" fmla="*/ 43 h 416"/>
                  <a:gd name="T18" fmla="*/ 1 w 47"/>
                  <a:gd name="T19" fmla="*/ 37 h 416"/>
                  <a:gd name="T20" fmla="*/ 0 w 47"/>
                  <a:gd name="T21" fmla="*/ 30 h 416"/>
                  <a:gd name="T22" fmla="*/ 0 w 47"/>
                  <a:gd name="T23" fmla="*/ 23 h 416"/>
                  <a:gd name="T24" fmla="*/ 0 w 47"/>
                  <a:gd name="T25" fmla="*/ 17 h 416"/>
                  <a:gd name="T26" fmla="*/ 1 w 47"/>
                  <a:gd name="T27" fmla="*/ 12 h 416"/>
                  <a:gd name="T28" fmla="*/ 2 w 47"/>
                  <a:gd name="T29" fmla="*/ 7 h 416"/>
                  <a:gd name="T30" fmla="*/ 5 w 47"/>
                  <a:gd name="T31" fmla="*/ 4 h 416"/>
                  <a:gd name="T32" fmla="*/ 8 w 47"/>
                  <a:gd name="T33" fmla="*/ 1 h 416"/>
                  <a:gd name="T34" fmla="*/ 12 w 47"/>
                  <a:gd name="T35" fmla="*/ 0 h 416"/>
                  <a:gd name="T36" fmla="*/ 15 w 47"/>
                  <a:gd name="T37" fmla="*/ 0 h 416"/>
                  <a:gd name="T38" fmla="*/ 18 w 47"/>
                  <a:gd name="T39" fmla="*/ 2 h 416"/>
                  <a:gd name="T40" fmla="*/ 20 w 47"/>
                  <a:gd name="T41" fmla="*/ 5 h 416"/>
                  <a:gd name="T42" fmla="*/ 22 w 47"/>
                  <a:gd name="T43" fmla="*/ 10 h 416"/>
                  <a:gd name="T44" fmla="*/ 23 w 47"/>
                  <a:gd name="T45" fmla="*/ 15 h 416"/>
                  <a:gd name="T46" fmla="*/ 23 w 47"/>
                  <a:gd name="T47" fmla="*/ 21 h 416"/>
                  <a:gd name="T48" fmla="*/ 23 w 47"/>
                  <a:gd name="T49" fmla="*/ 27 h 416"/>
                  <a:gd name="T50" fmla="*/ 24 w 47"/>
                  <a:gd name="T51" fmla="*/ 35 h 416"/>
                  <a:gd name="T52" fmla="*/ 23 w 47"/>
                  <a:gd name="T53" fmla="*/ 41 h 416"/>
                  <a:gd name="T54" fmla="*/ 23 w 47"/>
                  <a:gd name="T55" fmla="*/ 48 h 416"/>
                  <a:gd name="T56" fmla="*/ 22 w 47"/>
                  <a:gd name="T57" fmla="*/ 54 h 416"/>
                  <a:gd name="T58" fmla="*/ 22 w 47"/>
                  <a:gd name="T59" fmla="*/ 60 h 416"/>
                  <a:gd name="T60" fmla="*/ 20 w 47"/>
                  <a:gd name="T61" fmla="*/ 64 h 416"/>
                  <a:gd name="T62" fmla="*/ 20 w 47"/>
                  <a:gd name="T63" fmla="*/ 69 h 416"/>
                  <a:gd name="T64" fmla="*/ 20 w 47"/>
                  <a:gd name="T65" fmla="*/ 71 h 416"/>
                  <a:gd name="T66" fmla="*/ 20 w 47"/>
                  <a:gd name="T67" fmla="*/ 72 h 416"/>
                  <a:gd name="T68" fmla="*/ 18 w 47"/>
                  <a:gd name="T69" fmla="*/ 205 h 416"/>
                  <a:gd name="T70" fmla="*/ 3 w 47"/>
                  <a:gd name="T71" fmla="*/ 208 h 416"/>
                  <a:gd name="T72" fmla="*/ 3 w 47"/>
                  <a:gd name="T73" fmla="*/ 208 h 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7" h="416">
                    <a:moveTo>
                      <a:pt x="6" y="416"/>
                    </a:moveTo>
                    <a:lnTo>
                      <a:pt x="11" y="139"/>
                    </a:lnTo>
                    <a:lnTo>
                      <a:pt x="10" y="138"/>
                    </a:lnTo>
                    <a:lnTo>
                      <a:pt x="8" y="134"/>
                    </a:lnTo>
                    <a:lnTo>
                      <a:pt x="6" y="127"/>
                    </a:lnTo>
                    <a:lnTo>
                      <a:pt x="5" y="118"/>
                    </a:lnTo>
                    <a:lnTo>
                      <a:pt x="3" y="107"/>
                    </a:lnTo>
                    <a:lnTo>
                      <a:pt x="2" y="97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4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5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5" y="3"/>
                    </a:lnTo>
                    <a:lnTo>
                      <a:pt x="39" y="10"/>
                    </a:lnTo>
                    <a:lnTo>
                      <a:pt x="44" y="19"/>
                    </a:lnTo>
                    <a:lnTo>
                      <a:pt x="45" y="29"/>
                    </a:lnTo>
                    <a:lnTo>
                      <a:pt x="46" y="41"/>
                    </a:lnTo>
                    <a:lnTo>
                      <a:pt x="46" y="54"/>
                    </a:lnTo>
                    <a:lnTo>
                      <a:pt x="47" y="69"/>
                    </a:lnTo>
                    <a:lnTo>
                      <a:pt x="46" y="81"/>
                    </a:lnTo>
                    <a:lnTo>
                      <a:pt x="45" y="95"/>
                    </a:lnTo>
                    <a:lnTo>
                      <a:pt x="44" y="107"/>
                    </a:lnTo>
                    <a:lnTo>
                      <a:pt x="43" y="119"/>
                    </a:lnTo>
                    <a:lnTo>
                      <a:pt x="40" y="128"/>
                    </a:lnTo>
                    <a:lnTo>
                      <a:pt x="39" y="137"/>
                    </a:lnTo>
                    <a:lnTo>
                      <a:pt x="39" y="142"/>
                    </a:lnTo>
                    <a:lnTo>
                      <a:pt x="39" y="144"/>
                    </a:lnTo>
                    <a:lnTo>
                      <a:pt x="36" y="410"/>
                    </a:lnTo>
                    <a:lnTo>
                      <a:pt x="6" y="416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5" name="Freeform 18"/>
              <p:cNvSpPr>
                <a:spLocks/>
              </p:cNvSpPr>
              <p:nvPr/>
            </p:nvSpPr>
            <p:spPr bwMode="auto">
              <a:xfrm>
                <a:off x="711" y="3159"/>
                <a:ext cx="45" cy="126"/>
              </a:xfrm>
              <a:custGeom>
                <a:avLst/>
                <a:gdLst>
                  <a:gd name="T0" fmla="*/ 8 w 90"/>
                  <a:gd name="T1" fmla="*/ 126 h 252"/>
                  <a:gd name="T2" fmla="*/ 9 w 90"/>
                  <a:gd name="T3" fmla="*/ 73 h 252"/>
                  <a:gd name="T4" fmla="*/ 9 w 90"/>
                  <a:gd name="T5" fmla="*/ 71 h 252"/>
                  <a:gd name="T6" fmla="*/ 7 w 90"/>
                  <a:gd name="T7" fmla="*/ 69 h 252"/>
                  <a:gd name="T8" fmla="*/ 6 w 90"/>
                  <a:gd name="T9" fmla="*/ 65 h 252"/>
                  <a:gd name="T10" fmla="*/ 5 w 90"/>
                  <a:gd name="T11" fmla="*/ 61 h 252"/>
                  <a:gd name="T12" fmla="*/ 4 w 90"/>
                  <a:gd name="T13" fmla="*/ 55 h 252"/>
                  <a:gd name="T14" fmla="*/ 2 w 90"/>
                  <a:gd name="T15" fmla="*/ 49 h 252"/>
                  <a:gd name="T16" fmla="*/ 1 w 90"/>
                  <a:gd name="T17" fmla="*/ 43 h 252"/>
                  <a:gd name="T18" fmla="*/ 1 w 90"/>
                  <a:gd name="T19" fmla="*/ 37 h 252"/>
                  <a:gd name="T20" fmla="*/ 0 w 90"/>
                  <a:gd name="T21" fmla="*/ 29 h 252"/>
                  <a:gd name="T22" fmla="*/ 1 w 90"/>
                  <a:gd name="T23" fmla="*/ 23 h 252"/>
                  <a:gd name="T24" fmla="*/ 2 w 90"/>
                  <a:gd name="T25" fmla="*/ 17 h 252"/>
                  <a:gd name="T26" fmla="*/ 5 w 90"/>
                  <a:gd name="T27" fmla="*/ 12 h 252"/>
                  <a:gd name="T28" fmla="*/ 8 w 90"/>
                  <a:gd name="T29" fmla="*/ 7 h 252"/>
                  <a:gd name="T30" fmla="*/ 12 w 90"/>
                  <a:gd name="T31" fmla="*/ 4 h 252"/>
                  <a:gd name="T32" fmla="*/ 19 w 90"/>
                  <a:gd name="T33" fmla="*/ 1 h 252"/>
                  <a:gd name="T34" fmla="*/ 27 w 90"/>
                  <a:gd name="T35" fmla="*/ 1 h 252"/>
                  <a:gd name="T36" fmla="*/ 29 w 90"/>
                  <a:gd name="T37" fmla="*/ 0 h 252"/>
                  <a:gd name="T38" fmla="*/ 32 w 90"/>
                  <a:gd name="T39" fmla="*/ 0 h 252"/>
                  <a:gd name="T40" fmla="*/ 34 w 90"/>
                  <a:gd name="T41" fmla="*/ 1 h 252"/>
                  <a:gd name="T42" fmla="*/ 36 w 90"/>
                  <a:gd name="T43" fmla="*/ 2 h 252"/>
                  <a:gd name="T44" fmla="*/ 40 w 90"/>
                  <a:gd name="T45" fmla="*/ 3 h 252"/>
                  <a:gd name="T46" fmla="*/ 42 w 90"/>
                  <a:gd name="T47" fmla="*/ 5 h 252"/>
                  <a:gd name="T48" fmla="*/ 44 w 90"/>
                  <a:gd name="T49" fmla="*/ 9 h 252"/>
                  <a:gd name="T50" fmla="*/ 45 w 90"/>
                  <a:gd name="T51" fmla="*/ 11 h 252"/>
                  <a:gd name="T52" fmla="*/ 44 w 90"/>
                  <a:gd name="T53" fmla="*/ 11 h 252"/>
                  <a:gd name="T54" fmla="*/ 43 w 90"/>
                  <a:gd name="T55" fmla="*/ 13 h 252"/>
                  <a:gd name="T56" fmla="*/ 41 w 90"/>
                  <a:gd name="T57" fmla="*/ 15 h 252"/>
                  <a:gd name="T58" fmla="*/ 40 w 90"/>
                  <a:gd name="T59" fmla="*/ 18 h 252"/>
                  <a:gd name="T60" fmla="*/ 37 w 90"/>
                  <a:gd name="T61" fmla="*/ 22 h 252"/>
                  <a:gd name="T62" fmla="*/ 35 w 90"/>
                  <a:gd name="T63" fmla="*/ 27 h 252"/>
                  <a:gd name="T64" fmla="*/ 33 w 90"/>
                  <a:gd name="T65" fmla="*/ 31 h 252"/>
                  <a:gd name="T66" fmla="*/ 31 w 90"/>
                  <a:gd name="T67" fmla="*/ 37 h 252"/>
                  <a:gd name="T68" fmla="*/ 29 w 90"/>
                  <a:gd name="T69" fmla="*/ 42 h 252"/>
                  <a:gd name="T70" fmla="*/ 28 w 90"/>
                  <a:gd name="T71" fmla="*/ 47 h 252"/>
                  <a:gd name="T72" fmla="*/ 27 w 90"/>
                  <a:gd name="T73" fmla="*/ 52 h 252"/>
                  <a:gd name="T74" fmla="*/ 27 w 90"/>
                  <a:gd name="T75" fmla="*/ 57 h 252"/>
                  <a:gd name="T76" fmla="*/ 28 w 90"/>
                  <a:gd name="T77" fmla="*/ 62 h 252"/>
                  <a:gd name="T78" fmla="*/ 30 w 90"/>
                  <a:gd name="T79" fmla="*/ 65 h 252"/>
                  <a:gd name="T80" fmla="*/ 33 w 90"/>
                  <a:gd name="T81" fmla="*/ 69 h 252"/>
                  <a:gd name="T82" fmla="*/ 37 w 90"/>
                  <a:gd name="T83" fmla="*/ 73 h 252"/>
                  <a:gd name="T84" fmla="*/ 36 w 90"/>
                  <a:gd name="T85" fmla="*/ 74 h 252"/>
                  <a:gd name="T86" fmla="*/ 33 w 90"/>
                  <a:gd name="T87" fmla="*/ 77 h 252"/>
                  <a:gd name="T88" fmla="*/ 28 w 90"/>
                  <a:gd name="T89" fmla="*/ 79 h 252"/>
                  <a:gd name="T90" fmla="*/ 27 w 90"/>
                  <a:gd name="T91" fmla="*/ 80 h 252"/>
                  <a:gd name="T92" fmla="*/ 27 w 90"/>
                  <a:gd name="T93" fmla="*/ 122 h 252"/>
                  <a:gd name="T94" fmla="*/ 8 w 90"/>
                  <a:gd name="T95" fmla="*/ 126 h 252"/>
                  <a:gd name="T96" fmla="*/ 8 w 90"/>
                  <a:gd name="T97" fmla="*/ 126 h 25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0" h="252">
                    <a:moveTo>
                      <a:pt x="16" y="252"/>
                    </a:moveTo>
                    <a:lnTo>
                      <a:pt x="18" y="145"/>
                    </a:lnTo>
                    <a:lnTo>
                      <a:pt x="17" y="142"/>
                    </a:lnTo>
                    <a:lnTo>
                      <a:pt x="14" y="137"/>
                    </a:lnTo>
                    <a:lnTo>
                      <a:pt x="12" y="130"/>
                    </a:lnTo>
                    <a:lnTo>
                      <a:pt x="10" y="121"/>
                    </a:lnTo>
                    <a:lnTo>
                      <a:pt x="7" y="109"/>
                    </a:lnTo>
                    <a:lnTo>
                      <a:pt x="4" y="98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58"/>
                    </a:lnTo>
                    <a:lnTo>
                      <a:pt x="1" y="45"/>
                    </a:lnTo>
                    <a:lnTo>
                      <a:pt x="3" y="33"/>
                    </a:lnTo>
                    <a:lnTo>
                      <a:pt x="10" y="23"/>
                    </a:lnTo>
                    <a:lnTo>
                      <a:pt x="16" y="13"/>
                    </a:lnTo>
                    <a:lnTo>
                      <a:pt x="24" y="8"/>
                    </a:lnTo>
                    <a:lnTo>
                      <a:pt x="37" y="2"/>
                    </a:lnTo>
                    <a:lnTo>
                      <a:pt x="53" y="1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3" y="10"/>
                    </a:lnTo>
                    <a:lnTo>
                      <a:pt x="87" y="18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5"/>
                    </a:lnTo>
                    <a:lnTo>
                      <a:pt x="82" y="30"/>
                    </a:lnTo>
                    <a:lnTo>
                      <a:pt x="80" y="36"/>
                    </a:lnTo>
                    <a:lnTo>
                      <a:pt x="74" y="43"/>
                    </a:lnTo>
                    <a:lnTo>
                      <a:pt x="70" y="53"/>
                    </a:lnTo>
                    <a:lnTo>
                      <a:pt x="65" y="62"/>
                    </a:lnTo>
                    <a:lnTo>
                      <a:pt x="62" y="73"/>
                    </a:lnTo>
                    <a:lnTo>
                      <a:pt x="58" y="83"/>
                    </a:lnTo>
                    <a:lnTo>
                      <a:pt x="55" y="93"/>
                    </a:lnTo>
                    <a:lnTo>
                      <a:pt x="53" y="103"/>
                    </a:lnTo>
                    <a:lnTo>
                      <a:pt x="54" y="114"/>
                    </a:lnTo>
                    <a:lnTo>
                      <a:pt x="55" y="123"/>
                    </a:lnTo>
                    <a:lnTo>
                      <a:pt x="59" y="130"/>
                    </a:lnTo>
                    <a:lnTo>
                      <a:pt x="65" y="137"/>
                    </a:lnTo>
                    <a:lnTo>
                      <a:pt x="74" y="145"/>
                    </a:lnTo>
                    <a:lnTo>
                      <a:pt x="72" y="147"/>
                    </a:lnTo>
                    <a:lnTo>
                      <a:pt x="65" y="154"/>
                    </a:lnTo>
                    <a:lnTo>
                      <a:pt x="56" y="158"/>
                    </a:lnTo>
                    <a:lnTo>
                      <a:pt x="53" y="160"/>
                    </a:lnTo>
                    <a:lnTo>
                      <a:pt x="53" y="244"/>
                    </a:lnTo>
                    <a:lnTo>
                      <a:pt x="16" y="25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6" name="Freeform 19"/>
              <p:cNvSpPr>
                <a:spLocks/>
              </p:cNvSpPr>
              <p:nvPr/>
            </p:nvSpPr>
            <p:spPr bwMode="auto">
              <a:xfrm>
                <a:off x="628" y="3291"/>
                <a:ext cx="46" cy="153"/>
              </a:xfrm>
              <a:custGeom>
                <a:avLst/>
                <a:gdLst>
                  <a:gd name="T0" fmla="*/ 0 w 92"/>
                  <a:gd name="T1" fmla="*/ 12 h 306"/>
                  <a:gd name="T2" fmla="*/ 0 w 92"/>
                  <a:gd name="T3" fmla="*/ 12 h 306"/>
                  <a:gd name="T4" fmla="*/ 2 w 92"/>
                  <a:gd name="T5" fmla="*/ 10 h 306"/>
                  <a:gd name="T6" fmla="*/ 4 w 92"/>
                  <a:gd name="T7" fmla="*/ 7 h 306"/>
                  <a:gd name="T8" fmla="*/ 8 w 92"/>
                  <a:gd name="T9" fmla="*/ 5 h 306"/>
                  <a:gd name="T10" fmla="*/ 11 w 92"/>
                  <a:gd name="T11" fmla="*/ 2 h 306"/>
                  <a:gd name="T12" fmla="*/ 16 w 92"/>
                  <a:gd name="T13" fmla="*/ 1 h 306"/>
                  <a:gd name="T14" fmla="*/ 20 w 92"/>
                  <a:gd name="T15" fmla="*/ 0 h 306"/>
                  <a:gd name="T16" fmla="*/ 22 w 92"/>
                  <a:gd name="T17" fmla="*/ 0 h 306"/>
                  <a:gd name="T18" fmla="*/ 26 w 92"/>
                  <a:gd name="T19" fmla="*/ 0 h 306"/>
                  <a:gd name="T20" fmla="*/ 30 w 92"/>
                  <a:gd name="T21" fmla="*/ 2 h 306"/>
                  <a:gd name="T22" fmla="*/ 32 w 92"/>
                  <a:gd name="T23" fmla="*/ 3 h 306"/>
                  <a:gd name="T24" fmla="*/ 36 w 92"/>
                  <a:gd name="T25" fmla="*/ 6 h 306"/>
                  <a:gd name="T26" fmla="*/ 38 w 92"/>
                  <a:gd name="T27" fmla="*/ 10 h 306"/>
                  <a:gd name="T28" fmla="*/ 41 w 92"/>
                  <a:gd name="T29" fmla="*/ 16 h 306"/>
                  <a:gd name="T30" fmla="*/ 42 w 92"/>
                  <a:gd name="T31" fmla="*/ 22 h 306"/>
                  <a:gd name="T32" fmla="*/ 44 w 92"/>
                  <a:gd name="T33" fmla="*/ 29 h 306"/>
                  <a:gd name="T34" fmla="*/ 45 w 92"/>
                  <a:gd name="T35" fmla="*/ 36 h 306"/>
                  <a:gd name="T36" fmla="*/ 46 w 92"/>
                  <a:gd name="T37" fmla="*/ 43 h 306"/>
                  <a:gd name="T38" fmla="*/ 46 w 92"/>
                  <a:gd name="T39" fmla="*/ 51 h 306"/>
                  <a:gd name="T40" fmla="*/ 46 w 92"/>
                  <a:gd name="T41" fmla="*/ 58 h 306"/>
                  <a:gd name="T42" fmla="*/ 46 w 92"/>
                  <a:gd name="T43" fmla="*/ 65 h 306"/>
                  <a:gd name="T44" fmla="*/ 45 w 92"/>
                  <a:gd name="T45" fmla="*/ 72 h 306"/>
                  <a:gd name="T46" fmla="*/ 43 w 92"/>
                  <a:gd name="T47" fmla="*/ 77 h 306"/>
                  <a:gd name="T48" fmla="*/ 43 w 92"/>
                  <a:gd name="T49" fmla="*/ 82 h 306"/>
                  <a:gd name="T50" fmla="*/ 41 w 92"/>
                  <a:gd name="T51" fmla="*/ 86 h 306"/>
                  <a:gd name="T52" fmla="*/ 39 w 92"/>
                  <a:gd name="T53" fmla="*/ 88 h 306"/>
                  <a:gd name="T54" fmla="*/ 36 w 92"/>
                  <a:gd name="T55" fmla="*/ 153 h 306"/>
                  <a:gd name="T56" fmla="*/ 16 w 92"/>
                  <a:gd name="T57" fmla="*/ 153 h 306"/>
                  <a:gd name="T58" fmla="*/ 15 w 92"/>
                  <a:gd name="T59" fmla="*/ 93 h 306"/>
                  <a:gd name="T60" fmla="*/ 3 w 92"/>
                  <a:gd name="T61" fmla="*/ 91 h 306"/>
                  <a:gd name="T62" fmla="*/ 3 w 92"/>
                  <a:gd name="T63" fmla="*/ 90 h 306"/>
                  <a:gd name="T64" fmla="*/ 5 w 92"/>
                  <a:gd name="T65" fmla="*/ 87 h 306"/>
                  <a:gd name="T66" fmla="*/ 6 w 92"/>
                  <a:gd name="T67" fmla="*/ 85 h 306"/>
                  <a:gd name="T68" fmla="*/ 8 w 92"/>
                  <a:gd name="T69" fmla="*/ 83 h 306"/>
                  <a:gd name="T70" fmla="*/ 9 w 92"/>
                  <a:gd name="T71" fmla="*/ 80 h 306"/>
                  <a:gd name="T72" fmla="*/ 11 w 92"/>
                  <a:gd name="T73" fmla="*/ 78 h 306"/>
                  <a:gd name="T74" fmla="*/ 13 w 92"/>
                  <a:gd name="T75" fmla="*/ 74 h 306"/>
                  <a:gd name="T76" fmla="*/ 14 w 92"/>
                  <a:gd name="T77" fmla="*/ 70 h 306"/>
                  <a:gd name="T78" fmla="*/ 15 w 92"/>
                  <a:gd name="T79" fmla="*/ 67 h 306"/>
                  <a:gd name="T80" fmla="*/ 16 w 92"/>
                  <a:gd name="T81" fmla="*/ 63 h 306"/>
                  <a:gd name="T82" fmla="*/ 17 w 92"/>
                  <a:gd name="T83" fmla="*/ 58 h 306"/>
                  <a:gd name="T84" fmla="*/ 18 w 92"/>
                  <a:gd name="T85" fmla="*/ 54 h 306"/>
                  <a:gd name="T86" fmla="*/ 17 w 92"/>
                  <a:gd name="T87" fmla="*/ 50 h 306"/>
                  <a:gd name="T88" fmla="*/ 17 w 92"/>
                  <a:gd name="T89" fmla="*/ 46 h 306"/>
                  <a:gd name="T90" fmla="*/ 15 w 92"/>
                  <a:gd name="T91" fmla="*/ 41 h 306"/>
                  <a:gd name="T92" fmla="*/ 15 w 92"/>
                  <a:gd name="T93" fmla="*/ 37 h 306"/>
                  <a:gd name="T94" fmla="*/ 14 w 92"/>
                  <a:gd name="T95" fmla="*/ 33 h 306"/>
                  <a:gd name="T96" fmla="*/ 13 w 92"/>
                  <a:gd name="T97" fmla="*/ 30 h 306"/>
                  <a:gd name="T98" fmla="*/ 11 w 92"/>
                  <a:gd name="T99" fmla="*/ 27 h 306"/>
                  <a:gd name="T100" fmla="*/ 9 w 92"/>
                  <a:gd name="T101" fmla="*/ 24 h 306"/>
                  <a:gd name="T102" fmla="*/ 8 w 92"/>
                  <a:gd name="T103" fmla="*/ 22 h 306"/>
                  <a:gd name="T104" fmla="*/ 7 w 92"/>
                  <a:gd name="T105" fmla="*/ 20 h 306"/>
                  <a:gd name="T106" fmla="*/ 4 w 92"/>
                  <a:gd name="T107" fmla="*/ 16 h 306"/>
                  <a:gd name="T108" fmla="*/ 2 w 92"/>
                  <a:gd name="T109" fmla="*/ 14 h 306"/>
                  <a:gd name="T110" fmla="*/ 0 w 92"/>
                  <a:gd name="T111" fmla="*/ 12 h 306"/>
                  <a:gd name="T112" fmla="*/ 0 w 92"/>
                  <a:gd name="T113" fmla="*/ 12 h 3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2" h="306">
                    <a:moveTo>
                      <a:pt x="0" y="24"/>
                    </a:moveTo>
                    <a:lnTo>
                      <a:pt x="0" y="23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15" y="10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1" y="0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71" y="12"/>
                    </a:lnTo>
                    <a:lnTo>
                      <a:pt x="75" y="20"/>
                    </a:lnTo>
                    <a:lnTo>
                      <a:pt x="81" y="31"/>
                    </a:lnTo>
                    <a:lnTo>
                      <a:pt x="84" y="43"/>
                    </a:lnTo>
                    <a:lnTo>
                      <a:pt x="88" y="57"/>
                    </a:lnTo>
                    <a:lnTo>
                      <a:pt x="90" y="71"/>
                    </a:lnTo>
                    <a:lnTo>
                      <a:pt x="92" y="86"/>
                    </a:lnTo>
                    <a:lnTo>
                      <a:pt x="92" y="101"/>
                    </a:lnTo>
                    <a:lnTo>
                      <a:pt x="92" y="116"/>
                    </a:lnTo>
                    <a:lnTo>
                      <a:pt x="91" y="129"/>
                    </a:lnTo>
                    <a:lnTo>
                      <a:pt x="90" y="143"/>
                    </a:lnTo>
                    <a:lnTo>
                      <a:pt x="86" y="154"/>
                    </a:lnTo>
                    <a:lnTo>
                      <a:pt x="85" y="164"/>
                    </a:lnTo>
                    <a:lnTo>
                      <a:pt x="81" y="171"/>
                    </a:lnTo>
                    <a:lnTo>
                      <a:pt x="77" y="176"/>
                    </a:lnTo>
                    <a:lnTo>
                      <a:pt x="71" y="306"/>
                    </a:lnTo>
                    <a:lnTo>
                      <a:pt x="32" y="306"/>
                    </a:lnTo>
                    <a:lnTo>
                      <a:pt x="30" y="186"/>
                    </a:lnTo>
                    <a:lnTo>
                      <a:pt x="6" y="181"/>
                    </a:lnTo>
                    <a:lnTo>
                      <a:pt x="6" y="179"/>
                    </a:lnTo>
                    <a:lnTo>
                      <a:pt x="10" y="174"/>
                    </a:lnTo>
                    <a:lnTo>
                      <a:pt x="12" y="169"/>
                    </a:lnTo>
                    <a:lnTo>
                      <a:pt x="16" y="165"/>
                    </a:lnTo>
                    <a:lnTo>
                      <a:pt x="18" y="160"/>
                    </a:lnTo>
                    <a:lnTo>
                      <a:pt x="22" y="155"/>
                    </a:lnTo>
                    <a:lnTo>
                      <a:pt x="25" y="148"/>
                    </a:lnTo>
                    <a:lnTo>
                      <a:pt x="28" y="140"/>
                    </a:lnTo>
                    <a:lnTo>
                      <a:pt x="30" y="133"/>
                    </a:lnTo>
                    <a:lnTo>
                      <a:pt x="32" y="126"/>
                    </a:lnTo>
                    <a:lnTo>
                      <a:pt x="33" y="116"/>
                    </a:lnTo>
                    <a:lnTo>
                      <a:pt x="35" y="108"/>
                    </a:lnTo>
                    <a:lnTo>
                      <a:pt x="33" y="99"/>
                    </a:lnTo>
                    <a:lnTo>
                      <a:pt x="33" y="92"/>
                    </a:lnTo>
                    <a:lnTo>
                      <a:pt x="30" y="82"/>
                    </a:lnTo>
                    <a:lnTo>
                      <a:pt x="29" y="74"/>
                    </a:lnTo>
                    <a:lnTo>
                      <a:pt x="27" y="66"/>
                    </a:lnTo>
                    <a:lnTo>
                      <a:pt x="25" y="60"/>
                    </a:lnTo>
                    <a:lnTo>
                      <a:pt x="21" y="53"/>
                    </a:lnTo>
                    <a:lnTo>
                      <a:pt x="18" y="48"/>
                    </a:lnTo>
                    <a:lnTo>
                      <a:pt x="16" y="43"/>
                    </a:lnTo>
                    <a:lnTo>
                      <a:pt x="14" y="40"/>
                    </a:lnTo>
                    <a:lnTo>
                      <a:pt x="7" y="32"/>
                    </a:lnTo>
                    <a:lnTo>
                      <a:pt x="4" y="2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7" name="Freeform 20"/>
              <p:cNvSpPr>
                <a:spLocks/>
              </p:cNvSpPr>
              <p:nvPr/>
            </p:nvSpPr>
            <p:spPr bwMode="auto">
              <a:xfrm>
                <a:off x="822" y="3403"/>
                <a:ext cx="121" cy="525"/>
              </a:xfrm>
              <a:custGeom>
                <a:avLst/>
                <a:gdLst>
                  <a:gd name="T0" fmla="*/ 120 w 243"/>
                  <a:gd name="T1" fmla="*/ 4 h 1051"/>
                  <a:gd name="T2" fmla="*/ 111 w 243"/>
                  <a:gd name="T3" fmla="*/ 2 h 1051"/>
                  <a:gd name="T4" fmla="*/ 95 w 243"/>
                  <a:gd name="T5" fmla="*/ 0 h 1051"/>
                  <a:gd name="T6" fmla="*/ 75 w 243"/>
                  <a:gd name="T7" fmla="*/ 2 h 1051"/>
                  <a:gd name="T8" fmla="*/ 54 w 243"/>
                  <a:gd name="T9" fmla="*/ 9 h 1051"/>
                  <a:gd name="T10" fmla="*/ 32 w 243"/>
                  <a:gd name="T11" fmla="*/ 24 h 1051"/>
                  <a:gd name="T12" fmla="*/ 15 w 243"/>
                  <a:gd name="T13" fmla="*/ 50 h 1051"/>
                  <a:gd name="T14" fmla="*/ 4 w 243"/>
                  <a:gd name="T15" fmla="*/ 90 h 1051"/>
                  <a:gd name="T16" fmla="*/ 0 w 243"/>
                  <a:gd name="T17" fmla="*/ 143 h 1051"/>
                  <a:gd name="T18" fmla="*/ 1 w 243"/>
                  <a:gd name="T19" fmla="*/ 186 h 1051"/>
                  <a:gd name="T20" fmla="*/ 5 w 243"/>
                  <a:gd name="T21" fmla="*/ 221 h 1051"/>
                  <a:gd name="T22" fmla="*/ 11 w 243"/>
                  <a:gd name="T23" fmla="*/ 246 h 1051"/>
                  <a:gd name="T24" fmla="*/ 19 w 243"/>
                  <a:gd name="T25" fmla="*/ 264 h 1051"/>
                  <a:gd name="T26" fmla="*/ 26 w 243"/>
                  <a:gd name="T27" fmla="*/ 274 h 1051"/>
                  <a:gd name="T28" fmla="*/ 32 w 243"/>
                  <a:gd name="T29" fmla="*/ 280 h 1051"/>
                  <a:gd name="T30" fmla="*/ 36 w 243"/>
                  <a:gd name="T31" fmla="*/ 283 h 1051"/>
                  <a:gd name="T32" fmla="*/ 41 w 243"/>
                  <a:gd name="T33" fmla="*/ 524 h 1051"/>
                  <a:gd name="T34" fmla="*/ 78 w 243"/>
                  <a:gd name="T35" fmla="*/ 282 h 1051"/>
                  <a:gd name="T36" fmla="*/ 76 w 243"/>
                  <a:gd name="T37" fmla="*/ 278 h 1051"/>
                  <a:gd name="T38" fmla="*/ 71 w 243"/>
                  <a:gd name="T39" fmla="*/ 268 h 1051"/>
                  <a:gd name="T40" fmla="*/ 64 w 243"/>
                  <a:gd name="T41" fmla="*/ 251 h 1051"/>
                  <a:gd name="T42" fmla="*/ 57 w 243"/>
                  <a:gd name="T43" fmla="*/ 230 h 1051"/>
                  <a:gd name="T44" fmla="*/ 51 w 243"/>
                  <a:gd name="T45" fmla="*/ 205 h 1051"/>
                  <a:gd name="T46" fmla="*/ 46 w 243"/>
                  <a:gd name="T47" fmla="*/ 176 h 1051"/>
                  <a:gd name="T48" fmla="*/ 45 w 243"/>
                  <a:gd name="T49" fmla="*/ 145 h 1051"/>
                  <a:gd name="T50" fmla="*/ 49 w 243"/>
                  <a:gd name="T51" fmla="*/ 112 h 1051"/>
                  <a:gd name="T52" fmla="*/ 56 w 243"/>
                  <a:gd name="T53" fmla="*/ 81 h 1051"/>
                  <a:gd name="T54" fmla="*/ 67 w 243"/>
                  <a:gd name="T55" fmla="*/ 56 h 1051"/>
                  <a:gd name="T56" fmla="*/ 78 w 243"/>
                  <a:gd name="T57" fmla="*/ 38 h 1051"/>
                  <a:gd name="T58" fmla="*/ 91 w 243"/>
                  <a:gd name="T59" fmla="*/ 24 h 1051"/>
                  <a:gd name="T60" fmla="*/ 102 w 243"/>
                  <a:gd name="T61" fmla="*/ 15 h 1051"/>
                  <a:gd name="T62" fmla="*/ 112 w 243"/>
                  <a:gd name="T63" fmla="*/ 9 h 1051"/>
                  <a:gd name="T64" fmla="*/ 119 w 243"/>
                  <a:gd name="T65" fmla="*/ 5 h 1051"/>
                  <a:gd name="T66" fmla="*/ 121 w 243"/>
                  <a:gd name="T67" fmla="*/ 5 h 10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3" h="1051">
                    <a:moveTo>
                      <a:pt x="243" y="10"/>
                    </a:moveTo>
                    <a:lnTo>
                      <a:pt x="240" y="8"/>
                    </a:lnTo>
                    <a:lnTo>
                      <a:pt x="233" y="7"/>
                    </a:lnTo>
                    <a:lnTo>
                      <a:pt x="222" y="5"/>
                    </a:lnTo>
                    <a:lnTo>
                      <a:pt x="208" y="3"/>
                    </a:lnTo>
                    <a:lnTo>
                      <a:pt x="190" y="0"/>
                    </a:lnTo>
                    <a:lnTo>
                      <a:pt x="172" y="2"/>
                    </a:lnTo>
                    <a:lnTo>
                      <a:pt x="151" y="4"/>
                    </a:lnTo>
                    <a:lnTo>
                      <a:pt x="131" y="9"/>
                    </a:lnTo>
                    <a:lnTo>
                      <a:pt x="109" y="18"/>
                    </a:lnTo>
                    <a:lnTo>
                      <a:pt x="87" y="31"/>
                    </a:lnTo>
                    <a:lnTo>
                      <a:pt x="65" y="48"/>
                    </a:lnTo>
                    <a:lnTo>
                      <a:pt x="49" y="72"/>
                    </a:lnTo>
                    <a:lnTo>
                      <a:pt x="31" y="101"/>
                    </a:lnTo>
                    <a:lnTo>
                      <a:pt x="19" y="136"/>
                    </a:lnTo>
                    <a:lnTo>
                      <a:pt x="8" y="181"/>
                    </a:lnTo>
                    <a:lnTo>
                      <a:pt x="3" y="233"/>
                    </a:lnTo>
                    <a:lnTo>
                      <a:pt x="0" y="286"/>
                    </a:lnTo>
                    <a:lnTo>
                      <a:pt x="0" y="332"/>
                    </a:lnTo>
                    <a:lnTo>
                      <a:pt x="2" y="373"/>
                    </a:lnTo>
                    <a:lnTo>
                      <a:pt x="7" y="411"/>
                    </a:lnTo>
                    <a:lnTo>
                      <a:pt x="10" y="442"/>
                    </a:lnTo>
                    <a:lnTo>
                      <a:pt x="17" y="469"/>
                    </a:lnTo>
                    <a:lnTo>
                      <a:pt x="23" y="492"/>
                    </a:lnTo>
                    <a:lnTo>
                      <a:pt x="31" y="512"/>
                    </a:lnTo>
                    <a:lnTo>
                      <a:pt x="39" y="528"/>
                    </a:lnTo>
                    <a:lnTo>
                      <a:pt x="45" y="540"/>
                    </a:lnTo>
                    <a:lnTo>
                      <a:pt x="53" y="549"/>
                    </a:lnTo>
                    <a:lnTo>
                      <a:pt x="61" y="557"/>
                    </a:lnTo>
                    <a:lnTo>
                      <a:pt x="65" y="561"/>
                    </a:lnTo>
                    <a:lnTo>
                      <a:pt x="71" y="564"/>
                    </a:lnTo>
                    <a:lnTo>
                      <a:pt x="73" y="566"/>
                    </a:lnTo>
                    <a:lnTo>
                      <a:pt x="75" y="568"/>
                    </a:lnTo>
                    <a:lnTo>
                      <a:pt x="83" y="1048"/>
                    </a:lnTo>
                    <a:lnTo>
                      <a:pt x="152" y="1051"/>
                    </a:lnTo>
                    <a:lnTo>
                      <a:pt x="156" y="564"/>
                    </a:lnTo>
                    <a:lnTo>
                      <a:pt x="155" y="562"/>
                    </a:lnTo>
                    <a:lnTo>
                      <a:pt x="153" y="557"/>
                    </a:lnTo>
                    <a:lnTo>
                      <a:pt x="147" y="548"/>
                    </a:lnTo>
                    <a:lnTo>
                      <a:pt x="143" y="537"/>
                    </a:lnTo>
                    <a:lnTo>
                      <a:pt x="135" y="521"/>
                    </a:lnTo>
                    <a:lnTo>
                      <a:pt x="128" y="503"/>
                    </a:lnTo>
                    <a:lnTo>
                      <a:pt x="122" y="484"/>
                    </a:lnTo>
                    <a:lnTo>
                      <a:pt x="115" y="461"/>
                    </a:lnTo>
                    <a:lnTo>
                      <a:pt x="109" y="436"/>
                    </a:lnTo>
                    <a:lnTo>
                      <a:pt x="102" y="411"/>
                    </a:lnTo>
                    <a:lnTo>
                      <a:pt x="96" y="382"/>
                    </a:lnTo>
                    <a:lnTo>
                      <a:pt x="93" y="353"/>
                    </a:lnTo>
                    <a:lnTo>
                      <a:pt x="90" y="321"/>
                    </a:lnTo>
                    <a:lnTo>
                      <a:pt x="91" y="290"/>
                    </a:lnTo>
                    <a:lnTo>
                      <a:pt x="93" y="257"/>
                    </a:lnTo>
                    <a:lnTo>
                      <a:pt x="99" y="225"/>
                    </a:lnTo>
                    <a:lnTo>
                      <a:pt x="104" y="192"/>
                    </a:lnTo>
                    <a:lnTo>
                      <a:pt x="113" y="163"/>
                    </a:lnTo>
                    <a:lnTo>
                      <a:pt x="122" y="135"/>
                    </a:lnTo>
                    <a:lnTo>
                      <a:pt x="134" y="113"/>
                    </a:lnTo>
                    <a:lnTo>
                      <a:pt x="145" y="93"/>
                    </a:lnTo>
                    <a:lnTo>
                      <a:pt x="157" y="77"/>
                    </a:lnTo>
                    <a:lnTo>
                      <a:pt x="169" y="61"/>
                    </a:lnTo>
                    <a:lnTo>
                      <a:pt x="183" y="49"/>
                    </a:lnTo>
                    <a:lnTo>
                      <a:pt x="194" y="38"/>
                    </a:lnTo>
                    <a:lnTo>
                      <a:pt x="205" y="30"/>
                    </a:lnTo>
                    <a:lnTo>
                      <a:pt x="215" y="23"/>
                    </a:lnTo>
                    <a:lnTo>
                      <a:pt x="225" y="18"/>
                    </a:lnTo>
                    <a:lnTo>
                      <a:pt x="232" y="14"/>
                    </a:lnTo>
                    <a:lnTo>
                      <a:pt x="238" y="11"/>
                    </a:lnTo>
                    <a:lnTo>
                      <a:pt x="241" y="10"/>
                    </a:lnTo>
                    <a:lnTo>
                      <a:pt x="243" y="10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8" name="Freeform 21"/>
              <p:cNvSpPr>
                <a:spLocks/>
              </p:cNvSpPr>
              <p:nvPr/>
            </p:nvSpPr>
            <p:spPr bwMode="auto">
              <a:xfrm>
                <a:off x="392" y="3434"/>
                <a:ext cx="54" cy="332"/>
              </a:xfrm>
              <a:custGeom>
                <a:avLst/>
                <a:gdLst>
                  <a:gd name="T0" fmla="*/ 54 w 108"/>
                  <a:gd name="T1" fmla="*/ 12 h 664"/>
                  <a:gd name="T2" fmla="*/ 50 w 108"/>
                  <a:gd name="T3" fmla="*/ 7 h 664"/>
                  <a:gd name="T4" fmla="*/ 46 w 108"/>
                  <a:gd name="T5" fmla="*/ 4 h 664"/>
                  <a:gd name="T6" fmla="*/ 39 w 108"/>
                  <a:gd name="T7" fmla="*/ 2 h 664"/>
                  <a:gd name="T8" fmla="*/ 32 w 108"/>
                  <a:gd name="T9" fmla="*/ 0 h 664"/>
                  <a:gd name="T10" fmla="*/ 25 w 108"/>
                  <a:gd name="T11" fmla="*/ 2 h 664"/>
                  <a:gd name="T12" fmla="*/ 17 w 108"/>
                  <a:gd name="T13" fmla="*/ 6 h 664"/>
                  <a:gd name="T14" fmla="*/ 11 w 108"/>
                  <a:gd name="T15" fmla="*/ 14 h 664"/>
                  <a:gd name="T16" fmla="*/ 6 w 108"/>
                  <a:gd name="T17" fmla="*/ 27 h 664"/>
                  <a:gd name="T18" fmla="*/ 2 w 108"/>
                  <a:gd name="T19" fmla="*/ 43 h 664"/>
                  <a:gd name="T20" fmla="*/ 0 w 108"/>
                  <a:gd name="T21" fmla="*/ 62 h 664"/>
                  <a:gd name="T22" fmla="*/ 0 w 108"/>
                  <a:gd name="T23" fmla="*/ 81 h 664"/>
                  <a:gd name="T24" fmla="*/ 1 w 108"/>
                  <a:gd name="T25" fmla="*/ 98 h 664"/>
                  <a:gd name="T26" fmla="*/ 5 w 108"/>
                  <a:gd name="T27" fmla="*/ 114 h 664"/>
                  <a:gd name="T28" fmla="*/ 10 w 108"/>
                  <a:gd name="T29" fmla="*/ 126 h 664"/>
                  <a:gd name="T30" fmla="*/ 11 w 108"/>
                  <a:gd name="T31" fmla="*/ 332 h 664"/>
                  <a:gd name="T32" fmla="*/ 30 w 108"/>
                  <a:gd name="T33" fmla="*/ 134 h 664"/>
                  <a:gd name="T34" fmla="*/ 44 w 108"/>
                  <a:gd name="T35" fmla="*/ 121 h 664"/>
                  <a:gd name="T36" fmla="*/ 40 w 108"/>
                  <a:gd name="T37" fmla="*/ 118 h 664"/>
                  <a:gd name="T38" fmla="*/ 35 w 108"/>
                  <a:gd name="T39" fmla="*/ 112 h 664"/>
                  <a:gd name="T40" fmla="*/ 33 w 108"/>
                  <a:gd name="T41" fmla="*/ 102 h 664"/>
                  <a:gd name="T42" fmla="*/ 33 w 108"/>
                  <a:gd name="T43" fmla="*/ 89 h 664"/>
                  <a:gd name="T44" fmla="*/ 35 w 108"/>
                  <a:gd name="T45" fmla="*/ 70 h 664"/>
                  <a:gd name="T46" fmla="*/ 36 w 108"/>
                  <a:gd name="T47" fmla="*/ 58 h 664"/>
                  <a:gd name="T48" fmla="*/ 36 w 108"/>
                  <a:gd name="T49" fmla="*/ 54 h 664"/>
                  <a:gd name="T50" fmla="*/ 38 w 108"/>
                  <a:gd name="T51" fmla="*/ 49 h 664"/>
                  <a:gd name="T52" fmla="*/ 40 w 108"/>
                  <a:gd name="T53" fmla="*/ 41 h 664"/>
                  <a:gd name="T54" fmla="*/ 42 w 108"/>
                  <a:gd name="T55" fmla="*/ 33 h 664"/>
                  <a:gd name="T56" fmla="*/ 45 w 108"/>
                  <a:gd name="T57" fmla="*/ 25 h 664"/>
                  <a:gd name="T58" fmla="*/ 48 w 108"/>
                  <a:gd name="T59" fmla="*/ 19 h 664"/>
                  <a:gd name="T60" fmla="*/ 52 w 108"/>
                  <a:gd name="T61" fmla="*/ 15 h 664"/>
                  <a:gd name="T62" fmla="*/ 54 w 108"/>
                  <a:gd name="T63" fmla="*/ 14 h 6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8" h="664">
                    <a:moveTo>
                      <a:pt x="108" y="27"/>
                    </a:moveTo>
                    <a:lnTo>
                      <a:pt x="108" y="24"/>
                    </a:lnTo>
                    <a:lnTo>
                      <a:pt x="104" y="17"/>
                    </a:lnTo>
                    <a:lnTo>
                      <a:pt x="100" y="14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85" y="5"/>
                    </a:lnTo>
                    <a:lnTo>
                      <a:pt x="77" y="3"/>
                    </a:lnTo>
                    <a:lnTo>
                      <a:pt x="71" y="0"/>
                    </a:lnTo>
                    <a:lnTo>
                      <a:pt x="63" y="0"/>
                    </a:lnTo>
                    <a:lnTo>
                      <a:pt x="58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4" y="11"/>
                    </a:lnTo>
                    <a:lnTo>
                      <a:pt x="29" y="19"/>
                    </a:lnTo>
                    <a:lnTo>
                      <a:pt x="22" y="28"/>
                    </a:lnTo>
                    <a:lnTo>
                      <a:pt x="17" y="40"/>
                    </a:lnTo>
                    <a:lnTo>
                      <a:pt x="11" y="53"/>
                    </a:lnTo>
                    <a:lnTo>
                      <a:pt x="8" y="70"/>
                    </a:lnTo>
                    <a:lnTo>
                      <a:pt x="3" y="85"/>
                    </a:lnTo>
                    <a:lnTo>
                      <a:pt x="1" y="104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61"/>
                    </a:lnTo>
                    <a:lnTo>
                      <a:pt x="0" y="178"/>
                    </a:lnTo>
                    <a:lnTo>
                      <a:pt x="2" y="196"/>
                    </a:lnTo>
                    <a:lnTo>
                      <a:pt x="6" y="213"/>
                    </a:lnTo>
                    <a:lnTo>
                      <a:pt x="9" y="227"/>
                    </a:lnTo>
                    <a:lnTo>
                      <a:pt x="13" y="241"/>
                    </a:lnTo>
                    <a:lnTo>
                      <a:pt x="19" y="251"/>
                    </a:lnTo>
                    <a:lnTo>
                      <a:pt x="26" y="260"/>
                    </a:lnTo>
                    <a:lnTo>
                      <a:pt x="21" y="664"/>
                    </a:lnTo>
                    <a:lnTo>
                      <a:pt x="64" y="664"/>
                    </a:lnTo>
                    <a:lnTo>
                      <a:pt x="59" y="268"/>
                    </a:lnTo>
                    <a:lnTo>
                      <a:pt x="90" y="242"/>
                    </a:lnTo>
                    <a:lnTo>
                      <a:pt x="87" y="241"/>
                    </a:lnTo>
                    <a:lnTo>
                      <a:pt x="83" y="240"/>
                    </a:lnTo>
                    <a:lnTo>
                      <a:pt x="79" y="236"/>
                    </a:lnTo>
                    <a:lnTo>
                      <a:pt x="73" y="229"/>
                    </a:lnTo>
                    <a:lnTo>
                      <a:pt x="70" y="223"/>
                    </a:lnTo>
                    <a:lnTo>
                      <a:pt x="69" y="214"/>
                    </a:lnTo>
                    <a:lnTo>
                      <a:pt x="66" y="204"/>
                    </a:lnTo>
                    <a:lnTo>
                      <a:pt x="66" y="192"/>
                    </a:lnTo>
                    <a:lnTo>
                      <a:pt x="65" y="177"/>
                    </a:lnTo>
                    <a:lnTo>
                      <a:pt x="66" y="160"/>
                    </a:lnTo>
                    <a:lnTo>
                      <a:pt x="69" y="140"/>
                    </a:lnTo>
                    <a:lnTo>
                      <a:pt x="72" y="118"/>
                    </a:lnTo>
                    <a:lnTo>
                      <a:pt x="72" y="115"/>
                    </a:lnTo>
                    <a:lnTo>
                      <a:pt x="72" y="113"/>
                    </a:lnTo>
                    <a:lnTo>
                      <a:pt x="72" y="108"/>
                    </a:lnTo>
                    <a:lnTo>
                      <a:pt x="74" y="103"/>
                    </a:lnTo>
                    <a:lnTo>
                      <a:pt x="75" y="97"/>
                    </a:lnTo>
                    <a:lnTo>
                      <a:pt x="77" y="90"/>
                    </a:lnTo>
                    <a:lnTo>
                      <a:pt x="80" y="82"/>
                    </a:lnTo>
                    <a:lnTo>
                      <a:pt x="82" y="74"/>
                    </a:lnTo>
                    <a:lnTo>
                      <a:pt x="84" y="66"/>
                    </a:lnTo>
                    <a:lnTo>
                      <a:pt x="86" y="58"/>
                    </a:lnTo>
                    <a:lnTo>
                      <a:pt x="90" y="50"/>
                    </a:lnTo>
                    <a:lnTo>
                      <a:pt x="93" y="45"/>
                    </a:lnTo>
                    <a:lnTo>
                      <a:pt x="96" y="38"/>
                    </a:lnTo>
                    <a:lnTo>
                      <a:pt x="100" y="32"/>
                    </a:lnTo>
                    <a:lnTo>
                      <a:pt x="103" y="29"/>
                    </a:lnTo>
                    <a:lnTo>
                      <a:pt x="108" y="27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9" name="Freeform 22"/>
              <p:cNvSpPr>
                <a:spLocks/>
              </p:cNvSpPr>
              <p:nvPr/>
            </p:nvSpPr>
            <p:spPr bwMode="auto">
              <a:xfrm>
                <a:off x="507" y="2972"/>
                <a:ext cx="29" cy="168"/>
              </a:xfrm>
              <a:custGeom>
                <a:avLst/>
                <a:gdLst>
                  <a:gd name="T0" fmla="*/ 10 w 59"/>
                  <a:gd name="T1" fmla="*/ 168 h 335"/>
                  <a:gd name="T2" fmla="*/ 10 w 59"/>
                  <a:gd name="T3" fmla="*/ 58 h 335"/>
                  <a:gd name="T4" fmla="*/ 9 w 59"/>
                  <a:gd name="T5" fmla="*/ 56 h 335"/>
                  <a:gd name="T6" fmla="*/ 6 w 59"/>
                  <a:gd name="T7" fmla="*/ 52 h 335"/>
                  <a:gd name="T8" fmla="*/ 5 w 59"/>
                  <a:gd name="T9" fmla="*/ 49 h 335"/>
                  <a:gd name="T10" fmla="*/ 4 w 59"/>
                  <a:gd name="T11" fmla="*/ 46 h 335"/>
                  <a:gd name="T12" fmla="*/ 3 w 59"/>
                  <a:gd name="T13" fmla="*/ 42 h 335"/>
                  <a:gd name="T14" fmla="*/ 2 w 59"/>
                  <a:gd name="T15" fmla="*/ 39 h 335"/>
                  <a:gd name="T16" fmla="*/ 0 w 59"/>
                  <a:gd name="T17" fmla="*/ 35 h 335"/>
                  <a:gd name="T18" fmla="*/ 0 w 59"/>
                  <a:gd name="T19" fmla="*/ 30 h 335"/>
                  <a:gd name="T20" fmla="*/ 0 w 59"/>
                  <a:gd name="T21" fmla="*/ 26 h 335"/>
                  <a:gd name="T22" fmla="*/ 1 w 59"/>
                  <a:gd name="T23" fmla="*/ 22 h 335"/>
                  <a:gd name="T24" fmla="*/ 2 w 59"/>
                  <a:gd name="T25" fmla="*/ 17 h 335"/>
                  <a:gd name="T26" fmla="*/ 4 w 59"/>
                  <a:gd name="T27" fmla="*/ 12 h 335"/>
                  <a:gd name="T28" fmla="*/ 7 w 59"/>
                  <a:gd name="T29" fmla="*/ 9 h 335"/>
                  <a:gd name="T30" fmla="*/ 11 w 59"/>
                  <a:gd name="T31" fmla="*/ 6 h 335"/>
                  <a:gd name="T32" fmla="*/ 15 w 59"/>
                  <a:gd name="T33" fmla="*/ 2 h 335"/>
                  <a:gd name="T34" fmla="*/ 18 w 59"/>
                  <a:gd name="T35" fmla="*/ 1 h 335"/>
                  <a:gd name="T36" fmla="*/ 21 w 59"/>
                  <a:gd name="T37" fmla="*/ 0 h 335"/>
                  <a:gd name="T38" fmla="*/ 24 w 59"/>
                  <a:gd name="T39" fmla="*/ 1 h 335"/>
                  <a:gd name="T40" fmla="*/ 27 w 59"/>
                  <a:gd name="T41" fmla="*/ 3 h 335"/>
                  <a:gd name="T42" fmla="*/ 29 w 59"/>
                  <a:gd name="T43" fmla="*/ 5 h 335"/>
                  <a:gd name="T44" fmla="*/ 28 w 59"/>
                  <a:gd name="T45" fmla="*/ 6 h 335"/>
                  <a:gd name="T46" fmla="*/ 26 w 59"/>
                  <a:gd name="T47" fmla="*/ 10 h 335"/>
                  <a:gd name="T48" fmla="*/ 24 w 59"/>
                  <a:gd name="T49" fmla="*/ 12 h 335"/>
                  <a:gd name="T50" fmla="*/ 22 w 59"/>
                  <a:gd name="T51" fmla="*/ 16 h 335"/>
                  <a:gd name="T52" fmla="*/ 21 w 59"/>
                  <a:gd name="T53" fmla="*/ 20 h 335"/>
                  <a:gd name="T54" fmla="*/ 20 w 59"/>
                  <a:gd name="T55" fmla="*/ 24 h 335"/>
                  <a:gd name="T56" fmla="*/ 18 w 59"/>
                  <a:gd name="T57" fmla="*/ 28 h 335"/>
                  <a:gd name="T58" fmla="*/ 17 w 59"/>
                  <a:gd name="T59" fmla="*/ 32 h 335"/>
                  <a:gd name="T60" fmla="*/ 16 w 59"/>
                  <a:gd name="T61" fmla="*/ 36 h 335"/>
                  <a:gd name="T62" fmla="*/ 17 w 59"/>
                  <a:gd name="T63" fmla="*/ 41 h 335"/>
                  <a:gd name="T64" fmla="*/ 17 w 59"/>
                  <a:gd name="T65" fmla="*/ 43 h 335"/>
                  <a:gd name="T66" fmla="*/ 19 w 59"/>
                  <a:gd name="T67" fmla="*/ 47 h 335"/>
                  <a:gd name="T68" fmla="*/ 21 w 59"/>
                  <a:gd name="T69" fmla="*/ 49 h 335"/>
                  <a:gd name="T70" fmla="*/ 25 w 59"/>
                  <a:gd name="T71" fmla="*/ 52 h 335"/>
                  <a:gd name="T72" fmla="*/ 25 w 59"/>
                  <a:gd name="T73" fmla="*/ 53 h 335"/>
                  <a:gd name="T74" fmla="*/ 22 w 59"/>
                  <a:gd name="T75" fmla="*/ 57 h 335"/>
                  <a:gd name="T76" fmla="*/ 20 w 59"/>
                  <a:gd name="T77" fmla="*/ 59 h 335"/>
                  <a:gd name="T78" fmla="*/ 20 w 59"/>
                  <a:gd name="T79" fmla="*/ 59 h 335"/>
                  <a:gd name="T80" fmla="*/ 20 w 59"/>
                  <a:gd name="T81" fmla="*/ 167 h 335"/>
                  <a:gd name="T82" fmla="*/ 10 w 59"/>
                  <a:gd name="T83" fmla="*/ 168 h 335"/>
                  <a:gd name="T84" fmla="*/ 10 w 59"/>
                  <a:gd name="T85" fmla="*/ 168 h 3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" h="335">
                    <a:moveTo>
                      <a:pt x="20" y="335"/>
                    </a:moveTo>
                    <a:lnTo>
                      <a:pt x="20" y="116"/>
                    </a:lnTo>
                    <a:lnTo>
                      <a:pt x="18" y="112"/>
                    </a:lnTo>
                    <a:lnTo>
                      <a:pt x="13" y="104"/>
                    </a:lnTo>
                    <a:lnTo>
                      <a:pt x="10" y="97"/>
                    </a:lnTo>
                    <a:lnTo>
                      <a:pt x="8" y="92"/>
                    </a:lnTo>
                    <a:lnTo>
                      <a:pt x="6" y="84"/>
                    </a:lnTo>
                    <a:lnTo>
                      <a:pt x="5" y="77"/>
                    </a:lnTo>
                    <a:lnTo>
                      <a:pt x="1" y="69"/>
                    </a:lnTo>
                    <a:lnTo>
                      <a:pt x="1" y="60"/>
                    </a:lnTo>
                    <a:lnTo>
                      <a:pt x="0" y="51"/>
                    </a:lnTo>
                    <a:lnTo>
                      <a:pt x="2" y="43"/>
                    </a:lnTo>
                    <a:lnTo>
                      <a:pt x="5" y="34"/>
                    </a:lnTo>
                    <a:lnTo>
                      <a:pt x="9" y="24"/>
                    </a:lnTo>
                    <a:lnTo>
                      <a:pt x="15" y="17"/>
                    </a:lnTo>
                    <a:lnTo>
                      <a:pt x="22" y="11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57" y="11"/>
                    </a:lnTo>
                    <a:lnTo>
                      <a:pt x="52" y="20"/>
                    </a:lnTo>
                    <a:lnTo>
                      <a:pt x="48" y="24"/>
                    </a:lnTo>
                    <a:lnTo>
                      <a:pt x="44" y="32"/>
                    </a:lnTo>
                    <a:lnTo>
                      <a:pt x="42" y="39"/>
                    </a:lnTo>
                    <a:lnTo>
                      <a:pt x="40" y="48"/>
                    </a:lnTo>
                    <a:lnTo>
                      <a:pt x="37" y="56"/>
                    </a:lnTo>
                    <a:lnTo>
                      <a:pt x="34" y="64"/>
                    </a:lnTo>
                    <a:lnTo>
                      <a:pt x="33" y="72"/>
                    </a:lnTo>
                    <a:lnTo>
                      <a:pt x="34" y="81"/>
                    </a:lnTo>
                    <a:lnTo>
                      <a:pt x="34" y="86"/>
                    </a:lnTo>
                    <a:lnTo>
                      <a:pt x="39" y="94"/>
                    </a:lnTo>
                    <a:lnTo>
                      <a:pt x="43" y="98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5" y="113"/>
                    </a:lnTo>
                    <a:lnTo>
                      <a:pt x="41" y="117"/>
                    </a:lnTo>
                    <a:lnTo>
                      <a:pt x="40" y="118"/>
                    </a:lnTo>
                    <a:lnTo>
                      <a:pt x="41" y="333"/>
                    </a:lnTo>
                    <a:lnTo>
                      <a:pt x="20" y="335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0" name="Freeform 23"/>
              <p:cNvSpPr>
                <a:spLocks/>
              </p:cNvSpPr>
              <p:nvPr/>
            </p:nvSpPr>
            <p:spPr bwMode="auto">
              <a:xfrm>
                <a:off x="603" y="2855"/>
                <a:ext cx="28" cy="93"/>
              </a:xfrm>
              <a:custGeom>
                <a:avLst/>
                <a:gdLst>
                  <a:gd name="T0" fmla="*/ 16 w 57"/>
                  <a:gd name="T1" fmla="*/ 39 h 187"/>
                  <a:gd name="T2" fmla="*/ 15 w 57"/>
                  <a:gd name="T3" fmla="*/ 38 h 187"/>
                  <a:gd name="T4" fmla="*/ 15 w 57"/>
                  <a:gd name="T5" fmla="*/ 34 h 187"/>
                  <a:gd name="T6" fmla="*/ 15 w 57"/>
                  <a:gd name="T7" fmla="*/ 31 h 187"/>
                  <a:gd name="T8" fmla="*/ 15 w 57"/>
                  <a:gd name="T9" fmla="*/ 28 h 187"/>
                  <a:gd name="T10" fmla="*/ 15 w 57"/>
                  <a:gd name="T11" fmla="*/ 25 h 187"/>
                  <a:gd name="T12" fmla="*/ 15 w 57"/>
                  <a:gd name="T13" fmla="*/ 23 h 187"/>
                  <a:gd name="T14" fmla="*/ 15 w 57"/>
                  <a:gd name="T15" fmla="*/ 19 h 187"/>
                  <a:gd name="T16" fmla="*/ 15 w 57"/>
                  <a:gd name="T17" fmla="*/ 16 h 187"/>
                  <a:gd name="T18" fmla="*/ 15 w 57"/>
                  <a:gd name="T19" fmla="*/ 13 h 187"/>
                  <a:gd name="T20" fmla="*/ 17 w 57"/>
                  <a:gd name="T21" fmla="*/ 11 h 187"/>
                  <a:gd name="T22" fmla="*/ 19 w 57"/>
                  <a:gd name="T23" fmla="*/ 7 h 187"/>
                  <a:gd name="T24" fmla="*/ 23 w 57"/>
                  <a:gd name="T25" fmla="*/ 6 h 187"/>
                  <a:gd name="T26" fmla="*/ 28 w 57"/>
                  <a:gd name="T27" fmla="*/ 6 h 187"/>
                  <a:gd name="T28" fmla="*/ 27 w 57"/>
                  <a:gd name="T29" fmla="*/ 5 h 187"/>
                  <a:gd name="T30" fmla="*/ 23 w 57"/>
                  <a:gd name="T31" fmla="*/ 2 h 187"/>
                  <a:gd name="T32" fmla="*/ 20 w 57"/>
                  <a:gd name="T33" fmla="*/ 0 h 187"/>
                  <a:gd name="T34" fmla="*/ 17 w 57"/>
                  <a:gd name="T35" fmla="*/ 0 h 187"/>
                  <a:gd name="T36" fmla="*/ 14 w 57"/>
                  <a:gd name="T37" fmla="*/ 0 h 187"/>
                  <a:gd name="T38" fmla="*/ 10 w 57"/>
                  <a:gd name="T39" fmla="*/ 1 h 187"/>
                  <a:gd name="T40" fmla="*/ 6 w 57"/>
                  <a:gd name="T41" fmla="*/ 4 h 187"/>
                  <a:gd name="T42" fmla="*/ 3 w 57"/>
                  <a:gd name="T43" fmla="*/ 8 h 187"/>
                  <a:gd name="T44" fmla="*/ 2 w 57"/>
                  <a:gd name="T45" fmla="*/ 11 h 187"/>
                  <a:gd name="T46" fmla="*/ 1 w 57"/>
                  <a:gd name="T47" fmla="*/ 14 h 187"/>
                  <a:gd name="T48" fmla="*/ 1 w 57"/>
                  <a:gd name="T49" fmla="*/ 17 h 187"/>
                  <a:gd name="T50" fmla="*/ 1 w 57"/>
                  <a:gd name="T51" fmla="*/ 21 h 187"/>
                  <a:gd name="T52" fmla="*/ 0 w 57"/>
                  <a:gd name="T53" fmla="*/ 23 h 187"/>
                  <a:gd name="T54" fmla="*/ 0 w 57"/>
                  <a:gd name="T55" fmla="*/ 26 h 187"/>
                  <a:gd name="T56" fmla="*/ 1 w 57"/>
                  <a:gd name="T57" fmla="*/ 29 h 187"/>
                  <a:gd name="T58" fmla="*/ 2 w 57"/>
                  <a:gd name="T59" fmla="*/ 31 h 187"/>
                  <a:gd name="T60" fmla="*/ 3 w 57"/>
                  <a:gd name="T61" fmla="*/ 36 h 187"/>
                  <a:gd name="T62" fmla="*/ 6 w 57"/>
                  <a:gd name="T63" fmla="*/ 38 h 187"/>
                  <a:gd name="T64" fmla="*/ 8 w 57"/>
                  <a:gd name="T65" fmla="*/ 93 h 187"/>
                  <a:gd name="T66" fmla="*/ 18 w 57"/>
                  <a:gd name="T67" fmla="*/ 86 h 187"/>
                  <a:gd name="T68" fmla="*/ 16 w 57"/>
                  <a:gd name="T69" fmla="*/ 39 h 187"/>
                  <a:gd name="T70" fmla="*/ 16 w 57"/>
                  <a:gd name="T71" fmla="*/ 39 h 1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7" h="187">
                    <a:moveTo>
                      <a:pt x="33" y="79"/>
                    </a:moveTo>
                    <a:lnTo>
                      <a:pt x="31" y="76"/>
                    </a:lnTo>
                    <a:lnTo>
                      <a:pt x="31" y="68"/>
                    </a:lnTo>
                    <a:lnTo>
                      <a:pt x="30" y="62"/>
                    </a:lnTo>
                    <a:lnTo>
                      <a:pt x="30" y="57"/>
                    </a:lnTo>
                    <a:lnTo>
                      <a:pt x="30" y="51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3"/>
                    </a:lnTo>
                    <a:lnTo>
                      <a:pt x="31" y="26"/>
                    </a:lnTo>
                    <a:lnTo>
                      <a:pt x="34" y="23"/>
                    </a:lnTo>
                    <a:lnTo>
                      <a:pt x="39" y="15"/>
                    </a:lnTo>
                    <a:lnTo>
                      <a:pt x="47" y="12"/>
                    </a:lnTo>
                    <a:lnTo>
                      <a:pt x="57" y="13"/>
                    </a:lnTo>
                    <a:lnTo>
                      <a:pt x="55" y="10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2" y="9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3" y="28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4" y="63"/>
                    </a:lnTo>
                    <a:lnTo>
                      <a:pt x="6" y="72"/>
                    </a:lnTo>
                    <a:lnTo>
                      <a:pt x="12" y="76"/>
                    </a:lnTo>
                    <a:lnTo>
                      <a:pt x="16" y="187"/>
                    </a:lnTo>
                    <a:lnTo>
                      <a:pt x="37" y="173"/>
                    </a:lnTo>
                    <a:lnTo>
                      <a:pt x="33" y="7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1" name="Freeform 24"/>
              <p:cNvSpPr>
                <a:spLocks/>
              </p:cNvSpPr>
              <p:nvPr/>
            </p:nvSpPr>
            <p:spPr bwMode="auto">
              <a:xfrm>
                <a:off x="460" y="2849"/>
                <a:ext cx="24" cy="106"/>
              </a:xfrm>
              <a:custGeom>
                <a:avLst/>
                <a:gdLst>
                  <a:gd name="T0" fmla="*/ 6 w 50"/>
                  <a:gd name="T1" fmla="*/ 106 h 212"/>
                  <a:gd name="T2" fmla="*/ 5 w 50"/>
                  <a:gd name="T3" fmla="*/ 32 h 212"/>
                  <a:gd name="T4" fmla="*/ 4 w 50"/>
                  <a:gd name="T5" fmla="*/ 30 h 212"/>
                  <a:gd name="T6" fmla="*/ 3 w 50"/>
                  <a:gd name="T7" fmla="*/ 26 h 212"/>
                  <a:gd name="T8" fmla="*/ 1 w 50"/>
                  <a:gd name="T9" fmla="*/ 22 h 212"/>
                  <a:gd name="T10" fmla="*/ 0 w 50"/>
                  <a:gd name="T11" fmla="*/ 17 h 212"/>
                  <a:gd name="T12" fmla="*/ 0 w 50"/>
                  <a:gd name="T13" fmla="*/ 14 h 212"/>
                  <a:gd name="T14" fmla="*/ 0 w 50"/>
                  <a:gd name="T15" fmla="*/ 11 h 212"/>
                  <a:gd name="T16" fmla="*/ 0 w 50"/>
                  <a:gd name="T17" fmla="*/ 8 h 212"/>
                  <a:gd name="T18" fmla="*/ 1 w 50"/>
                  <a:gd name="T19" fmla="*/ 6 h 212"/>
                  <a:gd name="T20" fmla="*/ 3 w 50"/>
                  <a:gd name="T21" fmla="*/ 3 h 212"/>
                  <a:gd name="T22" fmla="*/ 5 w 50"/>
                  <a:gd name="T23" fmla="*/ 2 h 212"/>
                  <a:gd name="T24" fmla="*/ 8 w 50"/>
                  <a:gd name="T25" fmla="*/ 1 h 212"/>
                  <a:gd name="T26" fmla="*/ 12 w 50"/>
                  <a:gd name="T27" fmla="*/ 1 h 212"/>
                  <a:gd name="T28" fmla="*/ 15 w 50"/>
                  <a:gd name="T29" fmla="*/ 0 h 212"/>
                  <a:gd name="T30" fmla="*/ 18 w 50"/>
                  <a:gd name="T31" fmla="*/ 1 h 212"/>
                  <a:gd name="T32" fmla="*/ 20 w 50"/>
                  <a:gd name="T33" fmla="*/ 2 h 212"/>
                  <a:gd name="T34" fmla="*/ 22 w 50"/>
                  <a:gd name="T35" fmla="*/ 3 h 212"/>
                  <a:gd name="T36" fmla="*/ 22 w 50"/>
                  <a:gd name="T37" fmla="*/ 5 h 212"/>
                  <a:gd name="T38" fmla="*/ 24 w 50"/>
                  <a:gd name="T39" fmla="*/ 8 h 212"/>
                  <a:gd name="T40" fmla="*/ 24 w 50"/>
                  <a:gd name="T41" fmla="*/ 11 h 212"/>
                  <a:gd name="T42" fmla="*/ 24 w 50"/>
                  <a:gd name="T43" fmla="*/ 14 h 212"/>
                  <a:gd name="T44" fmla="*/ 24 w 50"/>
                  <a:gd name="T45" fmla="*/ 17 h 212"/>
                  <a:gd name="T46" fmla="*/ 23 w 50"/>
                  <a:gd name="T47" fmla="*/ 20 h 212"/>
                  <a:gd name="T48" fmla="*/ 22 w 50"/>
                  <a:gd name="T49" fmla="*/ 23 h 212"/>
                  <a:gd name="T50" fmla="*/ 22 w 50"/>
                  <a:gd name="T51" fmla="*/ 25 h 212"/>
                  <a:gd name="T52" fmla="*/ 21 w 50"/>
                  <a:gd name="T53" fmla="*/ 29 h 212"/>
                  <a:gd name="T54" fmla="*/ 21 w 50"/>
                  <a:gd name="T55" fmla="*/ 32 h 212"/>
                  <a:gd name="T56" fmla="*/ 19 w 50"/>
                  <a:gd name="T57" fmla="*/ 34 h 212"/>
                  <a:gd name="T58" fmla="*/ 20 w 50"/>
                  <a:gd name="T59" fmla="*/ 106 h 212"/>
                  <a:gd name="T60" fmla="*/ 6 w 50"/>
                  <a:gd name="T61" fmla="*/ 106 h 212"/>
                  <a:gd name="T62" fmla="*/ 6 w 50"/>
                  <a:gd name="T63" fmla="*/ 106 h 2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0" h="212">
                    <a:moveTo>
                      <a:pt x="12" y="212"/>
                    </a:moveTo>
                    <a:lnTo>
                      <a:pt x="11" y="63"/>
                    </a:lnTo>
                    <a:lnTo>
                      <a:pt x="9" y="59"/>
                    </a:lnTo>
                    <a:lnTo>
                      <a:pt x="6" y="51"/>
                    </a:lnTo>
                    <a:lnTo>
                      <a:pt x="2" y="43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4" y="1"/>
                    </a:lnTo>
                    <a:lnTo>
                      <a:pt x="31" y="0"/>
                    </a:lnTo>
                    <a:lnTo>
                      <a:pt x="37" y="1"/>
                    </a:lnTo>
                    <a:lnTo>
                      <a:pt x="41" y="3"/>
                    </a:lnTo>
                    <a:lnTo>
                      <a:pt x="45" y="6"/>
                    </a:lnTo>
                    <a:lnTo>
                      <a:pt x="46" y="9"/>
                    </a:lnTo>
                    <a:lnTo>
                      <a:pt x="49" y="16"/>
                    </a:lnTo>
                    <a:lnTo>
                      <a:pt x="49" y="22"/>
                    </a:lnTo>
                    <a:lnTo>
                      <a:pt x="50" y="27"/>
                    </a:lnTo>
                    <a:lnTo>
                      <a:pt x="49" y="34"/>
                    </a:lnTo>
                    <a:lnTo>
                      <a:pt x="48" y="39"/>
                    </a:lnTo>
                    <a:lnTo>
                      <a:pt x="46" y="45"/>
                    </a:lnTo>
                    <a:lnTo>
                      <a:pt x="46" y="50"/>
                    </a:lnTo>
                    <a:lnTo>
                      <a:pt x="44" y="58"/>
                    </a:lnTo>
                    <a:lnTo>
                      <a:pt x="44" y="63"/>
                    </a:lnTo>
                    <a:lnTo>
                      <a:pt x="39" y="67"/>
                    </a:lnTo>
                    <a:lnTo>
                      <a:pt x="41" y="211"/>
                    </a:lnTo>
                    <a:lnTo>
                      <a:pt x="12" y="21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2" name="Freeform 25"/>
              <p:cNvSpPr>
                <a:spLocks/>
              </p:cNvSpPr>
              <p:nvPr/>
            </p:nvSpPr>
            <p:spPr bwMode="auto">
              <a:xfrm>
                <a:off x="358" y="2851"/>
                <a:ext cx="21" cy="87"/>
              </a:xfrm>
              <a:custGeom>
                <a:avLst/>
                <a:gdLst>
                  <a:gd name="T0" fmla="*/ 16 w 42"/>
                  <a:gd name="T1" fmla="*/ 85 h 174"/>
                  <a:gd name="T2" fmla="*/ 16 w 42"/>
                  <a:gd name="T3" fmla="*/ 27 h 174"/>
                  <a:gd name="T4" fmla="*/ 16 w 42"/>
                  <a:gd name="T5" fmla="*/ 25 h 174"/>
                  <a:gd name="T6" fmla="*/ 18 w 42"/>
                  <a:gd name="T7" fmla="*/ 21 h 174"/>
                  <a:gd name="T8" fmla="*/ 19 w 42"/>
                  <a:gd name="T9" fmla="*/ 18 h 174"/>
                  <a:gd name="T10" fmla="*/ 21 w 42"/>
                  <a:gd name="T11" fmla="*/ 15 h 174"/>
                  <a:gd name="T12" fmla="*/ 21 w 42"/>
                  <a:gd name="T13" fmla="*/ 12 h 174"/>
                  <a:gd name="T14" fmla="*/ 21 w 42"/>
                  <a:gd name="T15" fmla="*/ 9 h 174"/>
                  <a:gd name="T16" fmla="*/ 20 w 42"/>
                  <a:gd name="T17" fmla="*/ 6 h 174"/>
                  <a:gd name="T18" fmla="*/ 19 w 42"/>
                  <a:gd name="T19" fmla="*/ 4 h 174"/>
                  <a:gd name="T20" fmla="*/ 17 w 42"/>
                  <a:gd name="T21" fmla="*/ 1 h 174"/>
                  <a:gd name="T22" fmla="*/ 16 w 42"/>
                  <a:gd name="T23" fmla="*/ 1 h 174"/>
                  <a:gd name="T24" fmla="*/ 11 w 42"/>
                  <a:gd name="T25" fmla="*/ 0 h 174"/>
                  <a:gd name="T26" fmla="*/ 6 w 42"/>
                  <a:gd name="T27" fmla="*/ 1 h 174"/>
                  <a:gd name="T28" fmla="*/ 4 w 42"/>
                  <a:gd name="T29" fmla="*/ 2 h 174"/>
                  <a:gd name="T30" fmla="*/ 2 w 42"/>
                  <a:gd name="T31" fmla="*/ 5 h 174"/>
                  <a:gd name="T32" fmla="*/ 1 w 42"/>
                  <a:gd name="T33" fmla="*/ 7 h 174"/>
                  <a:gd name="T34" fmla="*/ 1 w 42"/>
                  <a:gd name="T35" fmla="*/ 11 h 174"/>
                  <a:gd name="T36" fmla="*/ 0 w 42"/>
                  <a:gd name="T37" fmla="*/ 13 h 174"/>
                  <a:gd name="T38" fmla="*/ 1 w 42"/>
                  <a:gd name="T39" fmla="*/ 17 h 174"/>
                  <a:gd name="T40" fmla="*/ 2 w 42"/>
                  <a:gd name="T41" fmla="*/ 21 h 174"/>
                  <a:gd name="T42" fmla="*/ 4 w 42"/>
                  <a:gd name="T43" fmla="*/ 25 h 174"/>
                  <a:gd name="T44" fmla="*/ 4 w 42"/>
                  <a:gd name="T45" fmla="*/ 87 h 174"/>
                  <a:gd name="T46" fmla="*/ 16 w 42"/>
                  <a:gd name="T47" fmla="*/ 85 h 174"/>
                  <a:gd name="T48" fmla="*/ 16 w 42"/>
                  <a:gd name="T49" fmla="*/ 85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2" h="174">
                    <a:moveTo>
                      <a:pt x="32" y="169"/>
                    </a:moveTo>
                    <a:lnTo>
                      <a:pt x="32" y="53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38" y="35"/>
                    </a:lnTo>
                    <a:lnTo>
                      <a:pt x="41" y="30"/>
                    </a:lnTo>
                    <a:lnTo>
                      <a:pt x="41" y="23"/>
                    </a:lnTo>
                    <a:lnTo>
                      <a:pt x="42" y="18"/>
                    </a:lnTo>
                    <a:lnTo>
                      <a:pt x="40" y="11"/>
                    </a:lnTo>
                    <a:lnTo>
                      <a:pt x="37" y="7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1" y="34"/>
                    </a:lnTo>
                    <a:lnTo>
                      <a:pt x="3" y="42"/>
                    </a:lnTo>
                    <a:lnTo>
                      <a:pt x="7" y="49"/>
                    </a:lnTo>
                    <a:lnTo>
                      <a:pt x="7" y="174"/>
                    </a:lnTo>
                    <a:lnTo>
                      <a:pt x="32" y="16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3" name="Freeform 26"/>
              <p:cNvSpPr>
                <a:spLocks/>
              </p:cNvSpPr>
              <p:nvPr/>
            </p:nvSpPr>
            <p:spPr bwMode="auto">
              <a:xfrm>
                <a:off x="289" y="3099"/>
                <a:ext cx="59" cy="185"/>
              </a:xfrm>
              <a:custGeom>
                <a:avLst/>
                <a:gdLst>
                  <a:gd name="T0" fmla="*/ 59 w 120"/>
                  <a:gd name="T1" fmla="*/ 15 h 372"/>
                  <a:gd name="T2" fmla="*/ 58 w 120"/>
                  <a:gd name="T3" fmla="*/ 15 h 372"/>
                  <a:gd name="T4" fmla="*/ 56 w 120"/>
                  <a:gd name="T5" fmla="*/ 15 h 372"/>
                  <a:gd name="T6" fmla="*/ 53 w 120"/>
                  <a:gd name="T7" fmla="*/ 15 h 372"/>
                  <a:gd name="T8" fmla="*/ 49 w 120"/>
                  <a:gd name="T9" fmla="*/ 16 h 372"/>
                  <a:gd name="T10" fmla="*/ 44 w 120"/>
                  <a:gd name="T11" fmla="*/ 16 h 372"/>
                  <a:gd name="T12" fmla="*/ 39 w 120"/>
                  <a:gd name="T13" fmla="*/ 18 h 372"/>
                  <a:gd name="T14" fmla="*/ 34 w 120"/>
                  <a:gd name="T15" fmla="*/ 19 h 372"/>
                  <a:gd name="T16" fmla="*/ 30 w 120"/>
                  <a:gd name="T17" fmla="*/ 23 h 372"/>
                  <a:gd name="T18" fmla="*/ 25 w 120"/>
                  <a:gd name="T19" fmla="*/ 25 h 372"/>
                  <a:gd name="T20" fmla="*/ 22 w 120"/>
                  <a:gd name="T21" fmla="*/ 29 h 372"/>
                  <a:gd name="T22" fmla="*/ 17 w 120"/>
                  <a:gd name="T23" fmla="*/ 34 h 372"/>
                  <a:gd name="T24" fmla="*/ 15 w 120"/>
                  <a:gd name="T25" fmla="*/ 41 h 372"/>
                  <a:gd name="T26" fmla="*/ 13 w 120"/>
                  <a:gd name="T27" fmla="*/ 47 h 372"/>
                  <a:gd name="T28" fmla="*/ 13 w 120"/>
                  <a:gd name="T29" fmla="*/ 56 h 372"/>
                  <a:gd name="T30" fmla="*/ 15 w 120"/>
                  <a:gd name="T31" fmla="*/ 65 h 372"/>
                  <a:gd name="T32" fmla="*/ 19 w 120"/>
                  <a:gd name="T33" fmla="*/ 77 h 372"/>
                  <a:gd name="T34" fmla="*/ 19 w 120"/>
                  <a:gd name="T35" fmla="*/ 78 h 372"/>
                  <a:gd name="T36" fmla="*/ 22 w 120"/>
                  <a:gd name="T37" fmla="*/ 79 h 372"/>
                  <a:gd name="T38" fmla="*/ 24 w 120"/>
                  <a:gd name="T39" fmla="*/ 80 h 372"/>
                  <a:gd name="T40" fmla="*/ 27 w 120"/>
                  <a:gd name="T41" fmla="*/ 82 h 372"/>
                  <a:gd name="T42" fmla="*/ 29 w 120"/>
                  <a:gd name="T43" fmla="*/ 82 h 372"/>
                  <a:gd name="T44" fmla="*/ 32 w 120"/>
                  <a:gd name="T45" fmla="*/ 82 h 372"/>
                  <a:gd name="T46" fmla="*/ 33 w 120"/>
                  <a:gd name="T47" fmla="*/ 83 h 372"/>
                  <a:gd name="T48" fmla="*/ 34 w 120"/>
                  <a:gd name="T49" fmla="*/ 83 h 372"/>
                  <a:gd name="T50" fmla="*/ 34 w 120"/>
                  <a:gd name="T51" fmla="*/ 185 h 372"/>
                  <a:gd name="T52" fmla="*/ 20 w 120"/>
                  <a:gd name="T53" fmla="*/ 185 h 372"/>
                  <a:gd name="T54" fmla="*/ 19 w 120"/>
                  <a:gd name="T55" fmla="*/ 83 h 372"/>
                  <a:gd name="T56" fmla="*/ 17 w 120"/>
                  <a:gd name="T57" fmla="*/ 82 h 372"/>
                  <a:gd name="T58" fmla="*/ 13 w 120"/>
                  <a:gd name="T59" fmla="*/ 77 h 372"/>
                  <a:gd name="T60" fmla="*/ 11 w 120"/>
                  <a:gd name="T61" fmla="*/ 74 h 372"/>
                  <a:gd name="T62" fmla="*/ 8 w 120"/>
                  <a:gd name="T63" fmla="*/ 71 h 372"/>
                  <a:gd name="T64" fmla="*/ 6 w 120"/>
                  <a:gd name="T65" fmla="*/ 67 h 372"/>
                  <a:gd name="T66" fmla="*/ 4 w 120"/>
                  <a:gd name="T67" fmla="*/ 63 h 372"/>
                  <a:gd name="T68" fmla="*/ 2 w 120"/>
                  <a:gd name="T69" fmla="*/ 58 h 372"/>
                  <a:gd name="T70" fmla="*/ 1 w 120"/>
                  <a:gd name="T71" fmla="*/ 53 h 372"/>
                  <a:gd name="T72" fmla="*/ 0 w 120"/>
                  <a:gd name="T73" fmla="*/ 47 h 372"/>
                  <a:gd name="T74" fmla="*/ 0 w 120"/>
                  <a:gd name="T75" fmla="*/ 42 h 372"/>
                  <a:gd name="T76" fmla="*/ 1 w 120"/>
                  <a:gd name="T77" fmla="*/ 36 h 372"/>
                  <a:gd name="T78" fmla="*/ 4 w 120"/>
                  <a:gd name="T79" fmla="*/ 30 h 372"/>
                  <a:gd name="T80" fmla="*/ 7 w 120"/>
                  <a:gd name="T81" fmla="*/ 23 h 372"/>
                  <a:gd name="T82" fmla="*/ 12 w 120"/>
                  <a:gd name="T83" fmla="*/ 16 h 372"/>
                  <a:gd name="T84" fmla="*/ 17 w 120"/>
                  <a:gd name="T85" fmla="*/ 10 h 372"/>
                  <a:gd name="T86" fmla="*/ 23 w 120"/>
                  <a:gd name="T87" fmla="*/ 6 h 372"/>
                  <a:gd name="T88" fmla="*/ 28 w 120"/>
                  <a:gd name="T89" fmla="*/ 2 h 372"/>
                  <a:gd name="T90" fmla="*/ 32 w 120"/>
                  <a:gd name="T91" fmla="*/ 1 h 372"/>
                  <a:gd name="T92" fmla="*/ 35 w 120"/>
                  <a:gd name="T93" fmla="*/ 0 h 372"/>
                  <a:gd name="T94" fmla="*/ 39 w 120"/>
                  <a:gd name="T95" fmla="*/ 0 h 372"/>
                  <a:gd name="T96" fmla="*/ 43 w 120"/>
                  <a:gd name="T97" fmla="*/ 1 h 372"/>
                  <a:gd name="T98" fmla="*/ 46 w 120"/>
                  <a:gd name="T99" fmla="*/ 2 h 372"/>
                  <a:gd name="T100" fmla="*/ 49 w 120"/>
                  <a:gd name="T101" fmla="*/ 4 h 372"/>
                  <a:gd name="T102" fmla="*/ 51 w 120"/>
                  <a:gd name="T103" fmla="*/ 6 h 372"/>
                  <a:gd name="T104" fmla="*/ 54 w 120"/>
                  <a:gd name="T105" fmla="*/ 8 h 372"/>
                  <a:gd name="T106" fmla="*/ 56 w 120"/>
                  <a:gd name="T107" fmla="*/ 10 h 372"/>
                  <a:gd name="T108" fmla="*/ 58 w 120"/>
                  <a:gd name="T109" fmla="*/ 13 h 372"/>
                  <a:gd name="T110" fmla="*/ 59 w 120"/>
                  <a:gd name="T111" fmla="*/ 15 h 372"/>
                  <a:gd name="T112" fmla="*/ 59 w 120"/>
                  <a:gd name="T113" fmla="*/ 15 h 37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0" h="372">
                    <a:moveTo>
                      <a:pt x="120" y="31"/>
                    </a:moveTo>
                    <a:lnTo>
                      <a:pt x="118" y="30"/>
                    </a:lnTo>
                    <a:lnTo>
                      <a:pt x="114" y="30"/>
                    </a:lnTo>
                    <a:lnTo>
                      <a:pt x="108" y="30"/>
                    </a:lnTo>
                    <a:lnTo>
                      <a:pt x="100" y="32"/>
                    </a:lnTo>
                    <a:lnTo>
                      <a:pt x="90" y="33"/>
                    </a:lnTo>
                    <a:lnTo>
                      <a:pt x="80" y="37"/>
                    </a:lnTo>
                    <a:lnTo>
                      <a:pt x="70" y="39"/>
                    </a:lnTo>
                    <a:lnTo>
                      <a:pt x="61" y="46"/>
                    </a:lnTo>
                    <a:lnTo>
                      <a:pt x="51" y="50"/>
                    </a:lnTo>
                    <a:lnTo>
                      <a:pt x="44" y="59"/>
                    </a:lnTo>
                    <a:lnTo>
                      <a:pt x="35" y="69"/>
                    </a:lnTo>
                    <a:lnTo>
                      <a:pt x="31" y="82"/>
                    </a:lnTo>
                    <a:lnTo>
                      <a:pt x="27" y="95"/>
                    </a:lnTo>
                    <a:lnTo>
                      <a:pt x="27" y="112"/>
                    </a:lnTo>
                    <a:lnTo>
                      <a:pt x="30" y="131"/>
                    </a:lnTo>
                    <a:lnTo>
                      <a:pt x="38" y="154"/>
                    </a:lnTo>
                    <a:lnTo>
                      <a:pt x="39" y="156"/>
                    </a:lnTo>
                    <a:lnTo>
                      <a:pt x="44" y="158"/>
                    </a:lnTo>
                    <a:lnTo>
                      <a:pt x="48" y="161"/>
                    </a:lnTo>
                    <a:lnTo>
                      <a:pt x="55" y="164"/>
                    </a:lnTo>
                    <a:lnTo>
                      <a:pt x="59" y="165"/>
                    </a:lnTo>
                    <a:lnTo>
                      <a:pt x="65" y="165"/>
                    </a:lnTo>
                    <a:lnTo>
                      <a:pt x="68" y="166"/>
                    </a:lnTo>
                    <a:lnTo>
                      <a:pt x="69" y="167"/>
                    </a:lnTo>
                    <a:lnTo>
                      <a:pt x="69" y="372"/>
                    </a:lnTo>
                    <a:lnTo>
                      <a:pt x="40" y="372"/>
                    </a:lnTo>
                    <a:lnTo>
                      <a:pt x="38" y="166"/>
                    </a:lnTo>
                    <a:lnTo>
                      <a:pt x="34" y="164"/>
                    </a:lnTo>
                    <a:lnTo>
                      <a:pt x="27" y="155"/>
                    </a:lnTo>
                    <a:lnTo>
                      <a:pt x="23" y="148"/>
                    </a:lnTo>
                    <a:lnTo>
                      <a:pt x="17" y="142"/>
                    </a:lnTo>
                    <a:lnTo>
                      <a:pt x="12" y="135"/>
                    </a:lnTo>
                    <a:lnTo>
                      <a:pt x="9" y="127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95"/>
                    </a:lnTo>
                    <a:lnTo>
                      <a:pt x="0" y="84"/>
                    </a:lnTo>
                    <a:lnTo>
                      <a:pt x="3" y="72"/>
                    </a:lnTo>
                    <a:lnTo>
                      <a:pt x="8" y="60"/>
                    </a:lnTo>
                    <a:lnTo>
                      <a:pt x="15" y="47"/>
                    </a:lnTo>
                    <a:lnTo>
                      <a:pt x="25" y="33"/>
                    </a:lnTo>
                    <a:lnTo>
                      <a:pt x="35" y="21"/>
                    </a:lnTo>
                    <a:lnTo>
                      <a:pt x="46" y="12"/>
                    </a:lnTo>
                    <a:lnTo>
                      <a:pt x="56" y="5"/>
                    </a:lnTo>
                    <a:lnTo>
                      <a:pt x="66" y="2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2"/>
                    </a:lnTo>
                    <a:lnTo>
                      <a:pt x="94" y="5"/>
                    </a:lnTo>
                    <a:lnTo>
                      <a:pt x="100" y="8"/>
                    </a:lnTo>
                    <a:lnTo>
                      <a:pt x="104" y="12"/>
                    </a:lnTo>
                    <a:lnTo>
                      <a:pt x="109" y="16"/>
                    </a:lnTo>
                    <a:lnTo>
                      <a:pt x="113" y="21"/>
                    </a:lnTo>
                    <a:lnTo>
                      <a:pt x="118" y="27"/>
                    </a:lnTo>
                    <a:lnTo>
                      <a:pt x="120" y="31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4" name="Freeform 27"/>
              <p:cNvSpPr>
                <a:spLocks/>
              </p:cNvSpPr>
              <p:nvPr/>
            </p:nvSpPr>
            <p:spPr bwMode="auto">
              <a:xfrm>
                <a:off x="1331" y="3338"/>
                <a:ext cx="99" cy="36"/>
              </a:xfrm>
              <a:custGeom>
                <a:avLst/>
                <a:gdLst>
                  <a:gd name="T0" fmla="*/ 3 w 197"/>
                  <a:gd name="T1" fmla="*/ 22 h 72"/>
                  <a:gd name="T2" fmla="*/ 0 w 197"/>
                  <a:gd name="T3" fmla="*/ 9 h 72"/>
                  <a:gd name="T4" fmla="*/ 5 w 197"/>
                  <a:gd name="T5" fmla="*/ 9 h 72"/>
                  <a:gd name="T6" fmla="*/ 6 w 197"/>
                  <a:gd name="T7" fmla="*/ 19 h 72"/>
                  <a:gd name="T8" fmla="*/ 18 w 197"/>
                  <a:gd name="T9" fmla="*/ 18 h 72"/>
                  <a:gd name="T10" fmla="*/ 17 w 197"/>
                  <a:gd name="T11" fmla="*/ 4 h 72"/>
                  <a:gd name="T12" fmla="*/ 22 w 197"/>
                  <a:gd name="T13" fmla="*/ 3 h 72"/>
                  <a:gd name="T14" fmla="*/ 23 w 197"/>
                  <a:gd name="T15" fmla="*/ 16 h 72"/>
                  <a:gd name="T16" fmla="*/ 31 w 197"/>
                  <a:gd name="T17" fmla="*/ 15 h 72"/>
                  <a:gd name="T18" fmla="*/ 31 w 197"/>
                  <a:gd name="T19" fmla="*/ 0 h 72"/>
                  <a:gd name="T20" fmla="*/ 37 w 197"/>
                  <a:gd name="T21" fmla="*/ 2 h 72"/>
                  <a:gd name="T22" fmla="*/ 36 w 197"/>
                  <a:gd name="T23" fmla="*/ 17 h 72"/>
                  <a:gd name="T24" fmla="*/ 47 w 197"/>
                  <a:gd name="T25" fmla="*/ 19 h 72"/>
                  <a:gd name="T26" fmla="*/ 48 w 197"/>
                  <a:gd name="T27" fmla="*/ 5 h 72"/>
                  <a:gd name="T28" fmla="*/ 55 w 197"/>
                  <a:gd name="T29" fmla="*/ 7 h 72"/>
                  <a:gd name="T30" fmla="*/ 52 w 197"/>
                  <a:gd name="T31" fmla="*/ 20 h 72"/>
                  <a:gd name="T32" fmla="*/ 63 w 197"/>
                  <a:gd name="T33" fmla="*/ 24 h 72"/>
                  <a:gd name="T34" fmla="*/ 66 w 197"/>
                  <a:gd name="T35" fmla="*/ 11 h 72"/>
                  <a:gd name="T36" fmla="*/ 73 w 197"/>
                  <a:gd name="T37" fmla="*/ 13 h 72"/>
                  <a:gd name="T38" fmla="*/ 67 w 197"/>
                  <a:gd name="T39" fmla="*/ 25 h 72"/>
                  <a:gd name="T40" fmla="*/ 75 w 197"/>
                  <a:gd name="T41" fmla="*/ 27 h 72"/>
                  <a:gd name="T42" fmla="*/ 78 w 197"/>
                  <a:gd name="T43" fmla="*/ 16 h 72"/>
                  <a:gd name="T44" fmla="*/ 84 w 197"/>
                  <a:gd name="T45" fmla="*/ 18 h 72"/>
                  <a:gd name="T46" fmla="*/ 77 w 197"/>
                  <a:gd name="T47" fmla="*/ 29 h 72"/>
                  <a:gd name="T48" fmla="*/ 88 w 197"/>
                  <a:gd name="T49" fmla="*/ 32 h 72"/>
                  <a:gd name="T50" fmla="*/ 91 w 197"/>
                  <a:gd name="T51" fmla="*/ 21 h 72"/>
                  <a:gd name="T52" fmla="*/ 99 w 197"/>
                  <a:gd name="T53" fmla="*/ 26 h 72"/>
                  <a:gd name="T54" fmla="*/ 90 w 197"/>
                  <a:gd name="T55" fmla="*/ 36 h 72"/>
                  <a:gd name="T56" fmla="*/ 60 w 197"/>
                  <a:gd name="T57" fmla="*/ 27 h 72"/>
                  <a:gd name="T58" fmla="*/ 30 w 197"/>
                  <a:gd name="T59" fmla="*/ 22 h 72"/>
                  <a:gd name="T60" fmla="*/ 3 w 197"/>
                  <a:gd name="T61" fmla="*/ 22 h 72"/>
                  <a:gd name="T62" fmla="*/ 3 w 197"/>
                  <a:gd name="T63" fmla="*/ 22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5" name="Freeform 28"/>
              <p:cNvSpPr>
                <a:spLocks/>
              </p:cNvSpPr>
              <p:nvPr/>
            </p:nvSpPr>
            <p:spPr bwMode="auto">
              <a:xfrm>
                <a:off x="1311" y="3381"/>
                <a:ext cx="88" cy="58"/>
              </a:xfrm>
              <a:custGeom>
                <a:avLst/>
                <a:gdLst>
                  <a:gd name="T0" fmla="*/ 88 w 175"/>
                  <a:gd name="T1" fmla="*/ 46 h 115"/>
                  <a:gd name="T2" fmla="*/ 86 w 175"/>
                  <a:gd name="T3" fmla="*/ 58 h 115"/>
                  <a:gd name="T4" fmla="*/ 81 w 175"/>
                  <a:gd name="T5" fmla="*/ 56 h 115"/>
                  <a:gd name="T6" fmla="*/ 83 w 175"/>
                  <a:gd name="T7" fmla="*/ 47 h 115"/>
                  <a:gd name="T8" fmla="*/ 73 w 175"/>
                  <a:gd name="T9" fmla="*/ 43 h 115"/>
                  <a:gd name="T10" fmla="*/ 69 w 175"/>
                  <a:gd name="T11" fmla="*/ 57 h 115"/>
                  <a:gd name="T12" fmla="*/ 64 w 175"/>
                  <a:gd name="T13" fmla="*/ 55 h 115"/>
                  <a:gd name="T14" fmla="*/ 68 w 175"/>
                  <a:gd name="T15" fmla="*/ 43 h 115"/>
                  <a:gd name="T16" fmla="*/ 59 w 175"/>
                  <a:gd name="T17" fmla="*/ 42 h 115"/>
                  <a:gd name="T18" fmla="*/ 55 w 175"/>
                  <a:gd name="T19" fmla="*/ 55 h 115"/>
                  <a:gd name="T20" fmla="*/ 49 w 175"/>
                  <a:gd name="T21" fmla="*/ 50 h 115"/>
                  <a:gd name="T22" fmla="*/ 55 w 175"/>
                  <a:gd name="T23" fmla="*/ 38 h 115"/>
                  <a:gd name="T24" fmla="*/ 46 w 175"/>
                  <a:gd name="T25" fmla="*/ 32 h 115"/>
                  <a:gd name="T26" fmla="*/ 40 w 175"/>
                  <a:gd name="T27" fmla="*/ 43 h 115"/>
                  <a:gd name="T28" fmla="*/ 34 w 175"/>
                  <a:gd name="T29" fmla="*/ 39 h 115"/>
                  <a:gd name="T30" fmla="*/ 42 w 175"/>
                  <a:gd name="T31" fmla="*/ 30 h 115"/>
                  <a:gd name="T32" fmla="*/ 33 w 175"/>
                  <a:gd name="T33" fmla="*/ 22 h 115"/>
                  <a:gd name="T34" fmla="*/ 25 w 175"/>
                  <a:gd name="T35" fmla="*/ 32 h 115"/>
                  <a:gd name="T36" fmla="*/ 19 w 175"/>
                  <a:gd name="T37" fmla="*/ 29 h 115"/>
                  <a:gd name="T38" fmla="*/ 29 w 175"/>
                  <a:gd name="T39" fmla="*/ 20 h 115"/>
                  <a:gd name="T40" fmla="*/ 23 w 175"/>
                  <a:gd name="T41" fmla="*/ 14 h 115"/>
                  <a:gd name="T42" fmla="*/ 15 w 175"/>
                  <a:gd name="T43" fmla="*/ 24 h 115"/>
                  <a:gd name="T44" fmla="*/ 11 w 175"/>
                  <a:gd name="T45" fmla="*/ 19 h 115"/>
                  <a:gd name="T46" fmla="*/ 20 w 175"/>
                  <a:gd name="T47" fmla="*/ 11 h 115"/>
                  <a:gd name="T48" fmla="*/ 13 w 175"/>
                  <a:gd name="T49" fmla="*/ 4 h 115"/>
                  <a:gd name="T50" fmla="*/ 6 w 175"/>
                  <a:gd name="T51" fmla="*/ 15 h 115"/>
                  <a:gd name="T52" fmla="*/ 0 w 175"/>
                  <a:gd name="T53" fmla="*/ 7 h 115"/>
                  <a:gd name="T54" fmla="*/ 12 w 175"/>
                  <a:gd name="T55" fmla="*/ 0 h 115"/>
                  <a:gd name="T56" fmla="*/ 37 w 175"/>
                  <a:gd name="T57" fmla="*/ 19 h 115"/>
                  <a:gd name="T58" fmla="*/ 64 w 175"/>
                  <a:gd name="T59" fmla="*/ 36 h 115"/>
                  <a:gd name="T60" fmla="*/ 88 w 175"/>
                  <a:gd name="T61" fmla="*/ 46 h 115"/>
                  <a:gd name="T62" fmla="*/ 88 w 175"/>
                  <a:gd name="T63" fmla="*/ 46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6" name="Freeform 29"/>
              <p:cNvSpPr>
                <a:spLocks/>
              </p:cNvSpPr>
              <p:nvPr/>
            </p:nvSpPr>
            <p:spPr bwMode="auto">
              <a:xfrm>
                <a:off x="953" y="3802"/>
                <a:ext cx="604" cy="164"/>
              </a:xfrm>
              <a:custGeom>
                <a:avLst/>
                <a:gdLst>
                  <a:gd name="T0" fmla="*/ 192 w 1209"/>
                  <a:gd name="T1" fmla="*/ 60 h 328"/>
                  <a:gd name="T2" fmla="*/ 176 w 1209"/>
                  <a:gd name="T3" fmla="*/ 82 h 328"/>
                  <a:gd name="T4" fmla="*/ 157 w 1209"/>
                  <a:gd name="T5" fmla="*/ 101 h 328"/>
                  <a:gd name="T6" fmla="*/ 134 w 1209"/>
                  <a:gd name="T7" fmla="*/ 121 h 328"/>
                  <a:gd name="T8" fmla="*/ 105 w 1209"/>
                  <a:gd name="T9" fmla="*/ 149 h 328"/>
                  <a:gd name="T10" fmla="*/ 110 w 1209"/>
                  <a:gd name="T11" fmla="*/ 150 h 328"/>
                  <a:gd name="T12" fmla="*/ 128 w 1209"/>
                  <a:gd name="T13" fmla="*/ 153 h 328"/>
                  <a:gd name="T14" fmla="*/ 154 w 1209"/>
                  <a:gd name="T15" fmla="*/ 156 h 328"/>
                  <a:gd name="T16" fmla="*/ 187 w 1209"/>
                  <a:gd name="T17" fmla="*/ 161 h 328"/>
                  <a:gd name="T18" fmla="*/ 226 w 1209"/>
                  <a:gd name="T19" fmla="*/ 164 h 328"/>
                  <a:gd name="T20" fmla="*/ 268 w 1209"/>
                  <a:gd name="T21" fmla="*/ 164 h 328"/>
                  <a:gd name="T22" fmla="*/ 312 w 1209"/>
                  <a:gd name="T23" fmla="*/ 164 h 328"/>
                  <a:gd name="T24" fmla="*/ 356 w 1209"/>
                  <a:gd name="T25" fmla="*/ 164 h 328"/>
                  <a:gd name="T26" fmla="*/ 399 w 1209"/>
                  <a:gd name="T27" fmla="*/ 160 h 328"/>
                  <a:gd name="T28" fmla="*/ 443 w 1209"/>
                  <a:gd name="T29" fmla="*/ 147 h 328"/>
                  <a:gd name="T30" fmla="*/ 484 w 1209"/>
                  <a:gd name="T31" fmla="*/ 129 h 328"/>
                  <a:gd name="T32" fmla="*/ 523 w 1209"/>
                  <a:gd name="T33" fmla="*/ 110 h 328"/>
                  <a:gd name="T34" fmla="*/ 555 w 1209"/>
                  <a:gd name="T35" fmla="*/ 91 h 328"/>
                  <a:gd name="T36" fmla="*/ 581 w 1209"/>
                  <a:gd name="T37" fmla="*/ 75 h 328"/>
                  <a:gd name="T38" fmla="*/ 597 w 1209"/>
                  <a:gd name="T39" fmla="*/ 64 h 328"/>
                  <a:gd name="T40" fmla="*/ 604 w 1209"/>
                  <a:gd name="T41" fmla="*/ 60 h 328"/>
                  <a:gd name="T42" fmla="*/ 593 w 1209"/>
                  <a:gd name="T43" fmla="*/ 60 h 328"/>
                  <a:gd name="T44" fmla="*/ 565 w 1209"/>
                  <a:gd name="T45" fmla="*/ 60 h 328"/>
                  <a:gd name="T46" fmla="*/ 524 w 1209"/>
                  <a:gd name="T47" fmla="*/ 60 h 328"/>
                  <a:gd name="T48" fmla="*/ 477 w 1209"/>
                  <a:gd name="T49" fmla="*/ 60 h 328"/>
                  <a:gd name="T50" fmla="*/ 428 w 1209"/>
                  <a:gd name="T51" fmla="*/ 59 h 328"/>
                  <a:gd name="T52" fmla="*/ 385 w 1209"/>
                  <a:gd name="T53" fmla="*/ 58 h 328"/>
                  <a:gd name="T54" fmla="*/ 350 w 1209"/>
                  <a:gd name="T55" fmla="*/ 57 h 328"/>
                  <a:gd name="T56" fmla="*/ 332 w 1209"/>
                  <a:gd name="T57" fmla="*/ 56 h 328"/>
                  <a:gd name="T58" fmla="*/ 313 w 1209"/>
                  <a:gd name="T59" fmla="*/ 52 h 328"/>
                  <a:gd name="T60" fmla="*/ 280 w 1209"/>
                  <a:gd name="T61" fmla="*/ 45 h 328"/>
                  <a:gd name="T62" fmla="*/ 237 w 1209"/>
                  <a:gd name="T63" fmla="*/ 35 h 328"/>
                  <a:gd name="T64" fmla="*/ 190 w 1209"/>
                  <a:gd name="T65" fmla="*/ 26 h 328"/>
                  <a:gd name="T66" fmla="*/ 144 w 1209"/>
                  <a:gd name="T67" fmla="*/ 16 h 328"/>
                  <a:gd name="T68" fmla="*/ 104 w 1209"/>
                  <a:gd name="T69" fmla="*/ 8 h 328"/>
                  <a:gd name="T70" fmla="*/ 77 w 1209"/>
                  <a:gd name="T71" fmla="*/ 2 h 328"/>
                  <a:gd name="T72" fmla="*/ 67 w 1209"/>
                  <a:gd name="T73" fmla="*/ 0 h 3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09" h="328">
                    <a:moveTo>
                      <a:pt x="134" y="0"/>
                    </a:moveTo>
                    <a:lnTo>
                      <a:pt x="384" y="120"/>
                    </a:lnTo>
                    <a:lnTo>
                      <a:pt x="82" y="81"/>
                    </a:lnTo>
                    <a:lnTo>
                      <a:pt x="353" y="163"/>
                    </a:lnTo>
                    <a:lnTo>
                      <a:pt x="6" y="120"/>
                    </a:lnTo>
                    <a:lnTo>
                      <a:pt x="315" y="202"/>
                    </a:lnTo>
                    <a:lnTo>
                      <a:pt x="33" y="172"/>
                    </a:lnTo>
                    <a:lnTo>
                      <a:pt x="269" y="241"/>
                    </a:lnTo>
                    <a:lnTo>
                      <a:pt x="0" y="210"/>
                    </a:lnTo>
                    <a:lnTo>
                      <a:pt x="210" y="297"/>
                    </a:lnTo>
                    <a:lnTo>
                      <a:pt x="213" y="297"/>
                    </a:lnTo>
                    <a:lnTo>
                      <a:pt x="221" y="299"/>
                    </a:lnTo>
                    <a:lnTo>
                      <a:pt x="236" y="300"/>
                    </a:lnTo>
                    <a:lnTo>
                      <a:pt x="256" y="305"/>
                    </a:lnTo>
                    <a:lnTo>
                      <a:pt x="279" y="308"/>
                    </a:lnTo>
                    <a:lnTo>
                      <a:pt x="308" y="312"/>
                    </a:lnTo>
                    <a:lnTo>
                      <a:pt x="339" y="318"/>
                    </a:lnTo>
                    <a:lnTo>
                      <a:pt x="375" y="322"/>
                    </a:lnTo>
                    <a:lnTo>
                      <a:pt x="412" y="327"/>
                    </a:lnTo>
                    <a:lnTo>
                      <a:pt x="452" y="328"/>
                    </a:lnTo>
                    <a:lnTo>
                      <a:pt x="493" y="328"/>
                    </a:lnTo>
                    <a:lnTo>
                      <a:pt x="536" y="328"/>
                    </a:lnTo>
                    <a:lnTo>
                      <a:pt x="580" y="328"/>
                    </a:lnTo>
                    <a:lnTo>
                      <a:pt x="625" y="328"/>
                    </a:lnTo>
                    <a:lnTo>
                      <a:pt x="669" y="328"/>
                    </a:lnTo>
                    <a:lnTo>
                      <a:pt x="713" y="328"/>
                    </a:lnTo>
                    <a:lnTo>
                      <a:pt x="755" y="328"/>
                    </a:lnTo>
                    <a:lnTo>
                      <a:pt x="798" y="320"/>
                    </a:lnTo>
                    <a:lnTo>
                      <a:pt x="842" y="307"/>
                    </a:lnTo>
                    <a:lnTo>
                      <a:pt x="887" y="293"/>
                    </a:lnTo>
                    <a:lnTo>
                      <a:pt x="928" y="275"/>
                    </a:lnTo>
                    <a:lnTo>
                      <a:pt x="969" y="257"/>
                    </a:lnTo>
                    <a:lnTo>
                      <a:pt x="1008" y="238"/>
                    </a:lnTo>
                    <a:lnTo>
                      <a:pt x="1046" y="220"/>
                    </a:lnTo>
                    <a:lnTo>
                      <a:pt x="1079" y="200"/>
                    </a:lnTo>
                    <a:lnTo>
                      <a:pt x="1111" y="182"/>
                    </a:lnTo>
                    <a:lnTo>
                      <a:pt x="1139" y="164"/>
                    </a:lnTo>
                    <a:lnTo>
                      <a:pt x="1162" y="150"/>
                    </a:lnTo>
                    <a:lnTo>
                      <a:pt x="1182" y="137"/>
                    </a:lnTo>
                    <a:lnTo>
                      <a:pt x="1195" y="128"/>
                    </a:lnTo>
                    <a:lnTo>
                      <a:pt x="1205" y="122"/>
                    </a:lnTo>
                    <a:lnTo>
                      <a:pt x="1209" y="120"/>
                    </a:lnTo>
                    <a:lnTo>
                      <a:pt x="1203" y="119"/>
                    </a:lnTo>
                    <a:lnTo>
                      <a:pt x="1186" y="119"/>
                    </a:lnTo>
                    <a:lnTo>
                      <a:pt x="1161" y="119"/>
                    </a:lnTo>
                    <a:lnTo>
                      <a:pt x="1130" y="119"/>
                    </a:lnTo>
                    <a:lnTo>
                      <a:pt x="1091" y="119"/>
                    </a:lnTo>
                    <a:lnTo>
                      <a:pt x="1048" y="119"/>
                    </a:lnTo>
                    <a:lnTo>
                      <a:pt x="1002" y="119"/>
                    </a:lnTo>
                    <a:lnTo>
                      <a:pt x="955" y="119"/>
                    </a:lnTo>
                    <a:lnTo>
                      <a:pt x="905" y="118"/>
                    </a:lnTo>
                    <a:lnTo>
                      <a:pt x="857" y="117"/>
                    </a:lnTo>
                    <a:lnTo>
                      <a:pt x="811" y="116"/>
                    </a:lnTo>
                    <a:lnTo>
                      <a:pt x="770" y="116"/>
                    </a:lnTo>
                    <a:lnTo>
                      <a:pt x="731" y="115"/>
                    </a:lnTo>
                    <a:lnTo>
                      <a:pt x="701" y="113"/>
                    </a:lnTo>
                    <a:lnTo>
                      <a:pt x="678" y="113"/>
                    </a:lnTo>
                    <a:lnTo>
                      <a:pt x="665" y="112"/>
                    </a:lnTo>
                    <a:lnTo>
                      <a:pt x="650" y="108"/>
                    </a:lnTo>
                    <a:lnTo>
                      <a:pt x="627" y="103"/>
                    </a:lnTo>
                    <a:lnTo>
                      <a:pt x="597" y="97"/>
                    </a:lnTo>
                    <a:lnTo>
                      <a:pt x="561" y="90"/>
                    </a:lnTo>
                    <a:lnTo>
                      <a:pt x="519" y="79"/>
                    </a:lnTo>
                    <a:lnTo>
                      <a:pt x="475" y="70"/>
                    </a:lnTo>
                    <a:lnTo>
                      <a:pt x="427" y="60"/>
                    </a:lnTo>
                    <a:lnTo>
                      <a:pt x="381" y="51"/>
                    </a:lnTo>
                    <a:lnTo>
                      <a:pt x="332" y="42"/>
                    </a:lnTo>
                    <a:lnTo>
                      <a:pt x="288" y="32"/>
                    </a:lnTo>
                    <a:lnTo>
                      <a:pt x="246" y="22"/>
                    </a:lnTo>
                    <a:lnTo>
                      <a:pt x="209" y="15"/>
                    </a:lnTo>
                    <a:lnTo>
                      <a:pt x="177" y="8"/>
                    </a:lnTo>
                    <a:lnTo>
                      <a:pt x="154" y="4"/>
                    </a:lnTo>
                    <a:lnTo>
                      <a:pt x="138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7D7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43042" name="Picture 30" descr="hm00385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449" y="3007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3" name="Picture 31" descr="hm00385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545" y="2863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4" name="Rectangle 32"/>
          <p:cNvSpPr>
            <a:spLocks noChangeArrowheads="1"/>
          </p:cNvSpPr>
          <p:nvPr/>
        </p:nvSpPr>
        <p:spPr bwMode="auto">
          <a:xfrm>
            <a:off x="4241800" y="1892300"/>
            <a:ext cx="16859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chemeClr val="accent2"/>
                </a:solidFill>
              </a:rPr>
              <a:t>- 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</a:t>
            </a:r>
            <a:r>
              <a:rPr lang="en-US" altLang="en-US" sz="3000" baseline="-25000">
                <a:solidFill>
                  <a:schemeClr val="accent2"/>
                </a:solidFill>
              </a:rPr>
              <a:t>v</a:t>
            </a:r>
            <a:r>
              <a:rPr lang="en-US" altLang="en-US" sz="3000">
                <a:solidFill>
                  <a:schemeClr val="accent2"/>
                </a:solidFill>
              </a:rPr>
              <a:t> F</a:t>
            </a:r>
            <a:r>
              <a:rPr lang="en-US" altLang="en-US" sz="3000" baseline="-25000">
                <a:solidFill>
                  <a:schemeClr val="accent2"/>
                </a:solidFill>
              </a:rPr>
              <a:t>&lt;v,s&gt;</a:t>
            </a:r>
          </a:p>
        </p:txBody>
      </p:sp>
      <p:grpSp>
        <p:nvGrpSpPr>
          <p:cNvPr id="43015" name="Group 33"/>
          <p:cNvGrpSpPr>
            <a:grpSpLocks/>
          </p:cNvGrpSpPr>
          <p:nvPr/>
        </p:nvGrpSpPr>
        <p:grpSpPr bwMode="auto">
          <a:xfrm>
            <a:off x="1295400" y="5105400"/>
            <a:ext cx="614363" cy="609600"/>
            <a:chOff x="4172" y="1655"/>
            <a:chExt cx="579" cy="571"/>
          </a:xfrm>
        </p:grpSpPr>
        <p:sp>
          <p:nvSpPr>
            <p:cNvPr id="43031" name="Freeform 34"/>
            <p:cNvSpPr>
              <a:spLocks/>
            </p:cNvSpPr>
            <p:nvPr/>
          </p:nvSpPr>
          <p:spPr bwMode="auto">
            <a:xfrm flipH="1">
              <a:off x="4383" y="1860"/>
              <a:ext cx="338" cy="247"/>
            </a:xfrm>
            <a:custGeom>
              <a:avLst/>
              <a:gdLst>
                <a:gd name="T0" fmla="*/ 0 w 676"/>
                <a:gd name="T1" fmla="*/ 161 h 493"/>
                <a:gd name="T2" fmla="*/ 111 w 676"/>
                <a:gd name="T3" fmla="*/ 0 h 493"/>
                <a:gd name="T4" fmla="*/ 190 w 676"/>
                <a:gd name="T5" fmla="*/ 0 h 493"/>
                <a:gd name="T6" fmla="*/ 338 w 676"/>
                <a:gd name="T7" fmla="*/ 110 h 493"/>
                <a:gd name="T8" fmla="*/ 336 w 676"/>
                <a:gd name="T9" fmla="*/ 145 h 493"/>
                <a:gd name="T10" fmla="*/ 250 w 676"/>
                <a:gd name="T11" fmla="*/ 213 h 493"/>
                <a:gd name="T12" fmla="*/ 66 w 676"/>
                <a:gd name="T13" fmla="*/ 247 h 493"/>
                <a:gd name="T14" fmla="*/ 0 w 676"/>
                <a:gd name="T15" fmla="*/ 161 h 493"/>
                <a:gd name="T16" fmla="*/ 0 w 676"/>
                <a:gd name="T17" fmla="*/ 161 h 4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6" h="493">
                  <a:moveTo>
                    <a:pt x="0" y="322"/>
                  </a:moveTo>
                  <a:lnTo>
                    <a:pt x="222" y="0"/>
                  </a:lnTo>
                  <a:lnTo>
                    <a:pt x="380" y="0"/>
                  </a:lnTo>
                  <a:lnTo>
                    <a:pt x="676" y="220"/>
                  </a:lnTo>
                  <a:lnTo>
                    <a:pt x="672" y="289"/>
                  </a:lnTo>
                  <a:lnTo>
                    <a:pt x="500" y="426"/>
                  </a:lnTo>
                  <a:lnTo>
                    <a:pt x="132" y="493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C99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35"/>
            <p:cNvSpPr>
              <a:spLocks/>
            </p:cNvSpPr>
            <p:nvPr/>
          </p:nvSpPr>
          <p:spPr bwMode="auto">
            <a:xfrm flipH="1">
              <a:off x="4172" y="1655"/>
              <a:ext cx="395" cy="336"/>
            </a:xfrm>
            <a:custGeom>
              <a:avLst/>
              <a:gdLst>
                <a:gd name="T0" fmla="*/ 1 w 789"/>
                <a:gd name="T1" fmla="*/ 127 h 671"/>
                <a:gd name="T2" fmla="*/ 9 w 789"/>
                <a:gd name="T3" fmla="*/ 116 h 671"/>
                <a:gd name="T4" fmla="*/ 23 w 789"/>
                <a:gd name="T5" fmla="*/ 98 h 671"/>
                <a:gd name="T6" fmla="*/ 44 w 789"/>
                <a:gd name="T7" fmla="*/ 75 h 671"/>
                <a:gd name="T8" fmla="*/ 70 w 789"/>
                <a:gd name="T9" fmla="*/ 51 h 671"/>
                <a:gd name="T10" fmla="*/ 100 w 789"/>
                <a:gd name="T11" fmla="*/ 28 h 671"/>
                <a:gd name="T12" fmla="*/ 132 w 789"/>
                <a:gd name="T13" fmla="*/ 10 h 671"/>
                <a:gd name="T14" fmla="*/ 167 w 789"/>
                <a:gd name="T15" fmla="*/ 1 h 671"/>
                <a:gd name="T16" fmla="*/ 243 w 789"/>
                <a:gd name="T17" fmla="*/ 6 h 671"/>
                <a:gd name="T18" fmla="*/ 312 w 789"/>
                <a:gd name="T19" fmla="*/ 46 h 671"/>
                <a:gd name="T20" fmla="*/ 316 w 789"/>
                <a:gd name="T21" fmla="*/ 52 h 671"/>
                <a:gd name="T22" fmla="*/ 323 w 789"/>
                <a:gd name="T23" fmla="*/ 63 h 671"/>
                <a:gd name="T24" fmla="*/ 331 w 789"/>
                <a:gd name="T25" fmla="*/ 77 h 671"/>
                <a:gd name="T26" fmla="*/ 340 w 789"/>
                <a:gd name="T27" fmla="*/ 93 h 671"/>
                <a:gd name="T28" fmla="*/ 348 w 789"/>
                <a:gd name="T29" fmla="*/ 111 h 671"/>
                <a:gd name="T30" fmla="*/ 355 w 789"/>
                <a:gd name="T31" fmla="*/ 128 h 671"/>
                <a:gd name="T32" fmla="*/ 358 w 789"/>
                <a:gd name="T33" fmla="*/ 143 h 671"/>
                <a:gd name="T34" fmla="*/ 359 w 789"/>
                <a:gd name="T35" fmla="*/ 153 h 671"/>
                <a:gd name="T36" fmla="*/ 356 w 789"/>
                <a:gd name="T37" fmla="*/ 162 h 671"/>
                <a:gd name="T38" fmla="*/ 352 w 789"/>
                <a:gd name="T39" fmla="*/ 171 h 671"/>
                <a:gd name="T40" fmla="*/ 347 w 789"/>
                <a:gd name="T41" fmla="*/ 181 h 671"/>
                <a:gd name="T42" fmla="*/ 342 w 789"/>
                <a:gd name="T43" fmla="*/ 193 h 671"/>
                <a:gd name="T44" fmla="*/ 338 w 789"/>
                <a:gd name="T45" fmla="*/ 205 h 671"/>
                <a:gd name="T46" fmla="*/ 335 w 789"/>
                <a:gd name="T47" fmla="*/ 219 h 671"/>
                <a:gd name="T48" fmla="*/ 334 w 789"/>
                <a:gd name="T49" fmla="*/ 234 h 671"/>
                <a:gd name="T50" fmla="*/ 335 w 789"/>
                <a:gd name="T51" fmla="*/ 246 h 671"/>
                <a:gd name="T52" fmla="*/ 339 w 789"/>
                <a:gd name="T53" fmla="*/ 256 h 671"/>
                <a:gd name="T54" fmla="*/ 348 w 789"/>
                <a:gd name="T55" fmla="*/ 268 h 671"/>
                <a:gd name="T56" fmla="*/ 358 w 789"/>
                <a:gd name="T57" fmla="*/ 280 h 671"/>
                <a:gd name="T58" fmla="*/ 370 w 789"/>
                <a:gd name="T59" fmla="*/ 292 h 671"/>
                <a:gd name="T60" fmla="*/ 381 w 789"/>
                <a:gd name="T61" fmla="*/ 302 h 671"/>
                <a:gd name="T62" fmla="*/ 389 w 789"/>
                <a:gd name="T63" fmla="*/ 311 h 671"/>
                <a:gd name="T64" fmla="*/ 394 w 789"/>
                <a:gd name="T65" fmla="*/ 315 h 671"/>
                <a:gd name="T66" fmla="*/ 253 w 789"/>
                <a:gd name="T67" fmla="*/ 336 h 671"/>
                <a:gd name="T68" fmla="*/ 2 w 789"/>
                <a:gd name="T69" fmla="*/ 174 h 671"/>
                <a:gd name="T70" fmla="*/ 0 w 789"/>
                <a:gd name="T71" fmla="*/ 129 h 6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89" h="671">
                  <a:moveTo>
                    <a:pt x="0" y="257"/>
                  </a:moveTo>
                  <a:lnTo>
                    <a:pt x="1" y="253"/>
                  </a:lnTo>
                  <a:lnTo>
                    <a:pt x="8" y="244"/>
                  </a:lnTo>
                  <a:lnTo>
                    <a:pt x="18" y="232"/>
                  </a:lnTo>
                  <a:lnTo>
                    <a:pt x="31" y="216"/>
                  </a:lnTo>
                  <a:lnTo>
                    <a:pt x="46" y="195"/>
                  </a:lnTo>
                  <a:lnTo>
                    <a:pt x="66" y="174"/>
                  </a:lnTo>
                  <a:lnTo>
                    <a:pt x="88" y="149"/>
                  </a:lnTo>
                  <a:lnTo>
                    <a:pt x="114" y="126"/>
                  </a:lnTo>
                  <a:lnTo>
                    <a:pt x="140" y="101"/>
                  </a:lnTo>
                  <a:lnTo>
                    <a:pt x="169" y="77"/>
                  </a:lnTo>
                  <a:lnTo>
                    <a:pt x="199" y="55"/>
                  </a:lnTo>
                  <a:lnTo>
                    <a:pt x="232" y="37"/>
                  </a:lnTo>
                  <a:lnTo>
                    <a:pt x="264" y="20"/>
                  </a:lnTo>
                  <a:lnTo>
                    <a:pt x="299" y="9"/>
                  </a:lnTo>
                  <a:lnTo>
                    <a:pt x="333" y="1"/>
                  </a:lnTo>
                  <a:lnTo>
                    <a:pt x="368" y="0"/>
                  </a:lnTo>
                  <a:lnTo>
                    <a:pt x="486" y="12"/>
                  </a:lnTo>
                  <a:lnTo>
                    <a:pt x="624" y="91"/>
                  </a:lnTo>
                  <a:lnTo>
                    <a:pt x="624" y="92"/>
                  </a:lnTo>
                  <a:lnTo>
                    <a:pt x="627" y="95"/>
                  </a:lnTo>
                  <a:lnTo>
                    <a:pt x="631" y="103"/>
                  </a:lnTo>
                  <a:lnTo>
                    <a:pt x="638" y="114"/>
                  </a:lnTo>
                  <a:lnTo>
                    <a:pt x="645" y="125"/>
                  </a:lnTo>
                  <a:lnTo>
                    <a:pt x="653" y="139"/>
                  </a:lnTo>
                  <a:lnTo>
                    <a:pt x="662" y="153"/>
                  </a:lnTo>
                  <a:lnTo>
                    <a:pt x="671" y="170"/>
                  </a:lnTo>
                  <a:lnTo>
                    <a:pt x="680" y="186"/>
                  </a:lnTo>
                  <a:lnTo>
                    <a:pt x="688" y="205"/>
                  </a:lnTo>
                  <a:lnTo>
                    <a:pt x="695" y="221"/>
                  </a:lnTo>
                  <a:lnTo>
                    <a:pt x="704" y="239"/>
                  </a:lnTo>
                  <a:lnTo>
                    <a:pt x="709" y="255"/>
                  </a:lnTo>
                  <a:lnTo>
                    <a:pt x="714" y="271"/>
                  </a:lnTo>
                  <a:lnTo>
                    <a:pt x="716" y="286"/>
                  </a:lnTo>
                  <a:lnTo>
                    <a:pt x="719" y="301"/>
                  </a:lnTo>
                  <a:lnTo>
                    <a:pt x="718" y="306"/>
                  </a:lnTo>
                  <a:lnTo>
                    <a:pt x="715" y="314"/>
                  </a:lnTo>
                  <a:lnTo>
                    <a:pt x="712" y="323"/>
                  </a:lnTo>
                  <a:lnTo>
                    <a:pt x="709" y="333"/>
                  </a:lnTo>
                  <a:lnTo>
                    <a:pt x="704" y="342"/>
                  </a:lnTo>
                  <a:lnTo>
                    <a:pt x="700" y="352"/>
                  </a:lnTo>
                  <a:lnTo>
                    <a:pt x="694" y="362"/>
                  </a:lnTo>
                  <a:lnTo>
                    <a:pt x="691" y="374"/>
                  </a:lnTo>
                  <a:lnTo>
                    <a:pt x="684" y="385"/>
                  </a:lnTo>
                  <a:lnTo>
                    <a:pt x="680" y="397"/>
                  </a:lnTo>
                  <a:lnTo>
                    <a:pt x="676" y="409"/>
                  </a:lnTo>
                  <a:lnTo>
                    <a:pt x="672" y="425"/>
                  </a:lnTo>
                  <a:lnTo>
                    <a:pt x="669" y="438"/>
                  </a:lnTo>
                  <a:lnTo>
                    <a:pt x="667" y="452"/>
                  </a:lnTo>
                  <a:lnTo>
                    <a:pt x="667" y="468"/>
                  </a:lnTo>
                  <a:lnTo>
                    <a:pt x="668" y="484"/>
                  </a:lnTo>
                  <a:lnTo>
                    <a:pt x="669" y="492"/>
                  </a:lnTo>
                  <a:lnTo>
                    <a:pt x="672" y="501"/>
                  </a:lnTo>
                  <a:lnTo>
                    <a:pt x="678" y="511"/>
                  </a:lnTo>
                  <a:lnTo>
                    <a:pt x="687" y="523"/>
                  </a:lnTo>
                  <a:lnTo>
                    <a:pt x="695" y="535"/>
                  </a:lnTo>
                  <a:lnTo>
                    <a:pt x="705" y="547"/>
                  </a:lnTo>
                  <a:lnTo>
                    <a:pt x="716" y="559"/>
                  </a:lnTo>
                  <a:lnTo>
                    <a:pt x="729" y="573"/>
                  </a:lnTo>
                  <a:lnTo>
                    <a:pt x="740" y="584"/>
                  </a:lnTo>
                  <a:lnTo>
                    <a:pt x="751" y="595"/>
                  </a:lnTo>
                  <a:lnTo>
                    <a:pt x="761" y="604"/>
                  </a:lnTo>
                  <a:lnTo>
                    <a:pt x="771" y="614"/>
                  </a:lnTo>
                  <a:lnTo>
                    <a:pt x="777" y="621"/>
                  </a:lnTo>
                  <a:lnTo>
                    <a:pt x="784" y="627"/>
                  </a:lnTo>
                  <a:lnTo>
                    <a:pt x="787" y="630"/>
                  </a:lnTo>
                  <a:lnTo>
                    <a:pt x="789" y="632"/>
                  </a:lnTo>
                  <a:lnTo>
                    <a:pt x="506" y="671"/>
                  </a:lnTo>
                  <a:lnTo>
                    <a:pt x="407" y="566"/>
                  </a:lnTo>
                  <a:lnTo>
                    <a:pt x="4" y="347"/>
                  </a:lnTo>
                  <a:lnTo>
                    <a:pt x="0" y="257"/>
                  </a:lnTo>
                  <a:close/>
                </a:path>
              </a:pathLst>
            </a:custGeom>
            <a:solidFill>
              <a:srgbClr val="CF8F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36"/>
            <p:cNvSpPr>
              <a:spLocks/>
            </p:cNvSpPr>
            <p:nvPr/>
          </p:nvSpPr>
          <p:spPr bwMode="auto">
            <a:xfrm flipH="1">
              <a:off x="4287" y="1703"/>
              <a:ext cx="225" cy="267"/>
            </a:xfrm>
            <a:custGeom>
              <a:avLst/>
              <a:gdLst>
                <a:gd name="T0" fmla="*/ 92 w 448"/>
                <a:gd name="T1" fmla="*/ 267 h 534"/>
                <a:gd name="T2" fmla="*/ 0 w 448"/>
                <a:gd name="T3" fmla="*/ 220 h 534"/>
                <a:gd name="T4" fmla="*/ 29 w 448"/>
                <a:gd name="T5" fmla="*/ 135 h 534"/>
                <a:gd name="T6" fmla="*/ 54 w 448"/>
                <a:gd name="T7" fmla="*/ 74 h 534"/>
                <a:gd name="T8" fmla="*/ 90 w 448"/>
                <a:gd name="T9" fmla="*/ 32 h 534"/>
                <a:gd name="T10" fmla="*/ 138 w 448"/>
                <a:gd name="T11" fmla="*/ 3 h 534"/>
                <a:gd name="T12" fmla="*/ 186 w 448"/>
                <a:gd name="T13" fmla="*/ 0 h 534"/>
                <a:gd name="T14" fmla="*/ 225 w 448"/>
                <a:gd name="T15" fmla="*/ 6 h 534"/>
                <a:gd name="T16" fmla="*/ 200 w 448"/>
                <a:gd name="T17" fmla="*/ 164 h 534"/>
                <a:gd name="T18" fmla="*/ 137 w 448"/>
                <a:gd name="T19" fmla="*/ 188 h 534"/>
                <a:gd name="T20" fmla="*/ 92 w 448"/>
                <a:gd name="T21" fmla="*/ 267 h 534"/>
                <a:gd name="T22" fmla="*/ 92 w 448"/>
                <a:gd name="T23" fmla="*/ 267 h 5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8" h="534">
                  <a:moveTo>
                    <a:pt x="183" y="534"/>
                  </a:moveTo>
                  <a:lnTo>
                    <a:pt x="0" y="440"/>
                  </a:lnTo>
                  <a:lnTo>
                    <a:pt x="58" y="269"/>
                  </a:lnTo>
                  <a:lnTo>
                    <a:pt x="107" y="148"/>
                  </a:lnTo>
                  <a:lnTo>
                    <a:pt x="179" y="64"/>
                  </a:lnTo>
                  <a:lnTo>
                    <a:pt x="274" y="6"/>
                  </a:lnTo>
                  <a:lnTo>
                    <a:pt x="370" y="0"/>
                  </a:lnTo>
                  <a:lnTo>
                    <a:pt x="448" y="12"/>
                  </a:lnTo>
                  <a:lnTo>
                    <a:pt x="399" y="328"/>
                  </a:lnTo>
                  <a:lnTo>
                    <a:pt x="273" y="376"/>
                  </a:lnTo>
                  <a:lnTo>
                    <a:pt x="183" y="534"/>
                  </a:lnTo>
                  <a:close/>
                </a:path>
              </a:pathLst>
            </a:custGeom>
            <a:solidFill>
              <a:srgbClr val="F79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37"/>
            <p:cNvSpPr>
              <a:spLocks/>
            </p:cNvSpPr>
            <p:nvPr/>
          </p:nvSpPr>
          <p:spPr bwMode="auto">
            <a:xfrm flipH="1">
              <a:off x="4318" y="1773"/>
              <a:ext cx="125" cy="68"/>
            </a:xfrm>
            <a:custGeom>
              <a:avLst/>
              <a:gdLst>
                <a:gd name="T0" fmla="*/ 0 w 251"/>
                <a:gd name="T1" fmla="*/ 9 h 136"/>
                <a:gd name="T2" fmla="*/ 29 w 251"/>
                <a:gd name="T3" fmla="*/ 0 h 136"/>
                <a:gd name="T4" fmla="*/ 72 w 251"/>
                <a:gd name="T5" fmla="*/ 7 h 136"/>
                <a:gd name="T6" fmla="*/ 125 w 251"/>
                <a:gd name="T7" fmla="*/ 31 h 136"/>
                <a:gd name="T8" fmla="*/ 125 w 251"/>
                <a:gd name="T9" fmla="*/ 68 h 136"/>
                <a:gd name="T10" fmla="*/ 65 w 251"/>
                <a:gd name="T11" fmla="*/ 64 h 136"/>
                <a:gd name="T12" fmla="*/ 26 w 251"/>
                <a:gd name="T13" fmla="*/ 39 h 136"/>
                <a:gd name="T14" fmla="*/ 0 w 251"/>
                <a:gd name="T15" fmla="*/ 9 h 136"/>
                <a:gd name="T16" fmla="*/ 0 w 251"/>
                <a:gd name="T17" fmla="*/ 9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1" h="136">
                  <a:moveTo>
                    <a:pt x="0" y="18"/>
                  </a:moveTo>
                  <a:lnTo>
                    <a:pt x="59" y="0"/>
                  </a:lnTo>
                  <a:lnTo>
                    <a:pt x="145" y="13"/>
                  </a:lnTo>
                  <a:lnTo>
                    <a:pt x="251" y="61"/>
                  </a:lnTo>
                  <a:lnTo>
                    <a:pt x="251" y="136"/>
                  </a:lnTo>
                  <a:lnTo>
                    <a:pt x="131" y="128"/>
                  </a:lnTo>
                  <a:lnTo>
                    <a:pt x="52" y="7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7F7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38"/>
            <p:cNvSpPr>
              <a:spLocks/>
            </p:cNvSpPr>
            <p:nvPr/>
          </p:nvSpPr>
          <p:spPr bwMode="auto">
            <a:xfrm flipH="1">
              <a:off x="4249" y="1657"/>
              <a:ext cx="343" cy="327"/>
            </a:xfrm>
            <a:custGeom>
              <a:avLst/>
              <a:gdLst>
                <a:gd name="T0" fmla="*/ 134 w 686"/>
                <a:gd name="T1" fmla="*/ 16 h 655"/>
                <a:gd name="T2" fmla="*/ 34 w 686"/>
                <a:gd name="T3" fmla="*/ 97 h 655"/>
                <a:gd name="T4" fmla="*/ 52 w 686"/>
                <a:gd name="T5" fmla="*/ 294 h 655"/>
                <a:gd name="T6" fmla="*/ 101 w 686"/>
                <a:gd name="T7" fmla="*/ 235 h 655"/>
                <a:gd name="T8" fmla="*/ 189 w 686"/>
                <a:gd name="T9" fmla="*/ 71 h 655"/>
                <a:gd name="T10" fmla="*/ 286 w 686"/>
                <a:gd name="T11" fmla="*/ 67 h 655"/>
                <a:gd name="T12" fmla="*/ 276 w 686"/>
                <a:gd name="T13" fmla="*/ 108 h 655"/>
                <a:gd name="T14" fmla="*/ 257 w 686"/>
                <a:gd name="T15" fmla="*/ 132 h 655"/>
                <a:gd name="T16" fmla="*/ 234 w 686"/>
                <a:gd name="T17" fmla="*/ 122 h 655"/>
                <a:gd name="T18" fmla="*/ 215 w 686"/>
                <a:gd name="T19" fmla="*/ 124 h 655"/>
                <a:gd name="T20" fmla="*/ 214 w 686"/>
                <a:gd name="T21" fmla="*/ 149 h 655"/>
                <a:gd name="T22" fmla="*/ 239 w 686"/>
                <a:gd name="T23" fmla="*/ 161 h 655"/>
                <a:gd name="T24" fmla="*/ 259 w 686"/>
                <a:gd name="T25" fmla="*/ 155 h 655"/>
                <a:gd name="T26" fmla="*/ 268 w 686"/>
                <a:gd name="T27" fmla="*/ 169 h 655"/>
                <a:gd name="T28" fmla="*/ 257 w 686"/>
                <a:gd name="T29" fmla="*/ 178 h 655"/>
                <a:gd name="T30" fmla="*/ 226 w 686"/>
                <a:gd name="T31" fmla="*/ 181 h 655"/>
                <a:gd name="T32" fmla="*/ 205 w 686"/>
                <a:gd name="T33" fmla="*/ 198 h 655"/>
                <a:gd name="T34" fmla="*/ 200 w 686"/>
                <a:gd name="T35" fmla="*/ 227 h 655"/>
                <a:gd name="T36" fmla="*/ 189 w 686"/>
                <a:gd name="T37" fmla="*/ 263 h 655"/>
                <a:gd name="T38" fmla="*/ 161 w 686"/>
                <a:gd name="T39" fmla="*/ 293 h 655"/>
                <a:gd name="T40" fmla="*/ 130 w 686"/>
                <a:gd name="T41" fmla="*/ 288 h 655"/>
                <a:gd name="T42" fmla="*/ 114 w 686"/>
                <a:gd name="T43" fmla="*/ 272 h 655"/>
                <a:gd name="T44" fmla="*/ 142 w 686"/>
                <a:gd name="T45" fmla="*/ 303 h 655"/>
                <a:gd name="T46" fmla="*/ 223 w 686"/>
                <a:gd name="T47" fmla="*/ 311 h 655"/>
                <a:gd name="T48" fmla="*/ 249 w 686"/>
                <a:gd name="T49" fmla="*/ 269 h 655"/>
                <a:gd name="T50" fmla="*/ 226 w 686"/>
                <a:gd name="T51" fmla="*/ 255 h 655"/>
                <a:gd name="T52" fmla="*/ 292 w 686"/>
                <a:gd name="T53" fmla="*/ 237 h 655"/>
                <a:gd name="T54" fmla="*/ 312 w 686"/>
                <a:gd name="T55" fmla="*/ 244 h 655"/>
                <a:gd name="T56" fmla="*/ 322 w 686"/>
                <a:gd name="T57" fmla="*/ 234 h 655"/>
                <a:gd name="T58" fmla="*/ 313 w 686"/>
                <a:gd name="T59" fmla="*/ 198 h 655"/>
                <a:gd name="T60" fmla="*/ 311 w 686"/>
                <a:gd name="T61" fmla="*/ 177 h 655"/>
                <a:gd name="T62" fmla="*/ 338 w 686"/>
                <a:gd name="T63" fmla="*/ 135 h 655"/>
                <a:gd name="T64" fmla="*/ 326 w 686"/>
                <a:gd name="T65" fmla="*/ 64 h 655"/>
                <a:gd name="T66" fmla="*/ 323 w 686"/>
                <a:gd name="T67" fmla="*/ 30 h 655"/>
                <a:gd name="T68" fmla="*/ 276 w 686"/>
                <a:gd name="T69" fmla="*/ 4 h 655"/>
                <a:gd name="T70" fmla="*/ 257 w 686"/>
                <a:gd name="T71" fmla="*/ 4 h 655"/>
                <a:gd name="T72" fmla="*/ 290 w 686"/>
                <a:gd name="T73" fmla="*/ 21 h 655"/>
                <a:gd name="T74" fmla="*/ 297 w 686"/>
                <a:gd name="T75" fmla="*/ 31 h 655"/>
                <a:gd name="T76" fmla="*/ 275 w 686"/>
                <a:gd name="T77" fmla="*/ 26 h 655"/>
                <a:gd name="T78" fmla="*/ 268 w 686"/>
                <a:gd name="T79" fmla="*/ 31 h 655"/>
                <a:gd name="T80" fmla="*/ 295 w 686"/>
                <a:gd name="T81" fmla="*/ 38 h 655"/>
                <a:gd name="T82" fmla="*/ 303 w 686"/>
                <a:gd name="T83" fmla="*/ 45 h 655"/>
                <a:gd name="T84" fmla="*/ 214 w 686"/>
                <a:gd name="T85" fmla="*/ 48 h 655"/>
                <a:gd name="T86" fmla="*/ 105 w 686"/>
                <a:gd name="T87" fmla="*/ 178 h 655"/>
                <a:gd name="T88" fmla="*/ 108 w 686"/>
                <a:gd name="T89" fmla="*/ 144 h 655"/>
                <a:gd name="T90" fmla="*/ 154 w 686"/>
                <a:gd name="T91" fmla="*/ 73 h 655"/>
                <a:gd name="T92" fmla="*/ 157 w 686"/>
                <a:gd name="T93" fmla="*/ 56 h 655"/>
                <a:gd name="T94" fmla="*/ 103 w 686"/>
                <a:gd name="T95" fmla="*/ 114 h 655"/>
                <a:gd name="T96" fmla="*/ 74 w 686"/>
                <a:gd name="T97" fmla="*/ 178 h 655"/>
                <a:gd name="T98" fmla="*/ 76 w 686"/>
                <a:gd name="T99" fmla="*/ 138 h 655"/>
                <a:gd name="T100" fmla="*/ 118 w 686"/>
                <a:gd name="T101" fmla="*/ 75 h 655"/>
                <a:gd name="T102" fmla="*/ 87 w 686"/>
                <a:gd name="T103" fmla="*/ 89 h 655"/>
                <a:gd name="T104" fmla="*/ 52 w 686"/>
                <a:gd name="T105" fmla="*/ 136 h 655"/>
                <a:gd name="T106" fmla="*/ 44 w 686"/>
                <a:gd name="T107" fmla="*/ 143 h 655"/>
                <a:gd name="T108" fmla="*/ 81 w 686"/>
                <a:gd name="T109" fmla="*/ 65 h 655"/>
                <a:gd name="T110" fmla="*/ 177 w 686"/>
                <a:gd name="T111" fmla="*/ 0 h 65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86" h="655">
                  <a:moveTo>
                    <a:pt x="354" y="0"/>
                  </a:moveTo>
                  <a:lnTo>
                    <a:pt x="352" y="0"/>
                  </a:lnTo>
                  <a:lnTo>
                    <a:pt x="343" y="3"/>
                  </a:lnTo>
                  <a:lnTo>
                    <a:pt x="330" y="7"/>
                  </a:lnTo>
                  <a:lnTo>
                    <a:pt x="312" y="14"/>
                  </a:lnTo>
                  <a:lnTo>
                    <a:pt x="291" y="21"/>
                  </a:lnTo>
                  <a:lnTo>
                    <a:pt x="267" y="32"/>
                  </a:lnTo>
                  <a:lnTo>
                    <a:pt x="240" y="46"/>
                  </a:lnTo>
                  <a:lnTo>
                    <a:pt x="214" y="63"/>
                  </a:lnTo>
                  <a:lnTo>
                    <a:pt x="183" y="82"/>
                  </a:lnTo>
                  <a:lnTo>
                    <a:pt x="154" y="105"/>
                  </a:lnTo>
                  <a:lnTo>
                    <a:pt x="124" y="132"/>
                  </a:lnTo>
                  <a:lnTo>
                    <a:pt x="95" y="162"/>
                  </a:lnTo>
                  <a:lnTo>
                    <a:pt x="68" y="195"/>
                  </a:lnTo>
                  <a:lnTo>
                    <a:pt x="42" y="233"/>
                  </a:lnTo>
                  <a:lnTo>
                    <a:pt x="19" y="275"/>
                  </a:lnTo>
                  <a:lnTo>
                    <a:pt x="0" y="322"/>
                  </a:lnTo>
                  <a:lnTo>
                    <a:pt x="51" y="420"/>
                  </a:lnTo>
                  <a:lnTo>
                    <a:pt x="36" y="458"/>
                  </a:lnTo>
                  <a:lnTo>
                    <a:pt x="108" y="542"/>
                  </a:lnTo>
                  <a:lnTo>
                    <a:pt x="103" y="589"/>
                  </a:lnTo>
                  <a:lnTo>
                    <a:pt x="188" y="655"/>
                  </a:lnTo>
                  <a:lnTo>
                    <a:pt x="187" y="647"/>
                  </a:lnTo>
                  <a:lnTo>
                    <a:pt x="187" y="628"/>
                  </a:lnTo>
                  <a:lnTo>
                    <a:pt x="187" y="600"/>
                  </a:lnTo>
                  <a:lnTo>
                    <a:pt x="190" y="563"/>
                  </a:lnTo>
                  <a:lnTo>
                    <a:pt x="195" y="519"/>
                  </a:lnTo>
                  <a:lnTo>
                    <a:pt x="202" y="470"/>
                  </a:lnTo>
                  <a:lnTo>
                    <a:pt x="211" y="418"/>
                  </a:lnTo>
                  <a:lnTo>
                    <a:pt x="227" y="366"/>
                  </a:lnTo>
                  <a:lnTo>
                    <a:pt x="244" y="312"/>
                  </a:lnTo>
                  <a:lnTo>
                    <a:pt x="268" y="264"/>
                  </a:lnTo>
                  <a:lnTo>
                    <a:pt x="298" y="217"/>
                  </a:lnTo>
                  <a:lnTo>
                    <a:pt x="334" y="176"/>
                  </a:lnTo>
                  <a:lnTo>
                    <a:pt x="377" y="143"/>
                  </a:lnTo>
                  <a:lnTo>
                    <a:pt x="428" y="119"/>
                  </a:lnTo>
                  <a:lnTo>
                    <a:pt x="487" y="107"/>
                  </a:lnTo>
                  <a:lnTo>
                    <a:pt x="556" y="108"/>
                  </a:lnTo>
                  <a:lnTo>
                    <a:pt x="574" y="123"/>
                  </a:lnTo>
                  <a:lnTo>
                    <a:pt x="573" y="124"/>
                  </a:lnTo>
                  <a:lnTo>
                    <a:pt x="573" y="128"/>
                  </a:lnTo>
                  <a:lnTo>
                    <a:pt x="571" y="134"/>
                  </a:lnTo>
                  <a:lnTo>
                    <a:pt x="571" y="143"/>
                  </a:lnTo>
                  <a:lnTo>
                    <a:pt x="569" y="153"/>
                  </a:lnTo>
                  <a:lnTo>
                    <a:pt x="566" y="165"/>
                  </a:lnTo>
                  <a:lnTo>
                    <a:pt x="563" y="177"/>
                  </a:lnTo>
                  <a:lnTo>
                    <a:pt x="560" y="192"/>
                  </a:lnTo>
                  <a:lnTo>
                    <a:pt x="555" y="204"/>
                  </a:lnTo>
                  <a:lnTo>
                    <a:pt x="551" y="217"/>
                  </a:lnTo>
                  <a:lnTo>
                    <a:pt x="546" y="228"/>
                  </a:lnTo>
                  <a:lnTo>
                    <a:pt x="542" y="240"/>
                  </a:lnTo>
                  <a:lnTo>
                    <a:pt x="536" y="249"/>
                  </a:lnTo>
                  <a:lnTo>
                    <a:pt x="530" y="257"/>
                  </a:lnTo>
                  <a:lnTo>
                    <a:pt x="523" y="264"/>
                  </a:lnTo>
                  <a:lnTo>
                    <a:pt x="515" y="267"/>
                  </a:lnTo>
                  <a:lnTo>
                    <a:pt x="513" y="265"/>
                  </a:lnTo>
                  <a:lnTo>
                    <a:pt x="504" y="261"/>
                  </a:lnTo>
                  <a:lnTo>
                    <a:pt x="499" y="258"/>
                  </a:lnTo>
                  <a:lnTo>
                    <a:pt x="493" y="255"/>
                  </a:lnTo>
                  <a:lnTo>
                    <a:pt x="488" y="252"/>
                  </a:lnTo>
                  <a:lnTo>
                    <a:pt x="481" y="250"/>
                  </a:lnTo>
                  <a:lnTo>
                    <a:pt x="475" y="247"/>
                  </a:lnTo>
                  <a:lnTo>
                    <a:pt x="468" y="244"/>
                  </a:lnTo>
                  <a:lnTo>
                    <a:pt x="461" y="240"/>
                  </a:lnTo>
                  <a:lnTo>
                    <a:pt x="457" y="239"/>
                  </a:lnTo>
                  <a:lnTo>
                    <a:pt x="447" y="235"/>
                  </a:lnTo>
                  <a:lnTo>
                    <a:pt x="443" y="234"/>
                  </a:lnTo>
                  <a:lnTo>
                    <a:pt x="437" y="236"/>
                  </a:lnTo>
                  <a:lnTo>
                    <a:pt x="434" y="244"/>
                  </a:lnTo>
                  <a:lnTo>
                    <a:pt x="430" y="249"/>
                  </a:lnTo>
                  <a:lnTo>
                    <a:pt x="428" y="255"/>
                  </a:lnTo>
                  <a:lnTo>
                    <a:pt x="426" y="262"/>
                  </a:lnTo>
                  <a:lnTo>
                    <a:pt x="426" y="270"/>
                  </a:lnTo>
                  <a:lnTo>
                    <a:pt x="424" y="276"/>
                  </a:lnTo>
                  <a:lnTo>
                    <a:pt x="425" y="285"/>
                  </a:lnTo>
                  <a:lnTo>
                    <a:pt x="425" y="290"/>
                  </a:lnTo>
                  <a:lnTo>
                    <a:pt x="428" y="299"/>
                  </a:lnTo>
                  <a:lnTo>
                    <a:pt x="431" y="304"/>
                  </a:lnTo>
                  <a:lnTo>
                    <a:pt x="437" y="310"/>
                  </a:lnTo>
                  <a:lnTo>
                    <a:pt x="444" y="314"/>
                  </a:lnTo>
                  <a:lnTo>
                    <a:pt x="452" y="320"/>
                  </a:lnTo>
                  <a:lnTo>
                    <a:pt x="460" y="321"/>
                  </a:lnTo>
                  <a:lnTo>
                    <a:pt x="469" y="323"/>
                  </a:lnTo>
                  <a:lnTo>
                    <a:pt x="477" y="323"/>
                  </a:lnTo>
                  <a:lnTo>
                    <a:pt x="483" y="324"/>
                  </a:lnTo>
                  <a:lnTo>
                    <a:pt x="490" y="323"/>
                  </a:lnTo>
                  <a:lnTo>
                    <a:pt x="496" y="322"/>
                  </a:lnTo>
                  <a:lnTo>
                    <a:pt x="500" y="321"/>
                  </a:lnTo>
                  <a:lnTo>
                    <a:pt x="504" y="320"/>
                  </a:lnTo>
                  <a:lnTo>
                    <a:pt x="511" y="314"/>
                  </a:lnTo>
                  <a:lnTo>
                    <a:pt x="517" y="311"/>
                  </a:lnTo>
                  <a:lnTo>
                    <a:pt x="519" y="308"/>
                  </a:lnTo>
                  <a:lnTo>
                    <a:pt x="521" y="308"/>
                  </a:lnTo>
                  <a:lnTo>
                    <a:pt x="523" y="310"/>
                  </a:lnTo>
                  <a:lnTo>
                    <a:pt x="529" y="317"/>
                  </a:lnTo>
                  <a:lnTo>
                    <a:pt x="532" y="321"/>
                  </a:lnTo>
                  <a:lnTo>
                    <a:pt x="535" y="329"/>
                  </a:lnTo>
                  <a:lnTo>
                    <a:pt x="536" y="338"/>
                  </a:lnTo>
                  <a:lnTo>
                    <a:pt x="538" y="348"/>
                  </a:lnTo>
                  <a:lnTo>
                    <a:pt x="536" y="348"/>
                  </a:lnTo>
                  <a:lnTo>
                    <a:pt x="532" y="351"/>
                  </a:lnTo>
                  <a:lnTo>
                    <a:pt x="528" y="351"/>
                  </a:lnTo>
                  <a:lnTo>
                    <a:pt x="525" y="353"/>
                  </a:lnTo>
                  <a:lnTo>
                    <a:pt x="520" y="355"/>
                  </a:lnTo>
                  <a:lnTo>
                    <a:pt x="514" y="356"/>
                  </a:lnTo>
                  <a:lnTo>
                    <a:pt x="508" y="357"/>
                  </a:lnTo>
                  <a:lnTo>
                    <a:pt x="501" y="359"/>
                  </a:lnTo>
                  <a:lnTo>
                    <a:pt x="492" y="360"/>
                  </a:lnTo>
                  <a:lnTo>
                    <a:pt x="485" y="362"/>
                  </a:lnTo>
                  <a:lnTo>
                    <a:pt x="473" y="362"/>
                  </a:lnTo>
                  <a:lnTo>
                    <a:pt x="464" y="363"/>
                  </a:lnTo>
                  <a:lnTo>
                    <a:pt x="451" y="363"/>
                  </a:lnTo>
                  <a:lnTo>
                    <a:pt x="439" y="363"/>
                  </a:lnTo>
                  <a:lnTo>
                    <a:pt x="429" y="364"/>
                  </a:lnTo>
                  <a:lnTo>
                    <a:pt x="423" y="371"/>
                  </a:lnTo>
                  <a:lnTo>
                    <a:pt x="418" y="375"/>
                  </a:lnTo>
                  <a:lnTo>
                    <a:pt x="415" y="382"/>
                  </a:lnTo>
                  <a:lnTo>
                    <a:pt x="412" y="388"/>
                  </a:lnTo>
                  <a:lnTo>
                    <a:pt x="410" y="396"/>
                  </a:lnTo>
                  <a:lnTo>
                    <a:pt x="407" y="403"/>
                  </a:lnTo>
                  <a:lnTo>
                    <a:pt x="405" y="412"/>
                  </a:lnTo>
                  <a:lnTo>
                    <a:pt x="403" y="419"/>
                  </a:lnTo>
                  <a:lnTo>
                    <a:pt x="402" y="428"/>
                  </a:lnTo>
                  <a:lnTo>
                    <a:pt x="400" y="437"/>
                  </a:lnTo>
                  <a:lnTo>
                    <a:pt x="400" y="446"/>
                  </a:lnTo>
                  <a:lnTo>
                    <a:pt x="400" y="455"/>
                  </a:lnTo>
                  <a:lnTo>
                    <a:pt x="400" y="464"/>
                  </a:lnTo>
                  <a:lnTo>
                    <a:pt x="398" y="472"/>
                  </a:lnTo>
                  <a:lnTo>
                    <a:pt x="396" y="481"/>
                  </a:lnTo>
                  <a:lnTo>
                    <a:pt x="392" y="491"/>
                  </a:lnTo>
                  <a:lnTo>
                    <a:pt x="389" y="503"/>
                  </a:lnTo>
                  <a:lnTo>
                    <a:pt x="383" y="514"/>
                  </a:lnTo>
                  <a:lnTo>
                    <a:pt x="377" y="527"/>
                  </a:lnTo>
                  <a:lnTo>
                    <a:pt x="371" y="538"/>
                  </a:lnTo>
                  <a:lnTo>
                    <a:pt x="365" y="550"/>
                  </a:lnTo>
                  <a:lnTo>
                    <a:pt x="356" y="559"/>
                  </a:lnTo>
                  <a:lnTo>
                    <a:pt x="349" y="569"/>
                  </a:lnTo>
                  <a:lnTo>
                    <a:pt x="340" y="576"/>
                  </a:lnTo>
                  <a:lnTo>
                    <a:pt x="331" y="584"/>
                  </a:lnTo>
                  <a:lnTo>
                    <a:pt x="321" y="587"/>
                  </a:lnTo>
                  <a:lnTo>
                    <a:pt x="312" y="592"/>
                  </a:lnTo>
                  <a:lnTo>
                    <a:pt x="302" y="592"/>
                  </a:lnTo>
                  <a:lnTo>
                    <a:pt x="293" y="591"/>
                  </a:lnTo>
                  <a:lnTo>
                    <a:pt x="282" y="587"/>
                  </a:lnTo>
                  <a:lnTo>
                    <a:pt x="274" y="584"/>
                  </a:lnTo>
                  <a:lnTo>
                    <a:pt x="265" y="580"/>
                  </a:lnTo>
                  <a:lnTo>
                    <a:pt x="259" y="576"/>
                  </a:lnTo>
                  <a:lnTo>
                    <a:pt x="252" y="572"/>
                  </a:lnTo>
                  <a:lnTo>
                    <a:pt x="247" y="568"/>
                  </a:lnTo>
                  <a:lnTo>
                    <a:pt x="241" y="565"/>
                  </a:lnTo>
                  <a:lnTo>
                    <a:pt x="239" y="562"/>
                  </a:lnTo>
                  <a:lnTo>
                    <a:pt x="231" y="554"/>
                  </a:lnTo>
                  <a:lnTo>
                    <a:pt x="228" y="550"/>
                  </a:lnTo>
                  <a:lnTo>
                    <a:pt x="227" y="545"/>
                  </a:lnTo>
                  <a:lnTo>
                    <a:pt x="221" y="561"/>
                  </a:lnTo>
                  <a:lnTo>
                    <a:pt x="223" y="562"/>
                  </a:lnTo>
                  <a:lnTo>
                    <a:pt x="228" y="568"/>
                  </a:lnTo>
                  <a:lnTo>
                    <a:pt x="238" y="575"/>
                  </a:lnTo>
                  <a:lnTo>
                    <a:pt x="251" y="585"/>
                  </a:lnTo>
                  <a:lnTo>
                    <a:pt x="266" y="595"/>
                  </a:lnTo>
                  <a:lnTo>
                    <a:pt x="284" y="607"/>
                  </a:lnTo>
                  <a:lnTo>
                    <a:pt x="304" y="617"/>
                  </a:lnTo>
                  <a:lnTo>
                    <a:pt x="326" y="627"/>
                  </a:lnTo>
                  <a:lnTo>
                    <a:pt x="349" y="634"/>
                  </a:lnTo>
                  <a:lnTo>
                    <a:pt x="373" y="637"/>
                  </a:lnTo>
                  <a:lnTo>
                    <a:pt x="397" y="636"/>
                  </a:lnTo>
                  <a:lnTo>
                    <a:pt x="423" y="633"/>
                  </a:lnTo>
                  <a:lnTo>
                    <a:pt x="446" y="623"/>
                  </a:lnTo>
                  <a:lnTo>
                    <a:pt x="470" y="606"/>
                  </a:lnTo>
                  <a:lnTo>
                    <a:pt x="492" y="583"/>
                  </a:lnTo>
                  <a:lnTo>
                    <a:pt x="515" y="552"/>
                  </a:lnTo>
                  <a:lnTo>
                    <a:pt x="514" y="549"/>
                  </a:lnTo>
                  <a:lnTo>
                    <a:pt x="508" y="544"/>
                  </a:lnTo>
                  <a:lnTo>
                    <a:pt x="503" y="541"/>
                  </a:lnTo>
                  <a:lnTo>
                    <a:pt x="498" y="539"/>
                  </a:lnTo>
                  <a:lnTo>
                    <a:pt x="492" y="535"/>
                  </a:lnTo>
                  <a:lnTo>
                    <a:pt x="487" y="533"/>
                  </a:lnTo>
                  <a:lnTo>
                    <a:pt x="479" y="530"/>
                  </a:lnTo>
                  <a:lnTo>
                    <a:pt x="472" y="527"/>
                  </a:lnTo>
                  <a:lnTo>
                    <a:pt x="467" y="522"/>
                  </a:lnTo>
                  <a:lnTo>
                    <a:pt x="461" y="519"/>
                  </a:lnTo>
                  <a:lnTo>
                    <a:pt x="451" y="511"/>
                  </a:lnTo>
                  <a:lnTo>
                    <a:pt x="446" y="505"/>
                  </a:lnTo>
                  <a:lnTo>
                    <a:pt x="546" y="530"/>
                  </a:lnTo>
                  <a:lnTo>
                    <a:pt x="566" y="468"/>
                  </a:lnTo>
                  <a:lnTo>
                    <a:pt x="569" y="468"/>
                  </a:lnTo>
                  <a:lnTo>
                    <a:pt x="574" y="471"/>
                  </a:lnTo>
                  <a:lnTo>
                    <a:pt x="577" y="472"/>
                  </a:lnTo>
                  <a:lnTo>
                    <a:pt x="583" y="475"/>
                  </a:lnTo>
                  <a:lnTo>
                    <a:pt x="588" y="477"/>
                  </a:lnTo>
                  <a:lnTo>
                    <a:pt x="595" y="480"/>
                  </a:lnTo>
                  <a:lnTo>
                    <a:pt x="599" y="481"/>
                  </a:lnTo>
                  <a:lnTo>
                    <a:pt x="606" y="484"/>
                  </a:lnTo>
                  <a:lnTo>
                    <a:pt x="612" y="485"/>
                  </a:lnTo>
                  <a:lnTo>
                    <a:pt x="617" y="487"/>
                  </a:lnTo>
                  <a:lnTo>
                    <a:pt x="623" y="488"/>
                  </a:lnTo>
                  <a:lnTo>
                    <a:pt x="628" y="489"/>
                  </a:lnTo>
                  <a:lnTo>
                    <a:pt x="634" y="489"/>
                  </a:lnTo>
                  <a:lnTo>
                    <a:pt x="639" y="489"/>
                  </a:lnTo>
                  <a:lnTo>
                    <a:pt x="640" y="486"/>
                  </a:lnTo>
                  <a:lnTo>
                    <a:pt x="643" y="482"/>
                  </a:lnTo>
                  <a:lnTo>
                    <a:pt x="643" y="476"/>
                  </a:lnTo>
                  <a:lnTo>
                    <a:pt x="644" y="469"/>
                  </a:lnTo>
                  <a:lnTo>
                    <a:pt x="641" y="459"/>
                  </a:lnTo>
                  <a:lnTo>
                    <a:pt x="640" y="449"/>
                  </a:lnTo>
                  <a:lnTo>
                    <a:pt x="638" y="439"/>
                  </a:lnTo>
                  <a:lnTo>
                    <a:pt x="636" y="429"/>
                  </a:lnTo>
                  <a:lnTo>
                    <a:pt x="632" y="417"/>
                  </a:lnTo>
                  <a:lnTo>
                    <a:pt x="628" y="407"/>
                  </a:lnTo>
                  <a:lnTo>
                    <a:pt x="626" y="397"/>
                  </a:lnTo>
                  <a:lnTo>
                    <a:pt x="624" y="388"/>
                  </a:lnTo>
                  <a:lnTo>
                    <a:pt x="620" y="378"/>
                  </a:lnTo>
                  <a:lnTo>
                    <a:pt x="618" y="372"/>
                  </a:lnTo>
                  <a:lnTo>
                    <a:pt x="617" y="366"/>
                  </a:lnTo>
                  <a:lnTo>
                    <a:pt x="617" y="364"/>
                  </a:lnTo>
                  <a:lnTo>
                    <a:pt x="617" y="360"/>
                  </a:lnTo>
                  <a:lnTo>
                    <a:pt x="622" y="354"/>
                  </a:lnTo>
                  <a:lnTo>
                    <a:pt x="627" y="346"/>
                  </a:lnTo>
                  <a:lnTo>
                    <a:pt x="635" y="339"/>
                  </a:lnTo>
                  <a:lnTo>
                    <a:pt x="643" y="328"/>
                  </a:lnTo>
                  <a:lnTo>
                    <a:pt x="651" y="315"/>
                  </a:lnTo>
                  <a:lnTo>
                    <a:pt x="661" y="302"/>
                  </a:lnTo>
                  <a:lnTo>
                    <a:pt x="670" y="288"/>
                  </a:lnTo>
                  <a:lnTo>
                    <a:pt x="676" y="271"/>
                  </a:lnTo>
                  <a:lnTo>
                    <a:pt x="682" y="254"/>
                  </a:lnTo>
                  <a:lnTo>
                    <a:pt x="686" y="235"/>
                  </a:lnTo>
                  <a:lnTo>
                    <a:pt x="686" y="216"/>
                  </a:lnTo>
                  <a:lnTo>
                    <a:pt x="684" y="194"/>
                  </a:lnTo>
                  <a:lnTo>
                    <a:pt x="677" y="173"/>
                  </a:lnTo>
                  <a:lnTo>
                    <a:pt x="666" y="151"/>
                  </a:lnTo>
                  <a:lnTo>
                    <a:pt x="651" y="129"/>
                  </a:lnTo>
                  <a:lnTo>
                    <a:pt x="674" y="88"/>
                  </a:lnTo>
                  <a:lnTo>
                    <a:pt x="672" y="86"/>
                  </a:lnTo>
                  <a:lnTo>
                    <a:pt x="670" y="83"/>
                  </a:lnTo>
                  <a:lnTo>
                    <a:pt x="666" y="78"/>
                  </a:lnTo>
                  <a:lnTo>
                    <a:pt x="661" y="73"/>
                  </a:lnTo>
                  <a:lnTo>
                    <a:pt x="654" y="67"/>
                  </a:lnTo>
                  <a:lnTo>
                    <a:pt x="646" y="60"/>
                  </a:lnTo>
                  <a:lnTo>
                    <a:pt x="636" y="52"/>
                  </a:lnTo>
                  <a:lnTo>
                    <a:pt x="626" y="45"/>
                  </a:lnTo>
                  <a:lnTo>
                    <a:pt x="613" y="36"/>
                  </a:lnTo>
                  <a:lnTo>
                    <a:pt x="599" y="29"/>
                  </a:lnTo>
                  <a:lnTo>
                    <a:pt x="584" y="21"/>
                  </a:lnTo>
                  <a:lnTo>
                    <a:pt x="570" y="16"/>
                  </a:lnTo>
                  <a:lnTo>
                    <a:pt x="551" y="9"/>
                  </a:lnTo>
                  <a:lnTo>
                    <a:pt x="533" y="6"/>
                  </a:lnTo>
                  <a:lnTo>
                    <a:pt x="513" y="3"/>
                  </a:lnTo>
                  <a:lnTo>
                    <a:pt x="492" y="3"/>
                  </a:lnTo>
                  <a:lnTo>
                    <a:pt x="496" y="4"/>
                  </a:lnTo>
                  <a:lnTo>
                    <a:pt x="500" y="5"/>
                  </a:lnTo>
                  <a:lnTo>
                    <a:pt x="507" y="8"/>
                  </a:lnTo>
                  <a:lnTo>
                    <a:pt x="513" y="9"/>
                  </a:lnTo>
                  <a:lnTo>
                    <a:pt x="522" y="13"/>
                  </a:lnTo>
                  <a:lnTo>
                    <a:pt x="531" y="17"/>
                  </a:lnTo>
                  <a:lnTo>
                    <a:pt x="541" y="21"/>
                  </a:lnTo>
                  <a:lnTo>
                    <a:pt x="550" y="26"/>
                  </a:lnTo>
                  <a:lnTo>
                    <a:pt x="560" y="31"/>
                  </a:lnTo>
                  <a:lnTo>
                    <a:pt x="570" y="36"/>
                  </a:lnTo>
                  <a:lnTo>
                    <a:pt x="580" y="42"/>
                  </a:lnTo>
                  <a:lnTo>
                    <a:pt x="587" y="48"/>
                  </a:lnTo>
                  <a:lnTo>
                    <a:pt x="596" y="55"/>
                  </a:lnTo>
                  <a:lnTo>
                    <a:pt x="604" y="61"/>
                  </a:lnTo>
                  <a:lnTo>
                    <a:pt x="611" y="69"/>
                  </a:lnTo>
                  <a:lnTo>
                    <a:pt x="607" y="67"/>
                  </a:lnTo>
                  <a:lnTo>
                    <a:pt x="599" y="66"/>
                  </a:lnTo>
                  <a:lnTo>
                    <a:pt x="594" y="63"/>
                  </a:lnTo>
                  <a:lnTo>
                    <a:pt x="588" y="62"/>
                  </a:lnTo>
                  <a:lnTo>
                    <a:pt x="583" y="60"/>
                  </a:lnTo>
                  <a:lnTo>
                    <a:pt x="576" y="59"/>
                  </a:lnTo>
                  <a:lnTo>
                    <a:pt x="570" y="56"/>
                  </a:lnTo>
                  <a:lnTo>
                    <a:pt x="562" y="55"/>
                  </a:lnTo>
                  <a:lnTo>
                    <a:pt x="555" y="53"/>
                  </a:lnTo>
                  <a:lnTo>
                    <a:pt x="549" y="52"/>
                  </a:lnTo>
                  <a:lnTo>
                    <a:pt x="542" y="50"/>
                  </a:lnTo>
                  <a:lnTo>
                    <a:pt x="538" y="49"/>
                  </a:lnTo>
                  <a:lnTo>
                    <a:pt x="531" y="49"/>
                  </a:lnTo>
                  <a:lnTo>
                    <a:pt x="528" y="49"/>
                  </a:lnTo>
                  <a:lnTo>
                    <a:pt x="524" y="62"/>
                  </a:lnTo>
                  <a:lnTo>
                    <a:pt x="527" y="62"/>
                  </a:lnTo>
                  <a:lnTo>
                    <a:pt x="536" y="63"/>
                  </a:lnTo>
                  <a:lnTo>
                    <a:pt x="542" y="63"/>
                  </a:lnTo>
                  <a:lnTo>
                    <a:pt x="549" y="65"/>
                  </a:lnTo>
                  <a:lnTo>
                    <a:pt x="556" y="66"/>
                  </a:lnTo>
                  <a:lnTo>
                    <a:pt x="565" y="68"/>
                  </a:lnTo>
                  <a:lnTo>
                    <a:pt x="573" y="69"/>
                  </a:lnTo>
                  <a:lnTo>
                    <a:pt x="582" y="72"/>
                  </a:lnTo>
                  <a:lnTo>
                    <a:pt x="590" y="76"/>
                  </a:lnTo>
                  <a:lnTo>
                    <a:pt x="597" y="78"/>
                  </a:lnTo>
                  <a:lnTo>
                    <a:pt x="604" y="81"/>
                  </a:lnTo>
                  <a:lnTo>
                    <a:pt x="611" y="86"/>
                  </a:lnTo>
                  <a:lnTo>
                    <a:pt x="616" y="90"/>
                  </a:lnTo>
                  <a:lnTo>
                    <a:pt x="619" y="95"/>
                  </a:lnTo>
                  <a:lnTo>
                    <a:pt x="616" y="93"/>
                  </a:lnTo>
                  <a:lnTo>
                    <a:pt x="606" y="91"/>
                  </a:lnTo>
                  <a:lnTo>
                    <a:pt x="592" y="88"/>
                  </a:lnTo>
                  <a:lnTo>
                    <a:pt x="572" y="84"/>
                  </a:lnTo>
                  <a:lnTo>
                    <a:pt x="549" y="81"/>
                  </a:lnTo>
                  <a:lnTo>
                    <a:pt x="522" y="80"/>
                  </a:lnTo>
                  <a:lnTo>
                    <a:pt x="492" y="82"/>
                  </a:lnTo>
                  <a:lnTo>
                    <a:pt x="461" y="89"/>
                  </a:lnTo>
                  <a:lnTo>
                    <a:pt x="427" y="97"/>
                  </a:lnTo>
                  <a:lnTo>
                    <a:pt x="393" y="112"/>
                  </a:lnTo>
                  <a:lnTo>
                    <a:pt x="358" y="132"/>
                  </a:lnTo>
                  <a:lnTo>
                    <a:pt x="325" y="160"/>
                  </a:lnTo>
                  <a:lnTo>
                    <a:pt x="292" y="194"/>
                  </a:lnTo>
                  <a:lnTo>
                    <a:pt x="262" y="239"/>
                  </a:lnTo>
                  <a:lnTo>
                    <a:pt x="234" y="291"/>
                  </a:lnTo>
                  <a:lnTo>
                    <a:pt x="209" y="356"/>
                  </a:lnTo>
                  <a:lnTo>
                    <a:pt x="208" y="354"/>
                  </a:lnTo>
                  <a:lnTo>
                    <a:pt x="208" y="349"/>
                  </a:lnTo>
                  <a:lnTo>
                    <a:pt x="207" y="341"/>
                  </a:lnTo>
                  <a:lnTo>
                    <a:pt x="208" y="332"/>
                  </a:lnTo>
                  <a:lnTo>
                    <a:pt x="208" y="319"/>
                  </a:lnTo>
                  <a:lnTo>
                    <a:pt x="211" y="304"/>
                  </a:lnTo>
                  <a:lnTo>
                    <a:pt x="215" y="288"/>
                  </a:lnTo>
                  <a:lnTo>
                    <a:pt x="220" y="271"/>
                  </a:lnTo>
                  <a:lnTo>
                    <a:pt x="227" y="252"/>
                  </a:lnTo>
                  <a:lnTo>
                    <a:pt x="237" y="231"/>
                  </a:lnTo>
                  <a:lnTo>
                    <a:pt x="249" y="210"/>
                  </a:lnTo>
                  <a:lnTo>
                    <a:pt x="265" y="191"/>
                  </a:lnTo>
                  <a:lnTo>
                    <a:pt x="283" y="168"/>
                  </a:lnTo>
                  <a:lnTo>
                    <a:pt x="307" y="147"/>
                  </a:lnTo>
                  <a:lnTo>
                    <a:pt x="331" y="125"/>
                  </a:lnTo>
                  <a:lnTo>
                    <a:pt x="363" y="105"/>
                  </a:lnTo>
                  <a:lnTo>
                    <a:pt x="342" y="94"/>
                  </a:lnTo>
                  <a:lnTo>
                    <a:pt x="339" y="95"/>
                  </a:lnTo>
                  <a:lnTo>
                    <a:pt x="333" y="100"/>
                  </a:lnTo>
                  <a:lnTo>
                    <a:pt x="324" y="104"/>
                  </a:lnTo>
                  <a:lnTo>
                    <a:pt x="314" y="113"/>
                  </a:lnTo>
                  <a:lnTo>
                    <a:pt x="301" y="124"/>
                  </a:lnTo>
                  <a:lnTo>
                    <a:pt x="287" y="136"/>
                  </a:lnTo>
                  <a:lnTo>
                    <a:pt x="271" y="152"/>
                  </a:lnTo>
                  <a:lnTo>
                    <a:pt x="255" y="171"/>
                  </a:lnTo>
                  <a:lnTo>
                    <a:pt x="238" y="187"/>
                  </a:lnTo>
                  <a:lnTo>
                    <a:pt x="220" y="208"/>
                  </a:lnTo>
                  <a:lnTo>
                    <a:pt x="205" y="229"/>
                  </a:lnTo>
                  <a:lnTo>
                    <a:pt x="190" y="254"/>
                  </a:lnTo>
                  <a:lnTo>
                    <a:pt x="176" y="278"/>
                  </a:lnTo>
                  <a:lnTo>
                    <a:pt x="165" y="304"/>
                  </a:lnTo>
                  <a:lnTo>
                    <a:pt x="156" y="332"/>
                  </a:lnTo>
                  <a:lnTo>
                    <a:pt x="150" y="361"/>
                  </a:lnTo>
                  <a:lnTo>
                    <a:pt x="150" y="359"/>
                  </a:lnTo>
                  <a:lnTo>
                    <a:pt x="148" y="356"/>
                  </a:lnTo>
                  <a:lnTo>
                    <a:pt x="147" y="349"/>
                  </a:lnTo>
                  <a:lnTo>
                    <a:pt x="146" y="342"/>
                  </a:lnTo>
                  <a:lnTo>
                    <a:pt x="145" y="332"/>
                  </a:lnTo>
                  <a:lnTo>
                    <a:pt x="145" y="321"/>
                  </a:lnTo>
                  <a:lnTo>
                    <a:pt x="146" y="308"/>
                  </a:lnTo>
                  <a:lnTo>
                    <a:pt x="150" y="293"/>
                  </a:lnTo>
                  <a:lnTo>
                    <a:pt x="151" y="277"/>
                  </a:lnTo>
                  <a:lnTo>
                    <a:pt x="156" y="261"/>
                  </a:lnTo>
                  <a:lnTo>
                    <a:pt x="162" y="243"/>
                  </a:lnTo>
                  <a:lnTo>
                    <a:pt x="172" y="226"/>
                  </a:lnTo>
                  <a:lnTo>
                    <a:pt x="183" y="206"/>
                  </a:lnTo>
                  <a:lnTo>
                    <a:pt x="197" y="188"/>
                  </a:lnTo>
                  <a:lnTo>
                    <a:pt x="214" y="170"/>
                  </a:lnTo>
                  <a:lnTo>
                    <a:pt x="235" y="151"/>
                  </a:lnTo>
                  <a:lnTo>
                    <a:pt x="208" y="146"/>
                  </a:lnTo>
                  <a:lnTo>
                    <a:pt x="206" y="146"/>
                  </a:lnTo>
                  <a:lnTo>
                    <a:pt x="204" y="149"/>
                  </a:lnTo>
                  <a:lnTo>
                    <a:pt x="197" y="154"/>
                  </a:lnTo>
                  <a:lnTo>
                    <a:pt x="192" y="161"/>
                  </a:lnTo>
                  <a:lnTo>
                    <a:pt x="183" y="170"/>
                  </a:lnTo>
                  <a:lnTo>
                    <a:pt x="174" y="178"/>
                  </a:lnTo>
                  <a:lnTo>
                    <a:pt x="164" y="189"/>
                  </a:lnTo>
                  <a:lnTo>
                    <a:pt x="154" y="203"/>
                  </a:lnTo>
                  <a:lnTo>
                    <a:pt x="143" y="215"/>
                  </a:lnTo>
                  <a:lnTo>
                    <a:pt x="132" y="229"/>
                  </a:lnTo>
                  <a:lnTo>
                    <a:pt x="122" y="243"/>
                  </a:lnTo>
                  <a:lnTo>
                    <a:pt x="113" y="258"/>
                  </a:lnTo>
                  <a:lnTo>
                    <a:pt x="103" y="273"/>
                  </a:lnTo>
                  <a:lnTo>
                    <a:pt x="96" y="288"/>
                  </a:lnTo>
                  <a:lnTo>
                    <a:pt x="90" y="304"/>
                  </a:lnTo>
                  <a:lnTo>
                    <a:pt x="87" y="321"/>
                  </a:lnTo>
                  <a:lnTo>
                    <a:pt x="85" y="318"/>
                  </a:lnTo>
                  <a:lnTo>
                    <a:pt x="85" y="311"/>
                  </a:lnTo>
                  <a:lnTo>
                    <a:pt x="85" y="300"/>
                  </a:lnTo>
                  <a:lnTo>
                    <a:pt x="87" y="287"/>
                  </a:lnTo>
                  <a:lnTo>
                    <a:pt x="89" y="269"/>
                  </a:lnTo>
                  <a:lnTo>
                    <a:pt x="93" y="250"/>
                  </a:lnTo>
                  <a:lnTo>
                    <a:pt x="101" y="229"/>
                  </a:lnTo>
                  <a:lnTo>
                    <a:pt x="111" y="206"/>
                  </a:lnTo>
                  <a:lnTo>
                    <a:pt x="123" y="182"/>
                  </a:lnTo>
                  <a:lnTo>
                    <a:pt x="140" y="156"/>
                  </a:lnTo>
                  <a:lnTo>
                    <a:pt x="161" y="130"/>
                  </a:lnTo>
                  <a:lnTo>
                    <a:pt x="187" y="105"/>
                  </a:lnTo>
                  <a:lnTo>
                    <a:pt x="218" y="79"/>
                  </a:lnTo>
                  <a:lnTo>
                    <a:pt x="256" y="56"/>
                  </a:lnTo>
                  <a:lnTo>
                    <a:pt x="298" y="32"/>
                  </a:lnTo>
                  <a:lnTo>
                    <a:pt x="350" y="13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39"/>
            <p:cNvSpPr>
              <a:spLocks/>
            </p:cNvSpPr>
            <p:nvPr/>
          </p:nvSpPr>
          <p:spPr bwMode="auto">
            <a:xfrm flipH="1">
              <a:off x="4361" y="1767"/>
              <a:ext cx="87" cy="80"/>
            </a:xfrm>
            <a:custGeom>
              <a:avLst/>
              <a:gdLst>
                <a:gd name="T0" fmla="*/ 79 w 172"/>
                <a:gd name="T1" fmla="*/ 69 h 160"/>
                <a:gd name="T2" fmla="*/ 65 w 172"/>
                <a:gd name="T3" fmla="*/ 63 h 160"/>
                <a:gd name="T4" fmla="*/ 55 w 172"/>
                <a:gd name="T5" fmla="*/ 56 h 160"/>
                <a:gd name="T6" fmla="*/ 46 w 172"/>
                <a:gd name="T7" fmla="*/ 50 h 160"/>
                <a:gd name="T8" fmla="*/ 38 w 172"/>
                <a:gd name="T9" fmla="*/ 44 h 160"/>
                <a:gd name="T10" fmla="*/ 32 w 172"/>
                <a:gd name="T11" fmla="*/ 37 h 160"/>
                <a:gd name="T12" fmla="*/ 25 w 172"/>
                <a:gd name="T13" fmla="*/ 30 h 160"/>
                <a:gd name="T14" fmla="*/ 18 w 172"/>
                <a:gd name="T15" fmla="*/ 24 h 160"/>
                <a:gd name="T16" fmla="*/ 15 w 172"/>
                <a:gd name="T17" fmla="*/ 20 h 160"/>
                <a:gd name="T18" fmla="*/ 17 w 172"/>
                <a:gd name="T19" fmla="*/ 17 h 160"/>
                <a:gd name="T20" fmla="*/ 21 w 172"/>
                <a:gd name="T21" fmla="*/ 14 h 160"/>
                <a:gd name="T22" fmla="*/ 27 w 172"/>
                <a:gd name="T23" fmla="*/ 11 h 160"/>
                <a:gd name="T24" fmla="*/ 36 w 172"/>
                <a:gd name="T25" fmla="*/ 10 h 160"/>
                <a:gd name="T26" fmla="*/ 48 w 172"/>
                <a:gd name="T27" fmla="*/ 10 h 160"/>
                <a:gd name="T28" fmla="*/ 63 w 172"/>
                <a:gd name="T29" fmla="*/ 13 h 160"/>
                <a:gd name="T30" fmla="*/ 82 w 172"/>
                <a:gd name="T31" fmla="*/ 8 h 160"/>
                <a:gd name="T32" fmla="*/ 80 w 172"/>
                <a:gd name="T33" fmla="*/ 7 h 160"/>
                <a:gd name="T34" fmla="*/ 75 w 172"/>
                <a:gd name="T35" fmla="*/ 5 h 160"/>
                <a:gd name="T36" fmla="*/ 68 w 172"/>
                <a:gd name="T37" fmla="*/ 3 h 160"/>
                <a:gd name="T38" fmla="*/ 58 w 172"/>
                <a:gd name="T39" fmla="*/ 2 h 160"/>
                <a:gd name="T40" fmla="*/ 46 w 172"/>
                <a:gd name="T41" fmla="*/ 0 h 160"/>
                <a:gd name="T42" fmla="*/ 32 w 172"/>
                <a:gd name="T43" fmla="*/ 3 h 160"/>
                <a:gd name="T44" fmla="*/ 16 w 172"/>
                <a:gd name="T45" fmla="*/ 6 h 160"/>
                <a:gd name="T46" fmla="*/ 0 w 172"/>
                <a:gd name="T47" fmla="*/ 14 h 160"/>
                <a:gd name="T48" fmla="*/ 2 w 172"/>
                <a:gd name="T49" fmla="*/ 18 h 160"/>
                <a:gd name="T50" fmla="*/ 5 w 172"/>
                <a:gd name="T51" fmla="*/ 24 h 160"/>
                <a:gd name="T52" fmla="*/ 11 w 172"/>
                <a:gd name="T53" fmla="*/ 33 h 160"/>
                <a:gd name="T54" fmla="*/ 20 w 172"/>
                <a:gd name="T55" fmla="*/ 43 h 160"/>
                <a:gd name="T56" fmla="*/ 31 w 172"/>
                <a:gd name="T57" fmla="*/ 54 h 160"/>
                <a:gd name="T58" fmla="*/ 45 w 172"/>
                <a:gd name="T59" fmla="*/ 65 h 160"/>
                <a:gd name="T60" fmla="*/ 62 w 172"/>
                <a:gd name="T61" fmla="*/ 75 h 160"/>
                <a:gd name="T62" fmla="*/ 87 w 172"/>
                <a:gd name="T63" fmla="*/ 73 h 1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2" h="160">
                  <a:moveTo>
                    <a:pt x="172" y="145"/>
                  </a:moveTo>
                  <a:lnTo>
                    <a:pt x="157" y="138"/>
                  </a:lnTo>
                  <a:lnTo>
                    <a:pt x="142" y="132"/>
                  </a:lnTo>
                  <a:lnTo>
                    <a:pt x="129" y="125"/>
                  </a:lnTo>
                  <a:lnTo>
                    <a:pt x="119" y="120"/>
                  </a:lnTo>
                  <a:lnTo>
                    <a:pt x="108" y="112"/>
                  </a:lnTo>
                  <a:lnTo>
                    <a:pt x="100" y="107"/>
                  </a:lnTo>
                  <a:lnTo>
                    <a:pt x="90" y="100"/>
                  </a:lnTo>
                  <a:lnTo>
                    <a:pt x="84" y="94"/>
                  </a:lnTo>
                  <a:lnTo>
                    <a:pt x="76" y="88"/>
                  </a:lnTo>
                  <a:lnTo>
                    <a:pt x="69" y="80"/>
                  </a:lnTo>
                  <a:lnTo>
                    <a:pt x="63" y="73"/>
                  </a:lnTo>
                  <a:lnTo>
                    <a:pt x="56" y="67"/>
                  </a:lnTo>
                  <a:lnTo>
                    <a:pt x="50" y="60"/>
                  </a:lnTo>
                  <a:lnTo>
                    <a:pt x="43" y="54"/>
                  </a:lnTo>
                  <a:lnTo>
                    <a:pt x="36" y="48"/>
                  </a:lnTo>
                  <a:lnTo>
                    <a:pt x="30" y="43"/>
                  </a:lnTo>
                  <a:lnTo>
                    <a:pt x="30" y="40"/>
                  </a:lnTo>
                  <a:lnTo>
                    <a:pt x="32" y="36"/>
                  </a:lnTo>
                  <a:lnTo>
                    <a:pt x="34" y="33"/>
                  </a:lnTo>
                  <a:lnTo>
                    <a:pt x="39" y="30"/>
                  </a:lnTo>
                  <a:lnTo>
                    <a:pt x="42" y="27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63" y="20"/>
                  </a:lnTo>
                  <a:lnTo>
                    <a:pt x="72" y="19"/>
                  </a:lnTo>
                  <a:lnTo>
                    <a:pt x="83" y="19"/>
                  </a:lnTo>
                  <a:lnTo>
                    <a:pt x="94" y="19"/>
                  </a:lnTo>
                  <a:lnTo>
                    <a:pt x="109" y="22"/>
                  </a:lnTo>
                  <a:lnTo>
                    <a:pt x="125" y="25"/>
                  </a:lnTo>
                  <a:lnTo>
                    <a:pt x="145" y="30"/>
                  </a:lnTo>
                  <a:lnTo>
                    <a:pt x="162" y="15"/>
                  </a:lnTo>
                  <a:lnTo>
                    <a:pt x="160" y="14"/>
                  </a:lnTo>
                  <a:lnTo>
                    <a:pt x="158" y="13"/>
                  </a:lnTo>
                  <a:lnTo>
                    <a:pt x="155" y="10"/>
                  </a:lnTo>
                  <a:lnTo>
                    <a:pt x="149" y="9"/>
                  </a:lnTo>
                  <a:lnTo>
                    <a:pt x="142" y="7"/>
                  </a:lnTo>
                  <a:lnTo>
                    <a:pt x="134" y="5"/>
                  </a:lnTo>
                  <a:lnTo>
                    <a:pt x="124" y="3"/>
                  </a:lnTo>
                  <a:lnTo>
                    <a:pt x="115" y="3"/>
                  </a:lnTo>
                  <a:lnTo>
                    <a:pt x="103" y="0"/>
                  </a:lnTo>
                  <a:lnTo>
                    <a:pt x="90" y="0"/>
                  </a:lnTo>
                  <a:lnTo>
                    <a:pt x="77" y="2"/>
                  </a:lnTo>
                  <a:lnTo>
                    <a:pt x="64" y="5"/>
                  </a:lnTo>
                  <a:lnTo>
                    <a:pt x="47" y="7"/>
                  </a:lnTo>
                  <a:lnTo>
                    <a:pt x="32" y="12"/>
                  </a:lnTo>
                  <a:lnTo>
                    <a:pt x="16" y="18"/>
                  </a:lnTo>
                  <a:lnTo>
                    <a:pt x="0" y="28"/>
                  </a:lnTo>
                  <a:lnTo>
                    <a:pt x="1" y="31"/>
                  </a:lnTo>
                  <a:lnTo>
                    <a:pt x="3" y="35"/>
                  </a:lnTo>
                  <a:lnTo>
                    <a:pt x="8" y="41"/>
                  </a:lnTo>
                  <a:lnTo>
                    <a:pt x="10" y="47"/>
                  </a:lnTo>
                  <a:lnTo>
                    <a:pt x="16" y="55"/>
                  </a:lnTo>
                  <a:lnTo>
                    <a:pt x="22" y="65"/>
                  </a:lnTo>
                  <a:lnTo>
                    <a:pt x="31" y="76"/>
                  </a:lnTo>
                  <a:lnTo>
                    <a:pt x="40" y="85"/>
                  </a:lnTo>
                  <a:lnTo>
                    <a:pt x="51" y="96"/>
                  </a:lnTo>
                  <a:lnTo>
                    <a:pt x="62" y="107"/>
                  </a:lnTo>
                  <a:lnTo>
                    <a:pt x="76" y="119"/>
                  </a:lnTo>
                  <a:lnTo>
                    <a:pt x="89" y="129"/>
                  </a:lnTo>
                  <a:lnTo>
                    <a:pt x="106" y="140"/>
                  </a:lnTo>
                  <a:lnTo>
                    <a:pt x="123" y="150"/>
                  </a:lnTo>
                  <a:lnTo>
                    <a:pt x="142" y="160"/>
                  </a:lnTo>
                  <a:lnTo>
                    <a:pt x="172" y="145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40"/>
            <p:cNvSpPr>
              <a:spLocks/>
            </p:cNvSpPr>
            <p:nvPr/>
          </p:nvSpPr>
          <p:spPr bwMode="auto">
            <a:xfrm flipH="1">
              <a:off x="4311" y="1742"/>
              <a:ext cx="75" cy="39"/>
            </a:xfrm>
            <a:custGeom>
              <a:avLst/>
              <a:gdLst>
                <a:gd name="T0" fmla="*/ 0 w 150"/>
                <a:gd name="T1" fmla="*/ 8 h 77"/>
                <a:gd name="T2" fmla="*/ 2 w 150"/>
                <a:gd name="T3" fmla="*/ 8 h 77"/>
                <a:gd name="T4" fmla="*/ 4 w 150"/>
                <a:gd name="T5" fmla="*/ 8 h 77"/>
                <a:gd name="T6" fmla="*/ 8 w 150"/>
                <a:gd name="T7" fmla="*/ 8 h 77"/>
                <a:gd name="T8" fmla="*/ 12 w 150"/>
                <a:gd name="T9" fmla="*/ 8 h 77"/>
                <a:gd name="T10" fmla="*/ 17 w 150"/>
                <a:gd name="T11" fmla="*/ 9 h 77"/>
                <a:gd name="T12" fmla="*/ 21 w 150"/>
                <a:gd name="T13" fmla="*/ 10 h 77"/>
                <a:gd name="T14" fmla="*/ 27 w 150"/>
                <a:gd name="T15" fmla="*/ 11 h 77"/>
                <a:gd name="T16" fmla="*/ 33 w 150"/>
                <a:gd name="T17" fmla="*/ 12 h 77"/>
                <a:gd name="T18" fmla="*/ 38 w 150"/>
                <a:gd name="T19" fmla="*/ 14 h 77"/>
                <a:gd name="T20" fmla="*/ 44 w 150"/>
                <a:gd name="T21" fmla="*/ 17 h 77"/>
                <a:gd name="T22" fmla="*/ 50 w 150"/>
                <a:gd name="T23" fmla="*/ 19 h 77"/>
                <a:gd name="T24" fmla="*/ 55 w 150"/>
                <a:gd name="T25" fmla="*/ 23 h 77"/>
                <a:gd name="T26" fmla="*/ 60 w 150"/>
                <a:gd name="T27" fmla="*/ 28 h 77"/>
                <a:gd name="T28" fmla="*/ 64 w 150"/>
                <a:gd name="T29" fmla="*/ 32 h 77"/>
                <a:gd name="T30" fmla="*/ 69 w 150"/>
                <a:gd name="T31" fmla="*/ 39 h 77"/>
                <a:gd name="T32" fmla="*/ 75 w 150"/>
                <a:gd name="T33" fmla="*/ 29 h 77"/>
                <a:gd name="T34" fmla="*/ 74 w 150"/>
                <a:gd name="T35" fmla="*/ 27 h 77"/>
                <a:gd name="T36" fmla="*/ 70 w 150"/>
                <a:gd name="T37" fmla="*/ 23 h 77"/>
                <a:gd name="T38" fmla="*/ 67 w 150"/>
                <a:gd name="T39" fmla="*/ 20 h 77"/>
                <a:gd name="T40" fmla="*/ 64 w 150"/>
                <a:gd name="T41" fmla="*/ 17 h 77"/>
                <a:gd name="T42" fmla="*/ 61 w 150"/>
                <a:gd name="T43" fmla="*/ 15 h 77"/>
                <a:gd name="T44" fmla="*/ 57 w 150"/>
                <a:gd name="T45" fmla="*/ 12 h 77"/>
                <a:gd name="T46" fmla="*/ 51 w 150"/>
                <a:gd name="T47" fmla="*/ 10 h 77"/>
                <a:gd name="T48" fmla="*/ 46 w 150"/>
                <a:gd name="T49" fmla="*/ 7 h 77"/>
                <a:gd name="T50" fmla="*/ 40 w 150"/>
                <a:gd name="T51" fmla="*/ 5 h 77"/>
                <a:gd name="T52" fmla="*/ 33 w 150"/>
                <a:gd name="T53" fmla="*/ 2 h 77"/>
                <a:gd name="T54" fmla="*/ 25 w 150"/>
                <a:gd name="T55" fmla="*/ 1 h 77"/>
                <a:gd name="T56" fmla="*/ 18 w 150"/>
                <a:gd name="T57" fmla="*/ 0 h 77"/>
                <a:gd name="T58" fmla="*/ 9 w 150"/>
                <a:gd name="T59" fmla="*/ 0 h 77"/>
                <a:gd name="T60" fmla="*/ 1 w 150"/>
                <a:gd name="T61" fmla="*/ 1 h 77"/>
                <a:gd name="T62" fmla="*/ 0 w 150"/>
                <a:gd name="T63" fmla="*/ 8 h 77"/>
                <a:gd name="T64" fmla="*/ 0 w 150"/>
                <a:gd name="T65" fmla="*/ 8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0" h="77">
                  <a:moveTo>
                    <a:pt x="0" y="16"/>
                  </a:moveTo>
                  <a:lnTo>
                    <a:pt x="3" y="16"/>
                  </a:lnTo>
                  <a:lnTo>
                    <a:pt x="8" y="16"/>
                  </a:lnTo>
                  <a:lnTo>
                    <a:pt x="15" y="16"/>
                  </a:lnTo>
                  <a:lnTo>
                    <a:pt x="23" y="16"/>
                  </a:lnTo>
                  <a:lnTo>
                    <a:pt x="33" y="17"/>
                  </a:lnTo>
                  <a:lnTo>
                    <a:pt x="42" y="19"/>
                  </a:lnTo>
                  <a:lnTo>
                    <a:pt x="54" y="22"/>
                  </a:lnTo>
                  <a:lnTo>
                    <a:pt x="65" y="23"/>
                  </a:lnTo>
                  <a:lnTo>
                    <a:pt x="76" y="27"/>
                  </a:lnTo>
                  <a:lnTo>
                    <a:pt x="87" y="33"/>
                  </a:lnTo>
                  <a:lnTo>
                    <a:pt x="99" y="38"/>
                  </a:lnTo>
                  <a:lnTo>
                    <a:pt x="109" y="45"/>
                  </a:lnTo>
                  <a:lnTo>
                    <a:pt x="119" y="55"/>
                  </a:lnTo>
                  <a:lnTo>
                    <a:pt x="128" y="64"/>
                  </a:lnTo>
                  <a:lnTo>
                    <a:pt x="137" y="77"/>
                  </a:lnTo>
                  <a:lnTo>
                    <a:pt x="150" y="57"/>
                  </a:lnTo>
                  <a:lnTo>
                    <a:pt x="148" y="53"/>
                  </a:lnTo>
                  <a:lnTo>
                    <a:pt x="140" y="45"/>
                  </a:lnTo>
                  <a:lnTo>
                    <a:pt x="134" y="40"/>
                  </a:lnTo>
                  <a:lnTo>
                    <a:pt x="128" y="34"/>
                  </a:lnTo>
                  <a:lnTo>
                    <a:pt x="121" y="30"/>
                  </a:lnTo>
                  <a:lnTo>
                    <a:pt x="113" y="24"/>
                  </a:lnTo>
                  <a:lnTo>
                    <a:pt x="102" y="19"/>
                  </a:lnTo>
                  <a:lnTo>
                    <a:pt x="91" y="13"/>
                  </a:lnTo>
                  <a:lnTo>
                    <a:pt x="79" y="9"/>
                  </a:lnTo>
                  <a:lnTo>
                    <a:pt x="66" y="4"/>
                  </a:lnTo>
                  <a:lnTo>
                    <a:pt x="50" y="1"/>
                  </a:lnTo>
                  <a:lnTo>
                    <a:pt x="35" y="0"/>
                  </a:lnTo>
                  <a:lnTo>
                    <a:pt x="18" y="0"/>
                  </a:lnTo>
                  <a:lnTo>
                    <a:pt x="1" y="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41"/>
            <p:cNvSpPr>
              <a:spLocks/>
            </p:cNvSpPr>
            <p:nvPr/>
          </p:nvSpPr>
          <p:spPr bwMode="auto">
            <a:xfrm flipH="1">
              <a:off x="4288" y="1851"/>
              <a:ext cx="463" cy="375"/>
            </a:xfrm>
            <a:custGeom>
              <a:avLst/>
              <a:gdLst>
                <a:gd name="T0" fmla="*/ 316 w 925"/>
                <a:gd name="T1" fmla="*/ 203 h 750"/>
                <a:gd name="T2" fmla="*/ 365 w 925"/>
                <a:gd name="T3" fmla="*/ 161 h 750"/>
                <a:gd name="T4" fmla="*/ 364 w 925"/>
                <a:gd name="T5" fmla="*/ 119 h 750"/>
                <a:gd name="T6" fmla="*/ 356 w 925"/>
                <a:gd name="T7" fmla="*/ 154 h 750"/>
                <a:gd name="T8" fmla="*/ 285 w 925"/>
                <a:gd name="T9" fmla="*/ 204 h 750"/>
                <a:gd name="T10" fmla="*/ 293 w 925"/>
                <a:gd name="T11" fmla="*/ 159 h 750"/>
                <a:gd name="T12" fmla="*/ 216 w 925"/>
                <a:gd name="T13" fmla="*/ 208 h 750"/>
                <a:gd name="T14" fmla="*/ 49 w 925"/>
                <a:gd name="T15" fmla="*/ 158 h 750"/>
                <a:gd name="T16" fmla="*/ 102 w 925"/>
                <a:gd name="T17" fmla="*/ 122 h 750"/>
                <a:gd name="T18" fmla="*/ 142 w 925"/>
                <a:gd name="T19" fmla="*/ 34 h 750"/>
                <a:gd name="T20" fmla="*/ 179 w 925"/>
                <a:gd name="T21" fmla="*/ 7 h 750"/>
                <a:gd name="T22" fmla="*/ 138 w 925"/>
                <a:gd name="T23" fmla="*/ 2 h 750"/>
                <a:gd name="T24" fmla="*/ 74 w 925"/>
                <a:gd name="T25" fmla="*/ 24 h 750"/>
                <a:gd name="T26" fmla="*/ 40 w 925"/>
                <a:gd name="T27" fmla="*/ 45 h 750"/>
                <a:gd name="T28" fmla="*/ 23 w 925"/>
                <a:gd name="T29" fmla="*/ 63 h 750"/>
                <a:gd name="T30" fmla="*/ 1 w 925"/>
                <a:gd name="T31" fmla="*/ 128 h 750"/>
                <a:gd name="T32" fmla="*/ 11 w 925"/>
                <a:gd name="T33" fmla="*/ 193 h 750"/>
                <a:gd name="T34" fmla="*/ 33 w 925"/>
                <a:gd name="T35" fmla="*/ 230 h 750"/>
                <a:gd name="T36" fmla="*/ 161 w 925"/>
                <a:gd name="T37" fmla="*/ 300 h 750"/>
                <a:gd name="T38" fmla="*/ 175 w 925"/>
                <a:gd name="T39" fmla="*/ 322 h 750"/>
                <a:gd name="T40" fmla="*/ 195 w 925"/>
                <a:gd name="T41" fmla="*/ 337 h 750"/>
                <a:gd name="T42" fmla="*/ 211 w 925"/>
                <a:gd name="T43" fmla="*/ 361 h 750"/>
                <a:gd name="T44" fmla="*/ 228 w 925"/>
                <a:gd name="T45" fmla="*/ 375 h 750"/>
                <a:gd name="T46" fmla="*/ 236 w 925"/>
                <a:gd name="T47" fmla="*/ 362 h 750"/>
                <a:gd name="T48" fmla="*/ 228 w 925"/>
                <a:gd name="T49" fmla="*/ 342 h 750"/>
                <a:gd name="T50" fmla="*/ 222 w 925"/>
                <a:gd name="T51" fmla="*/ 324 h 750"/>
                <a:gd name="T52" fmla="*/ 230 w 925"/>
                <a:gd name="T53" fmla="*/ 327 h 750"/>
                <a:gd name="T54" fmla="*/ 248 w 925"/>
                <a:gd name="T55" fmla="*/ 354 h 750"/>
                <a:gd name="T56" fmla="*/ 269 w 925"/>
                <a:gd name="T57" fmla="*/ 363 h 750"/>
                <a:gd name="T58" fmla="*/ 268 w 925"/>
                <a:gd name="T59" fmla="*/ 336 h 750"/>
                <a:gd name="T60" fmla="*/ 257 w 925"/>
                <a:gd name="T61" fmla="*/ 313 h 750"/>
                <a:gd name="T62" fmla="*/ 282 w 925"/>
                <a:gd name="T63" fmla="*/ 329 h 750"/>
                <a:gd name="T64" fmla="*/ 304 w 925"/>
                <a:gd name="T65" fmla="*/ 339 h 750"/>
                <a:gd name="T66" fmla="*/ 304 w 925"/>
                <a:gd name="T67" fmla="*/ 325 h 750"/>
                <a:gd name="T68" fmla="*/ 282 w 925"/>
                <a:gd name="T69" fmla="*/ 291 h 750"/>
                <a:gd name="T70" fmla="*/ 262 w 925"/>
                <a:gd name="T71" fmla="*/ 274 h 750"/>
                <a:gd name="T72" fmla="*/ 248 w 925"/>
                <a:gd name="T73" fmla="*/ 283 h 750"/>
                <a:gd name="T74" fmla="*/ 227 w 925"/>
                <a:gd name="T75" fmla="*/ 275 h 750"/>
                <a:gd name="T76" fmla="*/ 313 w 925"/>
                <a:gd name="T77" fmla="*/ 261 h 750"/>
                <a:gd name="T78" fmla="*/ 309 w 925"/>
                <a:gd name="T79" fmla="*/ 276 h 750"/>
                <a:gd name="T80" fmla="*/ 332 w 925"/>
                <a:gd name="T81" fmla="*/ 302 h 750"/>
                <a:gd name="T82" fmla="*/ 350 w 925"/>
                <a:gd name="T83" fmla="*/ 301 h 750"/>
                <a:gd name="T84" fmla="*/ 350 w 925"/>
                <a:gd name="T85" fmla="*/ 276 h 750"/>
                <a:gd name="T86" fmla="*/ 375 w 925"/>
                <a:gd name="T87" fmla="*/ 288 h 750"/>
                <a:gd name="T88" fmla="*/ 399 w 925"/>
                <a:gd name="T89" fmla="*/ 300 h 750"/>
                <a:gd name="T90" fmla="*/ 411 w 925"/>
                <a:gd name="T91" fmla="*/ 287 h 750"/>
                <a:gd name="T92" fmla="*/ 392 w 925"/>
                <a:gd name="T93" fmla="*/ 272 h 750"/>
                <a:gd name="T94" fmla="*/ 389 w 925"/>
                <a:gd name="T95" fmla="*/ 267 h 750"/>
                <a:gd name="T96" fmla="*/ 415 w 925"/>
                <a:gd name="T97" fmla="*/ 275 h 750"/>
                <a:gd name="T98" fmla="*/ 439 w 925"/>
                <a:gd name="T99" fmla="*/ 272 h 750"/>
                <a:gd name="T100" fmla="*/ 431 w 925"/>
                <a:gd name="T101" fmla="*/ 256 h 750"/>
                <a:gd name="T102" fmla="*/ 406 w 925"/>
                <a:gd name="T103" fmla="*/ 243 h 750"/>
                <a:gd name="T104" fmla="*/ 416 w 925"/>
                <a:gd name="T105" fmla="*/ 240 h 750"/>
                <a:gd name="T106" fmla="*/ 446 w 925"/>
                <a:gd name="T107" fmla="*/ 253 h 750"/>
                <a:gd name="T108" fmla="*/ 463 w 925"/>
                <a:gd name="T109" fmla="*/ 244 h 750"/>
                <a:gd name="T110" fmla="*/ 447 w 925"/>
                <a:gd name="T111" fmla="*/ 232 h 750"/>
                <a:gd name="T112" fmla="*/ 427 w 925"/>
                <a:gd name="T113" fmla="*/ 224 h 750"/>
                <a:gd name="T114" fmla="*/ 392 w 925"/>
                <a:gd name="T115" fmla="*/ 212 h 7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25" h="750">
                  <a:moveTo>
                    <a:pt x="783" y="423"/>
                  </a:moveTo>
                  <a:lnTo>
                    <a:pt x="691" y="458"/>
                  </a:lnTo>
                  <a:lnTo>
                    <a:pt x="606" y="421"/>
                  </a:lnTo>
                  <a:lnTo>
                    <a:pt x="607" y="418"/>
                  </a:lnTo>
                  <a:lnTo>
                    <a:pt x="613" y="416"/>
                  </a:lnTo>
                  <a:lnTo>
                    <a:pt x="621" y="411"/>
                  </a:lnTo>
                  <a:lnTo>
                    <a:pt x="632" y="405"/>
                  </a:lnTo>
                  <a:lnTo>
                    <a:pt x="643" y="396"/>
                  </a:lnTo>
                  <a:lnTo>
                    <a:pt x="659" y="387"/>
                  </a:lnTo>
                  <a:lnTo>
                    <a:pt x="672" y="376"/>
                  </a:lnTo>
                  <a:lnTo>
                    <a:pt x="689" y="365"/>
                  </a:lnTo>
                  <a:lnTo>
                    <a:pt x="703" y="351"/>
                  </a:lnTo>
                  <a:lnTo>
                    <a:pt x="717" y="338"/>
                  </a:lnTo>
                  <a:lnTo>
                    <a:pt x="730" y="321"/>
                  </a:lnTo>
                  <a:lnTo>
                    <a:pt x="741" y="304"/>
                  </a:lnTo>
                  <a:lnTo>
                    <a:pt x="751" y="286"/>
                  </a:lnTo>
                  <a:lnTo>
                    <a:pt x="756" y="267"/>
                  </a:lnTo>
                  <a:lnTo>
                    <a:pt x="758" y="247"/>
                  </a:lnTo>
                  <a:lnTo>
                    <a:pt x="757" y="226"/>
                  </a:lnTo>
                  <a:lnTo>
                    <a:pt x="726" y="235"/>
                  </a:lnTo>
                  <a:lnTo>
                    <a:pt x="727" y="238"/>
                  </a:lnTo>
                  <a:lnTo>
                    <a:pt x="727" y="244"/>
                  </a:lnTo>
                  <a:lnTo>
                    <a:pt x="728" y="251"/>
                  </a:lnTo>
                  <a:lnTo>
                    <a:pt x="727" y="259"/>
                  </a:lnTo>
                  <a:lnTo>
                    <a:pt x="726" y="270"/>
                  </a:lnTo>
                  <a:lnTo>
                    <a:pt x="722" y="281"/>
                  </a:lnTo>
                  <a:lnTo>
                    <a:pt x="718" y="296"/>
                  </a:lnTo>
                  <a:lnTo>
                    <a:pt x="711" y="308"/>
                  </a:lnTo>
                  <a:lnTo>
                    <a:pt x="702" y="323"/>
                  </a:lnTo>
                  <a:lnTo>
                    <a:pt x="689" y="338"/>
                  </a:lnTo>
                  <a:lnTo>
                    <a:pt x="673" y="352"/>
                  </a:lnTo>
                  <a:lnTo>
                    <a:pt x="653" y="366"/>
                  </a:lnTo>
                  <a:lnTo>
                    <a:pt x="630" y="381"/>
                  </a:lnTo>
                  <a:lnTo>
                    <a:pt x="601" y="394"/>
                  </a:lnTo>
                  <a:lnTo>
                    <a:pt x="569" y="408"/>
                  </a:lnTo>
                  <a:lnTo>
                    <a:pt x="535" y="400"/>
                  </a:lnTo>
                  <a:lnTo>
                    <a:pt x="627" y="308"/>
                  </a:lnTo>
                  <a:lnTo>
                    <a:pt x="612" y="292"/>
                  </a:lnTo>
                  <a:lnTo>
                    <a:pt x="609" y="293"/>
                  </a:lnTo>
                  <a:lnTo>
                    <a:pt x="604" y="298"/>
                  </a:lnTo>
                  <a:lnTo>
                    <a:pt x="596" y="306"/>
                  </a:lnTo>
                  <a:lnTo>
                    <a:pt x="585" y="317"/>
                  </a:lnTo>
                  <a:lnTo>
                    <a:pt x="570" y="328"/>
                  </a:lnTo>
                  <a:lnTo>
                    <a:pt x="553" y="342"/>
                  </a:lnTo>
                  <a:lnTo>
                    <a:pt x="533" y="358"/>
                  </a:lnTo>
                  <a:lnTo>
                    <a:pt x="512" y="373"/>
                  </a:lnTo>
                  <a:lnTo>
                    <a:pt x="486" y="387"/>
                  </a:lnTo>
                  <a:lnTo>
                    <a:pt x="460" y="403"/>
                  </a:lnTo>
                  <a:lnTo>
                    <a:pt x="431" y="416"/>
                  </a:lnTo>
                  <a:lnTo>
                    <a:pt x="401" y="429"/>
                  </a:lnTo>
                  <a:lnTo>
                    <a:pt x="369" y="439"/>
                  </a:lnTo>
                  <a:lnTo>
                    <a:pt x="336" y="447"/>
                  </a:lnTo>
                  <a:lnTo>
                    <a:pt x="302" y="453"/>
                  </a:lnTo>
                  <a:lnTo>
                    <a:pt x="266" y="455"/>
                  </a:lnTo>
                  <a:lnTo>
                    <a:pt x="96" y="318"/>
                  </a:lnTo>
                  <a:lnTo>
                    <a:pt x="98" y="316"/>
                  </a:lnTo>
                  <a:lnTo>
                    <a:pt x="105" y="312"/>
                  </a:lnTo>
                  <a:lnTo>
                    <a:pt x="115" y="306"/>
                  </a:lnTo>
                  <a:lnTo>
                    <a:pt x="129" y="298"/>
                  </a:lnTo>
                  <a:lnTo>
                    <a:pt x="146" y="286"/>
                  </a:lnTo>
                  <a:lnTo>
                    <a:pt x="164" y="274"/>
                  </a:lnTo>
                  <a:lnTo>
                    <a:pt x="182" y="258"/>
                  </a:lnTo>
                  <a:lnTo>
                    <a:pt x="203" y="243"/>
                  </a:lnTo>
                  <a:lnTo>
                    <a:pt x="220" y="223"/>
                  </a:lnTo>
                  <a:lnTo>
                    <a:pt x="238" y="201"/>
                  </a:lnTo>
                  <a:lnTo>
                    <a:pt x="253" y="177"/>
                  </a:lnTo>
                  <a:lnTo>
                    <a:pt x="267" y="153"/>
                  </a:lnTo>
                  <a:lnTo>
                    <a:pt x="276" y="126"/>
                  </a:lnTo>
                  <a:lnTo>
                    <a:pt x="283" y="98"/>
                  </a:lnTo>
                  <a:lnTo>
                    <a:pt x="284" y="68"/>
                  </a:lnTo>
                  <a:lnTo>
                    <a:pt x="280" y="37"/>
                  </a:lnTo>
                  <a:lnTo>
                    <a:pt x="381" y="32"/>
                  </a:lnTo>
                  <a:lnTo>
                    <a:pt x="379" y="29"/>
                  </a:lnTo>
                  <a:lnTo>
                    <a:pt x="375" y="24"/>
                  </a:lnTo>
                  <a:lnTo>
                    <a:pt x="369" y="19"/>
                  </a:lnTo>
                  <a:lnTo>
                    <a:pt x="365" y="16"/>
                  </a:lnTo>
                  <a:lnTo>
                    <a:pt x="358" y="13"/>
                  </a:lnTo>
                  <a:lnTo>
                    <a:pt x="353" y="9"/>
                  </a:lnTo>
                  <a:lnTo>
                    <a:pt x="342" y="5"/>
                  </a:lnTo>
                  <a:lnTo>
                    <a:pt x="332" y="3"/>
                  </a:lnTo>
                  <a:lnTo>
                    <a:pt x="319" y="0"/>
                  </a:lnTo>
                  <a:lnTo>
                    <a:pt x="307" y="0"/>
                  </a:lnTo>
                  <a:lnTo>
                    <a:pt x="292" y="0"/>
                  </a:lnTo>
                  <a:lnTo>
                    <a:pt x="275" y="3"/>
                  </a:lnTo>
                  <a:lnTo>
                    <a:pt x="258" y="6"/>
                  </a:lnTo>
                  <a:lnTo>
                    <a:pt x="238" y="14"/>
                  </a:lnTo>
                  <a:lnTo>
                    <a:pt x="215" y="19"/>
                  </a:lnTo>
                  <a:lnTo>
                    <a:pt x="197" y="26"/>
                  </a:lnTo>
                  <a:lnTo>
                    <a:pt x="179" y="32"/>
                  </a:lnTo>
                  <a:lnTo>
                    <a:pt x="162" y="39"/>
                  </a:lnTo>
                  <a:lnTo>
                    <a:pt x="147" y="47"/>
                  </a:lnTo>
                  <a:lnTo>
                    <a:pt x="134" y="54"/>
                  </a:lnTo>
                  <a:lnTo>
                    <a:pt x="122" y="60"/>
                  </a:lnTo>
                  <a:lnTo>
                    <a:pt x="112" y="68"/>
                  </a:lnTo>
                  <a:lnTo>
                    <a:pt x="101" y="72"/>
                  </a:lnTo>
                  <a:lnTo>
                    <a:pt x="92" y="79"/>
                  </a:lnTo>
                  <a:lnTo>
                    <a:pt x="85" y="84"/>
                  </a:lnTo>
                  <a:lnTo>
                    <a:pt x="80" y="89"/>
                  </a:lnTo>
                  <a:lnTo>
                    <a:pt x="72" y="96"/>
                  </a:lnTo>
                  <a:lnTo>
                    <a:pt x="70" y="98"/>
                  </a:lnTo>
                  <a:lnTo>
                    <a:pt x="67" y="98"/>
                  </a:lnTo>
                  <a:lnTo>
                    <a:pt x="65" y="102"/>
                  </a:lnTo>
                  <a:lnTo>
                    <a:pt x="59" y="107"/>
                  </a:lnTo>
                  <a:lnTo>
                    <a:pt x="54" y="117"/>
                  </a:lnTo>
                  <a:lnTo>
                    <a:pt x="45" y="125"/>
                  </a:lnTo>
                  <a:lnTo>
                    <a:pt x="39" y="139"/>
                  </a:lnTo>
                  <a:lnTo>
                    <a:pt x="31" y="153"/>
                  </a:lnTo>
                  <a:lnTo>
                    <a:pt x="23" y="170"/>
                  </a:lnTo>
                  <a:lnTo>
                    <a:pt x="15" y="187"/>
                  </a:lnTo>
                  <a:lnTo>
                    <a:pt x="10" y="208"/>
                  </a:lnTo>
                  <a:lnTo>
                    <a:pt x="4" y="230"/>
                  </a:lnTo>
                  <a:lnTo>
                    <a:pt x="2" y="256"/>
                  </a:lnTo>
                  <a:lnTo>
                    <a:pt x="0" y="280"/>
                  </a:lnTo>
                  <a:lnTo>
                    <a:pt x="2" y="309"/>
                  </a:lnTo>
                  <a:lnTo>
                    <a:pt x="7" y="339"/>
                  </a:lnTo>
                  <a:lnTo>
                    <a:pt x="14" y="370"/>
                  </a:lnTo>
                  <a:lnTo>
                    <a:pt x="15" y="373"/>
                  </a:lnTo>
                  <a:lnTo>
                    <a:pt x="18" y="377"/>
                  </a:lnTo>
                  <a:lnTo>
                    <a:pt x="21" y="385"/>
                  </a:lnTo>
                  <a:lnTo>
                    <a:pt x="23" y="393"/>
                  </a:lnTo>
                  <a:lnTo>
                    <a:pt x="30" y="402"/>
                  </a:lnTo>
                  <a:lnTo>
                    <a:pt x="34" y="412"/>
                  </a:lnTo>
                  <a:lnTo>
                    <a:pt x="43" y="424"/>
                  </a:lnTo>
                  <a:lnTo>
                    <a:pt x="49" y="435"/>
                  </a:lnTo>
                  <a:lnTo>
                    <a:pt x="57" y="447"/>
                  </a:lnTo>
                  <a:lnTo>
                    <a:pt x="66" y="459"/>
                  </a:lnTo>
                  <a:lnTo>
                    <a:pt x="77" y="473"/>
                  </a:lnTo>
                  <a:lnTo>
                    <a:pt x="87" y="484"/>
                  </a:lnTo>
                  <a:lnTo>
                    <a:pt x="99" y="495"/>
                  </a:lnTo>
                  <a:lnTo>
                    <a:pt x="112" y="505"/>
                  </a:lnTo>
                  <a:lnTo>
                    <a:pt x="126" y="515"/>
                  </a:lnTo>
                  <a:lnTo>
                    <a:pt x="321" y="596"/>
                  </a:lnTo>
                  <a:lnTo>
                    <a:pt x="322" y="599"/>
                  </a:lnTo>
                  <a:lnTo>
                    <a:pt x="326" y="606"/>
                  </a:lnTo>
                  <a:lnTo>
                    <a:pt x="328" y="612"/>
                  </a:lnTo>
                  <a:lnTo>
                    <a:pt x="330" y="617"/>
                  </a:lnTo>
                  <a:lnTo>
                    <a:pt x="335" y="624"/>
                  </a:lnTo>
                  <a:lnTo>
                    <a:pt x="340" y="631"/>
                  </a:lnTo>
                  <a:lnTo>
                    <a:pt x="344" y="637"/>
                  </a:lnTo>
                  <a:lnTo>
                    <a:pt x="350" y="644"/>
                  </a:lnTo>
                  <a:lnTo>
                    <a:pt x="356" y="651"/>
                  </a:lnTo>
                  <a:lnTo>
                    <a:pt x="363" y="656"/>
                  </a:lnTo>
                  <a:lnTo>
                    <a:pt x="368" y="660"/>
                  </a:lnTo>
                  <a:lnTo>
                    <a:pt x="375" y="664"/>
                  </a:lnTo>
                  <a:lnTo>
                    <a:pt x="381" y="667"/>
                  </a:lnTo>
                  <a:lnTo>
                    <a:pt x="389" y="670"/>
                  </a:lnTo>
                  <a:lnTo>
                    <a:pt x="390" y="673"/>
                  </a:lnTo>
                  <a:lnTo>
                    <a:pt x="396" y="681"/>
                  </a:lnTo>
                  <a:lnTo>
                    <a:pt x="398" y="687"/>
                  </a:lnTo>
                  <a:lnTo>
                    <a:pt x="402" y="694"/>
                  </a:lnTo>
                  <a:lnTo>
                    <a:pt x="407" y="700"/>
                  </a:lnTo>
                  <a:lnTo>
                    <a:pt x="412" y="709"/>
                  </a:lnTo>
                  <a:lnTo>
                    <a:pt x="417" y="715"/>
                  </a:lnTo>
                  <a:lnTo>
                    <a:pt x="421" y="721"/>
                  </a:lnTo>
                  <a:lnTo>
                    <a:pt x="427" y="728"/>
                  </a:lnTo>
                  <a:lnTo>
                    <a:pt x="432" y="735"/>
                  </a:lnTo>
                  <a:lnTo>
                    <a:pt x="437" y="740"/>
                  </a:lnTo>
                  <a:lnTo>
                    <a:pt x="442" y="744"/>
                  </a:lnTo>
                  <a:lnTo>
                    <a:pt x="445" y="747"/>
                  </a:lnTo>
                  <a:lnTo>
                    <a:pt x="451" y="750"/>
                  </a:lnTo>
                  <a:lnTo>
                    <a:pt x="456" y="750"/>
                  </a:lnTo>
                  <a:lnTo>
                    <a:pt x="463" y="750"/>
                  </a:lnTo>
                  <a:lnTo>
                    <a:pt x="468" y="749"/>
                  </a:lnTo>
                  <a:lnTo>
                    <a:pt x="471" y="747"/>
                  </a:lnTo>
                  <a:lnTo>
                    <a:pt x="473" y="743"/>
                  </a:lnTo>
                  <a:lnTo>
                    <a:pt x="474" y="738"/>
                  </a:lnTo>
                  <a:lnTo>
                    <a:pt x="473" y="731"/>
                  </a:lnTo>
                  <a:lnTo>
                    <a:pt x="471" y="723"/>
                  </a:lnTo>
                  <a:lnTo>
                    <a:pt x="469" y="718"/>
                  </a:lnTo>
                  <a:lnTo>
                    <a:pt x="468" y="712"/>
                  </a:lnTo>
                  <a:lnTo>
                    <a:pt x="465" y="707"/>
                  </a:lnTo>
                  <a:lnTo>
                    <a:pt x="463" y="701"/>
                  </a:lnTo>
                  <a:lnTo>
                    <a:pt x="460" y="695"/>
                  </a:lnTo>
                  <a:lnTo>
                    <a:pt x="458" y="688"/>
                  </a:lnTo>
                  <a:lnTo>
                    <a:pt x="455" y="683"/>
                  </a:lnTo>
                  <a:lnTo>
                    <a:pt x="454" y="676"/>
                  </a:lnTo>
                  <a:lnTo>
                    <a:pt x="451" y="670"/>
                  </a:lnTo>
                  <a:lnTo>
                    <a:pt x="449" y="664"/>
                  </a:lnTo>
                  <a:lnTo>
                    <a:pt x="447" y="659"/>
                  </a:lnTo>
                  <a:lnTo>
                    <a:pt x="445" y="656"/>
                  </a:lnTo>
                  <a:lnTo>
                    <a:pt x="443" y="651"/>
                  </a:lnTo>
                  <a:lnTo>
                    <a:pt x="443" y="648"/>
                  </a:lnTo>
                  <a:lnTo>
                    <a:pt x="443" y="646"/>
                  </a:lnTo>
                  <a:lnTo>
                    <a:pt x="444" y="645"/>
                  </a:lnTo>
                  <a:lnTo>
                    <a:pt x="447" y="643"/>
                  </a:lnTo>
                  <a:lnTo>
                    <a:pt x="453" y="645"/>
                  </a:lnTo>
                  <a:lnTo>
                    <a:pt x="454" y="645"/>
                  </a:lnTo>
                  <a:lnTo>
                    <a:pt x="456" y="649"/>
                  </a:lnTo>
                  <a:lnTo>
                    <a:pt x="460" y="653"/>
                  </a:lnTo>
                  <a:lnTo>
                    <a:pt x="464" y="660"/>
                  </a:lnTo>
                  <a:lnTo>
                    <a:pt x="468" y="666"/>
                  </a:lnTo>
                  <a:lnTo>
                    <a:pt x="472" y="674"/>
                  </a:lnTo>
                  <a:lnTo>
                    <a:pt x="479" y="683"/>
                  </a:lnTo>
                  <a:lnTo>
                    <a:pt x="484" y="691"/>
                  </a:lnTo>
                  <a:lnTo>
                    <a:pt x="490" y="698"/>
                  </a:lnTo>
                  <a:lnTo>
                    <a:pt x="495" y="707"/>
                  </a:lnTo>
                  <a:lnTo>
                    <a:pt x="501" y="712"/>
                  </a:lnTo>
                  <a:lnTo>
                    <a:pt x="508" y="720"/>
                  </a:lnTo>
                  <a:lnTo>
                    <a:pt x="514" y="723"/>
                  </a:lnTo>
                  <a:lnTo>
                    <a:pt x="522" y="727"/>
                  </a:lnTo>
                  <a:lnTo>
                    <a:pt x="527" y="729"/>
                  </a:lnTo>
                  <a:lnTo>
                    <a:pt x="535" y="729"/>
                  </a:lnTo>
                  <a:lnTo>
                    <a:pt x="538" y="725"/>
                  </a:lnTo>
                  <a:lnTo>
                    <a:pt x="542" y="720"/>
                  </a:lnTo>
                  <a:lnTo>
                    <a:pt x="543" y="712"/>
                  </a:lnTo>
                  <a:lnTo>
                    <a:pt x="544" y="706"/>
                  </a:lnTo>
                  <a:lnTo>
                    <a:pt x="542" y="697"/>
                  </a:lnTo>
                  <a:lnTo>
                    <a:pt x="541" y="688"/>
                  </a:lnTo>
                  <a:lnTo>
                    <a:pt x="537" y="679"/>
                  </a:lnTo>
                  <a:lnTo>
                    <a:pt x="535" y="672"/>
                  </a:lnTo>
                  <a:lnTo>
                    <a:pt x="531" y="663"/>
                  </a:lnTo>
                  <a:lnTo>
                    <a:pt x="526" y="653"/>
                  </a:lnTo>
                  <a:lnTo>
                    <a:pt x="523" y="645"/>
                  </a:lnTo>
                  <a:lnTo>
                    <a:pt x="520" y="639"/>
                  </a:lnTo>
                  <a:lnTo>
                    <a:pt x="516" y="632"/>
                  </a:lnTo>
                  <a:lnTo>
                    <a:pt x="514" y="628"/>
                  </a:lnTo>
                  <a:lnTo>
                    <a:pt x="513" y="625"/>
                  </a:lnTo>
                  <a:lnTo>
                    <a:pt x="514" y="625"/>
                  </a:lnTo>
                  <a:lnTo>
                    <a:pt x="520" y="630"/>
                  </a:lnTo>
                  <a:lnTo>
                    <a:pt x="527" y="633"/>
                  </a:lnTo>
                  <a:lnTo>
                    <a:pt x="537" y="639"/>
                  </a:lnTo>
                  <a:lnTo>
                    <a:pt x="546" y="645"/>
                  </a:lnTo>
                  <a:lnTo>
                    <a:pt x="556" y="652"/>
                  </a:lnTo>
                  <a:lnTo>
                    <a:pt x="564" y="657"/>
                  </a:lnTo>
                  <a:lnTo>
                    <a:pt x="569" y="663"/>
                  </a:lnTo>
                  <a:lnTo>
                    <a:pt x="571" y="666"/>
                  </a:lnTo>
                  <a:lnTo>
                    <a:pt x="578" y="670"/>
                  </a:lnTo>
                  <a:lnTo>
                    <a:pt x="585" y="674"/>
                  </a:lnTo>
                  <a:lnTo>
                    <a:pt x="592" y="676"/>
                  </a:lnTo>
                  <a:lnTo>
                    <a:pt x="600" y="677"/>
                  </a:lnTo>
                  <a:lnTo>
                    <a:pt x="607" y="678"/>
                  </a:lnTo>
                  <a:lnTo>
                    <a:pt x="612" y="677"/>
                  </a:lnTo>
                  <a:lnTo>
                    <a:pt x="617" y="676"/>
                  </a:lnTo>
                  <a:lnTo>
                    <a:pt x="617" y="674"/>
                  </a:lnTo>
                  <a:lnTo>
                    <a:pt x="617" y="669"/>
                  </a:lnTo>
                  <a:lnTo>
                    <a:pt x="615" y="663"/>
                  </a:lnTo>
                  <a:lnTo>
                    <a:pt x="612" y="658"/>
                  </a:lnTo>
                  <a:lnTo>
                    <a:pt x="607" y="649"/>
                  </a:lnTo>
                  <a:lnTo>
                    <a:pt x="604" y="641"/>
                  </a:lnTo>
                  <a:lnTo>
                    <a:pt x="597" y="631"/>
                  </a:lnTo>
                  <a:lnTo>
                    <a:pt x="592" y="622"/>
                  </a:lnTo>
                  <a:lnTo>
                    <a:pt x="585" y="611"/>
                  </a:lnTo>
                  <a:lnTo>
                    <a:pt x="578" y="602"/>
                  </a:lnTo>
                  <a:lnTo>
                    <a:pt x="570" y="592"/>
                  </a:lnTo>
                  <a:lnTo>
                    <a:pt x="564" y="582"/>
                  </a:lnTo>
                  <a:lnTo>
                    <a:pt x="557" y="573"/>
                  </a:lnTo>
                  <a:lnTo>
                    <a:pt x="550" y="566"/>
                  </a:lnTo>
                  <a:lnTo>
                    <a:pt x="545" y="560"/>
                  </a:lnTo>
                  <a:lnTo>
                    <a:pt x="539" y="557"/>
                  </a:lnTo>
                  <a:lnTo>
                    <a:pt x="534" y="551"/>
                  </a:lnTo>
                  <a:lnTo>
                    <a:pt x="527" y="549"/>
                  </a:lnTo>
                  <a:lnTo>
                    <a:pt x="523" y="547"/>
                  </a:lnTo>
                  <a:lnTo>
                    <a:pt x="518" y="547"/>
                  </a:lnTo>
                  <a:lnTo>
                    <a:pt x="511" y="547"/>
                  </a:lnTo>
                  <a:lnTo>
                    <a:pt x="505" y="551"/>
                  </a:lnTo>
                  <a:lnTo>
                    <a:pt x="501" y="555"/>
                  </a:lnTo>
                  <a:lnTo>
                    <a:pt x="497" y="560"/>
                  </a:lnTo>
                  <a:lnTo>
                    <a:pt x="496" y="563"/>
                  </a:lnTo>
                  <a:lnTo>
                    <a:pt x="496" y="565"/>
                  </a:lnTo>
                  <a:lnTo>
                    <a:pt x="484" y="571"/>
                  </a:lnTo>
                  <a:lnTo>
                    <a:pt x="481" y="566"/>
                  </a:lnTo>
                  <a:lnTo>
                    <a:pt x="474" y="559"/>
                  </a:lnTo>
                  <a:lnTo>
                    <a:pt x="469" y="554"/>
                  </a:lnTo>
                  <a:lnTo>
                    <a:pt x="464" y="551"/>
                  </a:lnTo>
                  <a:lnTo>
                    <a:pt x="459" y="549"/>
                  </a:lnTo>
                  <a:lnTo>
                    <a:pt x="454" y="550"/>
                  </a:lnTo>
                  <a:lnTo>
                    <a:pt x="443" y="555"/>
                  </a:lnTo>
                  <a:lnTo>
                    <a:pt x="438" y="564"/>
                  </a:lnTo>
                  <a:lnTo>
                    <a:pt x="433" y="571"/>
                  </a:lnTo>
                  <a:lnTo>
                    <a:pt x="432" y="575"/>
                  </a:lnTo>
                  <a:lnTo>
                    <a:pt x="358" y="524"/>
                  </a:lnTo>
                  <a:lnTo>
                    <a:pt x="451" y="497"/>
                  </a:lnTo>
                  <a:lnTo>
                    <a:pt x="625" y="522"/>
                  </a:lnTo>
                  <a:lnTo>
                    <a:pt x="623" y="522"/>
                  </a:lnTo>
                  <a:lnTo>
                    <a:pt x="622" y="526"/>
                  </a:lnTo>
                  <a:lnTo>
                    <a:pt x="621" y="530"/>
                  </a:lnTo>
                  <a:lnTo>
                    <a:pt x="620" y="536"/>
                  </a:lnTo>
                  <a:lnTo>
                    <a:pt x="619" y="541"/>
                  </a:lnTo>
                  <a:lnTo>
                    <a:pt x="618" y="547"/>
                  </a:lnTo>
                  <a:lnTo>
                    <a:pt x="618" y="551"/>
                  </a:lnTo>
                  <a:lnTo>
                    <a:pt x="619" y="557"/>
                  </a:lnTo>
                  <a:lnTo>
                    <a:pt x="621" y="560"/>
                  </a:lnTo>
                  <a:lnTo>
                    <a:pt x="627" y="569"/>
                  </a:lnTo>
                  <a:lnTo>
                    <a:pt x="636" y="576"/>
                  </a:lnTo>
                  <a:lnTo>
                    <a:pt x="646" y="586"/>
                  </a:lnTo>
                  <a:lnTo>
                    <a:pt x="654" y="594"/>
                  </a:lnTo>
                  <a:lnTo>
                    <a:pt x="664" y="603"/>
                  </a:lnTo>
                  <a:lnTo>
                    <a:pt x="672" y="609"/>
                  </a:lnTo>
                  <a:lnTo>
                    <a:pt x="681" y="614"/>
                  </a:lnTo>
                  <a:lnTo>
                    <a:pt x="685" y="614"/>
                  </a:lnTo>
                  <a:lnTo>
                    <a:pt x="692" y="614"/>
                  </a:lnTo>
                  <a:lnTo>
                    <a:pt x="696" y="611"/>
                  </a:lnTo>
                  <a:lnTo>
                    <a:pt x="701" y="607"/>
                  </a:lnTo>
                  <a:lnTo>
                    <a:pt x="700" y="601"/>
                  </a:lnTo>
                  <a:lnTo>
                    <a:pt x="695" y="592"/>
                  </a:lnTo>
                  <a:lnTo>
                    <a:pt x="692" y="585"/>
                  </a:lnTo>
                  <a:lnTo>
                    <a:pt x="686" y="581"/>
                  </a:lnTo>
                  <a:lnTo>
                    <a:pt x="680" y="573"/>
                  </a:lnTo>
                  <a:lnTo>
                    <a:pt x="672" y="566"/>
                  </a:lnTo>
                  <a:lnTo>
                    <a:pt x="695" y="550"/>
                  </a:lnTo>
                  <a:lnTo>
                    <a:pt x="699" y="551"/>
                  </a:lnTo>
                  <a:lnTo>
                    <a:pt x="703" y="553"/>
                  </a:lnTo>
                  <a:lnTo>
                    <a:pt x="709" y="557"/>
                  </a:lnTo>
                  <a:lnTo>
                    <a:pt x="715" y="559"/>
                  </a:lnTo>
                  <a:lnTo>
                    <a:pt x="723" y="563"/>
                  </a:lnTo>
                  <a:lnTo>
                    <a:pt x="732" y="568"/>
                  </a:lnTo>
                  <a:lnTo>
                    <a:pt x="741" y="572"/>
                  </a:lnTo>
                  <a:lnTo>
                    <a:pt x="749" y="576"/>
                  </a:lnTo>
                  <a:lnTo>
                    <a:pt x="758" y="581"/>
                  </a:lnTo>
                  <a:lnTo>
                    <a:pt x="766" y="584"/>
                  </a:lnTo>
                  <a:lnTo>
                    <a:pt x="775" y="589"/>
                  </a:lnTo>
                  <a:lnTo>
                    <a:pt x="782" y="592"/>
                  </a:lnTo>
                  <a:lnTo>
                    <a:pt x="788" y="594"/>
                  </a:lnTo>
                  <a:lnTo>
                    <a:pt x="794" y="596"/>
                  </a:lnTo>
                  <a:lnTo>
                    <a:pt x="798" y="599"/>
                  </a:lnTo>
                  <a:lnTo>
                    <a:pt x="804" y="599"/>
                  </a:lnTo>
                  <a:lnTo>
                    <a:pt x="810" y="597"/>
                  </a:lnTo>
                  <a:lnTo>
                    <a:pt x="814" y="594"/>
                  </a:lnTo>
                  <a:lnTo>
                    <a:pt x="818" y="593"/>
                  </a:lnTo>
                  <a:lnTo>
                    <a:pt x="822" y="584"/>
                  </a:lnTo>
                  <a:lnTo>
                    <a:pt x="826" y="580"/>
                  </a:lnTo>
                  <a:lnTo>
                    <a:pt x="822" y="574"/>
                  </a:lnTo>
                  <a:lnTo>
                    <a:pt x="816" y="569"/>
                  </a:lnTo>
                  <a:lnTo>
                    <a:pt x="810" y="563"/>
                  </a:lnTo>
                  <a:lnTo>
                    <a:pt x="806" y="560"/>
                  </a:lnTo>
                  <a:lnTo>
                    <a:pt x="800" y="555"/>
                  </a:lnTo>
                  <a:lnTo>
                    <a:pt x="796" y="552"/>
                  </a:lnTo>
                  <a:lnTo>
                    <a:pt x="789" y="547"/>
                  </a:lnTo>
                  <a:lnTo>
                    <a:pt x="784" y="543"/>
                  </a:lnTo>
                  <a:lnTo>
                    <a:pt x="778" y="539"/>
                  </a:lnTo>
                  <a:lnTo>
                    <a:pt x="775" y="536"/>
                  </a:lnTo>
                  <a:lnTo>
                    <a:pt x="767" y="531"/>
                  </a:lnTo>
                  <a:lnTo>
                    <a:pt x="765" y="530"/>
                  </a:lnTo>
                  <a:lnTo>
                    <a:pt x="768" y="530"/>
                  </a:lnTo>
                  <a:lnTo>
                    <a:pt x="772" y="531"/>
                  </a:lnTo>
                  <a:lnTo>
                    <a:pt x="777" y="533"/>
                  </a:lnTo>
                  <a:lnTo>
                    <a:pt x="783" y="536"/>
                  </a:lnTo>
                  <a:lnTo>
                    <a:pt x="789" y="537"/>
                  </a:lnTo>
                  <a:lnTo>
                    <a:pt x="797" y="540"/>
                  </a:lnTo>
                  <a:lnTo>
                    <a:pt x="806" y="543"/>
                  </a:lnTo>
                  <a:lnTo>
                    <a:pt x="814" y="545"/>
                  </a:lnTo>
                  <a:lnTo>
                    <a:pt x="821" y="547"/>
                  </a:lnTo>
                  <a:lnTo>
                    <a:pt x="829" y="549"/>
                  </a:lnTo>
                  <a:lnTo>
                    <a:pt x="837" y="551"/>
                  </a:lnTo>
                  <a:lnTo>
                    <a:pt x="843" y="552"/>
                  </a:lnTo>
                  <a:lnTo>
                    <a:pt x="850" y="554"/>
                  </a:lnTo>
                  <a:lnTo>
                    <a:pt x="856" y="555"/>
                  </a:lnTo>
                  <a:lnTo>
                    <a:pt x="859" y="557"/>
                  </a:lnTo>
                  <a:lnTo>
                    <a:pt x="869" y="552"/>
                  </a:lnTo>
                  <a:lnTo>
                    <a:pt x="878" y="544"/>
                  </a:lnTo>
                  <a:lnTo>
                    <a:pt x="882" y="534"/>
                  </a:lnTo>
                  <a:lnTo>
                    <a:pt x="884" y="528"/>
                  </a:lnTo>
                  <a:lnTo>
                    <a:pt x="881" y="524"/>
                  </a:lnTo>
                  <a:lnTo>
                    <a:pt x="879" y="523"/>
                  </a:lnTo>
                  <a:lnTo>
                    <a:pt x="874" y="520"/>
                  </a:lnTo>
                  <a:lnTo>
                    <a:pt x="869" y="517"/>
                  </a:lnTo>
                  <a:lnTo>
                    <a:pt x="862" y="512"/>
                  </a:lnTo>
                  <a:lnTo>
                    <a:pt x="856" y="509"/>
                  </a:lnTo>
                  <a:lnTo>
                    <a:pt x="848" y="503"/>
                  </a:lnTo>
                  <a:lnTo>
                    <a:pt x="841" y="500"/>
                  </a:lnTo>
                  <a:lnTo>
                    <a:pt x="832" y="496"/>
                  </a:lnTo>
                  <a:lnTo>
                    <a:pt x="825" y="491"/>
                  </a:lnTo>
                  <a:lnTo>
                    <a:pt x="818" y="488"/>
                  </a:lnTo>
                  <a:lnTo>
                    <a:pt x="812" y="485"/>
                  </a:lnTo>
                  <a:lnTo>
                    <a:pt x="807" y="481"/>
                  </a:lnTo>
                  <a:lnTo>
                    <a:pt x="804" y="479"/>
                  </a:lnTo>
                  <a:lnTo>
                    <a:pt x="800" y="478"/>
                  </a:lnTo>
                  <a:lnTo>
                    <a:pt x="816" y="471"/>
                  </a:lnTo>
                  <a:lnTo>
                    <a:pt x="820" y="474"/>
                  </a:lnTo>
                  <a:lnTo>
                    <a:pt x="824" y="476"/>
                  </a:lnTo>
                  <a:lnTo>
                    <a:pt x="831" y="479"/>
                  </a:lnTo>
                  <a:lnTo>
                    <a:pt x="837" y="482"/>
                  </a:lnTo>
                  <a:lnTo>
                    <a:pt x="846" y="488"/>
                  </a:lnTo>
                  <a:lnTo>
                    <a:pt x="856" y="490"/>
                  </a:lnTo>
                  <a:lnTo>
                    <a:pt x="866" y="496"/>
                  </a:lnTo>
                  <a:lnTo>
                    <a:pt x="874" y="499"/>
                  </a:lnTo>
                  <a:lnTo>
                    <a:pt x="883" y="502"/>
                  </a:lnTo>
                  <a:lnTo>
                    <a:pt x="892" y="505"/>
                  </a:lnTo>
                  <a:lnTo>
                    <a:pt x="901" y="508"/>
                  </a:lnTo>
                  <a:lnTo>
                    <a:pt x="908" y="508"/>
                  </a:lnTo>
                  <a:lnTo>
                    <a:pt x="914" y="508"/>
                  </a:lnTo>
                  <a:lnTo>
                    <a:pt x="919" y="506"/>
                  </a:lnTo>
                  <a:lnTo>
                    <a:pt x="923" y="502"/>
                  </a:lnTo>
                  <a:lnTo>
                    <a:pt x="924" y="494"/>
                  </a:lnTo>
                  <a:lnTo>
                    <a:pt x="925" y="488"/>
                  </a:lnTo>
                  <a:lnTo>
                    <a:pt x="924" y="481"/>
                  </a:lnTo>
                  <a:lnTo>
                    <a:pt x="923" y="478"/>
                  </a:lnTo>
                  <a:lnTo>
                    <a:pt x="915" y="474"/>
                  </a:lnTo>
                  <a:lnTo>
                    <a:pt x="910" y="471"/>
                  </a:lnTo>
                  <a:lnTo>
                    <a:pt x="904" y="468"/>
                  </a:lnTo>
                  <a:lnTo>
                    <a:pt x="900" y="467"/>
                  </a:lnTo>
                  <a:lnTo>
                    <a:pt x="893" y="464"/>
                  </a:lnTo>
                  <a:lnTo>
                    <a:pt x="888" y="461"/>
                  </a:lnTo>
                  <a:lnTo>
                    <a:pt x="880" y="458"/>
                  </a:lnTo>
                  <a:lnTo>
                    <a:pt x="874" y="455"/>
                  </a:lnTo>
                  <a:lnTo>
                    <a:pt x="869" y="454"/>
                  </a:lnTo>
                  <a:lnTo>
                    <a:pt x="867" y="454"/>
                  </a:lnTo>
                  <a:lnTo>
                    <a:pt x="860" y="450"/>
                  </a:lnTo>
                  <a:lnTo>
                    <a:pt x="853" y="448"/>
                  </a:lnTo>
                  <a:lnTo>
                    <a:pt x="843" y="444"/>
                  </a:lnTo>
                  <a:lnTo>
                    <a:pt x="835" y="440"/>
                  </a:lnTo>
                  <a:lnTo>
                    <a:pt x="825" y="436"/>
                  </a:lnTo>
                  <a:lnTo>
                    <a:pt x="818" y="433"/>
                  </a:lnTo>
                  <a:lnTo>
                    <a:pt x="811" y="431"/>
                  </a:lnTo>
                  <a:lnTo>
                    <a:pt x="810" y="431"/>
                  </a:lnTo>
                  <a:lnTo>
                    <a:pt x="783" y="423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42"/>
            <p:cNvSpPr>
              <a:spLocks/>
            </p:cNvSpPr>
            <p:nvPr/>
          </p:nvSpPr>
          <p:spPr bwMode="auto">
            <a:xfrm flipH="1">
              <a:off x="4330" y="1754"/>
              <a:ext cx="99" cy="36"/>
            </a:xfrm>
            <a:custGeom>
              <a:avLst/>
              <a:gdLst>
                <a:gd name="T0" fmla="*/ 3 w 197"/>
                <a:gd name="T1" fmla="*/ 22 h 72"/>
                <a:gd name="T2" fmla="*/ 0 w 197"/>
                <a:gd name="T3" fmla="*/ 9 h 72"/>
                <a:gd name="T4" fmla="*/ 5 w 197"/>
                <a:gd name="T5" fmla="*/ 9 h 72"/>
                <a:gd name="T6" fmla="*/ 6 w 197"/>
                <a:gd name="T7" fmla="*/ 19 h 72"/>
                <a:gd name="T8" fmla="*/ 18 w 197"/>
                <a:gd name="T9" fmla="*/ 18 h 72"/>
                <a:gd name="T10" fmla="*/ 17 w 197"/>
                <a:gd name="T11" fmla="*/ 4 h 72"/>
                <a:gd name="T12" fmla="*/ 22 w 197"/>
                <a:gd name="T13" fmla="*/ 3 h 72"/>
                <a:gd name="T14" fmla="*/ 23 w 197"/>
                <a:gd name="T15" fmla="*/ 16 h 72"/>
                <a:gd name="T16" fmla="*/ 31 w 197"/>
                <a:gd name="T17" fmla="*/ 15 h 72"/>
                <a:gd name="T18" fmla="*/ 31 w 197"/>
                <a:gd name="T19" fmla="*/ 0 h 72"/>
                <a:gd name="T20" fmla="*/ 37 w 197"/>
                <a:gd name="T21" fmla="*/ 2 h 72"/>
                <a:gd name="T22" fmla="*/ 36 w 197"/>
                <a:gd name="T23" fmla="*/ 17 h 72"/>
                <a:gd name="T24" fmla="*/ 47 w 197"/>
                <a:gd name="T25" fmla="*/ 19 h 72"/>
                <a:gd name="T26" fmla="*/ 48 w 197"/>
                <a:gd name="T27" fmla="*/ 5 h 72"/>
                <a:gd name="T28" fmla="*/ 55 w 197"/>
                <a:gd name="T29" fmla="*/ 7 h 72"/>
                <a:gd name="T30" fmla="*/ 52 w 197"/>
                <a:gd name="T31" fmla="*/ 20 h 72"/>
                <a:gd name="T32" fmla="*/ 63 w 197"/>
                <a:gd name="T33" fmla="*/ 24 h 72"/>
                <a:gd name="T34" fmla="*/ 66 w 197"/>
                <a:gd name="T35" fmla="*/ 11 h 72"/>
                <a:gd name="T36" fmla="*/ 73 w 197"/>
                <a:gd name="T37" fmla="*/ 13 h 72"/>
                <a:gd name="T38" fmla="*/ 67 w 197"/>
                <a:gd name="T39" fmla="*/ 25 h 72"/>
                <a:gd name="T40" fmla="*/ 75 w 197"/>
                <a:gd name="T41" fmla="*/ 27 h 72"/>
                <a:gd name="T42" fmla="*/ 78 w 197"/>
                <a:gd name="T43" fmla="*/ 16 h 72"/>
                <a:gd name="T44" fmla="*/ 84 w 197"/>
                <a:gd name="T45" fmla="*/ 18 h 72"/>
                <a:gd name="T46" fmla="*/ 77 w 197"/>
                <a:gd name="T47" fmla="*/ 29 h 72"/>
                <a:gd name="T48" fmla="*/ 88 w 197"/>
                <a:gd name="T49" fmla="*/ 32 h 72"/>
                <a:gd name="T50" fmla="*/ 91 w 197"/>
                <a:gd name="T51" fmla="*/ 21 h 72"/>
                <a:gd name="T52" fmla="*/ 99 w 197"/>
                <a:gd name="T53" fmla="*/ 26 h 72"/>
                <a:gd name="T54" fmla="*/ 90 w 197"/>
                <a:gd name="T55" fmla="*/ 36 h 72"/>
                <a:gd name="T56" fmla="*/ 60 w 197"/>
                <a:gd name="T57" fmla="*/ 27 h 72"/>
                <a:gd name="T58" fmla="*/ 30 w 197"/>
                <a:gd name="T59" fmla="*/ 22 h 72"/>
                <a:gd name="T60" fmla="*/ 3 w 197"/>
                <a:gd name="T61" fmla="*/ 22 h 72"/>
                <a:gd name="T62" fmla="*/ 3 w 197"/>
                <a:gd name="T63" fmla="*/ 22 h 7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7" h="72">
                  <a:moveTo>
                    <a:pt x="5" y="43"/>
                  </a:moveTo>
                  <a:lnTo>
                    <a:pt x="0" y="18"/>
                  </a:lnTo>
                  <a:lnTo>
                    <a:pt x="10" y="18"/>
                  </a:lnTo>
                  <a:lnTo>
                    <a:pt x="11" y="38"/>
                  </a:lnTo>
                  <a:lnTo>
                    <a:pt x="36" y="35"/>
                  </a:lnTo>
                  <a:lnTo>
                    <a:pt x="34" y="8"/>
                  </a:lnTo>
                  <a:lnTo>
                    <a:pt x="44" y="5"/>
                  </a:lnTo>
                  <a:lnTo>
                    <a:pt x="45" y="31"/>
                  </a:lnTo>
                  <a:lnTo>
                    <a:pt x="62" y="30"/>
                  </a:lnTo>
                  <a:lnTo>
                    <a:pt x="62" y="0"/>
                  </a:lnTo>
                  <a:lnTo>
                    <a:pt x="74" y="4"/>
                  </a:lnTo>
                  <a:lnTo>
                    <a:pt x="72" y="33"/>
                  </a:lnTo>
                  <a:lnTo>
                    <a:pt x="93" y="38"/>
                  </a:lnTo>
                  <a:lnTo>
                    <a:pt x="96" y="10"/>
                  </a:lnTo>
                  <a:lnTo>
                    <a:pt x="110" y="14"/>
                  </a:lnTo>
                  <a:lnTo>
                    <a:pt x="103" y="39"/>
                  </a:lnTo>
                  <a:lnTo>
                    <a:pt x="125" y="48"/>
                  </a:lnTo>
                  <a:lnTo>
                    <a:pt x="131" y="21"/>
                  </a:lnTo>
                  <a:lnTo>
                    <a:pt x="145" y="25"/>
                  </a:lnTo>
                  <a:lnTo>
                    <a:pt x="133" y="49"/>
                  </a:lnTo>
                  <a:lnTo>
                    <a:pt x="149" y="54"/>
                  </a:lnTo>
                  <a:lnTo>
                    <a:pt x="156" y="31"/>
                  </a:lnTo>
                  <a:lnTo>
                    <a:pt x="168" y="35"/>
                  </a:lnTo>
                  <a:lnTo>
                    <a:pt x="154" y="57"/>
                  </a:lnTo>
                  <a:lnTo>
                    <a:pt x="175" y="64"/>
                  </a:lnTo>
                  <a:lnTo>
                    <a:pt x="182" y="41"/>
                  </a:lnTo>
                  <a:lnTo>
                    <a:pt x="197" y="51"/>
                  </a:lnTo>
                  <a:lnTo>
                    <a:pt x="180" y="72"/>
                  </a:lnTo>
                  <a:lnTo>
                    <a:pt x="120" y="54"/>
                  </a:lnTo>
                  <a:lnTo>
                    <a:pt x="59" y="43"/>
                  </a:lnTo>
                  <a:lnTo>
                    <a:pt x="5" y="43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43"/>
            <p:cNvSpPr>
              <a:spLocks/>
            </p:cNvSpPr>
            <p:nvPr/>
          </p:nvSpPr>
          <p:spPr bwMode="auto">
            <a:xfrm flipH="1">
              <a:off x="4361" y="1797"/>
              <a:ext cx="88" cy="58"/>
            </a:xfrm>
            <a:custGeom>
              <a:avLst/>
              <a:gdLst>
                <a:gd name="T0" fmla="*/ 88 w 175"/>
                <a:gd name="T1" fmla="*/ 46 h 115"/>
                <a:gd name="T2" fmla="*/ 86 w 175"/>
                <a:gd name="T3" fmla="*/ 58 h 115"/>
                <a:gd name="T4" fmla="*/ 81 w 175"/>
                <a:gd name="T5" fmla="*/ 56 h 115"/>
                <a:gd name="T6" fmla="*/ 83 w 175"/>
                <a:gd name="T7" fmla="*/ 47 h 115"/>
                <a:gd name="T8" fmla="*/ 73 w 175"/>
                <a:gd name="T9" fmla="*/ 43 h 115"/>
                <a:gd name="T10" fmla="*/ 69 w 175"/>
                <a:gd name="T11" fmla="*/ 57 h 115"/>
                <a:gd name="T12" fmla="*/ 64 w 175"/>
                <a:gd name="T13" fmla="*/ 55 h 115"/>
                <a:gd name="T14" fmla="*/ 68 w 175"/>
                <a:gd name="T15" fmla="*/ 43 h 115"/>
                <a:gd name="T16" fmla="*/ 59 w 175"/>
                <a:gd name="T17" fmla="*/ 42 h 115"/>
                <a:gd name="T18" fmla="*/ 55 w 175"/>
                <a:gd name="T19" fmla="*/ 55 h 115"/>
                <a:gd name="T20" fmla="*/ 49 w 175"/>
                <a:gd name="T21" fmla="*/ 50 h 115"/>
                <a:gd name="T22" fmla="*/ 55 w 175"/>
                <a:gd name="T23" fmla="*/ 38 h 115"/>
                <a:gd name="T24" fmla="*/ 46 w 175"/>
                <a:gd name="T25" fmla="*/ 32 h 115"/>
                <a:gd name="T26" fmla="*/ 40 w 175"/>
                <a:gd name="T27" fmla="*/ 43 h 115"/>
                <a:gd name="T28" fmla="*/ 34 w 175"/>
                <a:gd name="T29" fmla="*/ 39 h 115"/>
                <a:gd name="T30" fmla="*/ 42 w 175"/>
                <a:gd name="T31" fmla="*/ 30 h 115"/>
                <a:gd name="T32" fmla="*/ 33 w 175"/>
                <a:gd name="T33" fmla="*/ 22 h 115"/>
                <a:gd name="T34" fmla="*/ 25 w 175"/>
                <a:gd name="T35" fmla="*/ 32 h 115"/>
                <a:gd name="T36" fmla="*/ 19 w 175"/>
                <a:gd name="T37" fmla="*/ 29 h 115"/>
                <a:gd name="T38" fmla="*/ 29 w 175"/>
                <a:gd name="T39" fmla="*/ 20 h 115"/>
                <a:gd name="T40" fmla="*/ 23 w 175"/>
                <a:gd name="T41" fmla="*/ 14 h 115"/>
                <a:gd name="T42" fmla="*/ 15 w 175"/>
                <a:gd name="T43" fmla="*/ 24 h 115"/>
                <a:gd name="T44" fmla="*/ 11 w 175"/>
                <a:gd name="T45" fmla="*/ 19 h 115"/>
                <a:gd name="T46" fmla="*/ 20 w 175"/>
                <a:gd name="T47" fmla="*/ 11 h 115"/>
                <a:gd name="T48" fmla="*/ 13 w 175"/>
                <a:gd name="T49" fmla="*/ 4 h 115"/>
                <a:gd name="T50" fmla="*/ 6 w 175"/>
                <a:gd name="T51" fmla="*/ 15 h 115"/>
                <a:gd name="T52" fmla="*/ 0 w 175"/>
                <a:gd name="T53" fmla="*/ 7 h 115"/>
                <a:gd name="T54" fmla="*/ 12 w 175"/>
                <a:gd name="T55" fmla="*/ 0 h 115"/>
                <a:gd name="T56" fmla="*/ 37 w 175"/>
                <a:gd name="T57" fmla="*/ 19 h 115"/>
                <a:gd name="T58" fmla="*/ 64 w 175"/>
                <a:gd name="T59" fmla="*/ 36 h 115"/>
                <a:gd name="T60" fmla="*/ 88 w 175"/>
                <a:gd name="T61" fmla="*/ 46 h 115"/>
                <a:gd name="T62" fmla="*/ 88 w 175"/>
                <a:gd name="T63" fmla="*/ 46 h 1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5" h="115">
                  <a:moveTo>
                    <a:pt x="175" y="92"/>
                  </a:moveTo>
                  <a:lnTo>
                    <a:pt x="171" y="115"/>
                  </a:lnTo>
                  <a:lnTo>
                    <a:pt x="161" y="111"/>
                  </a:lnTo>
                  <a:lnTo>
                    <a:pt x="166" y="93"/>
                  </a:lnTo>
                  <a:lnTo>
                    <a:pt x="145" y="85"/>
                  </a:lnTo>
                  <a:lnTo>
                    <a:pt x="137" y="113"/>
                  </a:lnTo>
                  <a:lnTo>
                    <a:pt x="127" y="110"/>
                  </a:lnTo>
                  <a:lnTo>
                    <a:pt x="136" y="86"/>
                  </a:lnTo>
                  <a:lnTo>
                    <a:pt x="118" y="83"/>
                  </a:lnTo>
                  <a:lnTo>
                    <a:pt x="109" y="109"/>
                  </a:lnTo>
                  <a:lnTo>
                    <a:pt x="97" y="100"/>
                  </a:lnTo>
                  <a:lnTo>
                    <a:pt x="110" y="75"/>
                  </a:lnTo>
                  <a:lnTo>
                    <a:pt x="91" y="63"/>
                  </a:lnTo>
                  <a:lnTo>
                    <a:pt x="80" y="86"/>
                  </a:lnTo>
                  <a:lnTo>
                    <a:pt x="67" y="78"/>
                  </a:lnTo>
                  <a:lnTo>
                    <a:pt x="84" y="59"/>
                  </a:lnTo>
                  <a:lnTo>
                    <a:pt x="66" y="43"/>
                  </a:lnTo>
                  <a:lnTo>
                    <a:pt x="50" y="64"/>
                  </a:lnTo>
                  <a:lnTo>
                    <a:pt x="38" y="57"/>
                  </a:lnTo>
                  <a:lnTo>
                    <a:pt x="58" y="39"/>
                  </a:lnTo>
                  <a:lnTo>
                    <a:pt x="46" y="27"/>
                  </a:lnTo>
                  <a:lnTo>
                    <a:pt x="30" y="47"/>
                  </a:lnTo>
                  <a:lnTo>
                    <a:pt x="21" y="37"/>
                  </a:lnTo>
                  <a:lnTo>
                    <a:pt x="40" y="21"/>
                  </a:lnTo>
                  <a:lnTo>
                    <a:pt x="25" y="8"/>
                  </a:lnTo>
                  <a:lnTo>
                    <a:pt x="11" y="29"/>
                  </a:lnTo>
                  <a:lnTo>
                    <a:pt x="0" y="13"/>
                  </a:lnTo>
                  <a:lnTo>
                    <a:pt x="23" y="0"/>
                  </a:lnTo>
                  <a:lnTo>
                    <a:pt x="74" y="37"/>
                  </a:lnTo>
                  <a:lnTo>
                    <a:pt x="127" y="72"/>
                  </a:lnTo>
                  <a:lnTo>
                    <a:pt x="175" y="92"/>
                  </a:lnTo>
                  <a:close/>
                </a:path>
              </a:pathLst>
            </a:custGeom>
            <a:solidFill>
              <a:srgbClr val="4D3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45"/>
          <p:cNvGrpSpPr>
            <a:grpSpLocks/>
          </p:cNvGrpSpPr>
          <p:nvPr/>
        </p:nvGrpSpPr>
        <p:grpSpPr bwMode="auto">
          <a:xfrm>
            <a:off x="5334000" y="4583113"/>
            <a:ext cx="2362200" cy="1970087"/>
            <a:chOff x="3360" y="2887"/>
            <a:chExt cx="1488" cy="1241"/>
          </a:xfrm>
        </p:grpSpPr>
        <p:pic>
          <p:nvPicPr>
            <p:cNvPr id="43027" name="Picture 46" descr="bd05339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0" y="2887"/>
              <a:ext cx="1488" cy="1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028" name="Group 47"/>
            <p:cNvGrpSpPr>
              <a:grpSpLocks/>
            </p:cNvGrpSpPr>
            <p:nvPr/>
          </p:nvGrpSpPr>
          <p:grpSpPr bwMode="auto">
            <a:xfrm flipH="1">
              <a:off x="4080" y="3731"/>
              <a:ext cx="432" cy="349"/>
              <a:chOff x="3888" y="2304"/>
              <a:chExt cx="816" cy="541"/>
            </a:xfrm>
          </p:grpSpPr>
          <p:pic>
            <p:nvPicPr>
              <p:cNvPr id="43029" name="Picture 48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049" y="228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030" name="Picture 49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145" y="214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3017" name="Group 50"/>
          <p:cNvGrpSpPr>
            <a:grpSpLocks/>
          </p:cNvGrpSpPr>
          <p:nvPr/>
        </p:nvGrpSpPr>
        <p:grpSpPr bwMode="auto">
          <a:xfrm>
            <a:off x="2971800" y="4267200"/>
            <a:ext cx="304800" cy="457200"/>
            <a:chOff x="1872" y="2688"/>
            <a:chExt cx="192" cy="288"/>
          </a:xfrm>
        </p:grpSpPr>
        <p:sp>
          <p:nvSpPr>
            <p:cNvPr id="43024" name="Line 51"/>
            <p:cNvSpPr>
              <a:spLocks noChangeShapeType="1"/>
            </p:cNvSpPr>
            <p:nvPr/>
          </p:nvSpPr>
          <p:spPr bwMode="auto">
            <a:xfrm flipV="1">
              <a:off x="1872" y="2688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3025" name="Line 52"/>
            <p:cNvSpPr>
              <a:spLocks noChangeShapeType="1"/>
            </p:cNvSpPr>
            <p:nvPr/>
          </p:nvSpPr>
          <p:spPr bwMode="auto">
            <a:xfrm>
              <a:off x="1872" y="2832"/>
              <a:ext cx="19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3026" name="Line 53"/>
            <p:cNvSpPr>
              <a:spLocks noChangeShapeType="1"/>
            </p:cNvSpPr>
            <p:nvPr/>
          </p:nvSpPr>
          <p:spPr bwMode="auto">
            <a:xfrm>
              <a:off x="1872" y="2832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43018" name="Group 54"/>
          <p:cNvGrpSpPr>
            <a:grpSpLocks/>
          </p:cNvGrpSpPr>
          <p:nvPr/>
        </p:nvGrpSpPr>
        <p:grpSpPr bwMode="auto">
          <a:xfrm>
            <a:off x="2997200" y="4241800"/>
            <a:ext cx="304800" cy="558800"/>
            <a:chOff x="2448" y="1984"/>
            <a:chExt cx="192" cy="352"/>
          </a:xfrm>
        </p:grpSpPr>
        <p:sp>
          <p:nvSpPr>
            <p:cNvPr id="43021" name="Line 55"/>
            <p:cNvSpPr>
              <a:spLocks noChangeShapeType="1"/>
            </p:cNvSpPr>
            <p:nvPr/>
          </p:nvSpPr>
          <p:spPr bwMode="auto">
            <a:xfrm flipV="1">
              <a:off x="2448" y="1984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3022" name="Line 56"/>
            <p:cNvSpPr>
              <a:spLocks noChangeShapeType="1"/>
            </p:cNvSpPr>
            <p:nvPr/>
          </p:nvSpPr>
          <p:spPr bwMode="auto">
            <a:xfrm>
              <a:off x="2448" y="2160"/>
              <a:ext cx="19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3023" name="Line 57"/>
            <p:cNvSpPr>
              <a:spLocks noChangeShapeType="1"/>
            </p:cNvSpPr>
            <p:nvPr/>
          </p:nvSpPr>
          <p:spPr bwMode="auto">
            <a:xfrm>
              <a:off x="2448" y="2192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>
        <p:nvSpPr>
          <p:cNvPr id="43019" name="Text Box 58"/>
          <p:cNvSpPr txBox="1">
            <a:spLocks noChangeArrowheads="1"/>
          </p:cNvSpPr>
          <p:nvPr/>
        </p:nvSpPr>
        <p:spPr bwMode="auto">
          <a:xfrm>
            <a:off x="6945313" y="3946525"/>
            <a:ext cx="2046287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>
                <a:solidFill>
                  <a:schemeClr val="hlink"/>
                </a:solidFill>
              </a:rPr>
              <a:t>Goal: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   Max Flow</a:t>
            </a:r>
          </a:p>
        </p:txBody>
      </p:sp>
      <p:sp>
        <p:nvSpPr>
          <p:cNvPr id="43020" name="Rectangle 61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9372600" cy="149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Value Solution </a:t>
            </a:r>
            <a:r>
              <a:rPr lang="en-US" altLang="en-US">
                <a:solidFill>
                  <a:schemeClr val="accent2"/>
                </a:solidFill>
              </a:rPr>
              <a:t>C=&lt;U,V&gt;</a:t>
            </a:r>
            <a:r>
              <a:rPr lang="en-US" altLang="en-US">
                <a:solidFill>
                  <a:schemeClr val="accent1"/>
                </a:solidFill>
              </a:rPr>
              <a:t>:</a:t>
            </a:r>
            <a:r>
              <a:rPr lang="en-US" altLang="en-US"/>
              <a:t> </a:t>
            </a:r>
          </a:p>
          <a:p>
            <a:pPr eaLnBrk="1" hangingPunct="1"/>
            <a:r>
              <a:rPr lang="en-US" altLang="en-US" sz="3000">
                <a:solidFill>
                  <a:schemeClr val="accent2"/>
                </a:solidFill>
              </a:rPr>
              <a:t>cap(C) = </a:t>
            </a:r>
            <a:r>
              <a:rPr lang="en-US" altLang="en-US" sz="3000"/>
              <a:t>how much can flow from</a:t>
            </a:r>
            <a:r>
              <a:rPr lang="en-US" altLang="en-US" sz="3000">
                <a:solidFill>
                  <a:schemeClr val="accent2"/>
                </a:solidFill>
              </a:rPr>
              <a:t> U </a:t>
            </a:r>
            <a:r>
              <a:rPr lang="en-US" altLang="en-US" sz="3000"/>
              <a:t>to</a:t>
            </a:r>
            <a:r>
              <a:rPr lang="en-US" altLang="en-US" sz="3000">
                <a:solidFill>
                  <a:schemeClr val="accent2"/>
                </a:solidFill>
              </a:rPr>
              <a:t> V</a:t>
            </a:r>
          </a:p>
          <a:p>
            <a:pPr eaLnBrk="1" hangingPunct="1"/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            = </a:t>
            </a:r>
            <a:r>
              <a:rPr lang="en-US" altLang="en-US" sz="3000" baseline="-25000">
                <a:solidFill>
                  <a:schemeClr val="accent2"/>
                </a:solidFill>
              </a:rPr>
              <a:t>u</a:t>
            </a:r>
            <a:r>
              <a:rPr lang="en-US" altLang="en-US" sz="3000" baseline="-25000">
                <a:solidFill>
                  <a:schemeClr val="accent2"/>
                </a:solidFill>
                <a:sym typeface="Symbol" pitchFamily="18" charset="2"/>
              </a:rPr>
              <a:t></a:t>
            </a:r>
            <a:r>
              <a:rPr lang="en-US" altLang="en-US" sz="3000" baseline="-25000">
                <a:solidFill>
                  <a:schemeClr val="accent2"/>
                </a:solidFill>
              </a:rPr>
              <a:t>U,v</a:t>
            </a:r>
            <a:r>
              <a:rPr lang="en-US" altLang="en-US" sz="3000" baseline="-25000">
                <a:solidFill>
                  <a:schemeClr val="accent2"/>
                </a:solidFill>
                <a:sym typeface="Symbol" pitchFamily="18" charset="2"/>
              </a:rPr>
              <a:t></a:t>
            </a:r>
            <a:r>
              <a:rPr lang="en-US" altLang="en-US" sz="3000" baseline="-25000">
                <a:solidFill>
                  <a:schemeClr val="accent2"/>
                </a:solidFill>
              </a:rPr>
              <a:t>V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altLang="en-US" sz="3000">
                <a:solidFill>
                  <a:schemeClr val="accent2"/>
                </a:solidFill>
              </a:rPr>
              <a:t>c</a:t>
            </a:r>
            <a:r>
              <a:rPr lang="en-US" altLang="en-US" sz="3000" baseline="-25000">
                <a:solidFill>
                  <a:schemeClr val="accent2"/>
                </a:solidFill>
              </a:rPr>
              <a:t>&lt;u,v&gt;</a:t>
            </a:r>
            <a:endParaRPr lang="en-US" altLang="en-US" sz="3000"/>
          </a:p>
        </p:txBody>
      </p:sp>
      <p:pic>
        <p:nvPicPr>
          <p:cNvPr id="44035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6773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6" name="Rectangle 4"/>
          <p:cNvSpPr>
            <a:spLocks noGrp="1" noChangeArrowheads="1"/>
          </p:cNvSpPr>
          <p:nvPr>
            <p:ph type="title"/>
          </p:nvPr>
        </p:nvSpPr>
        <p:spPr>
          <a:xfrm>
            <a:off x="685800" y="-3810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Min Cut</a:t>
            </a:r>
          </a:p>
        </p:txBody>
      </p:sp>
      <p:sp>
        <p:nvSpPr>
          <p:cNvPr id="44037" name="Text Box 5"/>
          <p:cNvSpPr txBox="1">
            <a:spLocks noChangeArrowheads="1"/>
          </p:cNvSpPr>
          <p:nvPr/>
        </p:nvSpPr>
        <p:spPr bwMode="auto">
          <a:xfrm>
            <a:off x="2335213" y="3276600"/>
            <a:ext cx="3317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>
                <a:solidFill>
                  <a:schemeClr val="accent2"/>
                </a:solidFill>
              </a:rPr>
              <a:t>s</a:t>
            </a:r>
          </a:p>
        </p:txBody>
      </p:sp>
      <p:sp>
        <p:nvSpPr>
          <p:cNvPr id="44038" name="Text Box 6"/>
          <p:cNvSpPr txBox="1">
            <a:spLocks noChangeArrowheads="1"/>
          </p:cNvSpPr>
          <p:nvPr/>
        </p:nvSpPr>
        <p:spPr bwMode="auto">
          <a:xfrm>
            <a:off x="6643688" y="6400800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>
                <a:solidFill>
                  <a:schemeClr val="accent2"/>
                </a:solidFill>
              </a:rPr>
              <a:t>t</a:t>
            </a:r>
          </a:p>
        </p:txBody>
      </p:sp>
      <p:grpSp>
        <p:nvGrpSpPr>
          <p:cNvPr id="44039" name="Group 7"/>
          <p:cNvGrpSpPr>
            <a:grpSpLocks/>
          </p:cNvGrpSpPr>
          <p:nvPr/>
        </p:nvGrpSpPr>
        <p:grpSpPr bwMode="auto">
          <a:xfrm>
            <a:off x="2133600" y="2625725"/>
            <a:ext cx="5257800" cy="4079875"/>
            <a:chOff x="1344" y="1654"/>
            <a:chExt cx="3312" cy="2570"/>
          </a:xfrm>
        </p:grpSpPr>
        <p:sp>
          <p:nvSpPr>
            <p:cNvPr id="44049" name="Freeform 8"/>
            <p:cNvSpPr>
              <a:spLocks/>
            </p:cNvSpPr>
            <p:nvPr/>
          </p:nvSpPr>
          <p:spPr bwMode="auto">
            <a:xfrm>
              <a:off x="1344" y="1920"/>
              <a:ext cx="3216" cy="2304"/>
            </a:xfrm>
            <a:custGeom>
              <a:avLst/>
              <a:gdLst>
                <a:gd name="T0" fmla="*/ 0 w 3216"/>
                <a:gd name="T1" fmla="*/ 2304 h 2304"/>
                <a:gd name="T2" fmla="*/ 1248 w 3216"/>
                <a:gd name="T3" fmla="*/ 1648 h 2304"/>
                <a:gd name="T4" fmla="*/ 1720 w 3216"/>
                <a:gd name="T5" fmla="*/ 736 h 2304"/>
                <a:gd name="T6" fmla="*/ 3216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4050" name="Text Box 9"/>
            <p:cNvSpPr txBox="1">
              <a:spLocks noChangeArrowheads="1"/>
            </p:cNvSpPr>
            <p:nvPr/>
          </p:nvSpPr>
          <p:spPr bwMode="auto">
            <a:xfrm>
              <a:off x="3648" y="1654"/>
              <a:ext cx="289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chemeClr val="accent2"/>
                  </a:solidFill>
                </a:rPr>
                <a:t>U</a:t>
              </a:r>
            </a:p>
          </p:txBody>
        </p:sp>
        <p:sp>
          <p:nvSpPr>
            <p:cNvPr id="44051" name="Text Box 10"/>
            <p:cNvSpPr txBox="1">
              <a:spLocks noChangeArrowheads="1"/>
            </p:cNvSpPr>
            <p:nvPr/>
          </p:nvSpPr>
          <p:spPr bwMode="auto">
            <a:xfrm>
              <a:off x="4367" y="2006"/>
              <a:ext cx="289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chemeClr val="accent2"/>
                  </a:solidFill>
                </a:rPr>
                <a:t>V</a:t>
              </a:r>
            </a:p>
          </p:txBody>
        </p:sp>
      </p:grpSp>
      <p:grpSp>
        <p:nvGrpSpPr>
          <p:cNvPr id="44040" name="Group 11"/>
          <p:cNvGrpSpPr>
            <a:grpSpLocks/>
          </p:cNvGrpSpPr>
          <p:nvPr/>
        </p:nvGrpSpPr>
        <p:grpSpPr bwMode="auto">
          <a:xfrm>
            <a:off x="3657600" y="4114800"/>
            <a:ext cx="1600200" cy="1981200"/>
            <a:chOff x="2304" y="2592"/>
            <a:chExt cx="1008" cy="1248"/>
          </a:xfrm>
        </p:grpSpPr>
        <p:sp>
          <p:nvSpPr>
            <p:cNvPr id="44042" name="Line 12"/>
            <p:cNvSpPr>
              <a:spLocks noChangeShapeType="1"/>
            </p:cNvSpPr>
            <p:nvPr/>
          </p:nvSpPr>
          <p:spPr bwMode="auto">
            <a:xfrm>
              <a:off x="2304" y="3504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4043" name="Line 13"/>
            <p:cNvSpPr>
              <a:spLocks noChangeShapeType="1"/>
            </p:cNvSpPr>
            <p:nvPr/>
          </p:nvSpPr>
          <p:spPr bwMode="auto">
            <a:xfrm>
              <a:off x="2496" y="3360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4044" name="Line 14"/>
            <p:cNvSpPr>
              <a:spLocks noChangeShapeType="1"/>
            </p:cNvSpPr>
            <p:nvPr/>
          </p:nvSpPr>
          <p:spPr bwMode="auto">
            <a:xfrm>
              <a:off x="2640" y="3120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4045" name="Line 15"/>
            <p:cNvSpPr>
              <a:spLocks noChangeShapeType="1"/>
            </p:cNvSpPr>
            <p:nvPr/>
          </p:nvSpPr>
          <p:spPr bwMode="auto">
            <a:xfrm>
              <a:off x="2736" y="2784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4046" name="Line 16"/>
            <p:cNvSpPr>
              <a:spLocks noChangeShapeType="1"/>
            </p:cNvSpPr>
            <p:nvPr/>
          </p:nvSpPr>
          <p:spPr bwMode="auto">
            <a:xfrm>
              <a:off x="2976" y="2592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4047" name="Text Box 17"/>
            <p:cNvSpPr txBox="1">
              <a:spLocks noChangeArrowheads="1"/>
            </p:cNvSpPr>
            <p:nvPr/>
          </p:nvSpPr>
          <p:spPr bwMode="auto">
            <a:xfrm>
              <a:off x="2426" y="2859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chemeClr val="accent2"/>
                  </a:solidFill>
                </a:rPr>
                <a:t>u</a:t>
              </a:r>
            </a:p>
          </p:txBody>
        </p:sp>
        <p:sp>
          <p:nvSpPr>
            <p:cNvPr id="44048" name="Text Box 18"/>
            <p:cNvSpPr txBox="1">
              <a:spLocks noChangeArrowheads="1"/>
            </p:cNvSpPr>
            <p:nvPr/>
          </p:nvSpPr>
          <p:spPr bwMode="auto">
            <a:xfrm>
              <a:off x="2976" y="331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>
                  <a:solidFill>
                    <a:schemeClr val="accent2"/>
                  </a:solidFill>
                </a:rPr>
                <a:t>v</a:t>
              </a:r>
            </a:p>
          </p:txBody>
        </p:sp>
      </p:grpSp>
      <p:sp>
        <p:nvSpPr>
          <p:cNvPr id="44041" name="Text Box 19"/>
          <p:cNvSpPr txBox="1">
            <a:spLocks noChangeArrowheads="1"/>
          </p:cNvSpPr>
          <p:nvPr/>
        </p:nvSpPr>
        <p:spPr bwMode="auto">
          <a:xfrm>
            <a:off x="762000" y="2209800"/>
            <a:ext cx="17510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>
                <a:solidFill>
                  <a:schemeClr val="hlink"/>
                </a:solidFill>
              </a:rPr>
              <a:t>Goal: 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   Min Cut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Oval 2"/>
          <p:cNvSpPr>
            <a:spLocks noChangeArrowheads="1"/>
          </p:cNvSpPr>
          <p:nvPr/>
        </p:nvSpPr>
        <p:spPr bwMode="auto">
          <a:xfrm>
            <a:off x="1104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2800"/>
          </a:p>
        </p:txBody>
      </p:sp>
      <p:sp>
        <p:nvSpPr>
          <p:cNvPr id="45059" name="Oval 3"/>
          <p:cNvSpPr>
            <a:spLocks noChangeArrowheads="1"/>
          </p:cNvSpPr>
          <p:nvPr/>
        </p:nvSpPr>
        <p:spPr bwMode="auto">
          <a:xfrm>
            <a:off x="3390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2800"/>
          </a:p>
        </p:txBody>
      </p:sp>
      <p:sp>
        <p:nvSpPr>
          <p:cNvPr id="45060" name="Freeform 4"/>
          <p:cNvSpPr>
            <a:spLocks/>
          </p:cNvSpPr>
          <p:nvPr/>
        </p:nvSpPr>
        <p:spPr bwMode="auto">
          <a:xfrm>
            <a:off x="1181100" y="4576763"/>
            <a:ext cx="2197100" cy="241300"/>
          </a:xfrm>
          <a:custGeom>
            <a:avLst/>
            <a:gdLst>
              <a:gd name="T0" fmla="*/ 0 w 1384"/>
              <a:gd name="T1" fmla="*/ 241300 h 152"/>
              <a:gd name="T2" fmla="*/ 990600 w 1384"/>
              <a:gd name="T3" fmla="*/ 12700 h 152"/>
              <a:gd name="T4" fmla="*/ 2197100 w 1384"/>
              <a:gd name="T5" fmla="*/ 165100 h 15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 cap="flat" cmpd="sng">
            <a:solidFill>
              <a:schemeClr val="tx2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45061" name="Freeform 5"/>
          <p:cNvSpPr>
            <a:spLocks/>
          </p:cNvSpPr>
          <p:nvPr/>
        </p:nvSpPr>
        <p:spPr bwMode="auto">
          <a:xfrm flipH="1" flipV="1">
            <a:off x="1257300" y="4818063"/>
            <a:ext cx="2197100" cy="241300"/>
          </a:xfrm>
          <a:custGeom>
            <a:avLst/>
            <a:gdLst>
              <a:gd name="T0" fmla="*/ 0 w 1384"/>
              <a:gd name="T1" fmla="*/ 241300 h 152"/>
              <a:gd name="T2" fmla="*/ 990600 w 1384"/>
              <a:gd name="T3" fmla="*/ 12700 h 152"/>
              <a:gd name="T4" fmla="*/ 2197100 w 1384"/>
              <a:gd name="T5" fmla="*/ 165100 h 15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 cap="flat" cmpd="sng">
            <a:solidFill>
              <a:schemeClr val="tx2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45062" name="Text Box 6"/>
          <p:cNvSpPr txBox="1">
            <a:spLocks noChangeArrowheads="1"/>
          </p:cNvSpPr>
          <p:nvPr/>
        </p:nvSpPr>
        <p:spPr bwMode="auto">
          <a:xfrm>
            <a:off x="806450" y="4344988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u</a:t>
            </a:r>
          </a:p>
        </p:txBody>
      </p:sp>
      <p:sp>
        <p:nvSpPr>
          <p:cNvPr id="45063" name="Text Box 7"/>
          <p:cNvSpPr txBox="1">
            <a:spLocks noChangeArrowheads="1"/>
          </p:cNvSpPr>
          <p:nvPr/>
        </p:nvSpPr>
        <p:spPr bwMode="auto">
          <a:xfrm>
            <a:off x="3543300" y="4421188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v</a:t>
            </a:r>
          </a:p>
        </p:txBody>
      </p:sp>
      <p:sp>
        <p:nvSpPr>
          <p:cNvPr id="45064" name="Text Box 8"/>
          <p:cNvSpPr txBox="1">
            <a:spLocks noChangeArrowheads="1"/>
          </p:cNvSpPr>
          <p:nvPr/>
        </p:nvSpPr>
        <p:spPr bwMode="auto">
          <a:xfrm>
            <a:off x="1377950" y="4040188"/>
            <a:ext cx="17938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f</a:t>
            </a:r>
            <a:r>
              <a:rPr lang="en-US" altLang="en-US" sz="3000" baseline="-25000"/>
              <a:t>&lt;u,v&gt;</a:t>
            </a:r>
            <a:r>
              <a:rPr lang="en-US" altLang="en-US" sz="3000"/>
              <a:t>/c</a:t>
            </a:r>
            <a:r>
              <a:rPr lang="en-US" altLang="en-US" sz="3000" baseline="-25000"/>
              <a:t>&lt;u,v&gt;</a:t>
            </a:r>
          </a:p>
        </p:txBody>
      </p:sp>
      <p:sp>
        <p:nvSpPr>
          <p:cNvPr id="45065" name="Text Box 9"/>
          <p:cNvSpPr txBox="1">
            <a:spLocks noChangeArrowheads="1"/>
          </p:cNvSpPr>
          <p:nvPr/>
        </p:nvSpPr>
        <p:spPr bwMode="auto">
          <a:xfrm>
            <a:off x="1620838" y="5013325"/>
            <a:ext cx="12541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0/c</a:t>
            </a:r>
            <a:r>
              <a:rPr lang="en-US" altLang="en-US" sz="3000" baseline="-25000"/>
              <a:t>&lt;v,u&gt;</a:t>
            </a:r>
          </a:p>
        </p:txBody>
      </p:sp>
      <p:sp>
        <p:nvSpPr>
          <p:cNvPr id="45066" name="Text Box 10"/>
          <p:cNvSpPr txBox="1">
            <a:spLocks noChangeArrowheads="1"/>
          </p:cNvSpPr>
          <p:nvPr/>
        </p:nvSpPr>
        <p:spPr bwMode="auto">
          <a:xfrm>
            <a:off x="1104900" y="3505200"/>
            <a:ext cx="20145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Flow Graph</a:t>
            </a:r>
          </a:p>
        </p:txBody>
      </p:sp>
      <p:sp>
        <p:nvSpPr>
          <p:cNvPr id="45067" name="Oval 11"/>
          <p:cNvSpPr>
            <a:spLocks noChangeArrowheads="1"/>
          </p:cNvSpPr>
          <p:nvPr/>
        </p:nvSpPr>
        <p:spPr bwMode="auto">
          <a:xfrm>
            <a:off x="5570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2800"/>
          </a:p>
        </p:txBody>
      </p:sp>
      <p:sp>
        <p:nvSpPr>
          <p:cNvPr id="45068" name="Oval 12"/>
          <p:cNvSpPr>
            <a:spLocks noChangeArrowheads="1"/>
          </p:cNvSpPr>
          <p:nvPr/>
        </p:nvSpPr>
        <p:spPr bwMode="auto">
          <a:xfrm>
            <a:off x="7856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2800"/>
          </a:p>
        </p:txBody>
      </p:sp>
      <p:sp>
        <p:nvSpPr>
          <p:cNvPr id="45069" name="Freeform 13"/>
          <p:cNvSpPr>
            <a:spLocks/>
          </p:cNvSpPr>
          <p:nvPr/>
        </p:nvSpPr>
        <p:spPr bwMode="auto">
          <a:xfrm>
            <a:off x="5646738" y="4652963"/>
            <a:ext cx="2197100" cy="241300"/>
          </a:xfrm>
          <a:custGeom>
            <a:avLst/>
            <a:gdLst>
              <a:gd name="T0" fmla="*/ 0 w 1384"/>
              <a:gd name="T1" fmla="*/ 241300 h 152"/>
              <a:gd name="T2" fmla="*/ 990600 w 1384"/>
              <a:gd name="T3" fmla="*/ 12700 h 152"/>
              <a:gd name="T4" fmla="*/ 2197100 w 1384"/>
              <a:gd name="T5" fmla="*/ 165100 h 15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 cap="flat" cmpd="sng">
            <a:solidFill>
              <a:srgbClr val="FF66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45070" name="Freeform 14"/>
          <p:cNvSpPr>
            <a:spLocks/>
          </p:cNvSpPr>
          <p:nvPr/>
        </p:nvSpPr>
        <p:spPr bwMode="auto">
          <a:xfrm flipH="1" flipV="1">
            <a:off x="5722938" y="4894263"/>
            <a:ext cx="2197100" cy="241300"/>
          </a:xfrm>
          <a:custGeom>
            <a:avLst/>
            <a:gdLst>
              <a:gd name="T0" fmla="*/ 0 w 1384"/>
              <a:gd name="T1" fmla="*/ 241300 h 152"/>
              <a:gd name="T2" fmla="*/ 990600 w 1384"/>
              <a:gd name="T3" fmla="*/ 12700 h 152"/>
              <a:gd name="T4" fmla="*/ 2197100 w 1384"/>
              <a:gd name="T5" fmla="*/ 165100 h 15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 cap="flat" cmpd="sng">
            <a:solidFill>
              <a:srgbClr val="FF66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45071" name="Text Box 15"/>
          <p:cNvSpPr txBox="1">
            <a:spLocks noChangeArrowheads="1"/>
          </p:cNvSpPr>
          <p:nvPr/>
        </p:nvSpPr>
        <p:spPr bwMode="auto">
          <a:xfrm>
            <a:off x="5272088" y="4421188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u</a:t>
            </a:r>
          </a:p>
        </p:txBody>
      </p:sp>
      <p:sp>
        <p:nvSpPr>
          <p:cNvPr id="45072" name="Text Box 16"/>
          <p:cNvSpPr txBox="1">
            <a:spLocks noChangeArrowheads="1"/>
          </p:cNvSpPr>
          <p:nvPr/>
        </p:nvSpPr>
        <p:spPr bwMode="auto">
          <a:xfrm>
            <a:off x="8008938" y="4497388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v</a:t>
            </a:r>
          </a:p>
        </p:txBody>
      </p:sp>
      <p:sp>
        <p:nvSpPr>
          <p:cNvPr id="45073" name="Text Box 17"/>
          <p:cNvSpPr txBox="1">
            <a:spLocks noChangeArrowheads="1"/>
          </p:cNvSpPr>
          <p:nvPr/>
        </p:nvSpPr>
        <p:spPr bwMode="auto">
          <a:xfrm>
            <a:off x="5043488" y="3717925"/>
            <a:ext cx="34147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Augmentation Graph</a:t>
            </a:r>
          </a:p>
        </p:txBody>
      </p:sp>
      <p:grpSp>
        <p:nvGrpSpPr>
          <p:cNvPr id="484370" name="Group 18"/>
          <p:cNvGrpSpPr>
            <a:grpSpLocks/>
          </p:cNvGrpSpPr>
          <p:nvPr/>
        </p:nvGrpSpPr>
        <p:grpSpPr bwMode="auto">
          <a:xfrm>
            <a:off x="76200" y="3870325"/>
            <a:ext cx="2012950" cy="625475"/>
            <a:chOff x="48" y="2438"/>
            <a:chExt cx="1268" cy="394"/>
          </a:xfrm>
        </p:grpSpPr>
        <p:sp>
          <p:nvSpPr>
            <p:cNvPr id="45092" name="Line 19"/>
            <p:cNvSpPr>
              <a:spLocks noChangeShapeType="1"/>
            </p:cNvSpPr>
            <p:nvPr/>
          </p:nvSpPr>
          <p:spPr bwMode="auto">
            <a:xfrm flipV="1">
              <a:off x="884" y="2688"/>
              <a:ext cx="43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5093" name="Text Box 20"/>
            <p:cNvSpPr txBox="1">
              <a:spLocks noChangeArrowheads="1"/>
            </p:cNvSpPr>
            <p:nvPr/>
          </p:nvSpPr>
          <p:spPr bwMode="auto">
            <a:xfrm>
              <a:off x="48" y="2438"/>
              <a:ext cx="884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/>
                <a:t>f</a:t>
              </a:r>
              <a:r>
                <a:rPr lang="en-US" altLang="en-US" sz="3000" baseline="-25000"/>
                <a:t>&lt;u,v&gt;</a:t>
              </a:r>
              <a:r>
                <a:rPr lang="en-US" altLang="en-US" sz="3000"/>
                <a:t>+w</a:t>
              </a:r>
            </a:p>
          </p:txBody>
        </p:sp>
      </p:grpSp>
      <p:grpSp>
        <p:nvGrpSpPr>
          <p:cNvPr id="45075" name="Group 21"/>
          <p:cNvGrpSpPr>
            <a:grpSpLocks/>
          </p:cNvGrpSpPr>
          <p:nvPr/>
        </p:nvGrpSpPr>
        <p:grpSpPr bwMode="auto">
          <a:xfrm>
            <a:off x="-1371600" y="685800"/>
            <a:ext cx="8229600" cy="1447800"/>
            <a:chOff x="240" y="1008"/>
            <a:chExt cx="5184" cy="912"/>
          </a:xfrm>
        </p:grpSpPr>
        <p:pic>
          <p:nvPicPr>
            <p:cNvPr id="45090" name="Picture 22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" y="1056"/>
              <a:ext cx="5016" cy="8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 useBgFill="1">
          <p:nvSpPr>
            <p:cNvPr id="45091" name="Rectangle 23"/>
            <p:cNvSpPr>
              <a:spLocks noChangeArrowheads="1"/>
            </p:cNvSpPr>
            <p:nvPr/>
          </p:nvSpPr>
          <p:spPr bwMode="auto">
            <a:xfrm>
              <a:off x="240" y="1008"/>
              <a:ext cx="2736" cy="912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84376" name="Group 24"/>
          <p:cNvGrpSpPr>
            <a:grpSpLocks/>
          </p:cNvGrpSpPr>
          <p:nvPr/>
        </p:nvGrpSpPr>
        <p:grpSpPr bwMode="auto">
          <a:xfrm>
            <a:off x="4267200" y="1616075"/>
            <a:ext cx="4800600" cy="3548063"/>
            <a:chOff x="2688" y="1018"/>
            <a:chExt cx="3024" cy="2235"/>
          </a:xfrm>
        </p:grpSpPr>
        <p:grpSp>
          <p:nvGrpSpPr>
            <p:cNvPr id="45084" name="Group 25"/>
            <p:cNvGrpSpPr>
              <a:grpSpLocks/>
            </p:cNvGrpSpPr>
            <p:nvPr/>
          </p:nvGrpSpPr>
          <p:grpSpPr bwMode="auto">
            <a:xfrm>
              <a:off x="2688" y="2907"/>
              <a:ext cx="3024" cy="346"/>
              <a:chOff x="2544" y="3435"/>
              <a:chExt cx="3024" cy="346"/>
            </a:xfrm>
          </p:grpSpPr>
          <p:sp>
            <p:nvSpPr>
              <p:cNvPr id="45088" name="Freeform 26"/>
              <p:cNvSpPr>
                <a:spLocks/>
              </p:cNvSpPr>
              <p:nvPr/>
            </p:nvSpPr>
            <p:spPr bwMode="auto">
              <a:xfrm>
                <a:off x="2680" y="3459"/>
                <a:ext cx="2888" cy="206"/>
              </a:xfrm>
              <a:custGeom>
                <a:avLst/>
                <a:gdLst>
                  <a:gd name="T0" fmla="*/ 0 w 2888"/>
                  <a:gd name="T1" fmla="*/ 37 h 206"/>
                  <a:gd name="T2" fmla="*/ 712 w 2888"/>
                  <a:gd name="T3" fmla="*/ 165 h 206"/>
                  <a:gd name="T4" fmla="*/ 1528 w 2888"/>
                  <a:gd name="T5" fmla="*/ 5 h 206"/>
                  <a:gd name="T6" fmla="*/ 2248 w 2888"/>
                  <a:gd name="T7" fmla="*/ 197 h 206"/>
                  <a:gd name="T8" fmla="*/ 2888 w 2888"/>
                  <a:gd name="T9" fmla="*/ 61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88" h="206">
                    <a:moveTo>
                      <a:pt x="0" y="37"/>
                    </a:moveTo>
                    <a:cubicBezTo>
                      <a:pt x="119" y="60"/>
                      <a:pt x="457" y="170"/>
                      <a:pt x="712" y="165"/>
                    </a:cubicBezTo>
                    <a:cubicBezTo>
                      <a:pt x="967" y="160"/>
                      <a:pt x="1272" y="0"/>
                      <a:pt x="1528" y="5"/>
                    </a:cubicBezTo>
                    <a:cubicBezTo>
                      <a:pt x="1784" y="10"/>
                      <a:pt x="2021" y="188"/>
                      <a:pt x="2248" y="197"/>
                    </a:cubicBezTo>
                    <a:cubicBezTo>
                      <a:pt x="2475" y="206"/>
                      <a:pt x="2755" y="89"/>
                      <a:pt x="2888" y="61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5089" name="Text Box 27"/>
              <p:cNvSpPr txBox="1">
                <a:spLocks noChangeArrowheads="1"/>
              </p:cNvSpPr>
              <p:nvPr/>
            </p:nvSpPr>
            <p:spPr bwMode="auto">
              <a:xfrm>
                <a:off x="2544" y="3435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</a:t>
                </a:r>
              </a:p>
            </p:txBody>
          </p:sp>
        </p:grpSp>
        <p:grpSp>
          <p:nvGrpSpPr>
            <p:cNvPr id="45085" name="Group 28"/>
            <p:cNvGrpSpPr>
              <a:grpSpLocks/>
            </p:cNvGrpSpPr>
            <p:nvPr/>
          </p:nvGrpSpPr>
          <p:grpSpPr bwMode="auto">
            <a:xfrm>
              <a:off x="2784" y="1018"/>
              <a:ext cx="1286" cy="346"/>
              <a:chOff x="3418" y="987"/>
              <a:chExt cx="1286" cy="346"/>
            </a:xfrm>
          </p:grpSpPr>
          <p:sp>
            <p:nvSpPr>
              <p:cNvPr id="45086" name="Text Box 29"/>
              <p:cNvSpPr txBox="1">
                <a:spLocks noChangeArrowheads="1"/>
              </p:cNvSpPr>
              <p:nvPr/>
            </p:nvSpPr>
            <p:spPr bwMode="auto">
              <a:xfrm>
                <a:off x="3418" y="987"/>
                <a:ext cx="944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</a:t>
                </a:r>
              </a:p>
            </p:txBody>
          </p:sp>
          <p:sp>
            <p:nvSpPr>
              <p:cNvPr id="45087" name="Line 30"/>
              <p:cNvSpPr>
                <a:spLocks noChangeShapeType="1"/>
              </p:cNvSpPr>
              <p:nvPr/>
            </p:nvSpPr>
            <p:spPr bwMode="auto">
              <a:xfrm>
                <a:off x="436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484383" name="Text Box 31"/>
          <p:cNvSpPr txBox="1">
            <a:spLocks noChangeArrowheads="1"/>
          </p:cNvSpPr>
          <p:nvPr/>
        </p:nvSpPr>
        <p:spPr bwMode="auto">
          <a:xfrm>
            <a:off x="5815013" y="4098925"/>
            <a:ext cx="1898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c</a:t>
            </a:r>
            <a:r>
              <a:rPr lang="en-US" altLang="en-US" sz="3000" baseline="-25000"/>
              <a:t>&lt;u,v&gt;</a:t>
            </a:r>
            <a:r>
              <a:rPr lang="en-US" altLang="en-US" sz="3000"/>
              <a:t>-F</a:t>
            </a:r>
            <a:r>
              <a:rPr lang="en-US" altLang="en-US" sz="3000" baseline="-25000"/>
              <a:t>&lt;u,v&gt;</a:t>
            </a:r>
          </a:p>
        </p:txBody>
      </p:sp>
      <p:sp>
        <p:nvSpPr>
          <p:cNvPr id="484384" name="Text Box 32"/>
          <p:cNvSpPr txBox="1">
            <a:spLocks noChangeArrowheads="1"/>
          </p:cNvSpPr>
          <p:nvPr/>
        </p:nvSpPr>
        <p:spPr bwMode="auto">
          <a:xfrm>
            <a:off x="5783263" y="4953000"/>
            <a:ext cx="19859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F</a:t>
            </a:r>
            <a:r>
              <a:rPr lang="en-US" altLang="en-US" sz="3000" baseline="-25000"/>
              <a:t>&lt;u,v&gt;</a:t>
            </a:r>
            <a:r>
              <a:rPr lang="en-US" altLang="en-US" sz="3000"/>
              <a:t>+c</a:t>
            </a:r>
            <a:r>
              <a:rPr lang="en-US" altLang="en-US" sz="3000" baseline="-25000"/>
              <a:t>&lt;v,u&gt;</a:t>
            </a:r>
          </a:p>
        </p:txBody>
      </p:sp>
      <p:sp>
        <p:nvSpPr>
          <p:cNvPr id="45079" name="Text Box 33"/>
          <p:cNvSpPr txBox="1">
            <a:spLocks noChangeArrowheads="1"/>
          </p:cNvSpPr>
          <p:nvPr/>
        </p:nvSpPr>
        <p:spPr bwMode="auto">
          <a:xfrm>
            <a:off x="6400800" y="1997075"/>
            <a:ext cx="9572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c</a:t>
            </a:r>
            <a:r>
              <a:rPr lang="en-US" altLang="en-US" sz="3000" baseline="-25000"/>
              <a:t>&lt;u,v&gt;</a:t>
            </a:r>
          </a:p>
        </p:txBody>
      </p:sp>
      <p:sp>
        <p:nvSpPr>
          <p:cNvPr id="45080" name="Text Box 34"/>
          <p:cNvSpPr txBox="1">
            <a:spLocks noChangeArrowheads="1"/>
          </p:cNvSpPr>
          <p:nvPr/>
        </p:nvSpPr>
        <p:spPr bwMode="auto">
          <a:xfrm>
            <a:off x="3844925" y="1981200"/>
            <a:ext cx="9985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F</a:t>
            </a:r>
            <a:r>
              <a:rPr lang="en-US" altLang="en-US" sz="3000" baseline="-25000"/>
              <a:t>&lt;u,v&gt;</a:t>
            </a:r>
          </a:p>
        </p:txBody>
      </p:sp>
      <p:sp>
        <p:nvSpPr>
          <p:cNvPr id="45081" name="Text Box 35"/>
          <p:cNvSpPr txBox="1">
            <a:spLocks noChangeArrowheads="1"/>
          </p:cNvSpPr>
          <p:nvPr/>
        </p:nvSpPr>
        <p:spPr bwMode="auto">
          <a:xfrm>
            <a:off x="2700338" y="1920875"/>
            <a:ext cx="9572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c</a:t>
            </a:r>
            <a:r>
              <a:rPr lang="en-US" altLang="en-US" sz="3000" baseline="-25000"/>
              <a:t>&lt;v,u&gt;</a:t>
            </a:r>
          </a:p>
        </p:txBody>
      </p:sp>
      <p:sp useBgFill="1">
        <p:nvSpPr>
          <p:cNvPr id="45082" name="Rectangle 36"/>
          <p:cNvSpPr>
            <a:spLocks noChangeArrowheads="1"/>
          </p:cNvSpPr>
          <p:nvPr/>
        </p:nvSpPr>
        <p:spPr bwMode="auto">
          <a:xfrm>
            <a:off x="-1371600" y="609600"/>
            <a:ext cx="4038600" cy="1676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5083" name="Rectangle 37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4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4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4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4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4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4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4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4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4383" grpId="0"/>
      <p:bldP spid="484384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Oval 2"/>
          <p:cNvSpPr>
            <a:spLocks noChangeArrowheads="1"/>
          </p:cNvSpPr>
          <p:nvPr/>
        </p:nvSpPr>
        <p:spPr bwMode="auto">
          <a:xfrm>
            <a:off x="1104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2800"/>
          </a:p>
        </p:txBody>
      </p:sp>
      <p:sp>
        <p:nvSpPr>
          <p:cNvPr id="46083" name="Oval 3"/>
          <p:cNvSpPr>
            <a:spLocks noChangeArrowheads="1"/>
          </p:cNvSpPr>
          <p:nvPr/>
        </p:nvSpPr>
        <p:spPr bwMode="auto">
          <a:xfrm>
            <a:off x="3390900" y="4741863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2800"/>
          </a:p>
        </p:txBody>
      </p:sp>
      <p:sp>
        <p:nvSpPr>
          <p:cNvPr id="46084" name="Freeform 4"/>
          <p:cNvSpPr>
            <a:spLocks/>
          </p:cNvSpPr>
          <p:nvPr/>
        </p:nvSpPr>
        <p:spPr bwMode="auto">
          <a:xfrm>
            <a:off x="1181100" y="4576763"/>
            <a:ext cx="2197100" cy="241300"/>
          </a:xfrm>
          <a:custGeom>
            <a:avLst/>
            <a:gdLst>
              <a:gd name="T0" fmla="*/ 0 w 1384"/>
              <a:gd name="T1" fmla="*/ 241300 h 152"/>
              <a:gd name="T2" fmla="*/ 990600 w 1384"/>
              <a:gd name="T3" fmla="*/ 12700 h 152"/>
              <a:gd name="T4" fmla="*/ 2197100 w 1384"/>
              <a:gd name="T5" fmla="*/ 165100 h 15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 cap="flat" cmpd="sng">
            <a:solidFill>
              <a:schemeClr val="tx2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46085" name="Freeform 5"/>
          <p:cNvSpPr>
            <a:spLocks/>
          </p:cNvSpPr>
          <p:nvPr/>
        </p:nvSpPr>
        <p:spPr bwMode="auto">
          <a:xfrm flipH="1" flipV="1">
            <a:off x="1257300" y="4818063"/>
            <a:ext cx="2197100" cy="241300"/>
          </a:xfrm>
          <a:custGeom>
            <a:avLst/>
            <a:gdLst>
              <a:gd name="T0" fmla="*/ 0 w 1384"/>
              <a:gd name="T1" fmla="*/ 241300 h 152"/>
              <a:gd name="T2" fmla="*/ 990600 w 1384"/>
              <a:gd name="T3" fmla="*/ 12700 h 152"/>
              <a:gd name="T4" fmla="*/ 2197100 w 1384"/>
              <a:gd name="T5" fmla="*/ 165100 h 15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 cap="flat" cmpd="sng">
            <a:solidFill>
              <a:schemeClr val="tx2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46086" name="Text Box 6"/>
          <p:cNvSpPr txBox="1">
            <a:spLocks noChangeArrowheads="1"/>
          </p:cNvSpPr>
          <p:nvPr/>
        </p:nvSpPr>
        <p:spPr bwMode="auto">
          <a:xfrm>
            <a:off x="806450" y="4344988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u</a:t>
            </a:r>
          </a:p>
        </p:txBody>
      </p:sp>
      <p:sp>
        <p:nvSpPr>
          <p:cNvPr id="46087" name="Text Box 7"/>
          <p:cNvSpPr txBox="1">
            <a:spLocks noChangeArrowheads="1"/>
          </p:cNvSpPr>
          <p:nvPr/>
        </p:nvSpPr>
        <p:spPr bwMode="auto">
          <a:xfrm>
            <a:off x="3543300" y="4421188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v</a:t>
            </a:r>
          </a:p>
        </p:txBody>
      </p:sp>
      <p:sp>
        <p:nvSpPr>
          <p:cNvPr id="46088" name="Text Box 8"/>
          <p:cNvSpPr txBox="1">
            <a:spLocks noChangeArrowheads="1"/>
          </p:cNvSpPr>
          <p:nvPr/>
        </p:nvSpPr>
        <p:spPr bwMode="auto">
          <a:xfrm>
            <a:off x="1336675" y="4040188"/>
            <a:ext cx="1878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F</a:t>
            </a:r>
            <a:r>
              <a:rPr lang="en-US" altLang="en-US" sz="3000" baseline="-25000"/>
              <a:t>&lt;u,v&gt;</a:t>
            </a:r>
            <a:r>
              <a:rPr lang="en-US" altLang="en-US" sz="3000"/>
              <a:t>/c</a:t>
            </a:r>
            <a:r>
              <a:rPr lang="en-US" altLang="en-US" sz="3000" baseline="-25000"/>
              <a:t>&lt;u,v&gt;</a:t>
            </a:r>
          </a:p>
        </p:txBody>
      </p:sp>
      <p:sp>
        <p:nvSpPr>
          <p:cNvPr id="46089" name="Text Box 9"/>
          <p:cNvSpPr txBox="1">
            <a:spLocks noChangeArrowheads="1"/>
          </p:cNvSpPr>
          <p:nvPr/>
        </p:nvSpPr>
        <p:spPr bwMode="auto">
          <a:xfrm>
            <a:off x="1620838" y="5013325"/>
            <a:ext cx="12541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0/c</a:t>
            </a:r>
            <a:r>
              <a:rPr lang="en-US" altLang="en-US" sz="3000" baseline="-25000"/>
              <a:t>&lt;v.u&gt;</a:t>
            </a:r>
          </a:p>
        </p:txBody>
      </p:sp>
      <p:sp>
        <p:nvSpPr>
          <p:cNvPr id="46090" name="Text Box 10"/>
          <p:cNvSpPr txBox="1">
            <a:spLocks noChangeArrowheads="1"/>
          </p:cNvSpPr>
          <p:nvPr/>
        </p:nvSpPr>
        <p:spPr bwMode="auto">
          <a:xfrm>
            <a:off x="1104900" y="3505200"/>
            <a:ext cx="20145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Flow Graph</a:t>
            </a:r>
          </a:p>
        </p:txBody>
      </p:sp>
      <p:sp>
        <p:nvSpPr>
          <p:cNvPr id="46091" name="Oval 11"/>
          <p:cNvSpPr>
            <a:spLocks noChangeArrowheads="1"/>
          </p:cNvSpPr>
          <p:nvPr/>
        </p:nvSpPr>
        <p:spPr bwMode="auto">
          <a:xfrm>
            <a:off x="5570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2800"/>
          </a:p>
        </p:txBody>
      </p:sp>
      <p:sp>
        <p:nvSpPr>
          <p:cNvPr id="46092" name="Oval 12"/>
          <p:cNvSpPr>
            <a:spLocks noChangeArrowheads="1"/>
          </p:cNvSpPr>
          <p:nvPr/>
        </p:nvSpPr>
        <p:spPr bwMode="auto">
          <a:xfrm>
            <a:off x="7856538" y="4818063"/>
            <a:ext cx="152400" cy="152400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2800"/>
          </a:p>
        </p:txBody>
      </p:sp>
      <p:sp>
        <p:nvSpPr>
          <p:cNvPr id="46093" name="Freeform 13"/>
          <p:cNvSpPr>
            <a:spLocks/>
          </p:cNvSpPr>
          <p:nvPr/>
        </p:nvSpPr>
        <p:spPr bwMode="auto">
          <a:xfrm>
            <a:off x="5646738" y="4652963"/>
            <a:ext cx="2197100" cy="241300"/>
          </a:xfrm>
          <a:custGeom>
            <a:avLst/>
            <a:gdLst>
              <a:gd name="T0" fmla="*/ 0 w 1384"/>
              <a:gd name="T1" fmla="*/ 241300 h 152"/>
              <a:gd name="T2" fmla="*/ 990600 w 1384"/>
              <a:gd name="T3" fmla="*/ 12700 h 152"/>
              <a:gd name="T4" fmla="*/ 2197100 w 1384"/>
              <a:gd name="T5" fmla="*/ 165100 h 15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 cap="flat" cmpd="sng">
            <a:solidFill>
              <a:srgbClr val="FF66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46094" name="Freeform 14"/>
          <p:cNvSpPr>
            <a:spLocks/>
          </p:cNvSpPr>
          <p:nvPr/>
        </p:nvSpPr>
        <p:spPr bwMode="auto">
          <a:xfrm flipH="1" flipV="1">
            <a:off x="5722938" y="4894263"/>
            <a:ext cx="2197100" cy="241300"/>
          </a:xfrm>
          <a:custGeom>
            <a:avLst/>
            <a:gdLst>
              <a:gd name="T0" fmla="*/ 0 w 1384"/>
              <a:gd name="T1" fmla="*/ 241300 h 152"/>
              <a:gd name="T2" fmla="*/ 990600 w 1384"/>
              <a:gd name="T3" fmla="*/ 12700 h 152"/>
              <a:gd name="T4" fmla="*/ 2197100 w 1384"/>
              <a:gd name="T5" fmla="*/ 165100 h 15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84" h="152">
                <a:moveTo>
                  <a:pt x="0" y="152"/>
                </a:moveTo>
                <a:cubicBezTo>
                  <a:pt x="196" y="84"/>
                  <a:pt x="393" y="16"/>
                  <a:pt x="624" y="8"/>
                </a:cubicBezTo>
                <a:cubicBezTo>
                  <a:pt x="855" y="0"/>
                  <a:pt x="1226" y="84"/>
                  <a:pt x="1384" y="104"/>
                </a:cubicBezTo>
              </a:path>
            </a:pathLst>
          </a:custGeom>
          <a:noFill/>
          <a:ln w="38100" cap="flat" cmpd="sng">
            <a:solidFill>
              <a:srgbClr val="FF66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46095" name="Text Box 15"/>
          <p:cNvSpPr txBox="1">
            <a:spLocks noChangeArrowheads="1"/>
          </p:cNvSpPr>
          <p:nvPr/>
        </p:nvSpPr>
        <p:spPr bwMode="auto">
          <a:xfrm>
            <a:off x="5272088" y="4421188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u</a:t>
            </a:r>
          </a:p>
        </p:txBody>
      </p:sp>
      <p:sp>
        <p:nvSpPr>
          <p:cNvPr id="46096" name="Text Box 16"/>
          <p:cNvSpPr txBox="1">
            <a:spLocks noChangeArrowheads="1"/>
          </p:cNvSpPr>
          <p:nvPr/>
        </p:nvSpPr>
        <p:spPr bwMode="auto">
          <a:xfrm>
            <a:off x="8008938" y="4497388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v</a:t>
            </a:r>
          </a:p>
        </p:txBody>
      </p:sp>
      <p:sp>
        <p:nvSpPr>
          <p:cNvPr id="46097" name="Text Box 17"/>
          <p:cNvSpPr txBox="1">
            <a:spLocks noChangeArrowheads="1"/>
          </p:cNvSpPr>
          <p:nvPr/>
        </p:nvSpPr>
        <p:spPr bwMode="auto">
          <a:xfrm>
            <a:off x="5043488" y="3717925"/>
            <a:ext cx="34147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Augmentation Graph</a:t>
            </a:r>
          </a:p>
        </p:txBody>
      </p:sp>
      <p:grpSp>
        <p:nvGrpSpPr>
          <p:cNvPr id="485394" name="Group 18"/>
          <p:cNvGrpSpPr>
            <a:grpSpLocks/>
          </p:cNvGrpSpPr>
          <p:nvPr/>
        </p:nvGrpSpPr>
        <p:grpSpPr bwMode="auto">
          <a:xfrm>
            <a:off x="77788" y="3870325"/>
            <a:ext cx="2011362" cy="625475"/>
            <a:chOff x="49" y="2438"/>
            <a:chExt cx="1267" cy="394"/>
          </a:xfrm>
        </p:grpSpPr>
        <p:sp>
          <p:nvSpPr>
            <p:cNvPr id="46115" name="Line 19"/>
            <p:cNvSpPr>
              <a:spLocks noChangeShapeType="1"/>
            </p:cNvSpPr>
            <p:nvPr/>
          </p:nvSpPr>
          <p:spPr bwMode="auto">
            <a:xfrm flipV="1">
              <a:off x="884" y="2688"/>
              <a:ext cx="43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6116" name="Text Box 20"/>
            <p:cNvSpPr txBox="1">
              <a:spLocks noChangeArrowheads="1"/>
            </p:cNvSpPr>
            <p:nvPr/>
          </p:nvSpPr>
          <p:spPr bwMode="auto">
            <a:xfrm>
              <a:off x="49" y="2438"/>
              <a:ext cx="882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/>
                <a:t>F</a:t>
              </a:r>
              <a:r>
                <a:rPr lang="en-US" altLang="en-US" sz="3000" baseline="-25000"/>
                <a:t>&lt;u,v&gt;</a:t>
              </a:r>
              <a:r>
                <a:rPr lang="en-US" altLang="en-US" sz="3000"/>
                <a:t>-w</a:t>
              </a:r>
            </a:p>
          </p:txBody>
        </p:sp>
      </p:grpSp>
      <p:grpSp>
        <p:nvGrpSpPr>
          <p:cNvPr id="46099" name="Group 21"/>
          <p:cNvGrpSpPr>
            <a:grpSpLocks/>
          </p:cNvGrpSpPr>
          <p:nvPr/>
        </p:nvGrpSpPr>
        <p:grpSpPr bwMode="auto">
          <a:xfrm>
            <a:off x="-1371600" y="685800"/>
            <a:ext cx="8229600" cy="1447800"/>
            <a:chOff x="240" y="1008"/>
            <a:chExt cx="5184" cy="912"/>
          </a:xfrm>
        </p:grpSpPr>
        <p:pic>
          <p:nvPicPr>
            <p:cNvPr id="46113" name="Picture 22" descr="capture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" y="1056"/>
              <a:ext cx="5016" cy="8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 useBgFill="1">
          <p:nvSpPr>
            <p:cNvPr id="46114" name="Rectangle 23"/>
            <p:cNvSpPr>
              <a:spLocks noChangeArrowheads="1"/>
            </p:cNvSpPr>
            <p:nvPr/>
          </p:nvSpPr>
          <p:spPr bwMode="auto">
            <a:xfrm>
              <a:off x="240" y="1008"/>
              <a:ext cx="2736" cy="912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46100" name="Text Box 24"/>
          <p:cNvSpPr txBox="1">
            <a:spLocks noChangeArrowheads="1"/>
          </p:cNvSpPr>
          <p:nvPr/>
        </p:nvSpPr>
        <p:spPr bwMode="auto">
          <a:xfrm>
            <a:off x="5815013" y="4098925"/>
            <a:ext cx="1898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c</a:t>
            </a:r>
            <a:r>
              <a:rPr lang="en-US" altLang="en-US" sz="3000" baseline="-25000"/>
              <a:t>&lt;u,v&gt;</a:t>
            </a:r>
            <a:r>
              <a:rPr lang="en-US" altLang="en-US" sz="3000"/>
              <a:t>-F</a:t>
            </a:r>
            <a:r>
              <a:rPr lang="en-US" altLang="en-US" sz="3000" baseline="-25000"/>
              <a:t>&lt;u,v&gt;</a:t>
            </a:r>
          </a:p>
        </p:txBody>
      </p:sp>
      <p:sp>
        <p:nvSpPr>
          <p:cNvPr id="46101" name="Text Box 25"/>
          <p:cNvSpPr txBox="1">
            <a:spLocks noChangeArrowheads="1"/>
          </p:cNvSpPr>
          <p:nvPr/>
        </p:nvSpPr>
        <p:spPr bwMode="auto">
          <a:xfrm>
            <a:off x="5783263" y="4953000"/>
            <a:ext cx="19859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F</a:t>
            </a:r>
            <a:r>
              <a:rPr lang="en-US" altLang="en-US" sz="3000" baseline="-25000"/>
              <a:t>&lt;u,v&gt;</a:t>
            </a:r>
            <a:r>
              <a:rPr lang="en-US" altLang="en-US" sz="3000"/>
              <a:t>+c</a:t>
            </a:r>
            <a:r>
              <a:rPr lang="en-US" altLang="en-US" sz="3000" baseline="-25000"/>
              <a:t>&lt;v,u&gt;</a:t>
            </a:r>
          </a:p>
        </p:txBody>
      </p:sp>
      <p:sp>
        <p:nvSpPr>
          <p:cNvPr id="46102" name="Text Box 26"/>
          <p:cNvSpPr txBox="1">
            <a:spLocks noChangeArrowheads="1"/>
          </p:cNvSpPr>
          <p:nvPr/>
        </p:nvSpPr>
        <p:spPr bwMode="auto">
          <a:xfrm>
            <a:off x="6400800" y="1997075"/>
            <a:ext cx="9572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c</a:t>
            </a:r>
            <a:r>
              <a:rPr lang="en-US" altLang="en-US" sz="3000" baseline="-25000"/>
              <a:t>&lt;u,v&gt;</a:t>
            </a:r>
          </a:p>
        </p:txBody>
      </p:sp>
      <p:sp>
        <p:nvSpPr>
          <p:cNvPr id="46103" name="Text Box 27"/>
          <p:cNvSpPr txBox="1">
            <a:spLocks noChangeArrowheads="1"/>
          </p:cNvSpPr>
          <p:nvPr/>
        </p:nvSpPr>
        <p:spPr bwMode="auto">
          <a:xfrm>
            <a:off x="3844925" y="1981200"/>
            <a:ext cx="9985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F</a:t>
            </a:r>
            <a:r>
              <a:rPr lang="en-US" altLang="en-US" sz="3000" baseline="-25000"/>
              <a:t>&lt;u,v&gt;</a:t>
            </a:r>
          </a:p>
        </p:txBody>
      </p:sp>
      <p:sp>
        <p:nvSpPr>
          <p:cNvPr id="46104" name="Text Box 28"/>
          <p:cNvSpPr txBox="1">
            <a:spLocks noChangeArrowheads="1"/>
          </p:cNvSpPr>
          <p:nvPr/>
        </p:nvSpPr>
        <p:spPr bwMode="auto">
          <a:xfrm>
            <a:off x="2700338" y="1920875"/>
            <a:ext cx="9572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/>
              <a:t>c</a:t>
            </a:r>
            <a:r>
              <a:rPr lang="en-US" altLang="en-US" sz="3000" baseline="-25000"/>
              <a:t>&lt;u,v&gt;</a:t>
            </a:r>
          </a:p>
        </p:txBody>
      </p:sp>
      <p:grpSp>
        <p:nvGrpSpPr>
          <p:cNvPr id="485405" name="Group 29"/>
          <p:cNvGrpSpPr>
            <a:grpSpLocks/>
          </p:cNvGrpSpPr>
          <p:nvPr/>
        </p:nvGrpSpPr>
        <p:grpSpPr bwMode="auto">
          <a:xfrm>
            <a:off x="4191000" y="1600200"/>
            <a:ext cx="4800600" cy="3554413"/>
            <a:chOff x="2640" y="1008"/>
            <a:chExt cx="3024" cy="2239"/>
          </a:xfrm>
        </p:grpSpPr>
        <p:grpSp>
          <p:nvGrpSpPr>
            <p:cNvPr id="46107" name="Group 30"/>
            <p:cNvGrpSpPr>
              <a:grpSpLocks/>
            </p:cNvGrpSpPr>
            <p:nvPr/>
          </p:nvGrpSpPr>
          <p:grpSpPr bwMode="auto">
            <a:xfrm>
              <a:off x="2640" y="2901"/>
              <a:ext cx="3024" cy="346"/>
              <a:chOff x="2640" y="2901"/>
              <a:chExt cx="3024" cy="346"/>
            </a:xfrm>
          </p:grpSpPr>
          <p:sp>
            <p:nvSpPr>
              <p:cNvPr id="46111" name="Freeform 31"/>
              <p:cNvSpPr>
                <a:spLocks/>
              </p:cNvSpPr>
              <p:nvPr/>
            </p:nvSpPr>
            <p:spPr bwMode="auto">
              <a:xfrm>
                <a:off x="2776" y="2962"/>
                <a:ext cx="2888" cy="278"/>
              </a:xfrm>
              <a:custGeom>
                <a:avLst/>
                <a:gdLst>
                  <a:gd name="T0" fmla="*/ 0 w 2888"/>
                  <a:gd name="T1" fmla="*/ 0 h 278"/>
                  <a:gd name="T2" fmla="*/ 776 w 2888"/>
                  <a:gd name="T3" fmla="*/ 126 h 278"/>
                  <a:gd name="T4" fmla="*/ 1536 w 2888"/>
                  <a:gd name="T5" fmla="*/ 278 h 278"/>
                  <a:gd name="T6" fmla="*/ 2224 w 2888"/>
                  <a:gd name="T7" fmla="*/ 126 h 278"/>
                  <a:gd name="T8" fmla="*/ 2888 w 2888"/>
                  <a:gd name="T9" fmla="*/ 24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88" h="278">
                    <a:moveTo>
                      <a:pt x="0" y="0"/>
                    </a:moveTo>
                    <a:cubicBezTo>
                      <a:pt x="129" y="21"/>
                      <a:pt x="520" y="80"/>
                      <a:pt x="776" y="126"/>
                    </a:cubicBezTo>
                    <a:cubicBezTo>
                      <a:pt x="1032" y="172"/>
                      <a:pt x="1295" y="278"/>
                      <a:pt x="1536" y="278"/>
                    </a:cubicBezTo>
                    <a:cubicBezTo>
                      <a:pt x="1777" y="278"/>
                      <a:pt x="1999" y="168"/>
                      <a:pt x="2224" y="126"/>
                    </a:cubicBezTo>
                    <a:cubicBezTo>
                      <a:pt x="2449" y="84"/>
                      <a:pt x="2750" y="45"/>
                      <a:pt x="2888" y="24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triangl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6112" name="Text Box 32"/>
              <p:cNvSpPr txBox="1">
                <a:spLocks noChangeArrowheads="1"/>
              </p:cNvSpPr>
              <p:nvPr/>
            </p:nvSpPr>
            <p:spPr bwMode="auto">
              <a:xfrm>
                <a:off x="2640" y="2901"/>
                <a:ext cx="289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</a:t>
                </a:r>
              </a:p>
            </p:txBody>
          </p:sp>
        </p:grpSp>
        <p:grpSp>
          <p:nvGrpSpPr>
            <p:cNvPr id="46108" name="Group 33"/>
            <p:cNvGrpSpPr>
              <a:grpSpLocks/>
            </p:cNvGrpSpPr>
            <p:nvPr/>
          </p:nvGrpSpPr>
          <p:grpSpPr bwMode="auto">
            <a:xfrm>
              <a:off x="2880" y="1008"/>
              <a:ext cx="1290" cy="346"/>
              <a:chOff x="3558" y="987"/>
              <a:chExt cx="1290" cy="346"/>
            </a:xfrm>
          </p:grpSpPr>
          <p:sp>
            <p:nvSpPr>
              <p:cNvPr id="46109" name="Text Box 34"/>
              <p:cNvSpPr txBox="1">
                <a:spLocks noChangeArrowheads="1"/>
              </p:cNvSpPr>
              <p:nvPr/>
            </p:nvSpPr>
            <p:spPr bwMode="auto">
              <a:xfrm>
                <a:off x="3904" y="987"/>
                <a:ext cx="944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chemeClr val="hlink"/>
                    </a:solidFill>
                  </a:rPr>
                  <a:t>Walking</a:t>
                </a:r>
              </a:p>
            </p:txBody>
          </p:sp>
          <p:sp>
            <p:nvSpPr>
              <p:cNvPr id="46110" name="Line 35"/>
              <p:cNvSpPr>
                <a:spLocks noChangeShapeType="1"/>
              </p:cNvSpPr>
              <p:nvPr/>
            </p:nvSpPr>
            <p:spPr bwMode="auto">
              <a:xfrm>
                <a:off x="3558" y="1192"/>
                <a:ext cx="336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46106" name="Rectangle 36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5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5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5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5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6" name="Text Box 2"/>
          <p:cNvSpPr txBox="1">
            <a:spLocks noChangeArrowheads="1"/>
          </p:cNvSpPr>
          <p:nvPr/>
        </p:nvSpPr>
        <p:spPr bwMode="auto">
          <a:xfrm>
            <a:off x="0" y="381000"/>
            <a:ext cx="9372600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</a:rPr>
              <a:t>Theorem: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For all Networks</a:t>
            </a:r>
            <a:r>
              <a:rPr lang="en-US" altLang="en-US">
                <a:solidFill>
                  <a:schemeClr val="accent1"/>
                </a:solidFill>
              </a:rPr>
              <a:t>   </a:t>
            </a:r>
            <a:r>
              <a:rPr lang="en-US" altLang="en-US">
                <a:solidFill>
                  <a:schemeClr val="accent2"/>
                </a:solidFill>
              </a:rPr>
              <a:t>Max</a:t>
            </a:r>
            <a:r>
              <a:rPr lang="en-US" altLang="en-US" baseline="-25000">
                <a:solidFill>
                  <a:schemeClr val="accent2"/>
                </a:solidFill>
              </a:rPr>
              <a:t>F</a:t>
            </a:r>
            <a:r>
              <a:rPr lang="en-US" altLang="en-US">
                <a:solidFill>
                  <a:schemeClr val="accent2"/>
                </a:solidFill>
              </a:rPr>
              <a:t> rate(F) = Min</a:t>
            </a:r>
            <a:r>
              <a:rPr lang="en-US" altLang="en-US" baseline="-25000">
                <a:solidFill>
                  <a:schemeClr val="accent2"/>
                </a:solidFill>
              </a:rPr>
              <a:t>C</a:t>
            </a:r>
            <a:r>
              <a:rPr lang="en-US" altLang="en-US">
                <a:solidFill>
                  <a:schemeClr val="accent2"/>
                </a:solidFill>
              </a:rPr>
              <a:t> cap(C)</a:t>
            </a:r>
          </a:p>
          <a:p>
            <a:pPr eaLnBrk="1" hangingPunct="1">
              <a:buFontTx/>
              <a:buChar char="•"/>
            </a:pPr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</a:t>
            </a:r>
            <a:r>
              <a:rPr lang="en-US" altLang="en-US"/>
              <a:t> </a:t>
            </a:r>
            <a:r>
              <a:rPr lang="en-US" altLang="en-US" sz="3000">
                <a:solidFill>
                  <a:schemeClr val="accent2"/>
                </a:solidFill>
              </a:rPr>
              <a:t>F,C    rate(F) 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</a:t>
            </a:r>
            <a:r>
              <a:rPr lang="en-US" altLang="en-US" sz="3000"/>
              <a:t> </a:t>
            </a:r>
            <a:r>
              <a:rPr lang="en-US" altLang="en-US" sz="3000">
                <a:solidFill>
                  <a:schemeClr val="accent2"/>
                </a:solidFill>
              </a:rPr>
              <a:t>cap(C)</a:t>
            </a:r>
          </a:p>
        </p:txBody>
      </p:sp>
      <p:sp>
        <p:nvSpPr>
          <p:cNvPr id="47107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Max Flow = Min Cut</a:t>
            </a:r>
          </a:p>
        </p:txBody>
      </p:sp>
      <p:grpSp>
        <p:nvGrpSpPr>
          <p:cNvPr id="47108" name="Group 4"/>
          <p:cNvGrpSpPr>
            <a:grpSpLocks/>
          </p:cNvGrpSpPr>
          <p:nvPr/>
        </p:nvGrpSpPr>
        <p:grpSpPr bwMode="auto">
          <a:xfrm>
            <a:off x="1066800" y="4343400"/>
            <a:ext cx="5867400" cy="2435225"/>
            <a:chOff x="336" y="2112"/>
            <a:chExt cx="4512" cy="2158"/>
          </a:xfrm>
        </p:grpSpPr>
        <p:pic>
          <p:nvPicPr>
            <p:cNvPr id="47110" name="Picture 5" descr="in00202_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2448"/>
              <a:ext cx="1872" cy="1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11" name="Line 6"/>
            <p:cNvSpPr>
              <a:spLocks noChangeShapeType="1"/>
            </p:cNvSpPr>
            <p:nvPr/>
          </p:nvSpPr>
          <p:spPr bwMode="auto">
            <a:xfrm>
              <a:off x="2608" y="2688"/>
              <a:ext cx="0" cy="288"/>
            </a:xfrm>
            <a:prstGeom prst="line">
              <a:avLst/>
            </a:prstGeom>
            <a:noFill/>
            <a:ln w="508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47112" name="Group 7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47141" name="Group 8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47144" name="AutoShape 9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5" name="Freeform 10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97 w 2924"/>
                    <a:gd name="T1" fmla="*/ 19 h 2314"/>
                    <a:gd name="T2" fmla="*/ 449 w 2924"/>
                    <a:gd name="T3" fmla="*/ 3 h 2314"/>
                    <a:gd name="T4" fmla="*/ 416 w 2924"/>
                    <a:gd name="T5" fmla="*/ 1 h 2314"/>
                    <a:gd name="T6" fmla="*/ 353 w 2924"/>
                    <a:gd name="T7" fmla="*/ 11 h 2314"/>
                    <a:gd name="T8" fmla="*/ 288 w 2924"/>
                    <a:gd name="T9" fmla="*/ 16 h 2314"/>
                    <a:gd name="T10" fmla="*/ 225 w 2924"/>
                    <a:gd name="T11" fmla="*/ 30 h 2314"/>
                    <a:gd name="T12" fmla="*/ 162 w 2924"/>
                    <a:gd name="T13" fmla="*/ 71 h 2314"/>
                    <a:gd name="T14" fmla="*/ 115 w 2924"/>
                    <a:gd name="T15" fmla="*/ 114 h 2314"/>
                    <a:gd name="T16" fmla="*/ 90 w 2924"/>
                    <a:gd name="T17" fmla="*/ 156 h 2314"/>
                    <a:gd name="T18" fmla="*/ 88 w 2924"/>
                    <a:gd name="T19" fmla="*/ 204 h 2314"/>
                    <a:gd name="T20" fmla="*/ 67 w 2924"/>
                    <a:gd name="T21" fmla="*/ 244 h 2314"/>
                    <a:gd name="T22" fmla="*/ 28 w 2924"/>
                    <a:gd name="T23" fmla="*/ 285 h 2314"/>
                    <a:gd name="T24" fmla="*/ 2 w 2924"/>
                    <a:gd name="T25" fmla="*/ 352 h 2314"/>
                    <a:gd name="T26" fmla="*/ 4 w 2924"/>
                    <a:gd name="T27" fmla="*/ 431 h 2314"/>
                    <a:gd name="T28" fmla="*/ 21 w 2924"/>
                    <a:gd name="T29" fmla="*/ 498 h 2314"/>
                    <a:gd name="T30" fmla="*/ 36 w 2924"/>
                    <a:gd name="T31" fmla="*/ 550 h 2314"/>
                    <a:gd name="T32" fmla="*/ 34 w 2924"/>
                    <a:gd name="T33" fmla="*/ 602 h 2314"/>
                    <a:gd name="T34" fmla="*/ 22 w 2924"/>
                    <a:gd name="T35" fmla="*/ 676 h 2314"/>
                    <a:gd name="T36" fmla="*/ 11 w 2924"/>
                    <a:gd name="T37" fmla="*/ 765 h 2314"/>
                    <a:gd name="T38" fmla="*/ 12 w 2924"/>
                    <a:gd name="T39" fmla="*/ 859 h 2314"/>
                    <a:gd name="T40" fmla="*/ 39 w 2924"/>
                    <a:gd name="T41" fmla="*/ 944 h 2314"/>
                    <a:gd name="T42" fmla="*/ 69 w 2924"/>
                    <a:gd name="T43" fmla="*/ 1006 h 2314"/>
                    <a:gd name="T44" fmla="*/ 89 w 2924"/>
                    <a:gd name="T45" fmla="*/ 1038 h 2314"/>
                    <a:gd name="T46" fmla="*/ 142 w 2924"/>
                    <a:gd name="T47" fmla="*/ 1054 h 2314"/>
                    <a:gd name="T48" fmla="*/ 213 w 2924"/>
                    <a:gd name="T49" fmla="*/ 1060 h 2314"/>
                    <a:gd name="T50" fmla="*/ 268 w 2924"/>
                    <a:gd name="T51" fmla="*/ 1062 h 2314"/>
                    <a:gd name="T52" fmla="*/ 331 w 2924"/>
                    <a:gd name="T53" fmla="*/ 1090 h 2314"/>
                    <a:gd name="T54" fmla="*/ 420 w 2924"/>
                    <a:gd name="T55" fmla="*/ 1129 h 2314"/>
                    <a:gd name="T56" fmla="*/ 539 w 2924"/>
                    <a:gd name="T57" fmla="*/ 1146 h 2314"/>
                    <a:gd name="T58" fmla="*/ 647 w 2924"/>
                    <a:gd name="T59" fmla="*/ 1121 h 2314"/>
                    <a:gd name="T60" fmla="*/ 735 w 2924"/>
                    <a:gd name="T61" fmla="*/ 1092 h 2314"/>
                    <a:gd name="T62" fmla="*/ 843 w 2924"/>
                    <a:gd name="T63" fmla="*/ 1105 h 2314"/>
                    <a:gd name="T64" fmla="*/ 964 w 2924"/>
                    <a:gd name="T65" fmla="*/ 1152 h 2314"/>
                    <a:gd name="T66" fmla="*/ 1048 w 2924"/>
                    <a:gd name="T67" fmla="*/ 1155 h 2314"/>
                    <a:gd name="T68" fmla="*/ 1137 w 2924"/>
                    <a:gd name="T69" fmla="*/ 1135 h 2314"/>
                    <a:gd name="T70" fmla="*/ 1248 w 2924"/>
                    <a:gd name="T71" fmla="*/ 1120 h 2314"/>
                    <a:gd name="T72" fmla="*/ 1321 w 2924"/>
                    <a:gd name="T73" fmla="*/ 1124 h 2314"/>
                    <a:gd name="T74" fmla="*/ 1354 w 2924"/>
                    <a:gd name="T75" fmla="*/ 1109 h 2314"/>
                    <a:gd name="T76" fmla="*/ 1360 w 2924"/>
                    <a:gd name="T77" fmla="*/ 1048 h 2314"/>
                    <a:gd name="T78" fmla="*/ 1368 w 2924"/>
                    <a:gd name="T79" fmla="*/ 996 h 2314"/>
                    <a:gd name="T80" fmla="*/ 1382 w 2924"/>
                    <a:gd name="T81" fmla="*/ 956 h 2314"/>
                    <a:gd name="T82" fmla="*/ 1399 w 2924"/>
                    <a:gd name="T83" fmla="*/ 915 h 2314"/>
                    <a:gd name="T84" fmla="*/ 1426 w 2924"/>
                    <a:gd name="T85" fmla="*/ 877 h 2314"/>
                    <a:gd name="T86" fmla="*/ 1452 w 2924"/>
                    <a:gd name="T87" fmla="*/ 833 h 2314"/>
                    <a:gd name="T88" fmla="*/ 1458 w 2924"/>
                    <a:gd name="T89" fmla="*/ 764 h 2314"/>
                    <a:gd name="T90" fmla="*/ 1458 w 2924"/>
                    <a:gd name="T91" fmla="*/ 680 h 2314"/>
                    <a:gd name="T92" fmla="*/ 1461 w 2924"/>
                    <a:gd name="T93" fmla="*/ 608 h 2314"/>
                    <a:gd name="T94" fmla="*/ 1436 w 2924"/>
                    <a:gd name="T95" fmla="*/ 544 h 2314"/>
                    <a:gd name="T96" fmla="*/ 1384 w 2924"/>
                    <a:gd name="T97" fmla="*/ 486 h 2314"/>
                    <a:gd name="T98" fmla="*/ 1334 w 2924"/>
                    <a:gd name="T99" fmla="*/ 444 h 2314"/>
                    <a:gd name="T100" fmla="*/ 1239 w 2924"/>
                    <a:gd name="T101" fmla="*/ 417 h 2314"/>
                    <a:gd name="T102" fmla="*/ 1088 w 2924"/>
                    <a:gd name="T103" fmla="*/ 399 h 2314"/>
                    <a:gd name="T104" fmla="*/ 995 w 2924"/>
                    <a:gd name="T105" fmla="*/ 368 h 2314"/>
                    <a:gd name="T106" fmla="*/ 951 w 2924"/>
                    <a:gd name="T107" fmla="*/ 327 h 2314"/>
                    <a:gd name="T108" fmla="*/ 930 w 2924"/>
                    <a:gd name="T109" fmla="*/ 284 h 2314"/>
                    <a:gd name="T110" fmla="*/ 860 w 2924"/>
                    <a:gd name="T111" fmla="*/ 250 h 2314"/>
                    <a:gd name="T112" fmla="*/ 776 w 2924"/>
                    <a:gd name="T113" fmla="*/ 214 h 2314"/>
                    <a:gd name="T114" fmla="*/ 731 w 2924"/>
                    <a:gd name="T115" fmla="*/ 166 h 2314"/>
                    <a:gd name="T116" fmla="*/ 678 w 2924"/>
                    <a:gd name="T117" fmla="*/ 108 h 2314"/>
                    <a:gd name="T118" fmla="*/ 614 w 2924"/>
                    <a:gd name="T119" fmla="*/ 59 h 2314"/>
                    <a:gd name="T120" fmla="*/ 584 w 2924"/>
                    <a:gd name="T121" fmla="*/ 40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6" name="Freeform 11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3 w 2899"/>
                    <a:gd name="T1" fmla="*/ 333 h 1011"/>
                    <a:gd name="T2" fmla="*/ 24 w 2899"/>
                    <a:gd name="T3" fmla="*/ 335 h 1011"/>
                    <a:gd name="T4" fmla="*/ 63 w 2899"/>
                    <a:gd name="T5" fmla="*/ 338 h 1011"/>
                    <a:gd name="T6" fmla="*/ 114 w 2899"/>
                    <a:gd name="T7" fmla="*/ 342 h 1011"/>
                    <a:gd name="T8" fmla="*/ 174 w 2899"/>
                    <a:gd name="T9" fmla="*/ 348 h 1011"/>
                    <a:gd name="T10" fmla="*/ 237 w 2899"/>
                    <a:gd name="T11" fmla="*/ 353 h 1011"/>
                    <a:gd name="T12" fmla="*/ 299 w 2899"/>
                    <a:gd name="T13" fmla="*/ 359 h 1011"/>
                    <a:gd name="T14" fmla="*/ 356 w 2899"/>
                    <a:gd name="T15" fmla="*/ 365 h 1011"/>
                    <a:gd name="T16" fmla="*/ 403 w 2899"/>
                    <a:gd name="T17" fmla="*/ 369 h 1011"/>
                    <a:gd name="T18" fmla="*/ 447 w 2899"/>
                    <a:gd name="T19" fmla="*/ 367 h 1011"/>
                    <a:gd name="T20" fmla="*/ 489 w 2899"/>
                    <a:gd name="T21" fmla="*/ 359 h 1011"/>
                    <a:gd name="T22" fmla="*/ 527 w 2899"/>
                    <a:gd name="T23" fmla="*/ 345 h 1011"/>
                    <a:gd name="T24" fmla="*/ 560 w 2899"/>
                    <a:gd name="T25" fmla="*/ 328 h 1011"/>
                    <a:gd name="T26" fmla="*/ 588 w 2899"/>
                    <a:gd name="T27" fmla="*/ 309 h 1011"/>
                    <a:gd name="T28" fmla="*/ 609 w 2899"/>
                    <a:gd name="T29" fmla="*/ 288 h 1011"/>
                    <a:gd name="T30" fmla="*/ 624 w 2899"/>
                    <a:gd name="T31" fmla="*/ 268 h 1011"/>
                    <a:gd name="T32" fmla="*/ 632 w 2899"/>
                    <a:gd name="T33" fmla="*/ 247 h 1011"/>
                    <a:gd name="T34" fmla="*/ 648 w 2899"/>
                    <a:gd name="T35" fmla="*/ 217 h 1011"/>
                    <a:gd name="T36" fmla="*/ 673 w 2899"/>
                    <a:gd name="T37" fmla="*/ 180 h 1011"/>
                    <a:gd name="T38" fmla="*/ 706 w 2899"/>
                    <a:gd name="T39" fmla="*/ 140 h 1011"/>
                    <a:gd name="T40" fmla="*/ 745 w 2899"/>
                    <a:gd name="T41" fmla="*/ 98 h 1011"/>
                    <a:gd name="T42" fmla="*/ 788 w 2899"/>
                    <a:gd name="T43" fmla="*/ 61 h 1011"/>
                    <a:gd name="T44" fmla="*/ 834 w 2899"/>
                    <a:gd name="T45" fmla="*/ 30 h 1011"/>
                    <a:gd name="T46" fmla="*/ 882 w 2899"/>
                    <a:gd name="T47" fmla="*/ 9 h 1011"/>
                    <a:gd name="T48" fmla="*/ 933 w 2899"/>
                    <a:gd name="T49" fmla="*/ 2 h 1011"/>
                    <a:gd name="T50" fmla="*/ 1003 w 2899"/>
                    <a:gd name="T51" fmla="*/ 0 h 1011"/>
                    <a:gd name="T52" fmla="*/ 1087 w 2899"/>
                    <a:gd name="T53" fmla="*/ 3 h 1011"/>
                    <a:gd name="T54" fmla="*/ 1176 w 2899"/>
                    <a:gd name="T55" fmla="*/ 11 h 1011"/>
                    <a:gd name="T56" fmla="*/ 1265 w 2899"/>
                    <a:gd name="T57" fmla="*/ 20 h 1011"/>
                    <a:gd name="T58" fmla="*/ 1343 w 2899"/>
                    <a:gd name="T59" fmla="*/ 28 h 1011"/>
                    <a:gd name="T60" fmla="*/ 1403 w 2899"/>
                    <a:gd name="T61" fmla="*/ 36 h 1011"/>
                    <a:gd name="T62" fmla="*/ 1437 w 2899"/>
                    <a:gd name="T63" fmla="*/ 41 h 1011"/>
                    <a:gd name="T64" fmla="*/ 1443 w 2899"/>
                    <a:gd name="T65" fmla="*/ 43 h 1011"/>
                    <a:gd name="T66" fmla="*/ 1443 w 2899"/>
                    <a:gd name="T67" fmla="*/ 49 h 1011"/>
                    <a:gd name="T68" fmla="*/ 1445 w 2899"/>
                    <a:gd name="T69" fmla="*/ 56 h 1011"/>
                    <a:gd name="T70" fmla="*/ 1447 w 2899"/>
                    <a:gd name="T71" fmla="*/ 65 h 1011"/>
                    <a:gd name="T72" fmla="*/ 1448 w 2899"/>
                    <a:gd name="T73" fmla="*/ 74 h 1011"/>
                    <a:gd name="T74" fmla="*/ 1449 w 2899"/>
                    <a:gd name="T75" fmla="*/ 82 h 1011"/>
                    <a:gd name="T76" fmla="*/ 1449 w 2899"/>
                    <a:gd name="T77" fmla="*/ 91 h 1011"/>
                    <a:gd name="T78" fmla="*/ 1444 w 2899"/>
                    <a:gd name="T79" fmla="*/ 93 h 1011"/>
                    <a:gd name="T80" fmla="*/ 1407 w 2899"/>
                    <a:gd name="T81" fmla="*/ 83 h 1011"/>
                    <a:gd name="T82" fmla="*/ 1340 w 2899"/>
                    <a:gd name="T83" fmla="*/ 70 h 1011"/>
                    <a:gd name="T84" fmla="*/ 1253 w 2899"/>
                    <a:gd name="T85" fmla="*/ 56 h 1011"/>
                    <a:gd name="T86" fmla="*/ 1154 w 2899"/>
                    <a:gd name="T87" fmla="*/ 50 h 1011"/>
                    <a:gd name="T88" fmla="*/ 1050 w 2899"/>
                    <a:gd name="T89" fmla="*/ 55 h 1011"/>
                    <a:gd name="T90" fmla="*/ 951 w 2899"/>
                    <a:gd name="T91" fmla="*/ 77 h 1011"/>
                    <a:gd name="T92" fmla="*/ 866 w 2899"/>
                    <a:gd name="T93" fmla="*/ 123 h 1011"/>
                    <a:gd name="T94" fmla="*/ 803 w 2899"/>
                    <a:gd name="T95" fmla="*/ 191 h 1011"/>
                    <a:gd name="T96" fmla="*/ 763 w 2899"/>
                    <a:gd name="T97" fmla="*/ 261 h 1011"/>
                    <a:gd name="T98" fmla="*/ 736 w 2899"/>
                    <a:gd name="T99" fmla="*/ 327 h 1011"/>
                    <a:gd name="T100" fmla="*/ 709 w 2899"/>
                    <a:gd name="T101" fmla="*/ 386 h 1011"/>
                    <a:gd name="T102" fmla="*/ 668 w 2899"/>
                    <a:gd name="T103" fmla="*/ 437 h 1011"/>
                    <a:gd name="T104" fmla="*/ 600 w 2899"/>
                    <a:gd name="T105" fmla="*/ 475 h 1011"/>
                    <a:gd name="T106" fmla="*/ 492 w 2899"/>
                    <a:gd name="T107" fmla="*/ 499 h 1011"/>
                    <a:gd name="T108" fmla="*/ 331 w 2899"/>
                    <a:gd name="T109" fmla="*/ 506 h 1011"/>
                    <a:gd name="T110" fmla="*/ 0 w 2899"/>
                    <a:gd name="T111" fmla="*/ 33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7" name="Freeform 12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40 w 1778"/>
                    <a:gd name="T1" fmla="*/ 13 h 1132"/>
                    <a:gd name="T2" fmla="*/ 415 w 1778"/>
                    <a:gd name="T3" fmla="*/ 27 h 1132"/>
                    <a:gd name="T4" fmla="*/ 503 w 1778"/>
                    <a:gd name="T5" fmla="*/ 53 h 1132"/>
                    <a:gd name="T6" fmla="*/ 561 w 1778"/>
                    <a:gd name="T7" fmla="*/ 96 h 1132"/>
                    <a:gd name="T8" fmla="*/ 552 w 1778"/>
                    <a:gd name="T9" fmla="*/ 147 h 1132"/>
                    <a:gd name="T10" fmla="*/ 490 w 1778"/>
                    <a:gd name="T11" fmla="*/ 188 h 1132"/>
                    <a:gd name="T12" fmla="*/ 414 w 1778"/>
                    <a:gd name="T13" fmla="*/ 215 h 1132"/>
                    <a:gd name="T14" fmla="*/ 368 w 1778"/>
                    <a:gd name="T15" fmla="*/ 229 h 1132"/>
                    <a:gd name="T16" fmla="*/ 348 w 1778"/>
                    <a:gd name="T17" fmla="*/ 237 h 1132"/>
                    <a:gd name="T18" fmla="*/ 303 w 1778"/>
                    <a:gd name="T19" fmla="*/ 267 h 1132"/>
                    <a:gd name="T20" fmla="*/ 291 w 1778"/>
                    <a:gd name="T21" fmla="*/ 307 h 1132"/>
                    <a:gd name="T22" fmla="*/ 376 w 1778"/>
                    <a:gd name="T23" fmla="*/ 344 h 1132"/>
                    <a:gd name="T24" fmla="*/ 553 w 1778"/>
                    <a:gd name="T25" fmla="*/ 369 h 1132"/>
                    <a:gd name="T26" fmla="*/ 682 w 1778"/>
                    <a:gd name="T27" fmla="*/ 387 h 1132"/>
                    <a:gd name="T28" fmla="*/ 766 w 1778"/>
                    <a:gd name="T29" fmla="*/ 406 h 1132"/>
                    <a:gd name="T30" fmla="*/ 810 w 1778"/>
                    <a:gd name="T31" fmla="*/ 437 h 1132"/>
                    <a:gd name="T32" fmla="*/ 749 w 1778"/>
                    <a:gd name="T33" fmla="*/ 476 h 1132"/>
                    <a:gd name="T34" fmla="*/ 493 w 1778"/>
                    <a:gd name="T35" fmla="*/ 501 h 1132"/>
                    <a:gd name="T36" fmla="*/ 193 w 1778"/>
                    <a:gd name="T37" fmla="*/ 513 h 1132"/>
                    <a:gd name="T38" fmla="*/ 9 w 1778"/>
                    <a:gd name="T39" fmla="*/ 517 h 1132"/>
                    <a:gd name="T40" fmla="*/ 45 w 1778"/>
                    <a:gd name="T41" fmla="*/ 566 h 1132"/>
                    <a:gd name="T42" fmla="*/ 265 w 1778"/>
                    <a:gd name="T43" fmla="*/ 558 h 1132"/>
                    <a:gd name="T44" fmla="*/ 570 w 1778"/>
                    <a:gd name="T45" fmla="*/ 539 h 1132"/>
                    <a:gd name="T46" fmla="*/ 820 w 1778"/>
                    <a:gd name="T47" fmla="*/ 506 h 1132"/>
                    <a:gd name="T48" fmla="*/ 889 w 1778"/>
                    <a:gd name="T49" fmla="*/ 456 h 1132"/>
                    <a:gd name="T50" fmla="*/ 821 w 1778"/>
                    <a:gd name="T51" fmla="*/ 403 h 1132"/>
                    <a:gd name="T52" fmla="*/ 679 w 1778"/>
                    <a:gd name="T53" fmla="*/ 357 h 1132"/>
                    <a:gd name="T54" fmla="*/ 515 w 1778"/>
                    <a:gd name="T55" fmla="*/ 327 h 1132"/>
                    <a:gd name="T56" fmla="*/ 386 w 1778"/>
                    <a:gd name="T57" fmla="*/ 315 h 1132"/>
                    <a:gd name="T58" fmla="*/ 344 w 1778"/>
                    <a:gd name="T59" fmla="*/ 294 h 1132"/>
                    <a:gd name="T60" fmla="*/ 361 w 1778"/>
                    <a:gd name="T61" fmla="*/ 270 h 1132"/>
                    <a:gd name="T62" fmla="*/ 401 w 1778"/>
                    <a:gd name="T63" fmla="*/ 251 h 1132"/>
                    <a:gd name="T64" fmla="*/ 437 w 1778"/>
                    <a:gd name="T65" fmla="*/ 243 h 1132"/>
                    <a:gd name="T66" fmla="*/ 504 w 1778"/>
                    <a:gd name="T67" fmla="*/ 219 h 1132"/>
                    <a:gd name="T68" fmla="*/ 575 w 1778"/>
                    <a:gd name="T69" fmla="*/ 181 h 1132"/>
                    <a:gd name="T70" fmla="*/ 615 w 1778"/>
                    <a:gd name="T71" fmla="*/ 135 h 1132"/>
                    <a:gd name="T72" fmla="*/ 596 w 1778"/>
                    <a:gd name="T73" fmla="*/ 89 h 1132"/>
                    <a:gd name="T74" fmla="*/ 563 w 1778"/>
                    <a:gd name="T75" fmla="*/ 58 h 1132"/>
                    <a:gd name="T76" fmla="*/ 534 w 1778"/>
                    <a:gd name="T77" fmla="*/ 40 h 1132"/>
                    <a:gd name="T78" fmla="*/ 516 w 1778"/>
                    <a:gd name="T79" fmla="*/ 34 h 1132"/>
                    <a:gd name="T80" fmla="*/ 511 w 1778"/>
                    <a:gd name="T81" fmla="*/ 31 h 1132"/>
                    <a:gd name="T82" fmla="*/ 495 w 1778"/>
                    <a:gd name="T83" fmla="*/ 23 h 1132"/>
                    <a:gd name="T84" fmla="*/ 465 w 1778"/>
                    <a:gd name="T85" fmla="*/ 10 h 1132"/>
                    <a:gd name="T86" fmla="*/ 423 w 1778"/>
                    <a:gd name="T87" fmla="*/ 2 h 1132"/>
                    <a:gd name="T88" fmla="*/ 394 w 1778"/>
                    <a:gd name="T89" fmla="*/ 0 h 1132"/>
                    <a:gd name="T90" fmla="*/ 372 w 1778"/>
                    <a:gd name="T91" fmla="*/ 4 h 1132"/>
                    <a:gd name="T92" fmla="*/ 343 w 1778"/>
                    <a:gd name="T93" fmla="*/ 7 h 1132"/>
                    <a:gd name="T94" fmla="*/ 322 w 1778"/>
                    <a:gd name="T95" fmla="*/ 10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8" name="Freeform 13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24 w 2650"/>
                    <a:gd name="T1" fmla="*/ 5 h 874"/>
                    <a:gd name="T2" fmla="*/ 32 w 2650"/>
                    <a:gd name="T3" fmla="*/ 29 h 874"/>
                    <a:gd name="T4" fmla="*/ 52 w 2650"/>
                    <a:gd name="T5" fmla="*/ 62 h 874"/>
                    <a:gd name="T6" fmla="*/ 91 w 2650"/>
                    <a:gd name="T7" fmla="*/ 101 h 874"/>
                    <a:gd name="T8" fmla="*/ 149 w 2650"/>
                    <a:gd name="T9" fmla="*/ 136 h 874"/>
                    <a:gd name="T10" fmla="*/ 214 w 2650"/>
                    <a:gd name="T11" fmla="*/ 163 h 874"/>
                    <a:gd name="T12" fmla="*/ 272 w 2650"/>
                    <a:gd name="T13" fmla="*/ 182 h 874"/>
                    <a:gd name="T14" fmla="*/ 308 w 2650"/>
                    <a:gd name="T15" fmla="*/ 194 h 874"/>
                    <a:gd name="T16" fmla="*/ 325 w 2650"/>
                    <a:gd name="T17" fmla="*/ 207 h 874"/>
                    <a:gd name="T18" fmla="*/ 360 w 2650"/>
                    <a:gd name="T19" fmla="*/ 233 h 874"/>
                    <a:gd name="T20" fmla="*/ 408 w 2650"/>
                    <a:gd name="T21" fmla="*/ 260 h 874"/>
                    <a:gd name="T22" fmla="*/ 469 w 2650"/>
                    <a:gd name="T23" fmla="*/ 279 h 874"/>
                    <a:gd name="T24" fmla="*/ 548 w 2650"/>
                    <a:gd name="T25" fmla="*/ 281 h 874"/>
                    <a:gd name="T26" fmla="*/ 653 w 2650"/>
                    <a:gd name="T27" fmla="*/ 277 h 874"/>
                    <a:gd name="T28" fmla="*/ 755 w 2650"/>
                    <a:gd name="T29" fmla="*/ 272 h 874"/>
                    <a:gd name="T30" fmla="*/ 826 w 2650"/>
                    <a:gd name="T31" fmla="*/ 270 h 874"/>
                    <a:gd name="T32" fmla="*/ 872 w 2650"/>
                    <a:gd name="T33" fmla="*/ 278 h 874"/>
                    <a:gd name="T34" fmla="*/ 951 w 2650"/>
                    <a:gd name="T35" fmla="*/ 298 h 874"/>
                    <a:gd name="T36" fmla="*/ 1033 w 2650"/>
                    <a:gd name="T37" fmla="*/ 319 h 874"/>
                    <a:gd name="T38" fmla="*/ 1086 w 2650"/>
                    <a:gd name="T39" fmla="*/ 334 h 874"/>
                    <a:gd name="T40" fmla="*/ 1116 w 2650"/>
                    <a:gd name="T41" fmla="*/ 336 h 874"/>
                    <a:gd name="T42" fmla="*/ 1190 w 2650"/>
                    <a:gd name="T43" fmla="*/ 337 h 874"/>
                    <a:gd name="T44" fmla="*/ 1272 w 2650"/>
                    <a:gd name="T45" fmla="*/ 338 h 874"/>
                    <a:gd name="T46" fmla="*/ 1322 w 2650"/>
                    <a:gd name="T47" fmla="*/ 338 h 874"/>
                    <a:gd name="T48" fmla="*/ 1317 w 2650"/>
                    <a:gd name="T49" fmla="*/ 341 h 874"/>
                    <a:gd name="T50" fmla="*/ 1286 w 2650"/>
                    <a:gd name="T51" fmla="*/ 354 h 874"/>
                    <a:gd name="T52" fmla="*/ 1237 w 2650"/>
                    <a:gd name="T53" fmla="*/ 374 h 874"/>
                    <a:gd name="T54" fmla="*/ 1176 w 2650"/>
                    <a:gd name="T55" fmla="*/ 394 h 874"/>
                    <a:gd name="T56" fmla="*/ 1117 w 2650"/>
                    <a:gd name="T57" fmla="*/ 412 h 874"/>
                    <a:gd name="T58" fmla="*/ 1076 w 2650"/>
                    <a:gd name="T59" fmla="*/ 426 h 874"/>
                    <a:gd name="T60" fmla="*/ 1042 w 2650"/>
                    <a:gd name="T61" fmla="*/ 434 h 874"/>
                    <a:gd name="T62" fmla="*/ 1001 w 2650"/>
                    <a:gd name="T63" fmla="*/ 437 h 874"/>
                    <a:gd name="T64" fmla="*/ 935 w 2650"/>
                    <a:gd name="T65" fmla="*/ 434 h 874"/>
                    <a:gd name="T66" fmla="*/ 839 w 2650"/>
                    <a:gd name="T67" fmla="*/ 421 h 874"/>
                    <a:gd name="T68" fmla="*/ 744 w 2650"/>
                    <a:gd name="T69" fmla="*/ 405 h 874"/>
                    <a:gd name="T70" fmla="*/ 682 w 2650"/>
                    <a:gd name="T71" fmla="*/ 396 h 874"/>
                    <a:gd name="T72" fmla="*/ 659 w 2650"/>
                    <a:gd name="T73" fmla="*/ 396 h 874"/>
                    <a:gd name="T74" fmla="*/ 632 w 2650"/>
                    <a:gd name="T75" fmla="*/ 396 h 874"/>
                    <a:gd name="T76" fmla="*/ 591 w 2650"/>
                    <a:gd name="T77" fmla="*/ 395 h 874"/>
                    <a:gd name="T78" fmla="*/ 528 w 2650"/>
                    <a:gd name="T79" fmla="*/ 394 h 874"/>
                    <a:gd name="T80" fmla="*/ 448 w 2650"/>
                    <a:gd name="T81" fmla="*/ 392 h 874"/>
                    <a:gd name="T82" fmla="*/ 382 w 2650"/>
                    <a:gd name="T83" fmla="*/ 390 h 874"/>
                    <a:gd name="T84" fmla="*/ 326 w 2650"/>
                    <a:gd name="T85" fmla="*/ 384 h 874"/>
                    <a:gd name="T86" fmla="*/ 284 w 2650"/>
                    <a:gd name="T87" fmla="*/ 365 h 874"/>
                    <a:gd name="T88" fmla="*/ 249 w 2650"/>
                    <a:gd name="T89" fmla="*/ 336 h 874"/>
                    <a:gd name="T90" fmla="*/ 211 w 2650"/>
                    <a:gd name="T91" fmla="*/ 321 h 874"/>
                    <a:gd name="T92" fmla="*/ 170 w 2650"/>
                    <a:gd name="T93" fmla="*/ 311 h 874"/>
                    <a:gd name="T94" fmla="*/ 122 w 2650"/>
                    <a:gd name="T95" fmla="*/ 299 h 874"/>
                    <a:gd name="T96" fmla="*/ 72 w 2650"/>
                    <a:gd name="T97" fmla="*/ 275 h 874"/>
                    <a:gd name="T98" fmla="*/ 35 w 2650"/>
                    <a:gd name="T99" fmla="*/ 240 h 874"/>
                    <a:gd name="T100" fmla="*/ 11 w 2650"/>
                    <a:gd name="T101" fmla="*/ 199 h 874"/>
                    <a:gd name="T102" fmla="*/ 0 w 2650"/>
                    <a:gd name="T103" fmla="*/ 162 h 874"/>
                    <a:gd name="T104" fmla="*/ 0 w 2650"/>
                    <a:gd name="T105" fmla="*/ 123 h 874"/>
                    <a:gd name="T106" fmla="*/ 7 w 2650"/>
                    <a:gd name="T107" fmla="*/ 73 h 874"/>
                    <a:gd name="T108" fmla="*/ 17 w 2650"/>
                    <a:gd name="T109" fmla="*/ 27 h 874"/>
                    <a:gd name="T110" fmla="*/ 23 w 2650"/>
                    <a:gd name="T111" fmla="*/ 2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9" name="Freeform 14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152 w 1891"/>
                    <a:gd name="T1" fmla="*/ 0 h 1639"/>
                    <a:gd name="T2" fmla="*/ 370 w 1891"/>
                    <a:gd name="T3" fmla="*/ 3 h 1639"/>
                    <a:gd name="T4" fmla="*/ 420 w 1891"/>
                    <a:gd name="T5" fmla="*/ 65 h 1639"/>
                    <a:gd name="T6" fmla="*/ 375 w 1891"/>
                    <a:gd name="T7" fmla="*/ 124 h 1639"/>
                    <a:gd name="T8" fmla="*/ 109 w 1891"/>
                    <a:gd name="T9" fmla="*/ 211 h 1639"/>
                    <a:gd name="T10" fmla="*/ 87 w 1891"/>
                    <a:gd name="T11" fmla="*/ 249 h 1639"/>
                    <a:gd name="T12" fmla="*/ 140 w 1891"/>
                    <a:gd name="T13" fmla="*/ 284 h 1639"/>
                    <a:gd name="T14" fmla="*/ 336 w 1891"/>
                    <a:gd name="T15" fmla="*/ 301 h 1639"/>
                    <a:gd name="T16" fmla="*/ 574 w 1891"/>
                    <a:gd name="T17" fmla="*/ 328 h 1639"/>
                    <a:gd name="T18" fmla="*/ 672 w 1891"/>
                    <a:gd name="T19" fmla="*/ 381 h 1639"/>
                    <a:gd name="T20" fmla="*/ 641 w 1891"/>
                    <a:gd name="T21" fmla="*/ 459 h 1639"/>
                    <a:gd name="T22" fmla="*/ 129 w 1891"/>
                    <a:gd name="T23" fmla="*/ 570 h 1639"/>
                    <a:gd name="T24" fmla="*/ 155 w 1891"/>
                    <a:gd name="T25" fmla="*/ 593 h 1639"/>
                    <a:gd name="T26" fmla="*/ 624 w 1891"/>
                    <a:gd name="T27" fmla="*/ 567 h 1639"/>
                    <a:gd name="T28" fmla="*/ 928 w 1891"/>
                    <a:gd name="T29" fmla="*/ 533 h 1639"/>
                    <a:gd name="T30" fmla="*/ 797 w 1891"/>
                    <a:gd name="T31" fmla="*/ 601 h 1639"/>
                    <a:gd name="T32" fmla="*/ 752 w 1891"/>
                    <a:gd name="T33" fmla="*/ 819 h 1639"/>
                    <a:gd name="T34" fmla="*/ 23 w 1891"/>
                    <a:gd name="T35" fmla="*/ 585 h 1639"/>
                    <a:gd name="T36" fmla="*/ 67 w 1891"/>
                    <a:gd name="T37" fmla="*/ 515 h 1639"/>
                    <a:gd name="T38" fmla="*/ 210 w 1891"/>
                    <a:gd name="T39" fmla="*/ 476 h 1639"/>
                    <a:gd name="T40" fmla="*/ 514 w 1891"/>
                    <a:gd name="T41" fmla="*/ 423 h 1639"/>
                    <a:gd name="T42" fmla="*/ 536 w 1891"/>
                    <a:gd name="T43" fmla="*/ 392 h 1639"/>
                    <a:gd name="T44" fmla="*/ 390 w 1891"/>
                    <a:gd name="T45" fmla="*/ 354 h 1639"/>
                    <a:gd name="T46" fmla="*/ 106 w 1891"/>
                    <a:gd name="T47" fmla="*/ 329 h 1639"/>
                    <a:gd name="T48" fmla="*/ 0 w 1891"/>
                    <a:gd name="T49" fmla="*/ 265 h 1639"/>
                    <a:gd name="T50" fmla="*/ 28 w 1891"/>
                    <a:gd name="T51" fmla="*/ 197 h 1639"/>
                    <a:gd name="T52" fmla="*/ 155 w 1891"/>
                    <a:gd name="T53" fmla="*/ 150 h 1639"/>
                    <a:gd name="T54" fmla="*/ 365 w 1891"/>
                    <a:gd name="T55" fmla="*/ 92 h 1639"/>
                    <a:gd name="T56" fmla="*/ 382 w 1891"/>
                    <a:gd name="T57" fmla="*/ 53 h 1639"/>
                    <a:gd name="T58" fmla="*/ 337 w 1891"/>
                    <a:gd name="T59" fmla="*/ 23 h 1639"/>
                    <a:gd name="T60" fmla="*/ 176 w 1891"/>
                    <a:gd name="T61" fmla="*/ 18 h 1639"/>
                    <a:gd name="T62" fmla="*/ 63 w 1891"/>
                    <a:gd name="T63" fmla="*/ 16 h 1639"/>
                    <a:gd name="T64" fmla="*/ 76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0" name="Freeform 15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28 w 2342"/>
                    <a:gd name="T1" fmla="*/ 14 h 775"/>
                    <a:gd name="T2" fmla="*/ 23 w 2342"/>
                    <a:gd name="T3" fmla="*/ 56 h 775"/>
                    <a:gd name="T4" fmla="*/ 76 w 2342"/>
                    <a:gd name="T5" fmla="*/ 103 h 775"/>
                    <a:gd name="T6" fmla="*/ 151 w 2342"/>
                    <a:gd name="T7" fmla="*/ 140 h 775"/>
                    <a:gd name="T8" fmla="*/ 221 w 2342"/>
                    <a:gd name="T9" fmla="*/ 157 h 775"/>
                    <a:gd name="T10" fmla="*/ 212 w 2342"/>
                    <a:gd name="T11" fmla="*/ 139 h 775"/>
                    <a:gd name="T12" fmla="*/ 189 w 2342"/>
                    <a:gd name="T13" fmla="*/ 116 h 775"/>
                    <a:gd name="T14" fmla="*/ 221 w 2342"/>
                    <a:gd name="T15" fmla="*/ 126 h 775"/>
                    <a:gd name="T16" fmla="*/ 271 w 2342"/>
                    <a:gd name="T17" fmla="*/ 157 h 775"/>
                    <a:gd name="T18" fmla="*/ 271 w 2342"/>
                    <a:gd name="T19" fmla="*/ 145 h 775"/>
                    <a:gd name="T20" fmla="*/ 246 w 2342"/>
                    <a:gd name="T21" fmla="*/ 121 h 775"/>
                    <a:gd name="T22" fmla="*/ 288 w 2342"/>
                    <a:gd name="T23" fmla="*/ 141 h 775"/>
                    <a:gd name="T24" fmla="*/ 340 w 2342"/>
                    <a:gd name="T25" fmla="*/ 184 h 775"/>
                    <a:gd name="T26" fmla="*/ 328 w 2342"/>
                    <a:gd name="T27" fmla="*/ 160 h 775"/>
                    <a:gd name="T28" fmla="*/ 305 w 2342"/>
                    <a:gd name="T29" fmla="*/ 134 h 775"/>
                    <a:gd name="T30" fmla="*/ 335 w 2342"/>
                    <a:gd name="T31" fmla="*/ 147 h 775"/>
                    <a:gd name="T32" fmla="*/ 386 w 2342"/>
                    <a:gd name="T33" fmla="*/ 179 h 775"/>
                    <a:gd name="T34" fmla="*/ 389 w 2342"/>
                    <a:gd name="T35" fmla="*/ 174 h 775"/>
                    <a:gd name="T36" fmla="*/ 369 w 2342"/>
                    <a:gd name="T37" fmla="*/ 148 h 775"/>
                    <a:gd name="T38" fmla="*/ 379 w 2342"/>
                    <a:gd name="T39" fmla="*/ 150 h 775"/>
                    <a:gd name="T40" fmla="*/ 435 w 2342"/>
                    <a:gd name="T41" fmla="*/ 181 h 775"/>
                    <a:gd name="T42" fmla="*/ 460 w 2342"/>
                    <a:gd name="T43" fmla="*/ 200 h 775"/>
                    <a:gd name="T44" fmla="*/ 442 w 2342"/>
                    <a:gd name="T45" fmla="*/ 171 h 775"/>
                    <a:gd name="T46" fmla="*/ 424 w 2342"/>
                    <a:gd name="T47" fmla="*/ 149 h 775"/>
                    <a:gd name="T48" fmla="*/ 479 w 2342"/>
                    <a:gd name="T49" fmla="*/ 180 h 775"/>
                    <a:gd name="T50" fmla="*/ 542 w 2342"/>
                    <a:gd name="T51" fmla="*/ 223 h 775"/>
                    <a:gd name="T52" fmla="*/ 512 w 2342"/>
                    <a:gd name="T53" fmla="*/ 183 h 775"/>
                    <a:gd name="T54" fmla="*/ 483 w 2342"/>
                    <a:gd name="T55" fmla="*/ 157 h 775"/>
                    <a:gd name="T56" fmla="*/ 541 w 2342"/>
                    <a:gd name="T57" fmla="*/ 186 h 775"/>
                    <a:gd name="T58" fmla="*/ 609 w 2342"/>
                    <a:gd name="T59" fmla="*/ 231 h 775"/>
                    <a:gd name="T60" fmla="*/ 679 w 2342"/>
                    <a:gd name="T61" fmla="*/ 237 h 775"/>
                    <a:gd name="T62" fmla="*/ 652 w 2342"/>
                    <a:gd name="T63" fmla="*/ 194 h 775"/>
                    <a:gd name="T64" fmla="*/ 633 w 2342"/>
                    <a:gd name="T65" fmla="*/ 175 h 775"/>
                    <a:gd name="T66" fmla="*/ 685 w 2342"/>
                    <a:gd name="T67" fmla="*/ 200 h 775"/>
                    <a:gd name="T68" fmla="*/ 738 w 2342"/>
                    <a:gd name="T69" fmla="*/ 244 h 775"/>
                    <a:gd name="T70" fmla="*/ 737 w 2342"/>
                    <a:gd name="T71" fmla="*/ 159 h 775"/>
                    <a:gd name="T72" fmla="*/ 842 w 2342"/>
                    <a:gd name="T73" fmla="*/ 23 h 775"/>
                    <a:gd name="T74" fmla="*/ 894 w 2342"/>
                    <a:gd name="T75" fmla="*/ 13 h 775"/>
                    <a:gd name="T76" fmla="*/ 808 w 2342"/>
                    <a:gd name="T77" fmla="*/ 59 h 775"/>
                    <a:gd name="T78" fmla="*/ 790 w 2342"/>
                    <a:gd name="T79" fmla="*/ 297 h 775"/>
                    <a:gd name="T80" fmla="*/ 820 w 2342"/>
                    <a:gd name="T81" fmla="*/ 330 h 775"/>
                    <a:gd name="T82" fmla="*/ 895 w 2342"/>
                    <a:gd name="T83" fmla="*/ 365 h 775"/>
                    <a:gd name="T84" fmla="*/ 1019 w 2342"/>
                    <a:gd name="T85" fmla="*/ 351 h 775"/>
                    <a:gd name="T86" fmla="*/ 1047 w 2342"/>
                    <a:gd name="T87" fmla="*/ 338 h 775"/>
                    <a:gd name="T88" fmla="*/ 1127 w 2342"/>
                    <a:gd name="T89" fmla="*/ 265 h 775"/>
                    <a:gd name="T90" fmla="*/ 1148 w 2342"/>
                    <a:gd name="T91" fmla="*/ 236 h 775"/>
                    <a:gd name="T92" fmla="*/ 1157 w 2342"/>
                    <a:gd name="T93" fmla="*/ 169 h 775"/>
                    <a:gd name="T94" fmla="*/ 1170 w 2342"/>
                    <a:gd name="T95" fmla="*/ 206 h 775"/>
                    <a:gd name="T96" fmla="*/ 1156 w 2342"/>
                    <a:gd name="T97" fmla="*/ 254 h 775"/>
                    <a:gd name="T98" fmla="*/ 1064 w 2342"/>
                    <a:gd name="T99" fmla="*/ 338 h 775"/>
                    <a:gd name="T100" fmla="*/ 1036 w 2342"/>
                    <a:gd name="T101" fmla="*/ 355 h 775"/>
                    <a:gd name="T102" fmla="*/ 92 w 2342"/>
                    <a:gd name="T103" fmla="*/ 151 h 775"/>
                    <a:gd name="T104" fmla="*/ 55 w 2342"/>
                    <a:gd name="T105" fmla="*/ 133 h 775"/>
                    <a:gd name="T106" fmla="*/ 7 w 2342"/>
                    <a:gd name="T107" fmla="*/ 85 h 775"/>
                    <a:gd name="T108" fmla="*/ 8 w 2342"/>
                    <a:gd name="T109" fmla="*/ 29 h 775"/>
                    <a:gd name="T110" fmla="*/ 34 w 2342"/>
                    <a:gd name="T111" fmla="*/ 1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1" name="Freeform 16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8 h 77"/>
                    <a:gd name="T2" fmla="*/ 2 w 150"/>
                    <a:gd name="T3" fmla="*/ 8 h 77"/>
                    <a:gd name="T4" fmla="*/ 4 w 150"/>
                    <a:gd name="T5" fmla="*/ 8 h 77"/>
                    <a:gd name="T6" fmla="*/ 8 w 150"/>
                    <a:gd name="T7" fmla="*/ 8 h 77"/>
                    <a:gd name="T8" fmla="*/ 12 w 150"/>
                    <a:gd name="T9" fmla="*/ 8 h 77"/>
                    <a:gd name="T10" fmla="*/ 17 w 150"/>
                    <a:gd name="T11" fmla="*/ 9 h 77"/>
                    <a:gd name="T12" fmla="*/ 21 w 150"/>
                    <a:gd name="T13" fmla="*/ 10 h 77"/>
                    <a:gd name="T14" fmla="*/ 27 w 150"/>
                    <a:gd name="T15" fmla="*/ 11 h 77"/>
                    <a:gd name="T16" fmla="*/ 33 w 150"/>
                    <a:gd name="T17" fmla="*/ 12 h 77"/>
                    <a:gd name="T18" fmla="*/ 38 w 150"/>
                    <a:gd name="T19" fmla="*/ 14 h 77"/>
                    <a:gd name="T20" fmla="*/ 44 w 150"/>
                    <a:gd name="T21" fmla="*/ 17 h 77"/>
                    <a:gd name="T22" fmla="*/ 50 w 150"/>
                    <a:gd name="T23" fmla="*/ 19 h 77"/>
                    <a:gd name="T24" fmla="*/ 55 w 150"/>
                    <a:gd name="T25" fmla="*/ 23 h 77"/>
                    <a:gd name="T26" fmla="*/ 60 w 150"/>
                    <a:gd name="T27" fmla="*/ 28 h 77"/>
                    <a:gd name="T28" fmla="*/ 64 w 150"/>
                    <a:gd name="T29" fmla="*/ 32 h 77"/>
                    <a:gd name="T30" fmla="*/ 69 w 150"/>
                    <a:gd name="T31" fmla="*/ 39 h 77"/>
                    <a:gd name="T32" fmla="*/ 75 w 150"/>
                    <a:gd name="T33" fmla="*/ 29 h 77"/>
                    <a:gd name="T34" fmla="*/ 74 w 150"/>
                    <a:gd name="T35" fmla="*/ 27 h 77"/>
                    <a:gd name="T36" fmla="*/ 70 w 150"/>
                    <a:gd name="T37" fmla="*/ 23 h 77"/>
                    <a:gd name="T38" fmla="*/ 67 w 150"/>
                    <a:gd name="T39" fmla="*/ 20 h 77"/>
                    <a:gd name="T40" fmla="*/ 64 w 150"/>
                    <a:gd name="T41" fmla="*/ 17 h 77"/>
                    <a:gd name="T42" fmla="*/ 61 w 150"/>
                    <a:gd name="T43" fmla="*/ 15 h 77"/>
                    <a:gd name="T44" fmla="*/ 57 w 150"/>
                    <a:gd name="T45" fmla="*/ 12 h 77"/>
                    <a:gd name="T46" fmla="*/ 51 w 150"/>
                    <a:gd name="T47" fmla="*/ 10 h 77"/>
                    <a:gd name="T48" fmla="*/ 46 w 150"/>
                    <a:gd name="T49" fmla="*/ 7 h 77"/>
                    <a:gd name="T50" fmla="*/ 40 w 150"/>
                    <a:gd name="T51" fmla="*/ 5 h 77"/>
                    <a:gd name="T52" fmla="*/ 33 w 150"/>
                    <a:gd name="T53" fmla="*/ 2 h 77"/>
                    <a:gd name="T54" fmla="*/ 25 w 150"/>
                    <a:gd name="T55" fmla="*/ 1 h 77"/>
                    <a:gd name="T56" fmla="*/ 18 w 150"/>
                    <a:gd name="T57" fmla="*/ 0 h 77"/>
                    <a:gd name="T58" fmla="*/ 9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8 h 77"/>
                    <a:gd name="T64" fmla="*/ 0 w 150"/>
                    <a:gd name="T65" fmla="*/ 8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2" name="Freeform 17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142 h 283"/>
                    <a:gd name="T2" fmla="*/ 0 w 1050"/>
                    <a:gd name="T3" fmla="*/ 141 h 283"/>
                    <a:gd name="T4" fmla="*/ 2 w 1050"/>
                    <a:gd name="T5" fmla="*/ 139 h 283"/>
                    <a:gd name="T6" fmla="*/ 5 w 1050"/>
                    <a:gd name="T7" fmla="*/ 136 h 283"/>
                    <a:gd name="T8" fmla="*/ 8 w 1050"/>
                    <a:gd name="T9" fmla="*/ 132 h 283"/>
                    <a:gd name="T10" fmla="*/ 12 w 1050"/>
                    <a:gd name="T11" fmla="*/ 127 h 283"/>
                    <a:gd name="T12" fmla="*/ 17 w 1050"/>
                    <a:gd name="T13" fmla="*/ 122 h 283"/>
                    <a:gd name="T14" fmla="*/ 23 w 1050"/>
                    <a:gd name="T15" fmla="*/ 117 h 283"/>
                    <a:gd name="T16" fmla="*/ 28 w 1050"/>
                    <a:gd name="T17" fmla="*/ 112 h 283"/>
                    <a:gd name="T18" fmla="*/ 34 w 1050"/>
                    <a:gd name="T19" fmla="*/ 106 h 283"/>
                    <a:gd name="T20" fmla="*/ 41 w 1050"/>
                    <a:gd name="T21" fmla="*/ 101 h 283"/>
                    <a:gd name="T22" fmla="*/ 48 w 1050"/>
                    <a:gd name="T23" fmla="*/ 95 h 283"/>
                    <a:gd name="T24" fmla="*/ 55 w 1050"/>
                    <a:gd name="T25" fmla="*/ 91 h 283"/>
                    <a:gd name="T26" fmla="*/ 61 w 1050"/>
                    <a:gd name="T27" fmla="*/ 87 h 283"/>
                    <a:gd name="T28" fmla="*/ 68 w 1050"/>
                    <a:gd name="T29" fmla="*/ 84 h 283"/>
                    <a:gd name="T30" fmla="*/ 74 w 1050"/>
                    <a:gd name="T31" fmla="*/ 82 h 283"/>
                    <a:gd name="T32" fmla="*/ 80 w 1050"/>
                    <a:gd name="T33" fmla="*/ 82 h 283"/>
                    <a:gd name="T34" fmla="*/ 52 w 1050"/>
                    <a:gd name="T35" fmla="*/ 113 h 283"/>
                    <a:gd name="T36" fmla="*/ 176 w 1050"/>
                    <a:gd name="T37" fmla="*/ 58 h 283"/>
                    <a:gd name="T38" fmla="*/ 147 w 1050"/>
                    <a:gd name="T39" fmla="*/ 86 h 283"/>
                    <a:gd name="T40" fmla="*/ 253 w 1050"/>
                    <a:gd name="T41" fmla="*/ 49 h 283"/>
                    <a:gd name="T42" fmla="*/ 219 w 1050"/>
                    <a:gd name="T43" fmla="*/ 79 h 283"/>
                    <a:gd name="T44" fmla="*/ 324 w 1050"/>
                    <a:gd name="T45" fmla="*/ 32 h 283"/>
                    <a:gd name="T46" fmla="*/ 293 w 1050"/>
                    <a:gd name="T47" fmla="*/ 66 h 283"/>
                    <a:gd name="T48" fmla="*/ 401 w 1050"/>
                    <a:gd name="T49" fmla="*/ 17 h 283"/>
                    <a:gd name="T50" fmla="*/ 371 w 1050"/>
                    <a:gd name="T51" fmla="*/ 52 h 283"/>
                    <a:gd name="T52" fmla="*/ 473 w 1050"/>
                    <a:gd name="T53" fmla="*/ 8 h 283"/>
                    <a:gd name="T54" fmla="*/ 449 w 1050"/>
                    <a:gd name="T55" fmla="*/ 42 h 283"/>
                    <a:gd name="T56" fmla="*/ 525 w 1050"/>
                    <a:gd name="T57" fmla="*/ 0 h 283"/>
                    <a:gd name="T58" fmla="*/ 516 w 1050"/>
                    <a:gd name="T59" fmla="*/ 28 h 283"/>
                    <a:gd name="T60" fmla="*/ 0 w 1050"/>
                    <a:gd name="T61" fmla="*/ 142 h 283"/>
                    <a:gd name="T62" fmla="*/ 0 w 1050"/>
                    <a:gd name="T63" fmla="*/ 14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3" name="Freeform 18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358 w 1883"/>
                    <a:gd name="T1" fmla="*/ 34 h 1207"/>
                    <a:gd name="T2" fmla="*/ 379 w 1883"/>
                    <a:gd name="T3" fmla="*/ 76 h 1207"/>
                    <a:gd name="T4" fmla="*/ 306 w 1883"/>
                    <a:gd name="T5" fmla="*/ 116 h 1207"/>
                    <a:gd name="T6" fmla="*/ 72 w 1883"/>
                    <a:gd name="T7" fmla="*/ 168 h 1207"/>
                    <a:gd name="T8" fmla="*/ 0 w 1883"/>
                    <a:gd name="T9" fmla="*/ 251 h 1207"/>
                    <a:gd name="T10" fmla="*/ 127 w 1883"/>
                    <a:gd name="T11" fmla="*/ 337 h 1207"/>
                    <a:gd name="T12" fmla="*/ 469 w 1883"/>
                    <a:gd name="T13" fmla="*/ 368 h 1207"/>
                    <a:gd name="T14" fmla="*/ 535 w 1883"/>
                    <a:gd name="T15" fmla="*/ 395 h 1207"/>
                    <a:gd name="T16" fmla="*/ 434 w 1883"/>
                    <a:gd name="T17" fmla="*/ 437 h 1207"/>
                    <a:gd name="T18" fmla="*/ 288 w 1883"/>
                    <a:gd name="T19" fmla="*/ 462 h 1207"/>
                    <a:gd name="T20" fmla="*/ 169 w 1883"/>
                    <a:gd name="T21" fmla="*/ 483 h 1207"/>
                    <a:gd name="T22" fmla="*/ 85 w 1883"/>
                    <a:gd name="T23" fmla="*/ 505 h 1207"/>
                    <a:gd name="T24" fmla="*/ 44 w 1883"/>
                    <a:gd name="T25" fmla="*/ 535 h 1207"/>
                    <a:gd name="T26" fmla="*/ 61 w 1883"/>
                    <a:gd name="T27" fmla="*/ 530 h 1207"/>
                    <a:gd name="T28" fmla="*/ 158 w 1883"/>
                    <a:gd name="T29" fmla="*/ 494 h 1207"/>
                    <a:gd name="T30" fmla="*/ 476 w 1883"/>
                    <a:gd name="T31" fmla="*/ 436 h 1207"/>
                    <a:gd name="T32" fmla="*/ 541 w 1883"/>
                    <a:gd name="T33" fmla="*/ 412 h 1207"/>
                    <a:gd name="T34" fmla="*/ 492 w 1883"/>
                    <a:gd name="T35" fmla="*/ 367 h 1207"/>
                    <a:gd name="T36" fmla="*/ 321 w 1883"/>
                    <a:gd name="T37" fmla="*/ 343 h 1207"/>
                    <a:gd name="T38" fmla="*/ 160 w 1883"/>
                    <a:gd name="T39" fmla="*/ 332 h 1207"/>
                    <a:gd name="T40" fmla="*/ 15 w 1883"/>
                    <a:gd name="T41" fmla="*/ 280 h 1207"/>
                    <a:gd name="T42" fmla="*/ 50 w 1883"/>
                    <a:gd name="T43" fmla="*/ 190 h 1207"/>
                    <a:gd name="T44" fmla="*/ 121 w 1883"/>
                    <a:gd name="T45" fmla="*/ 163 h 1207"/>
                    <a:gd name="T46" fmla="*/ 276 w 1883"/>
                    <a:gd name="T47" fmla="*/ 133 h 1207"/>
                    <a:gd name="T48" fmla="*/ 332 w 1883"/>
                    <a:gd name="T49" fmla="*/ 118 h 1207"/>
                    <a:gd name="T50" fmla="*/ 390 w 1883"/>
                    <a:gd name="T51" fmla="*/ 57 h 1207"/>
                    <a:gd name="T52" fmla="*/ 334 w 1883"/>
                    <a:gd name="T53" fmla="*/ 20 h 1207"/>
                    <a:gd name="T54" fmla="*/ 104 w 1883"/>
                    <a:gd name="T55" fmla="*/ 5 h 1207"/>
                    <a:gd name="T56" fmla="*/ 352 w 1883"/>
                    <a:gd name="T57" fmla="*/ 8 h 1207"/>
                    <a:gd name="T58" fmla="*/ 419 w 1883"/>
                    <a:gd name="T59" fmla="*/ 56 h 1207"/>
                    <a:gd name="T60" fmla="*/ 373 w 1883"/>
                    <a:gd name="T61" fmla="*/ 122 h 1207"/>
                    <a:gd name="T62" fmla="*/ 238 w 1883"/>
                    <a:gd name="T63" fmla="*/ 172 h 1207"/>
                    <a:gd name="T64" fmla="*/ 179 w 1883"/>
                    <a:gd name="T65" fmla="*/ 185 h 1207"/>
                    <a:gd name="T66" fmla="*/ 88 w 1883"/>
                    <a:gd name="T67" fmla="*/ 230 h 1207"/>
                    <a:gd name="T68" fmla="*/ 127 w 1883"/>
                    <a:gd name="T69" fmla="*/ 285 h 1207"/>
                    <a:gd name="T70" fmla="*/ 473 w 1883"/>
                    <a:gd name="T71" fmla="*/ 317 h 1207"/>
                    <a:gd name="T72" fmla="*/ 617 w 1883"/>
                    <a:gd name="T73" fmla="*/ 342 h 1207"/>
                    <a:gd name="T74" fmla="*/ 672 w 1883"/>
                    <a:gd name="T75" fmla="*/ 398 h 1207"/>
                    <a:gd name="T76" fmla="*/ 643 w 1883"/>
                    <a:gd name="T77" fmla="*/ 453 h 1207"/>
                    <a:gd name="T78" fmla="*/ 525 w 1883"/>
                    <a:gd name="T79" fmla="*/ 481 h 1207"/>
                    <a:gd name="T80" fmla="*/ 127 w 1883"/>
                    <a:gd name="T81" fmla="*/ 572 h 1207"/>
                    <a:gd name="T82" fmla="*/ 156 w 1883"/>
                    <a:gd name="T83" fmla="*/ 597 h 1207"/>
                    <a:gd name="T84" fmla="*/ 512 w 1883"/>
                    <a:gd name="T85" fmla="*/ 595 h 1207"/>
                    <a:gd name="T86" fmla="*/ 745 w 1883"/>
                    <a:gd name="T87" fmla="*/ 542 h 1207"/>
                    <a:gd name="T88" fmla="*/ 483 w 1883"/>
                    <a:gd name="T89" fmla="*/ 586 h 1207"/>
                    <a:gd name="T90" fmla="*/ 226 w 1883"/>
                    <a:gd name="T91" fmla="*/ 592 h 1207"/>
                    <a:gd name="T92" fmla="*/ 137 w 1883"/>
                    <a:gd name="T93" fmla="*/ 577 h 1207"/>
                    <a:gd name="T94" fmla="*/ 614 w 1883"/>
                    <a:gd name="T95" fmla="*/ 481 h 1207"/>
                    <a:gd name="T96" fmla="*/ 681 w 1883"/>
                    <a:gd name="T97" fmla="*/ 420 h 1207"/>
                    <a:gd name="T98" fmla="*/ 635 w 1883"/>
                    <a:gd name="T99" fmla="*/ 340 h 1207"/>
                    <a:gd name="T100" fmla="*/ 592 w 1883"/>
                    <a:gd name="T101" fmla="*/ 329 h 1207"/>
                    <a:gd name="T102" fmla="*/ 435 w 1883"/>
                    <a:gd name="T103" fmla="*/ 306 h 1207"/>
                    <a:gd name="T104" fmla="*/ 199 w 1883"/>
                    <a:gd name="T105" fmla="*/ 288 h 1207"/>
                    <a:gd name="T106" fmla="*/ 106 w 1883"/>
                    <a:gd name="T107" fmla="*/ 266 h 1207"/>
                    <a:gd name="T108" fmla="*/ 95 w 1883"/>
                    <a:gd name="T109" fmla="*/ 233 h 1207"/>
                    <a:gd name="T110" fmla="*/ 167 w 1883"/>
                    <a:gd name="T111" fmla="*/ 200 h 1207"/>
                    <a:gd name="T112" fmla="*/ 219 w 1883"/>
                    <a:gd name="T113" fmla="*/ 186 h 1207"/>
                    <a:gd name="T114" fmla="*/ 356 w 1883"/>
                    <a:gd name="T115" fmla="*/ 141 h 1207"/>
                    <a:gd name="T116" fmla="*/ 419 w 1883"/>
                    <a:gd name="T117" fmla="*/ 86 h 1207"/>
                    <a:gd name="T118" fmla="*/ 422 w 1883"/>
                    <a:gd name="T119" fmla="*/ 36 h 1207"/>
                    <a:gd name="T120" fmla="*/ 379 w 1883"/>
                    <a:gd name="T121" fmla="*/ 5 h 1207"/>
                    <a:gd name="T122" fmla="*/ 275 w 1883"/>
                    <a:gd name="T123" fmla="*/ 0 h 1207"/>
                    <a:gd name="T124" fmla="*/ 8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4" name="Freeform 19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3 w 47"/>
                    <a:gd name="T1" fmla="*/ 208 h 416"/>
                    <a:gd name="T2" fmla="*/ 6 w 47"/>
                    <a:gd name="T3" fmla="*/ 70 h 416"/>
                    <a:gd name="T4" fmla="*/ 5 w 47"/>
                    <a:gd name="T5" fmla="*/ 69 h 416"/>
                    <a:gd name="T6" fmla="*/ 4 w 47"/>
                    <a:gd name="T7" fmla="*/ 67 h 416"/>
                    <a:gd name="T8" fmla="*/ 3 w 47"/>
                    <a:gd name="T9" fmla="*/ 64 h 416"/>
                    <a:gd name="T10" fmla="*/ 3 w 47"/>
                    <a:gd name="T11" fmla="*/ 59 h 416"/>
                    <a:gd name="T12" fmla="*/ 2 w 47"/>
                    <a:gd name="T13" fmla="*/ 54 h 416"/>
                    <a:gd name="T14" fmla="*/ 1 w 47"/>
                    <a:gd name="T15" fmla="*/ 49 h 416"/>
                    <a:gd name="T16" fmla="*/ 1 w 47"/>
                    <a:gd name="T17" fmla="*/ 43 h 416"/>
                    <a:gd name="T18" fmla="*/ 1 w 47"/>
                    <a:gd name="T19" fmla="*/ 37 h 416"/>
                    <a:gd name="T20" fmla="*/ 0 w 47"/>
                    <a:gd name="T21" fmla="*/ 30 h 416"/>
                    <a:gd name="T22" fmla="*/ 0 w 47"/>
                    <a:gd name="T23" fmla="*/ 23 h 416"/>
                    <a:gd name="T24" fmla="*/ 0 w 47"/>
                    <a:gd name="T25" fmla="*/ 17 h 416"/>
                    <a:gd name="T26" fmla="*/ 1 w 47"/>
                    <a:gd name="T27" fmla="*/ 12 h 416"/>
                    <a:gd name="T28" fmla="*/ 2 w 47"/>
                    <a:gd name="T29" fmla="*/ 7 h 416"/>
                    <a:gd name="T30" fmla="*/ 5 w 47"/>
                    <a:gd name="T31" fmla="*/ 4 h 416"/>
                    <a:gd name="T32" fmla="*/ 8 w 47"/>
                    <a:gd name="T33" fmla="*/ 1 h 416"/>
                    <a:gd name="T34" fmla="*/ 12 w 47"/>
                    <a:gd name="T35" fmla="*/ 0 h 416"/>
                    <a:gd name="T36" fmla="*/ 15 w 47"/>
                    <a:gd name="T37" fmla="*/ 0 h 416"/>
                    <a:gd name="T38" fmla="*/ 18 w 47"/>
                    <a:gd name="T39" fmla="*/ 2 h 416"/>
                    <a:gd name="T40" fmla="*/ 20 w 47"/>
                    <a:gd name="T41" fmla="*/ 5 h 416"/>
                    <a:gd name="T42" fmla="*/ 22 w 47"/>
                    <a:gd name="T43" fmla="*/ 10 h 416"/>
                    <a:gd name="T44" fmla="*/ 23 w 47"/>
                    <a:gd name="T45" fmla="*/ 15 h 416"/>
                    <a:gd name="T46" fmla="*/ 23 w 47"/>
                    <a:gd name="T47" fmla="*/ 21 h 416"/>
                    <a:gd name="T48" fmla="*/ 23 w 47"/>
                    <a:gd name="T49" fmla="*/ 27 h 416"/>
                    <a:gd name="T50" fmla="*/ 24 w 47"/>
                    <a:gd name="T51" fmla="*/ 35 h 416"/>
                    <a:gd name="T52" fmla="*/ 23 w 47"/>
                    <a:gd name="T53" fmla="*/ 41 h 416"/>
                    <a:gd name="T54" fmla="*/ 23 w 47"/>
                    <a:gd name="T55" fmla="*/ 48 h 416"/>
                    <a:gd name="T56" fmla="*/ 22 w 47"/>
                    <a:gd name="T57" fmla="*/ 54 h 416"/>
                    <a:gd name="T58" fmla="*/ 22 w 47"/>
                    <a:gd name="T59" fmla="*/ 60 h 416"/>
                    <a:gd name="T60" fmla="*/ 20 w 47"/>
                    <a:gd name="T61" fmla="*/ 64 h 416"/>
                    <a:gd name="T62" fmla="*/ 20 w 47"/>
                    <a:gd name="T63" fmla="*/ 69 h 416"/>
                    <a:gd name="T64" fmla="*/ 20 w 47"/>
                    <a:gd name="T65" fmla="*/ 71 h 416"/>
                    <a:gd name="T66" fmla="*/ 20 w 47"/>
                    <a:gd name="T67" fmla="*/ 72 h 416"/>
                    <a:gd name="T68" fmla="*/ 18 w 47"/>
                    <a:gd name="T69" fmla="*/ 205 h 416"/>
                    <a:gd name="T70" fmla="*/ 3 w 47"/>
                    <a:gd name="T71" fmla="*/ 208 h 416"/>
                    <a:gd name="T72" fmla="*/ 3 w 47"/>
                    <a:gd name="T73" fmla="*/ 208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5" name="Freeform 20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8 w 90"/>
                    <a:gd name="T1" fmla="*/ 126 h 252"/>
                    <a:gd name="T2" fmla="*/ 9 w 90"/>
                    <a:gd name="T3" fmla="*/ 73 h 252"/>
                    <a:gd name="T4" fmla="*/ 9 w 90"/>
                    <a:gd name="T5" fmla="*/ 71 h 252"/>
                    <a:gd name="T6" fmla="*/ 7 w 90"/>
                    <a:gd name="T7" fmla="*/ 69 h 252"/>
                    <a:gd name="T8" fmla="*/ 6 w 90"/>
                    <a:gd name="T9" fmla="*/ 65 h 252"/>
                    <a:gd name="T10" fmla="*/ 5 w 90"/>
                    <a:gd name="T11" fmla="*/ 61 h 252"/>
                    <a:gd name="T12" fmla="*/ 4 w 90"/>
                    <a:gd name="T13" fmla="*/ 55 h 252"/>
                    <a:gd name="T14" fmla="*/ 2 w 90"/>
                    <a:gd name="T15" fmla="*/ 49 h 252"/>
                    <a:gd name="T16" fmla="*/ 1 w 90"/>
                    <a:gd name="T17" fmla="*/ 43 h 252"/>
                    <a:gd name="T18" fmla="*/ 1 w 90"/>
                    <a:gd name="T19" fmla="*/ 37 h 252"/>
                    <a:gd name="T20" fmla="*/ 0 w 90"/>
                    <a:gd name="T21" fmla="*/ 29 h 252"/>
                    <a:gd name="T22" fmla="*/ 1 w 90"/>
                    <a:gd name="T23" fmla="*/ 23 h 252"/>
                    <a:gd name="T24" fmla="*/ 2 w 90"/>
                    <a:gd name="T25" fmla="*/ 17 h 252"/>
                    <a:gd name="T26" fmla="*/ 5 w 90"/>
                    <a:gd name="T27" fmla="*/ 12 h 252"/>
                    <a:gd name="T28" fmla="*/ 8 w 90"/>
                    <a:gd name="T29" fmla="*/ 7 h 252"/>
                    <a:gd name="T30" fmla="*/ 12 w 90"/>
                    <a:gd name="T31" fmla="*/ 4 h 252"/>
                    <a:gd name="T32" fmla="*/ 19 w 90"/>
                    <a:gd name="T33" fmla="*/ 1 h 252"/>
                    <a:gd name="T34" fmla="*/ 27 w 90"/>
                    <a:gd name="T35" fmla="*/ 1 h 252"/>
                    <a:gd name="T36" fmla="*/ 29 w 90"/>
                    <a:gd name="T37" fmla="*/ 0 h 252"/>
                    <a:gd name="T38" fmla="*/ 32 w 90"/>
                    <a:gd name="T39" fmla="*/ 0 h 252"/>
                    <a:gd name="T40" fmla="*/ 34 w 90"/>
                    <a:gd name="T41" fmla="*/ 1 h 252"/>
                    <a:gd name="T42" fmla="*/ 36 w 90"/>
                    <a:gd name="T43" fmla="*/ 2 h 252"/>
                    <a:gd name="T44" fmla="*/ 40 w 90"/>
                    <a:gd name="T45" fmla="*/ 3 h 252"/>
                    <a:gd name="T46" fmla="*/ 42 w 90"/>
                    <a:gd name="T47" fmla="*/ 5 h 252"/>
                    <a:gd name="T48" fmla="*/ 44 w 90"/>
                    <a:gd name="T49" fmla="*/ 9 h 252"/>
                    <a:gd name="T50" fmla="*/ 45 w 90"/>
                    <a:gd name="T51" fmla="*/ 11 h 252"/>
                    <a:gd name="T52" fmla="*/ 44 w 90"/>
                    <a:gd name="T53" fmla="*/ 11 h 252"/>
                    <a:gd name="T54" fmla="*/ 43 w 90"/>
                    <a:gd name="T55" fmla="*/ 13 h 252"/>
                    <a:gd name="T56" fmla="*/ 41 w 90"/>
                    <a:gd name="T57" fmla="*/ 15 h 252"/>
                    <a:gd name="T58" fmla="*/ 40 w 90"/>
                    <a:gd name="T59" fmla="*/ 18 h 252"/>
                    <a:gd name="T60" fmla="*/ 37 w 90"/>
                    <a:gd name="T61" fmla="*/ 22 h 252"/>
                    <a:gd name="T62" fmla="*/ 35 w 90"/>
                    <a:gd name="T63" fmla="*/ 27 h 252"/>
                    <a:gd name="T64" fmla="*/ 33 w 90"/>
                    <a:gd name="T65" fmla="*/ 31 h 252"/>
                    <a:gd name="T66" fmla="*/ 31 w 90"/>
                    <a:gd name="T67" fmla="*/ 37 h 252"/>
                    <a:gd name="T68" fmla="*/ 29 w 90"/>
                    <a:gd name="T69" fmla="*/ 42 h 252"/>
                    <a:gd name="T70" fmla="*/ 28 w 90"/>
                    <a:gd name="T71" fmla="*/ 47 h 252"/>
                    <a:gd name="T72" fmla="*/ 27 w 90"/>
                    <a:gd name="T73" fmla="*/ 52 h 252"/>
                    <a:gd name="T74" fmla="*/ 27 w 90"/>
                    <a:gd name="T75" fmla="*/ 57 h 252"/>
                    <a:gd name="T76" fmla="*/ 28 w 90"/>
                    <a:gd name="T77" fmla="*/ 62 h 252"/>
                    <a:gd name="T78" fmla="*/ 30 w 90"/>
                    <a:gd name="T79" fmla="*/ 65 h 252"/>
                    <a:gd name="T80" fmla="*/ 33 w 90"/>
                    <a:gd name="T81" fmla="*/ 69 h 252"/>
                    <a:gd name="T82" fmla="*/ 37 w 90"/>
                    <a:gd name="T83" fmla="*/ 73 h 252"/>
                    <a:gd name="T84" fmla="*/ 36 w 90"/>
                    <a:gd name="T85" fmla="*/ 74 h 252"/>
                    <a:gd name="T86" fmla="*/ 33 w 90"/>
                    <a:gd name="T87" fmla="*/ 77 h 252"/>
                    <a:gd name="T88" fmla="*/ 28 w 90"/>
                    <a:gd name="T89" fmla="*/ 79 h 252"/>
                    <a:gd name="T90" fmla="*/ 27 w 90"/>
                    <a:gd name="T91" fmla="*/ 80 h 252"/>
                    <a:gd name="T92" fmla="*/ 27 w 90"/>
                    <a:gd name="T93" fmla="*/ 122 h 252"/>
                    <a:gd name="T94" fmla="*/ 8 w 90"/>
                    <a:gd name="T95" fmla="*/ 126 h 252"/>
                    <a:gd name="T96" fmla="*/ 8 w 90"/>
                    <a:gd name="T97" fmla="*/ 126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6" name="Freeform 21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2 h 306"/>
                    <a:gd name="T2" fmla="*/ 0 w 92"/>
                    <a:gd name="T3" fmla="*/ 12 h 306"/>
                    <a:gd name="T4" fmla="*/ 2 w 92"/>
                    <a:gd name="T5" fmla="*/ 10 h 306"/>
                    <a:gd name="T6" fmla="*/ 4 w 92"/>
                    <a:gd name="T7" fmla="*/ 7 h 306"/>
                    <a:gd name="T8" fmla="*/ 8 w 92"/>
                    <a:gd name="T9" fmla="*/ 5 h 306"/>
                    <a:gd name="T10" fmla="*/ 11 w 92"/>
                    <a:gd name="T11" fmla="*/ 2 h 306"/>
                    <a:gd name="T12" fmla="*/ 16 w 92"/>
                    <a:gd name="T13" fmla="*/ 1 h 306"/>
                    <a:gd name="T14" fmla="*/ 20 w 92"/>
                    <a:gd name="T15" fmla="*/ 0 h 306"/>
                    <a:gd name="T16" fmla="*/ 22 w 92"/>
                    <a:gd name="T17" fmla="*/ 0 h 306"/>
                    <a:gd name="T18" fmla="*/ 26 w 92"/>
                    <a:gd name="T19" fmla="*/ 0 h 306"/>
                    <a:gd name="T20" fmla="*/ 30 w 92"/>
                    <a:gd name="T21" fmla="*/ 2 h 306"/>
                    <a:gd name="T22" fmla="*/ 32 w 92"/>
                    <a:gd name="T23" fmla="*/ 3 h 306"/>
                    <a:gd name="T24" fmla="*/ 36 w 92"/>
                    <a:gd name="T25" fmla="*/ 6 h 306"/>
                    <a:gd name="T26" fmla="*/ 38 w 92"/>
                    <a:gd name="T27" fmla="*/ 10 h 306"/>
                    <a:gd name="T28" fmla="*/ 41 w 92"/>
                    <a:gd name="T29" fmla="*/ 16 h 306"/>
                    <a:gd name="T30" fmla="*/ 42 w 92"/>
                    <a:gd name="T31" fmla="*/ 22 h 306"/>
                    <a:gd name="T32" fmla="*/ 44 w 92"/>
                    <a:gd name="T33" fmla="*/ 29 h 306"/>
                    <a:gd name="T34" fmla="*/ 45 w 92"/>
                    <a:gd name="T35" fmla="*/ 36 h 306"/>
                    <a:gd name="T36" fmla="*/ 46 w 92"/>
                    <a:gd name="T37" fmla="*/ 43 h 306"/>
                    <a:gd name="T38" fmla="*/ 46 w 92"/>
                    <a:gd name="T39" fmla="*/ 51 h 306"/>
                    <a:gd name="T40" fmla="*/ 46 w 92"/>
                    <a:gd name="T41" fmla="*/ 58 h 306"/>
                    <a:gd name="T42" fmla="*/ 46 w 92"/>
                    <a:gd name="T43" fmla="*/ 65 h 306"/>
                    <a:gd name="T44" fmla="*/ 45 w 92"/>
                    <a:gd name="T45" fmla="*/ 72 h 306"/>
                    <a:gd name="T46" fmla="*/ 43 w 92"/>
                    <a:gd name="T47" fmla="*/ 77 h 306"/>
                    <a:gd name="T48" fmla="*/ 43 w 92"/>
                    <a:gd name="T49" fmla="*/ 82 h 306"/>
                    <a:gd name="T50" fmla="*/ 41 w 92"/>
                    <a:gd name="T51" fmla="*/ 86 h 306"/>
                    <a:gd name="T52" fmla="*/ 39 w 92"/>
                    <a:gd name="T53" fmla="*/ 88 h 306"/>
                    <a:gd name="T54" fmla="*/ 36 w 92"/>
                    <a:gd name="T55" fmla="*/ 153 h 306"/>
                    <a:gd name="T56" fmla="*/ 16 w 92"/>
                    <a:gd name="T57" fmla="*/ 153 h 306"/>
                    <a:gd name="T58" fmla="*/ 15 w 92"/>
                    <a:gd name="T59" fmla="*/ 93 h 306"/>
                    <a:gd name="T60" fmla="*/ 3 w 92"/>
                    <a:gd name="T61" fmla="*/ 91 h 306"/>
                    <a:gd name="T62" fmla="*/ 3 w 92"/>
                    <a:gd name="T63" fmla="*/ 90 h 306"/>
                    <a:gd name="T64" fmla="*/ 5 w 92"/>
                    <a:gd name="T65" fmla="*/ 87 h 306"/>
                    <a:gd name="T66" fmla="*/ 6 w 92"/>
                    <a:gd name="T67" fmla="*/ 85 h 306"/>
                    <a:gd name="T68" fmla="*/ 8 w 92"/>
                    <a:gd name="T69" fmla="*/ 83 h 306"/>
                    <a:gd name="T70" fmla="*/ 9 w 92"/>
                    <a:gd name="T71" fmla="*/ 80 h 306"/>
                    <a:gd name="T72" fmla="*/ 11 w 92"/>
                    <a:gd name="T73" fmla="*/ 78 h 306"/>
                    <a:gd name="T74" fmla="*/ 13 w 92"/>
                    <a:gd name="T75" fmla="*/ 74 h 306"/>
                    <a:gd name="T76" fmla="*/ 14 w 92"/>
                    <a:gd name="T77" fmla="*/ 70 h 306"/>
                    <a:gd name="T78" fmla="*/ 15 w 92"/>
                    <a:gd name="T79" fmla="*/ 67 h 306"/>
                    <a:gd name="T80" fmla="*/ 16 w 92"/>
                    <a:gd name="T81" fmla="*/ 63 h 306"/>
                    <a:gd name="T82" fmla="*/ 17 w 92"/>
                    <a:gd name="T83" fmla="*/ 58 h 306"/>
                    <a:gd name="T84" fmla="*/ 18 w 92"/>
                    <a:gd name="T85" fmla="*/ 54 h 306"/>
                    <a:gd name="T86" fmla="*/ 17 w 92"/>
                    <a:gd name="T87" fmla="*/ 50 h 306"/>
                    <a:gd name="T88" fmla="*/ 17 w 92"/>
                    <a:gd name="T89" fmla="*/ 46 h 306"/>
                    <a:gd name="T90" fmla="*/ 15 w 92"/>
                    <a:gd name="T91" fmla="*/ 41 h 306"/>
                    <a:gd name="T92" fmla="*/ 15 w 92"/>
                    <a:gd name="T93" fmla="*/ 37 h 306"/>
                    <a:gd name="T94" fmla="*/ 14 w 92"/>
                    <a:gd name="T95" fmla="*/ 33 h 306"/>
                    <a:gd name="T96" fmla="*/ 13 w 92"/>
                    <a:gd name="T97" fmla="*/ 30 h 306"/>
                    <a:gd name="T98" fmla="*/ 11 w 92"/>
                    <a:gd name="T99" fmla="*/ 27 h 306"/>
                    <a:gd name="T100" fmla="*/ 9 w 92"/>
                    <a:gd name="T101" fmla="*/ 24 h 306"/>
                    <a:gd name="T102" fmla="*/ 8 w 92"/>
                    <a:gd name="T103" fmla="*/ 22 h 306"/>
                    <a:gd name="T104" fmla="*/ 7 w 92"/>
                    <a:gd name="T105" fmla="*/ 20 h 306"/>
                    <a:gd name="T106" fmla="*/ 4 w 92"/>
                    <a:gd name="T107" fmla="*/ 16 h 306"/>
                    <a:gd name="T108" fmla="*/ 2 w 92"/>
                    <a:gd name="T109" fmla="*/ 14 h 306"/>
                    <a:gd name="T110" fmla="*/ 0 w 92"/>
                    <a:gd name="T111" fmla="*/ 12 h 306"/>
                    <a:gd name="T112" fmla="*/ 0 w 92"/>
                    <a:gd name="T113" fmla="*/ 12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7" name="Freeform 22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120 w 243"/>
                    <a:gd name="T1" fmla="*/ 4 h 1051"/>
                    <a:gd name="T2" fmla="*/ 111 w 243"/>
                    <a:gd name="T3" fmla="*/ 2 h 1051"/>
                    <a:gd name="T4" fmla="*/ 95 w 243"/>
                    <a:gd name="T5" fmla="*/ 0 h 1051"/>
                    <a:gd name="T6" fmla="*/ 75 w 243"/>
                    <a:gd name="T7" fmla="*/ 2 h 1051"/>
                    <a:gd name="T8" fmla="*/ 54 w 243"/>
                    <a:gd name="T9" fmla="*/ 9 h 1051"/>
                    <a:gd name="T10" fmla="*/ 32 w 243"/>
                    <a:gd name="T11" fmla="*/ 24 h 1051"/>
                    <a:gd name="T12" fmla="*/ 15 w 243"/>
                    <a:gd name="T13" fmla="*/ 50 h 1051"/>
                    <a:gd name="T14" fmla="*/ 4 w 243"/>
                    <a:gd name="T15" fmla="*/ 90 h 1051"/>
                    <a:gd name="T16" fmla="*/ 0 w 243"/>
                    <a:gd name="T17" fmla="*/ 143 h 1051"/>
                    <a:gd name="T18" fmla="*/ 1 w 243"/>
                    <a:gd name="T19" fmla="*/ 186 h 1051"/>
                    <a:gd name="T20" fmla="*/ 5 w 243"/>
                    <a:gd name="T21" fmla="*/ 221 h 1051"/>
                    <a:gd name="T22" fmla="*/ 11 w 243"/>
                    <a:gd name="T23" fmla="*/ 246 h 1051"/>
                    <a:gd name="T24" fmla="*/ 19 w 243"/>
                    <a:gd name="T25" fmla="*/ 264 h 1051"/>
                    <a:gd name="T26" fmla="*/ 26 w 243"/>
                    <a:gd name="T27" fmla="*/ 274 h 1051"/>
                    <a:gd name="T28" fmla="*/ 32 w 243"/>
                    <a:gd name="T29" fmla="*/ 280 h 1051"/>
                    <a:gd name="T30" fmla="*/ 36 w 243"/>
                    <a:gd name="T31" fmla="*/ 283 h 1051"/>
                    <a:gd name="T32" fmla="*/ 41 w 243"/>
                    <a:gd name="T33" fmla="*/ 524 h 1051"/>
                    <a:gd name="T34" fmla="*/ 78 w 243"/>
                    <a:gd name="T35" fmla="*/ 282 h 1051"/>
                    <a:gd name="T36" fmla="*/ 76 w 243"/>
                    <a:gd name="T37" fmla="*/ 278 h 1051"/>
                    <a:gd name="T38" fmla="*/ 71 w 243"/>
                    <a:gd name="T39" fmla="*/ 268 h 1051"/>
                    <a:gd name="T40" fmla="*/ 64 w 243"/>
                    <a:gd name="T41" fmla="*/ 251 h 1051"/>
                    <a:gd name="T42" fmla="*/ 57 w 243"/>
                    <a:gd name="T43" fmla="*/ 230 h 1051"/>
                    <a:gd name="T44" fmla="*/ 51 w 243"/>
                    <a:gd name="T45" fmla="*/ 205 h 1051"/>
                    <a:gd name="T46" fmla="*/ 46 w 243"/>
                    <a:gd name="T47" fmla="*/ 176 h 1051"/>
                    <a:gd name="T48" fmla="*/ 45 w 243"/>
                    <a:gd name="T49" fmla="*/ 145 h 1051"/>
                    <a:gd name="T50" fmla="*/ 49 w 243"/>
                    <a:gd name="T51" fmla="*/ 112 h 1051"/>
                    <a:gd name="T52" fmla="*/ 56 w 243"/>
                    <a:gd name="T53" fmla="*/ 81 h 1051"/>
                    <a:gd name="T54" fmla="*/ 67 w 243"/>
                    <a:gd name="T55" fmla="*/ 56 h 1051"/>
                    <a:gd name="T56" fmla="*/ 78 w 243"/>
                    <a:gd name="T57" fmla="*/ 38 h 1051"/>
                    <a:gd name="T58" fmla="*/ 91 w 243"/>
                    <a:gd name="T59" fmla="*/ 24 h 1051"/>
                    <a:gd name="T60" fmla="*/ 102 w 243"/>
                    <a:gd name="T61" fmla="*/ 15 h 1051"/>
                    <a:gd name="T62" fmla="*/ 112 w 243"/>
                    <a:gd name="T63" fmla="*/ 9 h 1051"/>
                    <a:gd name="T64" fmla="*/ 119 w 243"/>
                    <a:gd name="T65" fmla="*/ 5 h 1051"/>
                    <a:gd name="T66" fmla="*/ 121 w 243"/>
                    <a:gd name="T67" fmla="*/ 5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8" name="Freeform 23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54 w 108"/>
                    <a:gd name="T1" fmla="*/ 12 h 664"/>
                    <a:gd name="T2" fmla="*/ 50 w 108"/>
                    <a:gd name="T3" fmla="*/ 7 h 664"/>
                    <a:gd name="T4" fmla="*/ 46 w 108"/>
                    <a:gd name="T5" fmla="*/ 4 h 664"/>
                    <a:gd name="T6" fmla="*/ 39 w 108"/>
                    <a:gd name="T7" fmla="*/ 2 h 664"/>
                    <a:gd name="T8" fmla="*/ 32 w 108"/>
                    <a:gd name="T9" fmla="*/ 0 h 664"/>
                    <a:gd name="T10" fmla="*/ 25 w 108"/>
                    <a:gd name="T11" fmla="*/ 2 h 664"/>
                    <a:gd name="T12" fmla="*/ 17 w 108"/>
                    <a:gd name="T13" fmla="*/ 6 h 664"/>
                    <a:gd name="T14" fmla="*/ 11 w 108"/>
                    <a:gd name="T15" fmla="*/ 14 h 664"/>
                    <a:gd name="T16" fmla="*/ 6 w 108"/>
                    <a:gd name="T17" fmla="*/ 27 h 664"/>
                    <a:gd name="T18" fmla="*/ 2 w 108"/>
                    <a:gd name="T19" fmla="*/ 43 h 664"/>
                    <a:gd name="T20" fmla="*/ 0 w 108"/>
                    <a:gd name="T21" fmla="*/ 62 h 664"/>
                    <a:gd name="T22" fmla="*/ 0 w 108"/>
                    <a:gd name="T23" fmla="*/ 81 h 664"/>
                    <a:gd name="T24" fmla="*/ 1 w 108"/>
                    <a:gd name="T25" fmla="*/ 98 h 664"/>
                    <a:gd name="T26" fmla="*/ 5 w 108"/>
                    <a:gd name="T27" fmla="*/ 114 h 664"/>
                    <a:gd name="T28" fmla="*/ 10 w 108"/>
                    <a:gd name="T29" fmla="*/ 126 h 664"/>
                    <a:gd name="T30" fmla="*/ 11 w 108"/>
                    <a:gd name="T31" fmla="*/ 332 h 664"/>
                    <a:gd name="T32" fmla="*/ 30 w 108"/>
                    <a:gd name="T33" fmla="*/ 134 h 664"/>
                    <a:gd name="T34" fmla="*/ 44 w 108"/>
                    <a:gd name="T35" fmla="*/ 121 h 664"/>
                    <a:gd name="T36" fmla="*/ 40 w 108"/>
                    <a:gd name="T37" fmla="*/ 118 h 664"/>
                    <a:gd name="T38" fmla="*/ 35 w 108"/>
                    <a:gd name="T39" fmla="*/ 112 h 664"/>
                    <a:gd name="T40" fmla="*/ 33 w 108"/>
                    <a:gd name="T41" fmla="*/ 102 h 664"/>
                    <a:gd name="T42" fmla="*/ 33 w 108"/>
                    <a:gd name="T43" fmla="*/ 89 h 664"/>
                    <a:gd name="T44" fmla="*/ 35 w 108"/>
                    <a:gd name="T45" fmla="*/ 70 h 664"/>
                    <a:gd name="T46" fmla="*/ 36 w 108"/>
                    <a:gd name="T47" fmla="*/ 58 h 664"/>
                    <a:gd name="T48" fmla="*/ 36 w 108"/>
                    <a:gd name="T49" fmla="*/ 54 h 664"/>
                    <a:gd name="T50" fmla="*/ 38 w 108"/>
                    <a:gd name="T51" fmla="*/ 49 h 664"/>
                    <a:gd name="T52" fmla="*/ 40 w 108"/>
                    <a:gd name="T53" fmla="*/ 41 h 664"/>
                    <a:gd name="T54" fmla="*/ 42 w 108"/>
                    <a:gd name="T55" fmla="*/ 33 h 664"/>
                    <a:gd name="T56" fmla="*/ 45 w 108"/>
                    <a:gd name="T57" fmla="*/ 25 h 664"/>
                    <a:gd name="T58" fmla="*/ 48 w 108"/>
                    <a:gd name="T59" fmla="*/ 19 h 664"/>
                    <a:gd name="T60" fmla="*/ 52 w 108"/>
                    <a:gd name="T61" fmla="*/ 15 h 664"/>
                    <a:gd name="T62" fmla="*/ 54 w 108"/>
                    <a:gd name="T63" fmla="*/ 14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9" name="Freeform 24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10 w 59"/>
                    <a:gd name="T1" fmla="*/ 168 h 335"/>
                    <a:gd name="T2" fmla="*/ 10 w 59"/>
                    <a:gd name="T3" fmla="*/ 58 h 335"/>
                    <a:gd name="T4" fmla="*/ 9 w 59"/>
                    <a:gd name="T5" fmla="*/ 56 h 335"/>
                    <a:gd name="T6" fmla="*/ 6 w 59"/>
                    <a:gd name="T7" fmla="*/ 52 h 335"/>
                    <a:gd name="T8" fmla="*/ 5 w 59"/>
                    <a:gd name="T9" fmla="*/ 49 h 335"/>
                    <a:gd name="T10" fmla="*/ 4 w 59"/>
                    <a:gd name="T11" fmla="*/ 46 h 335"/>
                    <a:gd name="T12" fmla="*/ 3 w 59"/>
                    <a:gd name="T13" fmla="*/ 42 h 335"/>
                    <a:gd name="T14" fmla="*/ 2 w 59"/>
                    <a:gd name="T15" fmla="*/ 39 h 335"/>
                    <a:gd name="T16" fmla="*/ 0 w 59"/>
                    <a:gd name="T17" fmla="*/ 35 h 335"/>
                    <a:gd name="T18" fmla="*/ 0 w 59"/>
                    <a:gd name="T19" fmla="*/ 30 h 335"/>
                    <a:gd name="T20" fmla="*/ 0 w 59"/>
                    <a:gd name="T21" fmla="*/ 26 h 335"/>
                    <a:gd name="T22" fmla="*/ 1 w 59"/>
                    <a:gd name="T23" fmla="*/ 22 h 335"/>
                    <a:gd name="T24" fmla="*/ 2 w 59"/>
                    <a:gd name="T25" fmla="*/ 17 h 335"/>
                    <a:gd name="T26" fmla="*/ 4 w 59"/>
                    <a:gd name="T27" fmla="*/ 12 h 335"/>
                    <a:gd name="T28" fmla="*/ 7 w 59"/>
                    <a:gd name="T29" fmla="*/ 9 h 335"/>
                    <a:gd name="T30" fmla="*/ 11 w 59"/>
                    <a:gd name="T31" fmla="*/ 6 h 335"/>
                    <a:gd name="T32" fmla="*/ 15 w 59"/>
                    <a:gd name="T33" fmla="*/ 2 h 335"/>
                    <a:gd name="T34" fmla="*/ 18 w 59"/>
                    <a:gd name="T35" fmla="*/ 1 h 335"/>
                    <a:gd name="T36" fmla="*/ 21 w 59"/>
                    <a:gd name="T37" fmla="*/ 0 h 335"/>
                    <a:gd name="T38" fmla="*/ 24 w 59"/>
                    <a:gd name="T39" fmla="*/ 1 h 335"/>
                    <a:gd name="T40" fmla="*/ 27 w 59"/>
                    <a:gd name="T41" fmla="*/ 3 h 335"/>
                    <a:gd name="T42" fmla="*/ 29 w 59"/>
                    <a:gd name="T43" fmla="*/ 5 h 335"/>
                    <a:gd name="T44" fmla="*/ 28 w 59"/>
                    <a:gd name="T45" fmla="*/ 6 h 335"/>
                    <a:gd name="T46" fmla="*/ 26 w 59"/>
                    <a:gd name="T47" fmla="*/ 10 h 335"/>
                    <a:gd name="T48" fmla="*/ 24 w 59"/>
                    <a:gd name="T49" fmla="*/ 12 h 335"/>
                    <a:gd name="T50" fmla="*/ 22 w 59"/>
                    <a:gd name="T51" fmla="*/ 16 h 335"/>
                    <a:gd name="T52" fmla="*/ 21 w 59"/>
                    <a:gd name="T53" fmla="*/ 20 h 335"/>
                    <a:gd name="T54" fmla="*/ 20 w 59"/>
                    <a:gd name="T55" fmla="*/ 24 h 335"/>
                    <a:gd name="T56" fmla="*/ 18 w 59"/>
                    <a:gd name="T57" fmla="*/ 28 h 335"/>
                    <a:gd name="T58" fmla="*/ 17 w 59"/>
                    <a:gd name="T59" fmla="*/ 32 h 335"/>
                    <a:gd name="T60" fmla="*/ 16 w 59"/>
                    <a:gd name="T61" fmla="*/ 36 h 335"/>
                    <a:gd name="T62" fmla="*/ 17 w 59"/>
                    <a:gd name="T63" fmla="*/ 41 h 335"/>
                    <a:gd name="T64" fmla="*/ 17 w 59"/>
                    <a:gd name="T65" fmla="*/ 43 h 335"/>
                    <a:gd name="T66" fmla="*/ 19 w 59"/>
                    <a:gd name="T67" fmla="*/ 47 h 335"/>
                    <a:gd name="T68" fmla="*/ 21 w 59"/>
                    <a:gd name="T69" fmla="*/ 49 h 335"/>
                    <a:gd name="T70" fmla="*/ 25 w 59"/>
                    <a:gd name="T71" fmla="*/ 52 h 335"/>
                    <a:gd name="T72" fmla="*/ 25 w 59"/>
                    <a:gd name="T73" fmla="*/ 53 h 335"/>
                    <a:gd name="T74" fmla="*/ 22 w 59"/>
                    <a:gd name="T75" fmla="*/ 57 h 335"/>
                    <a:gd name="T76" fmla="*/ 20 w 59"/>
                    <a:gd name="T77" fmla="*/ 59 h 335"/>
                    <a:gd name="T78" fmla="*/ 20 w 59"/>
                    <a:gd name="T79" fmla="*/ 59 h 335"/>
                    <a:gd name="T80" fmla="*/ 20 w 59"/>
                    <a:gd name="T81" fmla="*/ 167 h 335"/>
                    <a:gd name="T82" fmla="*/ 10 w 59"/>
                    <a:gd name="T83" fmla="*/ 168 h 335"/>
                    <a:gd name="T84" fmla="*/ 10 w 59"/>
                    <a:gd name="T85" fmla="*/ 168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0" name="Freeform 25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16 w 57"/>
                    <a:gd name="T1" fmla="*/ 39 h 187"/>
                    <a:gd name="T2" fmla="*/ 15 w 57"/>
                    <a:gd name="T3" fmla="*/ 38 h 187"/>
                    <a:gd name="T4" fmla="*/ 15 w 57"/>
                    <a:gd name="T5" fmla="*/ 34 h 187"/>
                    <a:gd name="T6" fmla="*/ 15 w 57"/>
                    <a:gd name="T7" fmla="*/ 31 h 187"/>
                    <a:gd name="T8" fmla="*/ 15 w 57"/>
                    <a:gd name="T9" fmla="*/ 28 h 187"/>
                    <a:gd name="T10" fmla="*/ 15 w 57"/>
                    <a:gd name="T11" fmla="*/ 25 h 187"/>
                    <a:gd name="T12" fmla="*/ 15 w 57"/>
                    <a:gd name="T13" fmla="*/ 23 h 187"/>
                    <a:gd name="T14" fmla="*/ 15 w 57"/>
                    <a:gd name="T15" fmla="*/ 19 h 187"/>
                    <a:gd name="T16" fmla="*/ 15 w 57"/>
                    <a:gd name="T17" fmla="*/ 16 h 187"/>
                    <a:gd name="T18" fmla="*/ 15 w 57"/>
                    <a:gd name="T19" fmla="*/ 13 h 187"/>
                    <a:gd name="T20" fmla="*/ 17 w 57"/>
                    <a:gd name="T21" fmla="*/ 11 h 187"/>
                    <a:gd name="T22" fmla="*/ 19 w 57"/>
                    <a:gd name="T23" fmla="*/ 7 h 187"/>
                    <a:gd name="T24" fmla="*/ 23 w 57"/>
                    <a:gd name="T25" fmla="*/ 6 h 187"/>
                    <a:gd name="T26" fmla="*/ 28 w 57"/>
                    <a:gd name="T27" fmla="*/ 6 h 187"/>
                    <a:gd name="T28" fmla="*/ 27 w 57"/>
                    <a:gd name="T29" fmla="*/ 5 h 187"/>
                    <a:gd name="T30" fmla="*/ 23 w 57"/>
                    <a:gd name="T31" fmla="*/ 2 h 187"/>
                    <a:gd name="T32" fmla="*/ 20 w 57"/>
                    <a:gd name="T33" fmla="*/ 0 h 187"/>
                    <a:gd name="T34" fmla="*/ 17 w 57"/>
                    <a:gd name="T35" fmla="*/ 0 h 187"/>
                    <a:gd name="T36" fmla="*/ 14 w 57"/>
                    <a:gd name="T37" fmla="*/ 0 h 187"/>
                    <a:gd name="T38" fmla="*/ 10 w 57"/>
                    <a:gd name="T39" fmla="*/ 1 h 187"/>
                    <a:gd name="T40" fmla="*/ 6 w 57"/>
                    <a:gd name="T41" fmla="*/ 4 h 187"/>
                    <a:gd name="T42" fmla="*/ 3 w 57"/>
                    <a:gd name="T43" fmla="*/ 8 h 187"/>
                    <a:gd name="T44" fmla="*/ 2 w 57"/>
                    <a:gd name="T45" fmla="*/ 11 h 187"/>
                    <a:gd name="T46" fmla="*/ 1 w 57"/>
                    <a:gd name="T47" fmla="*/ 14 h 187"/>
                    <a:gd name="T48" fmla="*/ 1 w 57"/>
                    <a:gd name="T49" fmla="*/ 17 h 187"/>
                    <a:gd name="T50" fmla="*/ 1 w 57"/>
                    <a:gd name="T51" fmla="*/ 21 h 187"/>
                    <a:gd name="T52" fmla="*/ 0 w 57"/>
                    <a:gd name="T53" fmla="*/ 23 h 187"/>
                    <a:gd name="T54" fmla="*/ 0 w 57"/>
                    <a:gd name="T55" fmla="*/ 26 h 187"/>
                    <a:gd name="T56" fmla="*/ 1 w 57"/>
                    <a:gd name="T57" fmla="*/ 29 h 187"/>
                    <a:gd name="T58" fmla="*/ 2 w 57"/>
                    <a:gd name="T59" fmla="*/ 31 h 187"/>
                    <a:gd name="T60" fmla="*/ 3 w 57"/>
                    <a:gd name="T61" fmla="*/ 36 h 187"/>
                    <a:gd name="T62" fmla="*/ 6 w 57"/>
                    <a:gd name="T63" fmla="*/ 38 h 187"/>
                    <a:gd name="T64" fmla="*/ 8 w 57"/>
                    <a:gd name="T65" fmla="*/ 93 h 187"/>
                    <a:gd name="T66" fmla="*/ 18 w 57"/>
                    <a:gd name="T67" fmla="*/ 86 h 187"/>
                    <a:gd name="T68" fmla="*/ 16 w 57"/>
                    <a:gd name="T69" fmla="*/ 39 h 187"/>
                    <a:gd name="T70" fmla="*/ 16 w 57"/>
                    <a:gd name="T71" fmla="*/ 39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1" name="Freeform 26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6 w 50"/>
                    <a:gd name="T1" fmla="*/ 106 h 212"/>
                    <a:gd name="T2" fmla="*/ 5 w 50"/>
                    <a:gd name="T3" fmla="*/ 32 h 212"/>
                    <a:gd name="T4" fmla="*/ 4 w 50"/>
                    <a:gd name="T5" fmla="*/ 30 h 212"/>
                    <a:gd name="T6" fmla="*/ 3 w 50"/>
                    <a:gd name="T7" fmla="*/ 26 h 212"/>
                    <a:gd name="T8" fmla="*/ 1 w 50"/>
                    <a:gd name="T9" fmla="*/ 22 h 212"/>
                    <a:gd name="T10" fmla="*/ 0 w 50"/>
                    <a:gd name="T11" fmla="*/ 17 h 212"/>
                    <a:gd name="T12" fmla="*/ 0 w 50"/>
                    <a:gd name="T13" fmla="*/ 14 h 212"/>
                    <a:gd name="T14" fmla="*/ 0 w 50"/>
                    <a:gd name="T15" fmla="*/ 11 h 212"/>
                    <a:gd name="T16" fmla="*/ 0 w 50"/>
                    <a:gd name="T17" fmla="*/ 8 h 212"/>
                    <a:gd name="T18" fmla="*/ 1 w 50"/>
                    <a:gd name="T19" fmla="*/ 6 h 212"/>
                    <a:gd name="T20" fmla="*/ 3 w 50"/>
                    <a:gd name="T21" fmla="*/ 3 h 212"/>
                    <a:gd name="T22" fmla="*/ 5 w 50"/>
                    <a:gd name="T23" fmla="*/ 2 h 212"/>
                    <a:gd name="T24" fmla="*/ 8 w 50"/>
                    <a:gd name="T25" fmla="*/ 1 h 212"/>
                    <a:gd name="T26" fmla="*/ 12 w 50"/>
                    <a:gd name="T27" fmla="*/ 1 h 212"/>
                    <a:gd name="T28" fmla="*/ 15 w 50"/>
                    <a:gd name="T29" fmla="*/ 0 h 212"/>
                    <a:gd name="T30" fmla="*/ 18 w 50"/>
                    <a:gd name="T31" fmla="*/ 1 h 212"/>
                    <a:gd name="T32" fmla="*/ 20 w 50"/>
                    <a:gd name="T33" fmla="*/ 2 h 212"/>
                    <a:gd name="T34" fmla="*/ 22 w 50"/>
                    <a:gd name="T35" fmla="*/ 3 h 212"/>
                    <a:gd name="T36" fmla="*/ 22 w 50"/>
                    <a:gd name="T37" fmla="*/ 5 h 212"/>
                    <a:gd name="T38" fmla="*/ 24 w 50"/>
                    <a:gd name="T39" fmla="*/ 8 h 212"/>
                    <a:gd name="T40" fmla="*/ 24 w 50"/>
                    <a:gd name="T41" fmla="*/ 11 h 212"/>
                    <a:gd name="T42" fmla="*/ 24 w 50"/>
                    <a:gd name="T43" fmla="*/ 14 h 212"/>
                    <a:gd name="T44" fmla="*/ 24 w 50"/>
                    <a:gd name="T45" fmla="*/ 17 h 212"/>
                    <a:gd name="T46" fmla="*/ 23 w 50"/>
                    <a:gd name="T47" fmla="*/ 20 h 212"/>
                    <a:gd name="T48" fmla="*/ 22 w 50"/>
                    <a:gd name="T49" fmla="*/ 23 h 212"/>
                    <a:gd name="T50" fmla="*/ 22 w 50"/>
                    <a:gd name="T51" fmla="*/ 25 h 212"/>
                    <a:gd name="T52" fmla="*/ 21 w 50"/>
                    <a:gd name="T53" fmla="*/ 29 h 212"/>
                    <a:gd name="T54" fmla="*/ 21 w 50"/>
                    <a:gd name="T55" fmla="*/ 32 h 212"/>
                    <a:gd name="T56" fmla="*/ 19 w 50"/>
                    <a:gd name="T57" fmla="*/ 34 h 212"/>
                    <a:gd name="T58" fmla="*/ 20 w 50"/>
                    <a:gd name="T59" fmla="*/ 106 h 212"/>
                    <a:gd name="T60" fmla="*/ 6 w 50"/>
                    <a:gd name="T61" fmla="*/ 106 h 212"/>
                    <a:gd name="T62" fmla="*/ 6 w 50"/>
                    <a:gd name="T63" fmla="*/ 106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2" name="Freeform 27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6 w 42"/>
                    <a:gd name="T1" fmla="*/ 85 h 174"/>
                    <a:gd name="T2" fmla="*/ 16 w 42"/>
                    <a:gd name="T3" fmla="*/ 27 h 174"/>
                    <a:gd name="T4" fmla="*/ 16 w 42"/>
                    <a:gd name="T5" fmla="*/ 25 h 174"/>
                    <a:gd name="T6" fmla="*/ 18 w 42"/>
                    <a:gd name="T7" fmla="*/ 21 h 174"/>
                    <a:gd name="T8" fmla="*/ 19 w 42"/>
                    <a:gd name="T9" fmla="*/ 18 h 174"/>
                    <a:gd name="T10" fmla="*/ 21 w 42"/>
                    <a:gd name="T11" fmla="*/ 15 h 174"/>
                    <a:gd name="T12" fmla="*/ 21 w 42"/>
                    <a:gd name="T13" fmla="*/ 12 h 174"/>
                    <a:gd name="T14" fmla="*/ 21 w 42"/>
                    <a:gd name="T15" fmla="*/ 9 h 174"/>
                    <a:gd name="T16" fmla="*/ 20 w 42"/>
                    <a:gd name="T17" fmla="*/ 6 h 174"/>
                    <a:gd name="T18" fmla="*/ 19 w 42"/>
                    <a:gd name="T19" fmla="*/ 4 h 174"/>
                    <a:gd name="T20" fmla="*/ 17 w 42"/>
                    <a:gd name="T21" fmla="*/ 1 h 174"/>
                    <a:gd name="T22" fmla="*/ 16 w 42"/>
                    <a:gd name="T23" fmla="*/ 1 h 174"/>
                    <a:gd name="T24" fmla="*/ 11 w 42"/>
                    <a:gd name="T25" fmla="*/ 0 h 174"/>
                    <a:gd name="T26" fmla="*/ 6 w 42"/>
                    <a:gd name="T27" fmla="*/ 1 h 174"/>
                    <a:gd name="T28" fmla="*/ 4 w 42"/>
                    <a:gd name="T29" fmla="*/ 2 h 174"/>
                    <a:gd name="T30" fmla="*/ 2 w 42"/>
                    <a:gd name="T31" fmla="*/ 5 h 174"/>
                    <a:gd name="T32" fmla="*/ 1 w 42"/>
                    <a:gd name="T33" fmla="*/ 7 h 174"/>
                    <a:gd name="T34" fmla="*/ 1 w 42"/>
                    <a:gd name="T35" fmla="*/ 11 h 174"/>
                    <a:gd name="T36" fmla="*/ 0 w 42"/>
                    <a:gd name="T37" fmla="*/ 13 h 174"/>
                    <a:gd name="T38" fmla="*/ 1 w 42"/>
                    <a:gd name="T39" fmla="*/ 17 h 174"/>
                    <a:gd name="T40" fmla="*/ 2 w 42"/>
                    <a:gd name="T41" fmla="*/ 21 h 174"/>
                    <a:gd name="T42" fmla="*/ 4 w 42"/>
                    <a:gd name="T43" fmla="*/ 25 h 174"/>
                    <a:gd name="T44" fmla="*/ 4 w 42"/>
                    <a:gd name="T45" fmla="*/ 87 h 174"/>
                    <a:gd name="T46" fmla="*/ 16 w 42"/>
                    <a:gd name="T47" fmla="*/ 85 h 174"/>
                    <a:gd name="T48" fmla="*/ 16 w 42"/>
                    <a:gd name="T49" fmla="*/ 85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3" name="Freeform 28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59 w 120"/>
                    <a:gd name="T1" fmla="*/ 15 h 372"/>
                    <a:gd name="T2" fmla="*/ 58 w 120"/>
                    <a:gd name="T3" fmla="*/ 15 h 372"/>
                    <a:gd name="T4" fmla="*/ 56 w 120"/>
                    <a:gd name="T5" fmla="*/ 15 h 372"/>
                    <a:gd name="T6" fmla="*/ 53 w 120"/>
                    <a:gd name="T7" fmla="*/ 15 h 372"/>
                    <a:gd name="T8" fmla="*/ 49 w 120"/>
                    <a:gd name="T9" fmla="*/ 16 h 372"/>
                    <a:gd name="T10" fmla="*/ 44 w 120"/>
                    <a:gd name="T11" fmla="*/ 16 h 372"/>
                    <a:gd name="T12" fmla="*/ 39 w 120"/>
                    <a:gd name="T13" fmla="*/ 18 h 372"/>
                    <a:gd name="T14" fmla="*/ 34 w 120"/>
                    <a:gd name="T15" fmla="*/ 19 h 372"/>
                    <a:gd name="T16" fmla="*/ 30 w 120"/>
                    <a:gd name="T17" fmla="*/ 23 h 372"/>
                    <a:gd name="T18" fmla="*/ 25 w 120"/>
                    <a:gd name="T19" fmla="*/ 25 h 372"/>
                    <a:gd name="T20" fmla="*/ 22 w 120"/>
                    <a:gd name="T21" fmla="*/ 29 h 372"/>
                    <a:gd name="T22" fmla="*/ 17 w 120"/>
                    <a:gd name="T23" fmla="*/ 34 h 372"/>
                    <a:gd name="T24" fmla="*/ 15 w 120"/>
                    <a:gd name="T25" fmla="*/ 41 h 372"/>
                    <a:gd name="T26" fmla="*/ 13 w 120"/>
                    <a:gd name="T27" fmla="*/ 47 h 372"/>
                    <a:gd name="T28" fmla="*/ 13 w 120"/>
                    <a:gd name="T29" fmla="*/ 56 h 372"/>
                    <a:gd name="T30" fmla="*/ 15 w 120"/>
                    <a:gd name="T31" fmla="*/ 65 h 372"/>
                    <a:gd name="T32" fmla="*/ 19 w 120"/>
                    <a:gd name="T33" fmla="*/ 77 h 372"/>
                    <a:gd name="T34" fmla="*/ 19 w 120"/>
                    <a:gd name="T35" fmla="*/ 78 h 372"/>
                    <a:gd name="T36" fmla="*/ 22 w 120"/>
                    <a:gd name="T37" fmla="*/ 79 h 372"/>
                    <a:gd name="T38" fmla="*/ 24 w 120"/>
                    <a:gd name="T39" fmla="*/ 80 h 372"/>
                    <a:gd name="T40" fmla="*/ 27 w 120"/>
                    <a:gd name="T41" fmla="*/ 82 h 372"/>
                    <a:gd name="T42" fmla="*/ 29 w 120"/>
                    <a:gd name="T43" fmla="*/ 82 h 372"/>
                    <a:gd name="T44" fmla="*/ 32 w 120"/>
                    <a:gd name="T45" fmla="*/ 82 h 372"/>
                    <a:gd name="T46" fmla="*/ 33 w 120"/>
                    <a:gd name="T47" fmla="*/ 83 h 372"/>
                    <a:gd name="T48" fmla="*/ 34 w 120"/>
                    <a:gd name="T49" fmla="*/ 83 h 372"/>
                    <a:gd name="T50" fmla="*/ 34 w 120"/>
                    <a:gd name="T51" fmla="*/ 185 h 372"/>
                    <a:gd name="T52" fmla="*/ 20 w 120"/>
                    <a:gd name="T53" fmla="*/ 185 h 372"/>
                    <a:gd name="T54" fmla="*/ 19 w 120"/>
                    <a:gd name="T55" fmla="*/ 83 h 372"/>
                    <a:gd name="T56" fmla="*/ 17 w 120"/>
                    <a:gd name="T57" fmla="*/ 82 h 372"/>
                    <a:gd name="T58" fmla="*/ 13 w 120"/>
                    <a:gd name="T59" fmla="*/ 77 h 372"/>
                    <a:gd name="T60" fmla="*/ 11 w 120"/>
                    <a:gd name="T61" fmla="*/ 74 h 372"/>
                    <a:gd name="T62" fmla="*/ 8 w 120"/>
                    <a:gd name="T63" fmla="*/ 71 h 372"/>
                    <a:gd name="T64" fmla="*/ 6 w 120"/>
                    <a:gd name="T65" fmla="*/ 67 h 372"/>
                    <a:gd name="T66" fmla="*/ 4 w 120"/>
                    <a:gd name="T67" fmla="*/ 63 h 372"/>
                    <a:gd name="T68" fmla="*/ 2 w 120"/>
                    <a:gd name="T69" fmla="*/ 58 h 372"/>
                    <a:gd name="T70" fmla="*/ 1 w 120"/>
                    <a:gd name="T71" fmla="*/ 53 h 372"/>
                    <a:gd name="T72" fmla="*/ 0 w 120"/>
                    <a:gd name="T73" fmla="*/ 47 h 372"/>
                    <a:gd name="T74" fmla="*/ 0 w 120"/>
                    <a:gd name="T75" fmla="*/ 42 h 372"/>
                    <a:gd name="T76" fmla="*/ 1 w 120"/>
                    <a:gd name="T77" fmla="*/ 36 h 372"/>
                    <a:gd name="T78" fmla="*/ 4 w 120"/>
                    <a:gd name="T79" fmla="*/ 30 h 372"/>
                    <a:gd name="T80" fmla="*/ 7 w 120"/>
                    <a:gd name="T81" fmla="*/ 23 h 372"/>
                    <a:gd name="T82" fmla="*/ 12 w 120"/>
                    <a:gd name="T83" fmla="*/ 16 h 372"/>
                    <a:gd name="T84" fmla="*/ 17 w 120"/>
                    <a:gd name="T85" fmla="*/ 10 h 372"/>
                    <a:gd name="T86" fmla="*/ 23 w 120"/>
                    <a:gd name="T87" fmla="*/ 6 h 372"/>
                    <a:gd name="T88" fmla="*/ 28 w 120"/>
                    <a:gd name="T89" fmla="*/ 2 h 372"/>
                    <a:gd name="T90" fmla="*/ 32 w 120"/>
                    <a:gd name="T91" fmla="*/ 1 h 372"/>
                    <a:gd name="T92" fmla="*/ 35 w 120"/>
                    <a:gd name="T93" fmla="*/ 0 h 372"/>
                    <a:gd name="T94" fmla="*/ 39 w 120"/>
                    <a:gd name="T95" fmla="*/ 0 h 372"/>
                    <a:gd name="T96" fmla="*/ 43 w 120"/>
                    <a:gd name="T97" fmla="*/ 1 h 372"/>
                    <a:gd name="T98" fmla="*/ 46 w 120"/>
                    <a:gd name="T99" fmla="*/ 2 h 372"/>
                    <a:gd name="T100" fmla="*/ 49 w 120"/>
                    <a:gd name="T101" fmla="*/ 4 h 372"/>
                    <a:gd name="T102" fmla="*/ 51 w 120"/>
                    <a:gd name="T103" fmla="*/ 6 h 372"/>
                    <a:gd name="T104" fmla="*/ 54 w 120"/>
                    <a:gd name="T105" fmla="*/ 8 h 372"/>
                    <a:gd name="T106" fmla="*/ 56 w 120"/>
                    <a:gd name="T107" fmla="*/ 10 h 372"/>
                    <a:gd name="T108" fmla="*/ 58 w 120"/>
                    <a:gd name="T109" fmla="*/ 13 h 372"/>
                    <a:gd name="T110" fmla="*/ 59 w 120"/>
                    <a:gd name="T111" fmla="*/ 15 h 372"/>
                    <a:gd name="T112" fmla="*/ 59 w 120"/>
                    <a:gd name="T113" fmla="*/ 15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4" name="Freeform 29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3 w 197"/>
                    <a:gd name="T1" fmla="*/ 22 h 72"/>
                    <a:gd name="T2" fmla="*/ 0 w 197"/>
                    <a:gd name="T3" fmla="*/ 9 h 72"/>
                    <a:gd name="T4" fmla="*/ 5 w 197"/>
                    <a:gd name="T5" fmla="*/ 9 h 72"/>
                    <a:gd name="T6" fmla="*/ 6 w 197"/>
                    <a:gd name="T7" fmla="*/ 19 h 72"/>
                    <a:gd name="T8" fmla="*/ 18 w 197"/>
                    <a:gd name="T9" fmla="*/ 18 h 72"/>
                    <a:gd name="T10" fmla="*/ 17 w 197"/>
                    <a:gd name="T11" fmla="*/ 4 h 72"/>
                    <a:gd name="T12" fmla="*/ 22 w 197"/>
                    <a:gd name="T13" fmla="*/ 3 h 72"/>
                    <a:gd name="T14" fmla="*/ 23 w 197"/>
                    <a:gd name="T15" fmla="*/ 16 h 72"/>
                    <a:gd name="T16" fmla="*/ 31 w 197"/>
                    <a:gd name="T17" fmla="*/ 15 h 72"/>
                    <a:gd name="T18" fmla="*/ 31 w 197"/>
                    <a:gd name="T19" fmla="*/ 0 h 72"/>
                    <a:gd name="T20" fmla="*/ 37 w 197"/>
                    <a:gd name="T21" fmla="*/ 2 h 72"/>
                    <a:gd name="T22" fmla="*/ 36 w 197"/>
                    <a:gd name="T23" fmla="*/ 17 h 72"/>
                    <a:gd name="T24" fmla="*/ 47 w 197"/>
                    <a:gd name="T25" fmla="*/ 19 h 72"/>
                    <a:gd name="T26" fmla="*/ 48 w 197"/>
                    <a:gd name="T27" fmla="*/ 5 h 72"/>
                    <a:gd name="T28" fmla="*/ 55 w 197"/>
                    <a:gd name="T29" fmla="*/ 7 h 72"/>
                    <a:gd name="T30" fmla="*/ 52 w 197"/>
                    <a:gd name="T31" fmla="*/ 20 h 72"/>
                    <a:gd name="T32" fmla="*/ 63 w 197"/>
                    <a:gd name="T33" fmla="*/ 24 h 72"/>
                    <a:gd name="T34" fmla="*/ 66 w 197"/>
                    <a:gd name="T35" fmla="*/ 11 h 72"/>
                    <a:gd name="T36" fmla="*/ 73 w 197"/>
                    <a:gd name="T37" fmla="*/ 13 h 72"/>
                    <a:gd name="T38" fmla="*/ 67 w 197"/>
                    <a:gd name="T39" fmla="*/ 25 h 72"/>
                    <a:gd name="T40" fmla="*/ 75 w 197"/>
                    <a:gd name="T41" fmla="*/ 27 h 72"/>
                    <a:gd name="T42" fmla="*/ 78 w 197"/>
                    <a:gd name="T43" fmla="*/ 16 h 72"/>
                    <a:gd name="T44" fmla="*/ 84 w 197"/>
                    <a:gd name="T45" fmla="*/ 18 h 72"/>
                    <a:gd name="T46" fmla="*/ 77 w 197"/>
                    <a:gd name="T47" fmla="*/ 29 h 72"/>
                    <a:gd name="T48" fmla="*/ 88 w 197"/>
                    <a:gd name="T49" fmla="*/ 32 h 72"/>
                    <a:gd name="T50" fmla="*/ 91 w 197"/>
                    <a:gd name="T51" fmla="*/ 21 h 72"/>
                    <a:gd name="T52" fmla="*/ 99 w 197"/>
                    <a:gd name="T53" fmla="*/ 26 h 72"/>
                    <a:gd name="T54" fmla="*/ 90 w 197"/>
                    <a:gd name="T55" fmla="*/ 36 h 72"/>
                    <a:gd name="T56" fmla="*/ 60 w 197"/>
                    <a:gd name="T57" fmla="*/ 27 h 72"/>
                    <a:gd name="T58" fmla="*/ 30 w 197"/>
                    <a:gd name="T59" fmla="*/ 22 h 72"/>
                    <a:gd name="T60" fmla="*/ 3 w 197"/>
                    <a:gd name="T61" fmla="*/ 22 h 72"/>
                    <a:gd name="T62" fmla="*/ 3 w 197"/>
                    <a:gd name="T63" fmla="*/ 22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5" name="Freeform 30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88 w 175"/>
                    <a:gd name="T1" fmla="*/ 46 h 115"/>
                    <a:gd name="T2" fmla="*/ 86 w 175"/>
                    <a:gd name="T3" fmla="*/ 58 h 115"/>
                    <a:gd name="T4" fmla="*/ 81 w 175"/>
                    <a:gd name="T5" fmla="*/ 56 h 115"/>
                    <a:gd name="T6" fmla="*/ 83 w 175"/>
                    <a:gd name="T7" fmla="*/ 47 h 115"/>
                    <a:gd name="T8" fmla="*/ 73 w 175"/>
                    <a:gd name="T9" fmla="*/ 43 h 115"/>
                    <a:gd name="T10" fmla="*/ 69 w 175"/>
                    <a:gd name="T11" fmla="*/ 57 h 115"/>
                    <a:gd name="T12" fmla="*/ 64 w 175"/>
                    <a:gd name="T13" fmla="*/ 55 h 115"/>
                    <a:gd name="T14" fmla="*/ 68 w 175"/>
                    <a:gd name="T15" fmla="*/ 43 h 115"/>
                    <a:gd name="T16" fmla="*/ 59 w 175"/>
                    <a:gd name="T17" fmla="*/ 42 h 115"/>
                    <a:gd name="T18" fmla="*/ 55 w 175"/>
                    <a:gd name="T19" fmla="*/ 55 h 115"/>
                    <a:gd name="T20" fmla="*/ 49 w 175"/>
                    <a:gd name="T21" fmla="*/ 50 h 115"/>
                    <a:gd name="T22" fmla="*/ 55 w 175"/>
                    <a:gd name="T23" fmla="*/ 38 h 115"/>
                    <a:gd name="T24" fmla="*/ 46 w 175"/>
                    <a:gd name="T25" fmla="*/ 32 h 115"/>
                    <a:gd name="T26" fmla="*/ 40 w 175"/>
                    <a:gd name="T27" fmla="*/ 43 h 115"/>
                    <a:gd name="T28" fmla="*/ 34 w 175"/>
                    <a:gd name="T29" fmla="*/ 39 h 115"/>
                    <a:gd name="T30" fmla="*/ 42 w 175"/>
                    <a:gd name="T31" fmla="*/ 30 h 115"/>
                    <a:gd name="T32" fmla="*/ 33 w 175"/>
                    <a:gd name="T33" fmla="*/ 22 h 115"/>
                    <a:gd name="T34" fmla="*/ 25 w 175"/>
                    <a:gd name="T35" fmla="*/ 32 h 115"/>
                    <a:gd name="T36" fmla="*/ 19 w 175"/>
                    <a:gd name="T37" fmla="*/ 29 h 115"/>
                    <a:gd name="T38" fmla="*/ 29 w 175"/>
                    <a:gd name="T39" fmla="*/ 20 h 115"/>
                    <a:gd name="T40" fmla="*/ 23 w 175"/>
                    <a:gd name="T41" fmla="*/ 14 h 115"/>
                    <a:gd name="T42" fmla="*/ 15 w 175"/>
                    <a:gd name="T43" fmla="*/ 24 h 115"/>
                    <a:gd name="T44" fmla="*/ 11 w 175"/>
                    <a:gd name="T45" fmla="*/ 19 h 115"/>
                    <a:gd name="T46" fmla="*/ 20 w 175"/>
                    <a:gd name="T47" fmla="*/ 11 h 115"/>
                    <a:gd name="T48" fmla="*/ 13 w 175"/>
                    <a:gd name="T49" fmla="*/ 4 h 115"/>
                    <a:gd name="T50" fmla="*/ 6 w 175"/>
                    <a:gd name="T51" fmla="*/ 15 h 115"/>
                    <a:gd name="T52" fmla="*/ 0 w 175"/>
                    <a:gd name="T53" fmla="*/ 7 h 115"/>
                    <a:gd name="T54" fmla="*/ 12 w 175"/>
                    <a:gd name="T55" fmla="*/ 0 h 115"/>
                    <a:gd name="T56" fmla="*/ 37 w 175"/>
                    <a:gd name="T57" fmla="*/ 19 h 115"/>
                    <a:gd name="T58" fmla="*/ 64 w 175"/>
                    <a:gd name="T59" fmla="*/ 36 h 115"/>
                    <a:gd name="T60" fmla="*/ 88 w 175"/>
                    <a:gd name="T61" fmla="*/ 46 h 115"/>
                    <a:gd name="T62" fmla="*/ 88 w 175"/>
                    <a:gd name="T63" fmla="*/ 46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6" name="Freeform 31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92 w 1209"/>
                    <a:gd name="T1" fmla="*/ 60 h 328"/>
                    <a:gd name="T2" fmla="*/ 176 w 1209"/>
                    <a:gd name="T3" fmla="*/ 82 h 328"/>
                    <a:gd name="T4" fmla="*/ 157 w 1209"/>
                    <a:gd name="T5" fmla="*/ 101 h 328"/>
                    <a:gd name="T6" fmla="*/ 134 w 1209"/>
                    <a:gd name="T7" fmla="*/ 121 h 328"/>
                    <a:gd name="T8" fmla="*/ 105 w 1209"/>
                    <a:gd name="T9" fmla="*/ 149 h 328"/>
                    <a:gd name="T10" fmla="*/ 110 w 1209"/>
                    <a:gd name="T11" fmla="*/ 150 h 328"/>
                    <a:gd name="T12" fmla="*/ 128 w 1209"/>
                    <a:gd name="T13" fmla="*/ 153 h 328"/>
                    <a:gd name="T14" fmla="*/ 154 w 1209"/>
                    <a:gd name="T15" fmla="*/ 156 h 328"/>
                    <a:gd name="T16" fmla="*/ 187 w 1209"/>
                    <a:gd name="T17" fmla="*/ 161 h 328"/>
                    <a:gd name="T18" fmla="*/ 226 w 1209"/>
                    <a:gd name="T19" fmla="*/ 164 h 328"/>
                    <a:gd name="T20" fmla="*/ 268 w 1209"/>
                    <a:gd name="T21" fmla="*/ 164 h 328"/>
                    <a:gd name="T22" fmla="*/ 312 w 1209"/>
                    <a:gd name="T23" fmla="*/ 164 h 328"/>
                    <a:gd name="T24" fmla="*/ 356 w 1209"/>
                    <a:gd name="T25" fmla="*/ 164 h 328"/>
                    <a:gd name="T26" fmla="*/ 399 w 1209"/>
                    <a:gd name="T27" fmla="*/ 160 h 328"/>
                    <a:gd name="T28" fmla="*/ 443 w 1209"/>
                    <a:gd name="T29" fmla="*/ 147 h 328"/>
                    <a:gd name="T30" fmla="*/ 484 w 1209"/>
                    <a:gd name="T31" fmla="*/ 129 h 328"/>
                    <a:gd name="T32" fmla="*/ 523 w 1209"/>
                    <a:gd name="T33" fmla="*/ 110 h 328"/>
                    <a:gd name="T34" fmla="*/ 555 w 1209"/>
                    <a:gd name="T35" fmla="*/ 91 h 328"/>
                    <a:gd name="T36" fmla="*/ 581 w 1209"/>
                    <a:gd name="T37" fmla="*/ 75 h 328"/>
                    <a:gd name="T38" fmla="*/ 597 w 1209"/>
                    <a:gd name="T39" fmla="*/ 64 h 328"/>
                    <a:gd name="T40" fmla="*/ 604 w 1209"/>
                    <a:gd name="T41" fmla="*/ 60 h 328"/>
                    <a:gd name="T42" fmla="*/ 593 w 1209"/>
                    <a:gd name="T43" fmla="*/ 60 h 328"/>
                    <a:gd name="T44" fmla="*/ 565 w 1209"/>
                    <a:gd name="T45" fmla="*/ 60 h 328"/>
                    <a:gd name="T46" fmla="*/ 524 w 1209"/>
                    <a:gd name="T47" fmla="*/ 60 h 328"/>
                    <a:gd name="T48" fmla="*/ 477 w 1209"/>
                    <a:gd name="T49" fmla="*/ 60 h 328"/>
                    <a:gd name="T50" fmla="*/ 428 w 1209"/>
                    <a:gd name="T51" fmla="*/ 59 h 328"/>
                    <a:gd name="T52" fmla="*/ 385 w 1209"/>
                    <a:gd name="T53" fmla="*/ 58 h 328"/>
                    <a:gd name="T54" fmla="*/ 350 w 1209"/>
                    <a:gd name="T55" fmla="*/ 57 h 328"/>
                    <a:gd name="T56" fmla="*/ 332 w 1209"/>
                    <a:gd name="T57" fmla="*/ 56 h 328"/>
                    <a:gd name="T58" fmla="*/ 313 w 1209"/>
                    <a:gd name="T59" fmla="*/ 52 h 328"/>
                    <a:gd name="T60" fmla="*/ 280 w 1209"/>
                    <a:gd name="T61" fmla="*/ 45 h 328"/>
                    <a:gd name="T62" fmla="*/ 237 w 1209"/>
                    <a:gd name="T63" fmla="*/ 35 h 328"/>
                    <a:gd name="T64" fmla="*/ 190 w 1209"/>
                    <a:gd name="T65" fmla="*/ 26 h 328"/>
                    <a:gd name="T66" fmla="*/ 144 w 1209"/>
                    <a:gd name="T67" fmla="*/ 16 h 328"/>
                    <a:gd name="T68" fmla="*/ 104 w 1209"/>
                    <a:gd name="T69" fmla="*/ 8 h 328"/>
                    <a:gd name="T70" fmla="*/ 77 w 1209"/>
                    <a:gd name="T71" fmla="*/ 2 h 328"/>
                    <a:gd name="T72" fmla="*/ 67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7142" name="Picture 32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7143" name="Picture 33" descr="hm00385_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7113" name="Group 34"/>
            <p:cNvGrpSpPr>
              <a:grpSpLocks/>
            </p:cNvGrpSpPr>
            <p:nvPr/>
          </p:nvGrpSpPr>
          <p:grpSpPr bwMode="auto">
            <a:xfrm>
              <a:off x="816" y="3216"/>
              <a:ext cx="387" cy="384"/>
              <a:chOff x="4172" y="1655"/>
              <a:chExt cx="579" cy="571"/>
            </a:xfrm>
          </p:grpSpPr>
          <p:sp>
            <p:nvSpPr>
              <p:cNvPr id="47131" name="Freeform 35"/>
              <p:cNvSpPr>
                <a:spLocks/>
              </p:cNvSpPr>
              <p:nvPr/>
            </p:nvSpPr>
            <p:spPr bwMode="auto">
              <a:xfrm flipH="1">
                <a:off x="4383" y="1860"/>
                <a:ext cx="338" cy="247"/>
              </a:xfrm>
              <a:custGeom>
                <a:avLst/>
                <a:gdLst>
                  <a:gd name="T0" fmla="*/ 0 w 676"/>
                  <a:gd name="T1" fmla="*/ 161 h 493"/>
                  <a:gd name="T2" fmla="*/ 111 w 676"/>
                  <a:gd name="T3" fmla="*/ 0 h 493"/>
                  <a:gd name="T4" fmla="*/ 190 w 676"/>
                  <a:gd name="T5" fmla="*/ 0 h 493"/>
                  <a:gd name="T6" fmla="*/ 338 w 676"/>
                  <a:gd name="T7" fmla="*/ 110 h 493"/>
                  <a:gd name="T8" fmla="*/ 336 w 676"/>
                  <a:gd name="T9" fmla="*/ 145 h 493"/>
                  <a:gd name="T10" fmla="*/ 250 w 676"/>
                  <a:gd name="T11" fmla="*/ 213 h 493"/>
                  <a:gd name="T12" fmla="*/ 66 w 676"/>
                  <a:gd name="T13" fmla="*/ 247 h 493"/>
                  <a:gd name="T14" fmla="*/ 0 w 676"/>
                  <a:gd name="T15" fmla="*/ 161 h 493"/>
                  <a:gd name="T16" fmla="*/ 0 w 676"/>
                  <a:gd name="T17" fmla="*/ 161 h 4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6" h="493">
                    <a:moveTo>
                      <a:pt x="0" y="322"/>
                    </a:moveTo>
                    <a:lnTo>
                      <a:pt x="222" y="0"/>
                    </a:lnTo>
                    <a:lnTo>
                      <a:pt x="380" y="0"/>
                    </a:lnTo>
                    <a:lnTo>
                      <a:pt x="676" y="220"/>
                    </a:lnTo>
                    <a:lnTo>
                      <a:pt x="672" y="289"/>
                    </a:lnTo>
                    <a:lnTo>
                      <a:pt x="500" y="426"/>
                    </a:lnTo>
                    <a:lnTo>
                      <a:pt x="132" y="493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C99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2" name="Freeform 36"/>
              <p:cNvSpPr>
                <a:spLocks/>
              </p:cNvSpPr>
              <p:nvPr/>
            </p:nvSpPr>
            <p:spPr bwMode="auto">
              <a:xfrm flipH="1">
                <a:off x="4172" y="1655"/>
                <a:ext cx="395" cy="336"/>
              </a:xfrm>
              <a:custGeom>
                <a:avLst/>
                <a:gdLst>
                  <a:gd name="T0" fmla="*/ 1 w 789"/>
                  <a:gd name="T1" fmla="*/ 127 h 671"/>
                  <a:gd name="T2" fmla="*/ 9 w 789"/>
                  <a:gd name="T3" fmla="*/ 116 h 671"/>
                  <a:gd name="T4" fmla="*/ 23 w 789"/>
                  <a:gd name="T5" fmla="*/ 98 h 671"/>
                  <a:gd name="T6" fmla="*/ 44 w 789"/>
                  <a:gd name="T7" fmla="*/ 75 h 671"/>
                  <a:gd name="T8" fmla="*/ 70 w 789"/>
                  <a:gd name="T9" fmla="*/ 51 h 671"/>
                  <a:gd name="T10" fmla="*/ 100 w 789"/>
                  <a:gd name="T11" fmla="*/ 28 h 671"/>
                  <a:gd name="T12" fmla="*/ 132 w 789"/>
                  <a:gd name="T13" fmla="*/ 10 h 671"/>
                  <a:gd name="T14" fmla="*/ 167 w 789"/>
                  <a:gd name="T15" fmla="*/ 1 h 671"/>
                  <a:gd name="T16" fmla="*/ 243 w 789"/>
                  <a:gd name="T17" fmla="*/ 6 h 671"/>
                  <a:gd name="T18" fmla="*/ 312 w 789"/>
                  <a:gd name="T19" fmla="*/ 46 h 671"/>
                  <a:gd name="T20" fmla="*/ 316 w 789"/>
                  <a:gd name="T21" fmla="*/ 52 h 671"/>
                  <a:gd name="T22" fmla="*/ 323 w 789"/>
                  <a:gd name="T23" fmla="*/ 63 h 671"/>
                  <a:gd name="T24" fmla="*/ 331 w 789"/>
                  <a:gd name="T25" fmla="*/ 77 h 671"/>
                  <a:gd name="T26" fmla="*/ 340 w 789"/>
                  <a:gd name="T27" fmla="*/ 93 h 671"/>
                  <a:gd name="T28" fmla="*/ 348 w 789"/>
                  <a:gd name="T29" fmla="*/ 111 h 671"/>
                  <a:gd name="T30" fmla="*/ 355 w 789"/>
                  <a:gd name="T31" fmla="*/ 128 h 671"/>
                  <a:gd name="T32" fmla="*/ 358 w 789"/>
                  <a:gd name="T33" fmla="*/ 143 h 671"/>
                  <a:gd name="T34" fmla="*/ 359 w 789"/>
                  <a:gd name="T35" fmla="*/ 153 h 671"/>
                  <a:gd name="T36" fmla="*/ 356 w 789"/>
                  <a:gd name="T37" fmla="*/ 162 h 671"/>
                  <a:gd name="T38" fmla="*/ 352 w 789"/>
                  <a:gd name="T39" fmla="*/ 171 h 671"/>
                  <a:gd name="T40" fmla="*/ 347 w 789"/>
                  <a:gd name="T41" fmla="*/ 181 h 671"/>
                  <a:gd name="T42" fmla="*/ 342 w 789"/>
                  <a:gd name="T43" fmla="*/ 193 h 671"/>
                  <a:gd name="T44" fmla="*/ 338 w 789"/>
                  <a:gd name="T45" fmla="*/ 205 h 671"/>
                  <a:gd name="T46" fmla="*/ 335 w 789"/>
                  <a:gd name="T47" fmla="*/ 219 h 671"/>
                  <a:gd name="T48" fmla="*/ 334 w 789"/>
                  <a:gd name="T49" fmla="*/ 234 h 671"/>
                  <a:gd name="T50" fmla="*/ 335 w 789"/>
                  <a:gd name="T51" fmla="*/ 246 h 671"/>
                  <a:gd name="T52" fmla="*/ 339 w 789"/>
                  <a:gd name="T53" fmla="*/ 256 h 671"/>
                  <a:gd name="T54" fmla="*/ 348 w 789"/>
                  <a:gd name="T55" fmla="*/ 268 h 671"/>
                  <a:gd name="T56" fmla="*/ 358 w 789"/>
                  <a:gd name="T57" fmla="*/ 280 h 671"/>
                  <a:gd name="T58" fmla="*/ 370 w 789"/>
                  <a:gd name="T59" fmla="*/ 292 h 671"/>
                  <a:gd name="T60" fmla="*/ 381 w 789"/>
                  <a:gd name="T61" fmla="*/ 302 h 671"/>
                  <a:gd name="T62" fmla="*/ 389 w 789"/>
                  <a:gd name="T63" fmla="*/ 311 h 671"/>
                  <a:gd name="T64" fmla="*/ 394 w 789"/>
                  <a:gd name="T65" fmla="*/ 315 h 671"/>
                  <a:gd name="T66" fmla="*/ 253 w 789"/>
                  <a:gd name="T67" fmla="*/ 336 h 671"/>
                  <a:gd name="T68" fmla="*/ 2 w 789"/>
                  <a:gd name="T69" fmla="*/ 174 h 671"/>
                  <a:gd name="T70" fmla="*/ 0 w 789"/>
                  <a:gd name="T71" fmla="*/ 129 h 6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89" h="671">
                    <a:moveTo>
                      <a:pt x="0" y="257"/>
                    </a:moveTo>
                    <a:lnTo>
                      <a:pt x="1" y="253"/>
                    </a:lnTo>
                    <a:lnTo>
                      <a:pt x="8" y="244"/>
                    </a:lnTo>
                    <a:lnTo>
                      <a:pt x="18" y="232"/>
                    </a:lnTo>
                    <a:lnTo>
                      <a:pt x="31" y="216"/>
                    </a:lnTo>
                    <a:lnTo>
                      <a:pt x="46" y="195"/>
                    </a:lnTo>
                    <a:lnTo>
                      <a:pt x="66" y="174"/>
                    </a:lnTo>
                    <a:lnTo>
                      <a:pt x="88" y="149"/>
                    </a:lnTo>
                    <a:lnTo>
                      <a:pt x="114" y="126"/>
                    </a:lnTo>
                    <a:lnTo>
                      <a:pt x="140" y="101"/>
                    </a:lnTo>
                    <a:lnTo>
                      <a:pt x="169" y="77"/>
                    </a:lnTo>
                    <a:lnTo>
                      <a:pt x="199" y="55"/>
                    </a:lnTo>
                    <a:lnTo>
                      <a:pt x="232" y="37"/>
                    </a:lnTo>
                    <a:lnTo>
                      <a:pt x="264" y="20"/>
                    </a:lnTo>
                    <a:lnTo>
                      <a:pt x="299" y="9"/>
                    </a:lnTo>
                    <a:lnTo>
                      <a:pt x="333" y="1"/>
                    </a:lnTo>
                    <a:lnTo>
                      <a:pt x="368" y="0"/>
                    </a:lnTo>
                    <a:lnTo>
                      <a:pt x="486" y="12"/>
                    </a:lnTo>
                    <a:lnTo>
                      <a:pt x="624" y="91"/>
                    </a:lnTo>
                    <a:lnTo>
                      <a:pt x="624" y="92"/>
                    </a:lnTo>
                    <a:lnTo>
                      <a:pt x="627" y="95"/>
                    </a:lnTo>
                    <a:lnTo>
                      <a:pt x="631" y="103"/>
                    </a:lnTo>
                    <a:lnTo>
                      <a:pt x="638" y="114"/>
                    </a:lnTo>
                    <a:lnTo>
                      <a:pt x="645" y="125"/>
                    </a:lnTo>
                    <a:lnTo>
                      <a:pt x="653" y="139"/>
                    </a:lnTo>
                    <a:lnTo>
                      <a:pt x="662" y="153"/>
                    </a:lnTo>
                    <a:lnTo>
                      <a:pt x="671" y="170"/>
                    </a:lnTo>
                    <a:lnTo>
                      <a:pt x="680" y="186"/>
                    </a:lnTo>
                    <a:lnTo>
                      <a:pt x="688" y="205"/>
                    </a:lnTo>
                    <a:lnTo>
                      <a:pt x="695" y="221"/>
                    </a:lnTo>
                    <a:lnTo>
                      <a:pt x="704" y="239"/>
                    </a:lnTo>
                    <a:lnTo>
                      <a:pt x="709" y="255"/>
                    </a:lnTo>
                    <a:lnTo>
                      <a:pt x="714" y="271"/>
                    </a:lnTo>
                    <a:lnTo>
                      <a:pt x="716" y="286"/>
                    </a:lnTo>
                    <a:lnTo>
                      <a:pt x="719" y="301"/>
                    </a:lnTo>
                    <a:lnTo>
                      <a:pt x="718" y="306"/>
                    </a:lnTo>
                    <a:lnTo>
                      <a:pt x="715" y="314"/>
                    </a:lnTo>
                    <a:lnTo>
                      <a:pt x="712" y="323"/>
                    </a:lnTo>
                    <a:lnTo>
                      <a:pt x="709" y="333"/>
                    </a:lnTo>
                    <a:lnTo>
                      <a:pt x="704" y="342"/>
                    </a:lnTo>
                    <a:lnTo>
                      <a:pt x="700" y="352"/>
                    </a:lnTo>
                    <a:lnTo>
                      <a:pt x="694" y="362"/>
                    </a:lnTo>
                    <a:lnTo>
                      <a:pt x="691" y="374"/>
                    </a:lnTo>
                    <a:lnTo>
                      <a:pt x="684" y="385"/>
                    </a:lnTo>
                    <a:lnTo>
                      <a:pt x="680" y="397"/>
                    </a:lnTo>
                    <a:lnTo>
                      <a:pt x="676" y="409"/>
                    </a:lnTo>
                    <a:lnTo>
                      <a:pt x="672" y="425"/>
                    </a:lnTo>
                    <a:lnTo>
                      <a:pt x="669" y="438"/>
                    </a:lnTo>
                    <a:lnTo>
                      <a:pt x="667" y="452"/>
                    </a:lnTo>
                    <a:lnTo>
                      <a:pt x="667" y="468"/>
                    </a:lnTo>
                    <a:lnTo>
                      <a:pt x="668" y="484"/>
                    </a:lnTo>
                    <a:lnTo>
                      <a:pt x="669" y="492"/>
                    </a:lnTo>
                    <a:lnTo>
                      <a:pt x="672" y="501"/>
                    </a:lnTo>
                    <a:lnTo>
                      <a:pt x="678" y="511"/>
                    </a:lnTo>
                    <a:lnTo>
                      <a:pt x="687" y="523"/>
                    </a:lnTo>
                    <a:lnTo>
                      <a:pt x="695" y="535"/>
                    </a:lnTo>
                    <a:lnTo>
                      <a:pt x="705" y="547"/>
                    </a:lnTo>
                    <a:lnTo>
                      <a:pt x="716" y="559"/>
                    </a:lnTo>
                    <a:lnTo>
                      <a:pt x="729" y="573"/>
                    </a:lnTo>
                    <a:lnTo>
                      <a:pt x="740" y="584"/>
                    </a:lnTo>
                    <a:lnTo>
                      <a:pt x="751" y="595"/>
                    </a:lnTo>
                    <a:lnTo>
                      <a:pt x="761" y="604"/>
                    </a:lnTo>
                    <a:lnTo>
                      <a:pt x="771" y="614"/>
                    </a:lnTo>
                    <a:lnTo>
                      <a:pt x="777" y="621"/>
                    </a:lnTo>
                    <a:lnTo>
                      <a:pt x="784" y="627"/>
                    </a:lnTo>
                    <a:lnTo>
                      <a:pt x="787" y="630"/>
                    </a:lnTo>
                    <a:lnTo>
                      <a:pt x="789" y="632"/>
                    </a:lnTo>
                    <a:lnTo>
                      <a:pt x="506" y="671"/>
                    </a:lnTo>
                    <a:lnTo>
                      <a:pt x="407" y="566"/>
                    </a:lnTo>
                    <a:lnTo>
                      <a:pt x="4" y="347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CF8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3" name="Freeform 37"/>
              <p:cNvSpPr>
                <a:spLocks/>
              </p:cNvSpPr>
              <p:nvPr/>
            </p:nvSpPr>
            <p:spPr bwMode="auto">
              <a:xfrm flipH="1">
                <a:off x="4287" y="1703"/>
                <a:ext cx="225" cy="267"/>
              </a:xfrm>
              <a:custGeom>
                <a:avLst/>
                <a:gdLst>
                  <a:gd name="T0" fmla="*/ 92 w 448"/>
                  <a:gd name="T1" fmla="*/ 267 h 534"/>
                  <a:gd name="T2" fmla="*/ 0 w 448"/>
                  <a:gd name="T3" fmla="*/ 220 h 534"/>
                  <a:gd name="T4" fmla="*/ 29 w 448"/>
                  <a:gd name="T5" fmla="*/ 135 h 534"/>
                  <a:gd name="T6" fmla="*/ 54 w 448"/>
                  <a:gd name="T7" fmla="*/ 74 h 534"/>
                  <a:gd name="T8" fmla="*/ 90 w 448"/>
                  <a:gd name="T9" fmla="*/ 32 h 534"/>
                  <a:gd name="T10" fmla="*/ 138 w 448"/>
                  <a:gd name="T11" fmla="*/ 3 h 534"/>
                  <a:gd name="T12" fmla="*/ 186 w 448"/>
                  <a:gd name="T13" fmla="*/ 0 h 534"/>
                  <a:gd name="T14" fmla="*/ 225 w 448"/>
                  <a:gd name="T15" fmla="*/ 6 h 534"/>
                  <a:gd name="T16" fmla="*/ 200 w 448"/>
                  <a:gd name="T17" fmla="*/ 164 h 534"/>
                  <a:gd name="T18" fmla="*/ 137 w 448"/>
                  <a:gd name="T19" fmla="*/ 188 h 534"/>
                  <a:gd name="T20" fmla="*/ 92 w 448"/>
                  <a:gd name="T21" fmla="*/ 267 h 534"/>
                  <a:gd name="T22" fmla="*/ 92 w 448"/>
                  <a:gd name="T23" fmla="*/ 267 h 5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48" h="534">
                    <a:moveTo>
                      <a:pt x="183" y="534"/>
                    </a:moveTo>
                    <a:lnTo>
                      <a:pt x="0" y="440"/>
                    </a:lnTo>
                    <a:lnTo>
                      <a:pt x="58" y="269"/>
                    </a:lnTo>
                    <a:lnTo>
                      <a:pt x="107" y="148"/>
                    </a:lnTo>
                    <a:lnTo>
                      <a:pt x="179" y="64"/>
                    </a:lnTo>
                    <a:lnTo>
                      <a:pt x="274" y="6"/>
                    </a:lnTo>
                    <a:lnTo>
                      <a:pt x="370" y="0"/>
                    </a:lnTo>
                    <a:lnTo>
                      <a:pt x="448" y="12"/>
                    </a:lnTo>
                    <a:lnTo>
                      <a:pt x="399" y="328"/>
                    </a:lnTo>
                    <a:lnTo>
                      <a:pt x="273" y="376"/>
                    </a:lnTo>
                    <a:lnTo>
                      <a:pt x="183" y="534"/>
                    </a:lnTo>
                    <a:close/>
                  </a:path>
                </a:pathLst>
              </a:custGeom>
              <a:solidFill>
                <a:srgbClr val="F79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4" name="Freeform 38"/>
              <p:cNvSpPr>
                <a:spLocks/>
              </p:cNvSpPr>
              <p:nvPr/>
            </p:nvSpPr>
            <p:spPr bwMode="auto">
              <a:xfrm flipH="1">
                <a:off x="4318" y="1773"/>
                <a:ext cx="125" cy="68"/>
              </a:xfrm>
              <a:custGeom>
                <a:avLst/>
                <a:gdLst>
                  <a:gd name="T0" fmla="*/ 0 w 251"/>
                  <a:gd name="T1" fmla="*/ 9 h 136"/>
                  <a:gd name="T2" fmla="*/ 29 w 251"/>
                  <a:gd name="T3" fmla="*/ 0 h 136"/>
                  <a:gd name="T4" fmla="*/ 72 w 251"/>
                  <a:gd name="T5" fmla="*/ 7 h 136"/>
                  <a:gd name="T6" fmla="*/ 125 w 251"/>
                  <a:gd name="T7" fmla="*/ 31 h 136"/>
                  <a:gd name="T8" fmla="*/ 125 w 251"/>
                  <a:gd name="T9" fmla="*/ 68 h 136"/>
                  <a:gd name="T10" fmla="*/ 65 w 251"/>
                  <a:gd name="T11" fmla="*/ 64 h 136"/>
                  <a:gd name="T12" fmla="*/ 26 w 251"/>
                  <a:gd name="T13" fmla="*/ 39 h 136"/>
                  <a:gd name="T14" fmla="*/ 0 w 251"/>
                  <a:gd name="T15" fmla="*/ 9 h 136"/>
                  <a:gd name="T16" fmla="*/ 0 w 251"/>
                  <a:gd name="T17" fmla="*/ 9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1" h="136">
                    <a:moveTo>
                      <a:pt x="0" y="18"/>
                    </a:moveTo>
                    <a:lnTo>
                      <a:pt x="59" y="0"/>
                    </a:lnTo>
                    <a:lnTo>
                      <a:pt x="145" y="13"/>
                    </a:lnTo>
                    <a:lnTo>
                      <a:pt x="251" y="61"/>
                    </a:lnTo>
                    <a:lnTo>
                      <a:pt x="251" y="136"/>
                    </a:lnTo>
                    <a:lnTo>
                      <a:pt x="131" y="128"/>
                    </a:lnTo>
                    <a:lnTo>
                      <a:pt x="52" y="77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7F7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5" name="Freeform 39"/>
              <p:cNvSpPr>
                <a:spLocks/>
              </p:cNvSpPr>
              <p:nvPr/>
            </p:nvSpPr>
            <p:spPr bwMode="auto">
              <a:xfrm flipH="1">
                <a:off x="4249" y="1657"/>
                <a:ext cx="343" cy="327"/>
              </a:xfrm>
              <a:custGeom>
                <a:avLst/>
                <a:gdLst>
                  <a:gd name="T0" fmla="*/ 134 w 686"/>
                  <a:gd name="T1" fmla="*/ 16 h 655"/>
                  <a:gd name="T2" fmla="*/ 34 w 686"/>
                  <a:gd name="T3" fmla="*/ 97 h 655"/>
                  <a:gd name="T4" fmla="*/ 52 w 686"/>
                  <a:gd name="T5" fmla="*/ 294 h 655"/>
                  <a:gd name="T6" fmla="*/ 101 w 686"/>
                  <a:gd name="T7" fmla="*/ 235 h 655"/>
                  <a:gd name="T8" fmla="*/ 189 w 686"/>
                  <a:gd name="T9" fmla="*/ 71 h 655"/>
                  <a:gd name="T10" fmla="*/ 286 w 686"/>
                  <a:gd name="T11" fmla="*/ 67 h 655"/>
                  <a:gd name="T12" fmla="*/ 276 w 686"/>
                  <a:gd name="T13" fmla="*/ 108 h 655"/>
                  <a:gd name="T14" fmla="*/ 257 w 686"/>
                  <a:gd name="T15" fmla="*/ 132 h 655"/>
                  <a:gd name="T16" fmla="*/ 234 w 686"/>
                  <a:gd name="T17" fmla="*/ 122 h 655"/>
                  <a:gd name="T18" fmla="*/ 215 w 686"/>
                  <a:gd name="T19" fmla="*/ 124 h 655"/>
                  <a:gd name="T20" fmla="*/ 214 w 686"/>
                  <a:gd name="T21" fmla="*/ 149 h 655"/>
                  <a:gd name="T22" fmla="*/ 239 w 686"/>
                  <a:gd name="T23" fmla="*/ 161 h 655"/>
                  <a:gd name="T24" fmla="*/ 259 w 686"/>
                  <a:gd name="T25" fmla="*/ 155 h 655"/>
                  <a:gd name="T26" fmla="*/ 268 w 686"/>
                  <a:gd name="T27" fmla="*/ 169 h 655"/>
                  <a:gd name="T28" fmla="*/ 257 w 686"/>
                  <a:gd name="T29" fmla="*/ 178 h 655"/>
                  <a:gd name="T30" fmla="*/ 226 w 686"/>
                  <a:gd name="T31" fmla="*/ 181 h 655"/>
                  <a:gd name="T32" fmla="*/ 205 w 686"/>
                  <a:gd name="T33" fmla="*/ 198 h 655"/>
                  <a:gd name="T34" fmla="*/ 200 w 686"/>
                  <a:gd name="T35" fmla="*/ 227 h 655"/>
                  <a:gd name="T36" fmla="*/ 189 w 686"/>
                  <a:gd name="T37" fmla="*/ 263 h 655"/>
                  <a:gd name="T38" fmla="*/ 161 w 686"/>
                  <a:gd name="T39" fmla="*/ 293 h 655"/>
                  <a:gd name="T40" fmla="*/ 130 w 686"/>
                  <a:gd name="T41" fmla="*/ 288 h 655"/>
                  <a:gd name="T42" fmla="*/ 114 w 686"/>
                  <a:gd name="T43" fmla="*/ 272 h 655"/>
                  <a:gd name="T44" fmla="*/ 142 w 686"/>
                  <a:gd name="T45" fmla="*/ 303 h 655"/>
                  <a:gd name="T46" fmla="*/ 223 w 686"/>
                  <a:gd name="T47" fmla="*/ 311 h 655"/>
                  <a:gd name="T48" fmla="*/ 249 w 686"/>
                  <a:gd name="T49" fmla="*/ 269 h 655"/>
                  <a:gd name="T50" fmla="*/ 226 w 686"/>
                  <a:gd name="T51" fmla="*/ 255 h 655"/>
                  <a:gd name="T52" fmla="*/ 292 w 686"/>
                  <a:gd name="T53" fmla="*/ 237 h 655"/>
                  <a:gd name="T54" fmla="*/ 312 w 686"/>
                  <a:gd name="T55" fmla="*/ 244 h 655"/>
                  <a:gd name="T56" fmla="*/ 322 w 686"/>
                  <a:gd name="T57" fmla="*/ 234 h 655"/>
                  <a:gd name="T58" fmla="*/ 313 w 686"/>
                  <a:gd name="T59" fmla="*/ 198 h 655"/>
                  <a:gd name="T60" fmla="*/ 311 w 686"/>
                  <a:gd name="T61" fmla="*/ 177 h 655"/>
                  <a:gd name="T62" fmla="*/ 338 w 686"/>
                  <a:gd name="T63" fmla="*/ 135 h 655"/>
                  <a:gd name="T64" fmla="*/ 326 w 686"/>
                  <a:gd name="T65" fmla="*/ 64 h 655"/>
                  <a:gd name="T66" fmla="*/ 323 w 686"/>
                  <a:gd name="T67" fmla="*/ 30 h 655"/>
                  <a:gd name="T68" fmla="*/ 276 w 686"/>
                  <a:gd name="T69" fmla="*/ 4 h 655"/>
                  <a:gd name="T70" fmla="*/ 257 w 686"/>
                  <a:gd name="T71" fmla="*/ 4 h 655"/>
                  <a:gd name="T72" fmla="*/ 290 w 686"/>
                  <a:gd name="T73" fmla="*/ 21 h 655"/>
                  <a:gd name="T74" fmla="*/ 297 w 686"/>
                  <a:gd name="T75" fmla="*/ 31 h 655"/>
                  <a:gd name="T76" fmla="*/ 275 w 686"/>
                  <a:gd name="T77" fmla="*/ 26 h 655"/>
                  <a:gd name="T78" fmla="*/ 268 w 686"/>
                  <a:gd name="T79" fmla="*/ 31 h 655"/>
                  <a:gd name="T80" fmla="*/ 295 w 686"/>
                  <a:gd name="T81" fmla="*/ 38 h 655"/>
                  <a:gd name="T82" fmla="*/ 303 w 686"/>
                  <a:gd name="T83" fmla="*/ 45 h 655"/>
                  <a:gd name="T84" fmla="*/ 214 w 686"/>
                  <a:gd name="T85" fmla="*/ 48 h 655"/>
                  <a:gd name="T86" fmla="*/ 105 w 686"/>
                  <a:gd name="T87" fmla="*/ 178 h 655"/>
                  <a:gd name="T88" fmla="*/ 108 w 686"/>
                  <a:gd name="T89" fmla="*/ 144 h 655"/>
                  <a:gd name="T90" fmla="*/ 154 w 686"/>
                  <a:gd name="T91" fmla="*/ 73 h 655"/>
                  <a:gd name="T92" fmla="*/ 157 w 686"/>
                  <a:gd name="T93" fmla="*/ 56 h 655"/>
                  <a:gd name="T94" fmla="*/ 103 w 686"/>
                  <a:gd name="T95" fmla="*/ 114 h 655"/>
                  <a:gd name="T96" fmla="*/ 74 w 686"/>
                  <a:gd name="T97" fmla="*/ 178 h 655"/>
                  <a:gd name="T98" fmla="*/ 76 w 686"/>
                  <a:gd name="T99" fmla="*/ 138 h 655"/>
                  <a:gd name="T100" fmla="*/ 118 w 686"/>
                  <a:gd name="T101" fmla="*/ 75 h 655"/>
                  <a:gd name="T102" fmla="*/ 87 w 686"/>
                  <a:gd name="T103" fmla="*/ 89 h 655"/>
                  <a:gd name="T104" fmla="*/ 52 w 686"/>
                  <a:gd name="T105" fmla="*/ 136 h 655"/>
                  <a:gd name="T106" fmla="*/ 44 w 686"/>
                  <a:gd name="T107" fmla="*/ 143 h 655"/>
                  <a:gd name="T108" fmla="*/ 81 w 686"/>
                  <a:gd name="T109" fmla="*/ 65 h 655"/>
                  <a:gd name="T110" fmla="*/ 177 w 686"/>
                  <a:gd name="T111" fmla="*/ 0 h 65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86" h="655">
                    <a:moveTo>
                      <a:pt x="354" y="0"/>
                    </a:moveTo>
                    <a:lnTo>
                      <a:pt x="352" y="0"/>
                    </a:lnTo>
                    <a:lnTo>
                      <a:pt x="343" y="3"/>
                    </a:lnTo>
                    <a:lnTo>
                      <a:pt x="330" y="7"/>
                    </a:lnTo>
                    <a:lnTo>
                      <a:pt x="312" y="14"/>
                    </a:lnTo>
                    <a:lnTo>
                      <a:pt x="291" y="21"/>
                    </a:lnTo>
                    <a:lnTo>
                      <a:pt x="267" y="32"/>
                    </a:lnTo>
                    <a:lnTo>
                      <a:pt x="240" y="46"/>
                    </a:lnTo>
                    <a:lnTo>
                      <a:pt x="214" y="63"/>
                    </a:lnTo>
                    <a:lnTo>
                      <a:pt x="183" y="82"/>
                    </a:lnTo>
                    <a:lnTo>
                      <a:pt x="154" y="105"/>
                    </a:lnTo>
                    <a:lnTo>
                      <a:pt x="124" y="132"/>
                    </a:lnTo>
                    <a:lnTo>
                      <a:pt x="95" y="162"/>
                    </a:lnTo>
                    <a:lnTo>
                      <a:pt x="68" y="195"/>
                    </a:lnTo>
                    <a:lnTo>
                      <a:pt x="42" y="233"/>
                    </a:lnTo>
                    <a:lnTo>
                      <a:pt x="19" y="275"/>
                    </a:lnTo>
                    <a:lnTo>
                      <a:pt x="0" y="322"/>
                    </a:lnTo>
                    <a:lnTo>
                      <a:pt x="51" y="420"/>
                    </a:lnTo>
                    <a:lnTo>
                      <a:pt x="36" y="458"/>
                    </a:lnTo>
                    <a:lnTo>
                      <a:pt x="108" y="542"/>
                    </a:lnTo>
                    <a:lnTo>
                      <a:pt x="103" y="589"/>
                    </a:lnTo>
                    <a:lnTo>
                      <a:pt x="188" y="655"/>
                    </a:lnTo>
                    <a:lnTo>
                      <a:pt x="187" y="647"/>
                    </a:lnTo>
                    <a:lnTo>
                      <a:pt x="187" y="628"/>
                    </a:lnTo>
                    <a:lnTo>
                      <a:pt x="187" y="600"/>
                    </a:lnTo>
                    <a:lnTo>
                      <a:pt x="190" y="563"/>
                    </a:lnTo>
                    <a:lnTo>
                      <a:pt x="195" y="519"/>
                    </a:lnTo>
                    <a:lnTo>
                      <a:pt x="202" y="470"/>
                    </a:lnTo>
                    <a:lnTo>
                      <a:pt x="211" y="418"/>
                    </a:lnTo>
                    <a:lnTo>
                      <a:pt x="227" y="366"/>
                    </a:lnTo>
                    <a:lnTo>
                      <a:pt x="244" y="312"/>
                    </a:lnTo>
                    <a:lnTo>
                      <a:pt x="268" y="264"/>
                    </a:lnTo>
                    <a:lnTo>
                      <a:pt x="298" y="217"/>
                    </a:lnTo>
                    <a:lnTo>
                      <a:pt x="334" y="176"/>
                    </a:lnTo>
                    <a:lnTo>
                      <a:pt x="377" y="143"/>
                    </a:lnTo>
                    <a:lnTo>
                      <a:pt x="428" y="119"/>
                    </a:lnTo>
                    <a:lnTo>
                      <a:pt x="487" y="107"/>
                    </a:lnTo>
                    <a:lnTo>
                      <a:pt x="556" y="108"/>
                    </a:lnTo>
                    <a:lnTo>
                      <a:pt x="574" y="123"/>
                    </a:lnTo>
                    <a:lnTo>
                      <a:pt x="573" y="124"/>
                    </a:lnTo>
                    <a:lnTo>
                      <a:pt x="573" y="128"/>
                    </a:lnTo>
                    <a:lnTo>
                      <a:pt x="571" y="134"/>
                    </a:lnTo>
                    <a:lnTo>
                      <a:pt x="571" y="143"/>
                    </a:lnTo>
                    <a:lnTo>
                      <a:pt x="569" y="153"/>
                    </a:lnTo>
                    <a:lnTo>
                      <a:pt x="566" y="165"/>
                    </a:lnTo>
                    <a:lnTo>
                      <a:pt x="563" y="177"/>
                    </a:lnTo>
                    <a:lnTo>
                      <a:pt x="560" y="192"/>
                    </a:lnTo>
                    <a:lnTo>
                      <a:pt x="555" y="204"/>
                    </a:lnTo>
                    <a:lnTo>
                      <a:pt x="551" y="217"/>
                    </a:lnTo>
                    <a:lnTo>
                      <a:pt x="546" y="228"/>
                    </a:lnTo>
                    <a:lnTo>
                      <a:pt x="542" y="240"/>
                    </a:lnTo>
                    <a:lnTo>
                      <a:pt x="536" y="249"/>
                    </a:lnTo>
                    <a:lnTo>
                      <a:pt x="530" y="257"/>
                    </a:lnTo>
                    <a:lnTo>
                      <a:pt x="523" y="264"/>
                    </a:lnTo>
                    <a:lnTo>
                      <a:pt x="515" y="267"/>
                    </a:lnTo>
                    <a:lnTo>
                      <a:pt x="513" y="265"/>
                    </a:lnTo>
                    <a:lnTo>
                      <a:pt x="504" y="261"/>
                    </a:lnTo>
                    <a:lnTo>
                      <a:pt x="499" y="258"/>
                    </a:lnTo>
                    <a:lnTo>
                      <a:pt x="493" y="255"/>
                    </a:lnTo>
                    <a:lnTo>
                      <a:pt x="488" y="252"/>
                    </a:lnTo>
                    <a:lnTo>
                      <a:pt x="481" y="250"/>
                    </a:lnTo>
                    <a:lnTo>
                      <a:pt x="475" y="247"/>
                    </a:lnTo>
                    <a:lnTo>
                      <a:pt x="468" y="244"/>
                    </a:lnTo>
                    <a:lnTo>
                      <a:pt x="461" y="240"/>
                    </a:lnTo>
                    <a:lnTo>
                      <a:pt x="457" y="239"/>
                    </a:lnTo>
                    <a:lnTo>
                      <a:pt x="447" y="235"/>
                    </a:lnTo>
                    <a:lnTo>
                      <a:pt x="443" y="234"/>
                    </a:lnTo>
                    <a:lnTo>
                      <a:pt x="437" y="236"/>
                    </a:lnTo>
                    <a:lnTo>
                      <a:pt x="434" y="244"/>
                    </a:lnTo>
                    <a:lnTo>
                      <a:pt x="430" y="249"/>
                    </a:lnTo>
                    <a:lnTo>
                      <a:pt x="428" y="255"/>
                    </a:lnTo>
                    <a:lnTo>
                      <a:pt x="426" y="262"/>
                    </a:lnTo>
                    <a:lnTo>
                      <a:pt x="426" y="270"/>
                    </a:lnTo>
                    <a:lnTo>
                      <a:pt x="424" y="276"/>
                    </a:lnTo>
                    <a:lnTo>
                      <a:pt x="425" y="285"/>
                    </a:lnTo>
                    <a:lnTo>
                      <a:pt x="425" y="290"/>
                    </a:lnTo>
                    <a:lnTo>
                      <a:pt x="428" y="299"/>
                    </a:lnTo>
                    <a:lnTo>
                      <a:pt x="431" y="304"/>
                    </a:lnTo>
                    <a:lnTo>
                      <a:pt x="437" y="310"/>
                    </a:lnTo>
                    <a:lnTo>
                      <a:pt x="444" y="314"/>
                    </a:lnTo>
                    <a:lnTo>
                      <a:pt x="452" y="320"/>
                    </a:lnTo>
                    <a:lnTo>
                      <a:pt x="460" y="321"/>
                    </a:lnTo>
                    <a:lnTo>
                      <a:pt x="469" y="323"/>
                    </a:lnTo>
                    <a:lnTo>
                      <a:pt x="477" y="323"/>
                    </a:lnTo>
                    <a:lnTo>
                      <a:pt x="483" y="324"/>
                    </a:lnTo>
                    <a:lnTo>
                      <a:pt x="490" y="323"/>
                    </a:lnTo>
                    <a:lnTo>
                      <a:pt x="496" y="322"/>
                    </a:lnTo>
                    <a:lnTo>
                      <a:pt x="500" y="321"/>
                    </a:lnTo>
                    <a:lnTo>
                      <a:pt x="504" y="320"/>
                    </a:lnTo>
                    <a:lnTo>
                      <a:pt x="511" y="314"/>
                    </a:lnTo>
                    <a:lnTo>
                      <a:pt x="517" y="311"/>
                    </a:lnTo>
                    <a:lnTo>
                      <a:pt x="519" y="308"/>
                    </a:lnTo>
                    <a:lnTo>
                      <a:pt x="521" y="308"/>
                    </a:lnTo>
                    <a:lnTo>
                      <a:pt x="523" y="310"/>
                    </a:lnTo>
                    <a:lnTo>
                      <a:pt x="529" y="317"/>
                    </a:lnTo>
                    <a:lnTo>
                      <a:pt x="532" y="321"/>
                    </a:lnTo>
                    <a:lnTo>
                      <a:pt x="535" y="329"/>
                    </a:lnTo>
                    <a:lnTo>
                      <a:pt x="536" y="338"/>
                    </a:lnTo>
                    <a:lnTo>
                      <a:pt x="538" y="348"/>
                    </a:lnTo>
                    <a:lnTo>
                      <a:pt x="536" y="348"/>
                    </a:lnTo>
                    <a:lnTo>
                      <a:pt x="532" y="351"/>
                    </a:lnTo>
                    <a:lnTo>
                      <a:pt x="528" y="351"/>
                    </a:lnTo>
                    <a:lnTo>
                      <a:pt x="525" y="353"/>
                    </a:lnTo>
                    <a:lnTo>
                      <a:pt x="520" y="355"/>
                    </a:lnTo>
                    <a:lnTo>
                      <a:pt x="514" y="356"/>
                    </a:lnTo>
                    <a:lnTo>
                      <a:pt x="508" y="357"/>
                    </a:lnTo>
                    <a:lnTo>
                      <a:pt x="501" y="359"/>
                    </a:lnTo>
                    <a:lnTo>
                      <a:pt x="492" y="360"/>
                    </a:lnTo>
                    <a:lnTo>
                      <a:pt x="485" y="362"/>
                    </a:lnTo>
                    <a:lnTo>
                      <a:pt x="473" y="362"/>
                    </a:lnTo>
                    <a:lnTo>
                      <a:pt x="464" y="363"/>
                    </a:lnTo>
                    <a:lnTo>
                      <a:pt x="451" y="363"/>
                    </a:lnTo>
                    <a:lnTo>
                      <a:pt x="439" y="363"/>
                    </a:lnTo>
                    <a:lnTo>
                      <a:pt x="429" y="364"/>
                    </a:lnTo>
                    <a:lnTo>
                      <a:pt x="423" y="371"/>
                    </a:lnTo>
                    <a:lnTo>
                      <a:pt x="418" y="375"/>
                    </a:lnTo>
                    <a:lnTo>
                      <a:pt x="415" y="382"/>
                    </a:lnTo>
                    <a:lnTo>
                      <a:pt x="412" y="388"/>
                    </a:lnTo>
                    <a:lnTo>
                      <a:pt x="410" y="396"/>
                    </a:lnTo>
                    <a:lnTo>
                      <a:pt x="407" y="403"/>
                    </a:lnTo>
                    <a:lnTo>
                      <a:pt x="405" y="412"/>
                    </a:lnTo>
                    <a:lnTo>
                      <a:pt x="403" y="419"/>
                    </a:lnTo>
                    <a:lnTo>
                      <a:pt x="402" y="428"/>
                    </a:lnTo>
                    <a:lnTo>
                      <a:pt x="400" y="437"/>
                    </a:lnTo>
                    <a:lnTo>
                      <a:pt x="400" y="446"/>
                    </a:lnTo>
                    <a:lnTo>
                      <a:pt x="400" y="455"/>
                    </a:lnTo>
                    <a:lnTo>
                      <a:pt x="400" y="464"/>
                    </a:lnTo>
                    <a:lnTo>
                      <a:pt x="398" y="472"/>
                    </a:lnTo>
                    <a:lnTo>
                      <a:pt x="396" y="481"/>
                    </a:lnTo>
                    <a:lnTo>
                      <a:pt x="392" y="491"/>
                    </a:lnTo>
                    <a:lnTo>
                      <a:pt x="389" y="503"/>
                    </a:lnTo>
                    <a:lnTo>
                      <a:pt x="383" y="514"/>
                    </a:lnTo>
                    <a:lnTo>
                      <a:pt x="377" y="527"/>
                    </a:lnTo>
                    <a:lnTo>
                      <a:pt x="371" y="538"/>
                    </a:lnTo>
                    <a:lnTo>
                      <a:pt x="365" y="550"/>
                    </a:lnTo>
                    <a:lnTo>
                      <a:pt x="356" y="559"/>
                    </a:lnTo>
                    <a:lnTo>
                      <a:pt x="349" y="569"/>
                    </a:lnTo>
                    <a:lnTo>
                      <a:pt x="340" y="576"/>
                    </a:lnTo>
                    <a:lnTo>
                      <a:pt x="331" y="584"/>
                    </a:lnTo>
                    <a:lnTo>
                      <a:pt x="321" y="587"/>
                    </a:lnTo>
                    <a:lnTo>
                      <a:pt x="312" y="592"/>
                    </a:lnTo>
                    <a:lnTo>
                      <a:pt x="302" y="592"/>
                    </a:lnTo>
                    <a:lnTo>
                      <a:pt x="293" y="591"/>
                    </a:lnTo>
                    <a:lnTo>
                      <a:pt x="282" y="587"/>
                    </a:lnTo>
                    <a:lnTo>
                      <a:pt x="274" y="584"/>
                    </a:lnTo>
                    <a:lnTo>
                      <a:pt x="265" y="580"/>
                    </a:lnTo>
                    <a:lnTo>
                      <a:pt x="259" y="576"/>
                    </a:lnTo>
                    <a:lnTo>
                      <a:pt x="252" y="572"/>
                    </a:lnTo>
                    <a:lnTo>
                      <a:pt x="247" y="568"/>
                    </a:lnTo>
                    <a:lnTo>
                      <a:pt x="241" y="565"/>
                    </a:lnTo>
                    <a:lnTo>
                      <a:pt x="239" y="562"/>
                    </a:lnTo>
                    <a:lnTo>
                      <a:pt x="231" y="554"/>
                    </a:lnTo>
                    <a:lnTo>
                      <a:pt x="228" y="550"/>
                    </a:lnTo>
                    <a:lnTo>
                      <a:pt x="227" y="545"/>
                    </a:lnTo>
                    <a:lnTo>
                      <a:pt x="221" y="561"/>
                    </a:lnTo>
                    <a:lnTo>
                      <a:pt x="223" y="562"/>
                    </a:lnTo>
                    <a:lnTo>
                      <a:pt x="228" y="568"/>
                    </a:lnTo>
                    <a:lnTo>
                      <a:pt x="238" y="575"/>
                    </a:lnTo>
                    <a:lnTo>
                      <a:pt x="251" y="585"/>
                    </a:lnTo>
                    <a:lnTo>
                      <a:pt x="266" y="595"/>
                    </a:lnTo>
                    <a:lnTo>
                      <a:pt x="284" y="607"/>
                    </a:lnTo>
                    <a:lnTo>
                      <a:pt x="304" y="617"/>
                    </a:lnTo>
                    <a:lnTo>
                      <a:pt x="326" y="627"/>
                    </a:lnTo>
                    <a:lnTo>
                      <a:pt x="349" y="634"/>
                    </a:lnTo>
                    <a:lnTo>
                      <a:pt x="373" y="637"/>
                    </a:lnTo>
                    <a:lnTo>
                      <a:pt x="397" y="636"/>
                    </a:lnTo>
                    <a:lnTo>
                      <a:pt x="423" y="633"/>
                    </a:lnTo>
                    <a:lnTo>
                      <a:pt x="446" y="623"/>
                    </a:lnTo>
                    <a:lnTo>
                      <a:pt x="470" y="606"/>
                    </a:lnTo>
                    <a:lnTo>
                      <a:pt x="492" y="583"/>
                    </a:lnTo>
                    <a:lnTo>
                      <a:pt x="515" y="552"/>
                    </a:lnTo>
                    <a:lnTo>
                      <a:pt x="514" y="549"/>
                    </a:lnTo>
                    <a:lnTo>
                      <a:pt x="508" y="544"/>
                    </a:lnTo>
                    <a:lnTo>
                      <a:pt x="503" y="541"/>
                    </a:lnTo>
                    <a:lnTo>
                      <a:pt x="498" y="539"/>
                    </a:lnTo>
                    <a:lnTo>
                      <a:pt x="492" y="535"/>
                    </a:lnTo>
                    <a:lnTo>
                      <a:pt x="487" y="533"/>
                    </a:lnTo>
                    <a:lnTo>
                      <a:pt x="479" y="530"/>
                    </a:lnTo>
                    <a:lnTo>
                      <a:pt x="472" y="527"/>
                    </a:lnTo>
                    <a:lnTo>
                      <a:pt x="467" y="522"/>
                    </a:lnTo>
                    <a:lnTo>
                      <a:pt x="461" y="519"/>
                    </a:lnTo>
                    <a:lnTo>
                      <a:pt x="451" y="511"/>
                    </a:lnTo>
                    <a:lnTo>
                      <a:pt x="446" y="505"/>
                    </a:lnTo>
                    <a:lnTo>
                      <a:pt x="546" y="530"/>
                    </a:lnTo>
                    <a:lnTo>
                      <a:pt x="566" y="468"/>
                    </a:lnTo>
                    <a:lnTo>
                      <a:pt x="569" y="468"/>
                    </a:lnTo>
                    <a:lnTo>
                      <a:pt x="574" y="471"/>
                    </a:lnTo>
                    <a:lnTo>
                      <a:pt x="577" y="472"/>
                    </a:lnTo>
                    <a:lnTo>
                      <a:pt x="583" y="475"/>
                    </a:lnTo>
                    <a:lnTo>
                      <a:pt x="588" y="477"/>
                    </a:lnTo>
                    <a:lnTo>
                      <a:pt x="595" y="480"/>
                    </a:lnTo>
                    <a:lnTo>
                      <a:pt x="599" y="481"/>
                    </a:lnTo>
                    <a:lnTo>
                      <a:pt x="606" y="484"/>
                    </a:lnTo>
                    <a:lnTo>
                      <a:pt x="612" y="485"/>
                    </a:lnTo>
                    <a:lnTo>
                      <a:pt x="617" y="487"/>
                    </a:lnTo>
                    <a:lnTo>
                      <a:pt x="623" y="488"/>
                    </a:lnTo>
                    <a:lnTo>
                      <a:pt x="628" y="489"/>
                    </a:lnTo>
                    <a:lnTo>
                      <a:pt x="634" y="489"/>
                    </a:lnTo>
                    <a:lnTo>
                      <a:pt x="639" y="489"/>
                    </a:lnTo>
                    <a:lnTo>
                      <a:pt x="640" y="486"/>
                    </a:lnTo>
                    <a:lnTo>
                      <a:pt x="643" y="482"/>
                    </a:lnTo>
                    <a:lnTo>
                      <a:pt x="643" y="476"/>
                    </a:lnTo>
                    <a:lnTo>
                      <a:pt x="644" y="469"/>
                    </a:lnTo>
                    <a:lnTo>
                      <a:pt x="641" y="459"/>
                    </a:lnTo>
                    <a:lnTo>
                      <a:pt x="640" y="449"/>
                    </a:lnTo>
                    <a:lnTo>
                      <a:pt x="638" y="439"/>
                    </a:lnTo>
                    <a:lnTo>
                      <a:pt x="636" y="429"/>
                    </a:lnTo>
                    <a:lnTo>
                      <a:pt x="632" y="417"/>
                    </a:lnTo>
                    <a:lnTo>
                      <a:pt x="628" y="407"/>
                    </a:lnTo>
                    <a:lnTo>
                      <a:pt x="626" y="397"/>
                    </a:lnTo>
                    <a:lnTo>
                      <a:pt x="624" y="388"/>
                    </a:lnTo>
                    <a:lnTo>
                      <a:pt x="620" y="378"/>
                    </a:lnTo>
                    <a:lnTo>
                      <a:pt x="618" y="372"/>
                    </a:lnTo>
                    <a:lnTo>
                      <a:pt x="617" y="366"/>
                    </a:lnTo>
                    <a:lnTo>
                      <a:pt x="617" y="364"/>
                    </a:lnTo>
                    <a:lnTo>
                      <a:pt x="617" y="360"/>
                    </a:lnTo>
                    <a:lnTo>
                      <a:pt x="622" y="354"/>
                    </a:lnTo>
                    <a:lnTo>
                      <a:pt x="627" y="346"/>
                    </a:lnTo>
                    <a:lnTo>
                      <a:pt x="635" y="339"/>
                    </a:lnTo>
                    <a:lnTo>
                      <a:pt x="643" y="328"/>
                    </a:lnTo>
                    <a:lnTo>
                      <a:pt x="651" y="315"/>
                    </a:lnTo>
                    <a:lnTo>
                      <a:pt x="661" y="302"/>
                    </a:lnTo>
                    <a:lnTo>
                      <a:pt x="670" y="288"/>
                    </a:lnTo>
                    <a:lnTo>
                      <a:pt x="676" y="271"/>
                    </a:lnTo>
                    <a:lnTo>
                      <a:pt x="682" y="254"/>
                    </a:lnTo>
                    <a:lnTo>
                      <a:pt x="686" y="235"/>
                    </a:lnTo>
                    <a:lnTo>
                      <a:pt x="686" y="216"/>
                    </a:lnTo>
                    <a:lnTo>
                      <a:pt x="684" y="194"/>
                    </a:lnTo>
                    <a:lnTo>
                      <a:pt x="677" y="173"/>
                    </a:lnTo>
                    <a:lnTo>
                      <a:pt x="666" y="151"/>
                    </a:lnTo>
                    <a:lnTo>
                      <a:pt x="651" y="129"/>
                    </a:lnTo>
                    <a:lnTo>
                      <a:pt x="674" y="88"/>
                    </a:lnTo>
                    <a:lnTo>
                      <a:pt x="672" y="86"/>
                    </a:lnTo>
                    <a:lnTo>
                      <a:pt x="670" y="83"/>
                    </a:lnTo>
                    <a:lnTo>
                      <a:pt x="666" y="78"/>
                    </a:lnTo>
                    <a:lnTo>
                      <a:pt x="661" y="73"/>
                    </a:lnTo>
                    <a:lnTo>
                      <a:pt x="654" y="67"/>
                    </a:lnTo>
                    <a:lnTo>
                      <a:pt x="646" y="60"/>
                    </a:lnTo>
                    <a:lnTo>
                      <a:pt x="636" y="52"/>
                    </a:lnTo>
                    <a:lnTo>
                      <a:pt x="626" y="45"/>
                    </a:lnTo>
                    <a:lnTo>
                      <a:pt x="613" y="36"/>
                    </a:lnTo>
                    <a:lnTo>
                      <a:pt x="599" y="29"/>
                    </a:lnTo>
                    <a:lnTo>
                      <a:pt x="584" y="21"/>
                    </a:lnTo>
                    <a:lnTo>
                      <a:pt x="570" y="16"/>
                    </a:lnTo>
                    <a:lnTo>
                      <a:pt x="551" y="9"/>
                    </a:lnTo>
                    <a:lnTo>
                      <a:pt x="533" y="6"/>
                    </a:lnTo>
                    <a:lnTo>
                      <a:pt x="513" y="3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500" y="5"/>
                    </a:lnTo>
                    <a:lnTo>
                      <a:pt x="507" y="8"/>
                    </a:lnTo>
                    <a:lnTo>
                      <a:pt x="513" y="9"/>
                    </a:lnTo>
                    <a:lnTo>
                      <a:pt x="522" y="13"/>
                    </a:lnTo>
                    <a:lnTo>
                      <a:pt x="531" y="17"/>
                    </a:lnTo>
                    <a:lnTo>
                      <a:pt x="541" y="21"/>
                    </a:lnTo>
                    <a:lnTo>
                      <a:pt x="550" y="26"/>
                    </a:lnTo>
                    <a:lnTo>
                      <a:pt x="560" y="31"/>
                    </a:lnTo>
                    <a:lnTo>
                      <a:pt x="570" y="36"/>
                    </a:lnTo>
                    <a:lnTo>
                      <a:pt x="580" y="42"/>
                    </a:lnTo>
                    <a:lnTo>
                      <a:pt x="587" y="48"/>
                    </a:lnTo>
                    <a:lnTo>
                      <a:pt x="596" y="55"/>
                    </a:lnTo>
                    <a:lnTo>
                      <a:pt x="604" y="61"/>
                    </a:lnTo>
                    <a:lnTo>
                      <a:pt x="611" y="69"/>
                    </a:lnTo>
                    <a:lnTo>
                      <a:pt x="607" y="67"/>
                    </a:lnTo>
                    <a:lnTo>
                      <a:pt x="599" y="66"/>
                    </a:lnTo>
                    <a:lnTo>
                      <a:pt x="594" y="63"/>
                    </a:lnTo>
                    <a:lnTo>
                      <a:pt x="588" y="62"/>
                    </a:lnTo>
                    <a:lnTo>
                      <a:pt x="583" y="60"/>
                    </a:lnTo>
                    <a:lnTo>
                      <a:pt x="576" y="59"/>
                    </a:lnTo>
                    <a:lnTo>
                      <a:pt x="570" y="56"/>
                    </a:lnTo>
                    <a:lnTo>
                      <a:pt x="562" y="55"/>
                    </a:lnTo>
                    <a:lnTo>
                      <a:pt x="555" y="53"/>
                    </a:lnTo>
                    <a:lnTo>
                      <a:pt x="549" y="52"/>
                    </a:lnTo>
                    <a:lnTo>
                      <a:pt x="542" y="50"/>
                    </a:lnTo>
                    <a:lnTo>
                      <a:pt x="538" y="49"/>
                    </a:lnTo>
                    <a:lnTo>
                      <a:pt x="531" y="49"/>
                    </a:lnTo>
                    <a:lnTo>
                      <a:pt x="528" y="49"/>
                    </a:lnTo>
                    <a:lnTo>
                      <a:pt x="524" y="62"/>
                    </a:lnTo>
                    <a:lnTo>
                      <a:pt x="527" y="62"/>
                    </a:lnTo>
                    <a:lnTo>
                      <a:pt x="536" y="63"/>
                    </a:lnTo>
                    <a:lnTo>
                      <a:pt x="542" y="63"/>
                    </a:lnTo>
                    <a:lnTo>
                      <a:pt x="549" y="65"/>
                    </a:lnTo>
                    <a:lnTo>
                      <a:pt x="556" y="66"/>
                    </a:lnTo>
                    <a:lnTo>
                      <a:pt x="565" y="68"/>
                    </a:lnTo>
                    <a:lnTo>
                      <a:pt x="573" y="69"/>
                    </a:lnTo>
                    <a:lnTo>
                      <a:pt x="582" y="72"/>
                    </a:lnTo>
                    <a:lnTo>
                      <a:pt x="590" y="76"/>
                    </a:lnTo>
                    <a:lnTo>
                      <a:pt x="597" y="78"/>
                    </a:lnTo>
                    <a:lnTo>
                      <a:pt x="604" y="81"/>
                    </a:lnTo>
                    <a:lnTo>
                      <a:pt x="611" y="86"/>
                    </a:lnTo>
                    <a:lnTo>
                      <a:pt x="616" y="90"/>
                    </a:lnTo>
                    <a:lnTo>
                      <a:pt x="619" y="95"/>
                    </a:lnTo>
                    <a:lnTo>
                      <a:pt x="616" y="93"/>
                    </a:lnTo>
                    <a:lnTo>
                      <a:pt x="606" y="91"/>
                    </a:lnTo>
                    <a:lnTo>
                      <a:pt x="592" y="88"/>
                    </a:lnTo>
                    <a:lnTo>
                      <a:pt x="572" y="84"/>
                    </a:lnTo>
                    <a:lnTo>
                      <a:pt x="549" y="81"/>
                    </a:lnTo>
                    <a:lnTo>
                      <a:pt x="522" y="80"/>
                    </a:lnTo>
                    <a:lnTo>
                      <a:pt x="492" y="82"/>
                    </a:lnTo>
                    <a:lnTo>
                      <a:pt x="461" y="89"/>
                    </a:lnTo>
                    <a:lnTo>
                      <a:pt x="427" y="97"/>
                    </a:lnTo>
                    <a:lnTo>
                      <a:pt x="393" y="112"/>
                    </a:lnTo>
                    <a:lnTo>
                      <a:pt x="358" y="132"/>
                    </a:lnTo>
                    <a:lnTo>
                      <a:pt x="325" y="160"/>
                    </a:lnTo>
                    <a:lnTo>
                      <a:pt x="292" y="194"/>
                    </a:lnTo>
                    <a:lnTo>
                      <a:pt x="262" y="239"/>
                    </a:lnTo>
                    <a:lnTo>
                      <a:pt x="234" y="291"/>
                    </a:lnTo>
                    <a:lnTo>
                      <a:pt x="209" y="356"/>
                    </a:lnTo>
                    <a:lnTo>
                      <a:pt x="208" y="354"/>
                    </a:lnTo>
                    <a:lnTo>
                      <a:pt x="208" y="349"/>
                    </a:lnTo>
                    <a:lnTo>
                      <a:pt x="207" y="341"/>
                    </a:lnTo>
                    <a:lnTo>
                      <a:pt x="208" y="332"/>
                    </a:lnTo>
                    <a:lnTo>
                      <a:pt x="208" y="319"/>
                    </a:lnTo>
                    <a:lnTo>
                      <a:pt x="211" y="304"/>
                    </a:lnTo>
                    <a:lnTo>
                      <a:pt x="215" y="288"/>
                    </a:lnTo>
                    <a:lnTo>
                      <a:pt x="220" y="271"/>
                    </a:lnTo>
                    <a:lnTo>
                      <a:pt x="227" y="252"/>
                    </a:lnTo>
                    <a:lnTo>
                      <a:pt x="237" y="231"/>
                    </a:lnTo>
                    <a:lnTo>
                      <a:pt x="249" y="210"/>
                    </a:lnTo>
                    <a:lnTo>
                      <a:pt x="265" y="191"/>
                    </a:lnTo>
                    <a:lnTo>
                      <a:pt x="283" y="168"/>
                    </a:lnTo>
                    <a:lnTo>
                      <a:pt x="307" y="147"/>
                    </a:lnTo>
                    <a:lnTo>
                      <a:pt x="331" y="125"/>
                    </a:lnTo>
                    <a:lnTo>
                      <a:pt x="363" y="105"/>
                    </a:lnTo>
                    <a:lnTo>
                      <a:pt x="342" y="94"/>
                    </a:lnTo>
                    <a:lnTo>
                      <a:pt x="339" y="95"/>
                    </a:lnTo>
                    <a:lnTo>
                      <a:pt x="333" y="100"/>
                    </a:lnTo>
                    <a:lnTo>
                      <a:pt x="324" y="104"/>
                    </a:lnTo>
                    <a:lnTo>
                      <a:pt x="314" y="113"/>
                    </a:lnTo>
                    <a:lnTo>
                      <a:pt x="301" y="124"/>
                    </a:lnTo>
                    <a:lnTo>
                      <a:pt x="287" y="136"/>
                    </a:lnTo>
                    <a:lnTo>
                      <a:pt x="271" y="152"/>
                    </a:lnTo>
                    <a:lnTo>
                      <a:pt x="255" y="171"/>
                    </a:lnTo>
                    <a:lnTo>
                      <a:pt x="238" y="187"/>
                    </a:lnTo>
                    <a:lnTo>
                      <a:pt x="220" y="208"/>
                    </a:lnTo>
                    <a:lnTo>
                      <a:pt x="205" y="229"/>
                    </a:lnTo>
                    <a:lnTo>
                      <a:pt x="190" y="254"/>
                    </a:lnTo>
                    <a:lnTo>
                      <a:pt x="176" y="278"/>
                    </a:lnTo>
                    <a:lnTo>
                      <a:pt x="165" y="304"/>
                    </a:lnTo>
                    <a:lnTo>
                      <a:pt x="156" y="332"/>
                    </a:lnTo>
                    <a:lnTo>
                      <a:pt x="150" y="361"/>
                    </a:lnTo>
                    <a:lnTo>
                      <a:pt x="150" y="359"/>
                    </a:lnTo>
                    <a:lnTo>
                      <a:pt x="148" y="356"/>
                    </a:lnTo>
                    <a:lnTo>
                      <a:pt x="147" y="349"/>
                    </a:lnTo>
                    <a:lnTo>
                      <a:pt x="146" y="342"/>
                    </a:lnTo>
                    <a:lnTo>
                      <a:pt x="145" y="332"/>
                    </a:lnTo>
                    <a:lnTo>
                      <a:pt x="145" y="321"/>
                    </a:lnTo>
                    <a:lnTo>
                      <a:pt x="146" y="308"/>
                    </a:lnTo>
                    <a:lnTo>
                      <a:pt x="150" y="293"/>
                    </a:lnTo>
                    <a:lnTo>
                      <a:pt x="151" y="277"/>
                    </a:lnTo>
                    <a:lnTo>
                      <a:pt x="156" y="261"/>
                    </a:lnTo>
                    <a:lnTo>
                      <a:pt x="162" y="243"/>
                    </a:lnTo>
                    <a:lnTo>
                      <a:pt x="172" y="226"/>
                    </a:lnTo>
                    <a:lnTo>
                      <a:pt x="183" y="206"/>
                    </a:lnTo>
                    <a:lnTo>
                      <a:pt x="197" y="188"/>
                    </a:lnTo>
                    <a:lnTo>
                      <a:pt x="214" y="170"/>
                    </a:lnTo>
                    <a:lnTo>
                      <a:pt x="235" y="151"/>
                    </a:lnTo>
                    <a:lnTo>
                      <a:pt x="208" y="146"/>
                    </a:lnTo>
                    <a:lnTo>
                      <a:pt x="206" y="146"/>
                    </a:lnTo>
                    <a:lnTo>
                      <a:pt x="204" y="149"/>
                    </a:lnTo>
                    <a:lnTo>
                      <a:pt x="197" y="154"/>
                    </a:lnTo>
                    <a:lnTo>
                      <a:pt x="192" y="161"/>
                    </a:lnTo>
                    <a:lnTo>
                      <a:pt x="183" y="170"/>
                    </a:lnTo>
                    <a:lnTo>
                      <a:pt x="174" y="178"/>
                    </a:lnTo>
                    <a:lnTo>
                      <a:pt x="164" y="189"/>
                    </a:lnTo>
                    <a:lnTo>
                      <a:pt x="154" y="203"/>
                    </a:lnTo>
                    <a:lnTo>
                      <a:pt x="143" y="215"/>
                    </a:lnTo>
                    <a:lnTo>
                      <a:pt x="132" y="229"/>
                    </a:lnTo>
                    <a:lnTo>
                      <a:pt x="122" y="243"/>
                    </a:lnTo>
                    <a:lnTo>
                      <a:pt x="113" y="258"/>
                    </a:lnTo>
                    <a:lnTo>
                      <a:pt x="103" y="273"/>
                    </a:lnTo>
                    <a:lnTo>
                      <a:pt x="96" y="288"/>
                    </a:lnTo>
                    <a:lnTo>
                      <a:pt x="90" y="304"/>
                    </a:lnTo>
                    <a:lnTo>
                      <a:pt x="87" y="321"/>
                    </a:lnTo>
                    <a:lnTo>
                      <a:pt x="85" y="318"/>
                    </a:lnTo>
                    <a:lnTo>
                      <a:pt x="85" y="311"/>
                    </a:lnTo>
                    <a:lnTo>
                      <a:pt x="85" y="300"/>
                    </a:lnTo>
                    <a:lnTo>
                      <a:pt x="87" y="287"/>
                    </a:lnTo>
                    <a:lnTo>
                      <a:pt x="89" y="269"/>
                    </a:lnTo>
                    <a:lnTo>
                      <a:pt x="93" y="250"/>
                    </a:lnTo>
                    <a:lnTo>
                      <a:pt x="101" y="229"/>
                    </a:lnTo>
                    <a:lnTo>
                      <a:pt x="111" y="206"/>
                    </a:lnTo>
                    <a:lnTo>
                      <a:pt x="123" y="182"/>
                    </a:lnTo>
                    <a:lnTo>
                      <a:pt x="140" y="156"/>
                    </a:lnTo>
                    <a:lnTo>
                      <a:pt x="161" y="130"/>
                    </a:lnTo>
                    <a:lnTo>
                      <a:pt x="187" y="105"/>
                    </a:lnTo>
                    <a:lnTo>
                      <a:pt x="218" y="79"/>
                    </a:lnTo>
                    <a:lnTo>
                      <a:pt x="256" y="56"/>
                    </a:lnTo>
                    <a:lnTo>
                      <a:pt x="298" y="32"/>
                    </a:lnTo>
                    <a:lnTo>
                      <a:pt x="350" y="13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6" name="Freeform 40"/>
              <p:cNvSpPr>
                <a:spLocks/>
              </p:cNvSpPr>
              <p:nvPr/>
            </p:nvSpPr>
            <p:spPr bwMode="auto">
              <a:xfrm flipH="1">
                <a:off x="4361" y="1767"/>
                <a:ext cx="87" cy="80"/>
              </a:xfrm>
              <a:custGeom>
                <a:avLst/>
                <a:gdLst>
                  <a:gd name="T0" fmla="*/ 79 w 172"/>
                  <a:gd name="T1" fmla="*/ 69 h 160"/>
                  <a:gd name="T2" fmla="*/ 65 w 172"/>
                  <a:gd name="T3" fmla="*/ 63 h 160"/>
                  <a:gd name="T4" fmla="*/ 55 w 172"/>
                  <a:gd name="T5" fmla="*/ 56 h 160"/>
                  <a:gd name="T6" fmla="*/ 46 w 172"/>
                  <a:gd name="T7" fmla="*/ 50 h 160"/>
                  <a:gd name="T8" fmla="*/ 38 w 172"/>
                  <a:gd name="T9" fmla="*/ 44 h 160"/>
                  <a:gd name="T10" fmla="*/ 32 w 172"/>
                  <a:gd name="T11" fmla="*/ 37 h 160"/>
                  <a:gd name="T12" fmla="*/ 25 w 172"/>
                  <a:gd name="T13" fmla="*/ 30 h 160"/>
                  <a:gd name="T14" fmla="*/ 18 w 172"/>
                  <a:gd name="T15" fmla="*/ 24 h 160"/>
                  <a:gd name="T16" fmla="*/ 15 w 172"/>
                  <a:gd name="T17" fmla="*/ 20 h 160"/>
                  <a:gd name="T18" fmla="*/ 17 w 172"/>
                  <a:gd name="T19" fmla="*/ 17 h 160"/>
                  <a:gd name="T20" fmla="*/ 21 w 172"/>
                  <a:gd name="T21" fmla="*/ 14 h 160"/>
                  <a:gd name="T22" fmla="*/ 27 w 172"/>
                  <a:gd name="T23" fmla="*/ 11 h 160"/>
                  <a:gd name="T24" fmla="*/ 36 w 172"/>
                  <a:gd name="T25" fmla="*/ 10 h 160"/>
                  <a:gd name="T26" fmla="*/ 48 w 172"/>
                  <a:gd name="T27" fmla="*/ 10 h 160"/>
                  <a:gd name="T28" fmla="*/ 63 w 172"/>
                  <a:gd name="T29" fmla="*/ 13 h 160"/>
                  <a:gd name="T30" fmla="*/ 82 w 172"/>
                  <a:gd name="T31" fmla="*/ 8 h 160"/>
                  <a:gd name="T32" fmla="*/ 80 w 172"/>
                  <a:gd name="T33" fmla="*/ 7 h 160"/>
                  <a:gd name="T34" fmla="*/ 75 w 172"/>
                  <a:gd name="T35" fmla="*/ 5 h 160"/>
                  <a:gd name="T36" fmla="*/ 68 w 172"/>
                  <a:gd name="T37" fmla="*/ 3 h 160"/>
                  <a:gd name="T38" fmla="*/ 58 w 172"/>
                  <a:gd name="T39" fmla="*/ 2 h 160"/>
                  <a:gd name="T40" fmla="*/ 46 w 172"/>
                  <a:gd name="T41" fmla="*/ 0 h 160"/>
                  <a:gd name="T42" fmla="*/ 32 w 172"/>
                  <a:gd name="T43" fmla="*/ 3 h 160"/>
                  <a:gd name="T44" fmla="*/ 16 w 172"/>
                  <a:gd name="T45" fmla="*/ 6 h 160"/>
                  <a:gd name="T46" fmla="*/ 0 w 172"/>
                  <a:gd name="T47" fmla="*/ 14 h 160"/>
                  <a:gd name="T48" fmla="*/ 2 w 172"/>
                  <a:gd name="T49" fmla="*/ 18 h 160"/>
                  <a:gd name="T50" fmla="*/ 5 w 172"/>
                  <a:gd name="T51" fmla="*/ 24 h 160"/>
                  <a:gd name="T52" fmla="*/ 11 w 172"/>
                  <a:gd name="T53" fmla="*/ 33 h 160"/>
                  <a:gd name="T54" fmla="*/ 20 w 172"/>
                  <a:gd name="T55" fmla="*/ 43 h 160"/>
                  <a:gd name="T56" fmla="*/ 31 w 172"/>
                  <a:gd name="T57" fmla="*/ 54 h 160"/>
                  <a:gd name="T58" fmla="*/ 45 w 172"/>
                  <a:gd name="T59" fmla="*/ 65 h 160"/>
                  <a:gd name="T60" fmla="*/ 62 w 172"/>
                  <a:gd name="T61" fmla="*/ 75 h 160"/>
                  <a:gd name="T62" fmla="*/ 87 w 172"/>
                  <a:gd name="T63" fmla="*/ 73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2" h="160">
                    <a:moveTo>
                      <a:pt x="172" y="145"/>
                    </a:moveTo>
                    <a:lnTo>
                      <a:pt x="157" y="138"/>
                    </a:lnTo>
                    <a:lnTo>
                      <a:pt x="142" y="132"/>
                    </a:lnTo>
                    <a:lnTo>
                      <a:pt x="129" y="125"/>
                    </a:lnTo>
                    <a:lnTo>
                      <a:pt x="119" y="120"/>
                    </a:lnTo>
                    <a:lnTo>
                      <a:pt x="108" y="112"/>
                    </a:lnTo>
                    <a:lnTo>
                      <a:pt x="100" y="107"/>
                    </a:lnTo>
                    <a:lnTo>
                      <a:pt x="90" y="100"/>
                    </a:lnTo>
                    <a:lnTo>
                      <a:pt x="84" y="94"/>
                    </a:lnTo>
                    <a:lnTo>
                      <a:pt x="76" y="88"/>
                    </a:lnTo>
                    <a:lnTo>
                      <a:pt x="69" y="80"/>
                    </a:lnTo>
                    <a:lnTo>
                      <a:pt x="63" y="73"/>
                    </a:lnTo>
                    <a:lnTo>
                      <a:pt x="56" y="67"/>
                    </a:lnTo>
                    <a:lnTo>
                      <a:pt x="50" y="60"/>
                    </a:lnTo>
                    <a:lnTo>
                      <a:pt x="43" y="54"/>
                    </a:lnTo>
                    <a:lnTo>
                      <a:pt x="36" y="48"/>
                    </a:lnTo>
                    <a:lnTo>
                      <a:pt x="30" y="43"/>
                    </a:lnTo>
                    <a:lnTo>
                      <a:pt x="30" y="40"/>
                    </a:lnTo>
                    <a:lnTo>
                      <a:pt x="32" y="36"/>
                    </a:lnTo>
                    <a:lnTo>
                      <a:pt x="34" y="33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63" y="20"/>
                    </a:lnTo>
                    <a:lnTo>
                      <a:pt x="72" y="19"/>
                    </a:lnTo>
                    <a:lnTo>
                      <a:pt x="83" y="19"/>
                    </a:lnTo>
                    <a:lnTo>
                      <a:pt x="94" y="19"/>
                    </a:lnTo>
                    <a:lnTo>
                      <a:pt x="109" y="22"/>
                    </a:lnTo>
                    <a:lnTo>
                      <a:pt x="125" y="25"/>
                    </a:lnTo>
                    <a:lnTo>
                      <a:pt x="145" y="30"/>
                    </a:lnTo>
                    <a:lnTo>
                      <a:pt x="162" y="15"/>
                    </a:lnTo>
                    <a:lnTo>
                      <a:pt x="160" y="14"/>
                    </a:lnTo>
                    <a:lnTo>
                      <a:pt x="158" y="13"/>
                    </a:lnTo>
                    <a:lnTo>
                      <a:pt x="155" y="10"/>
                    </a:lnTo>
                    <a:lnTo>
                      <a:pt x="149" y="9"/>
                    </a:lnTo>
                    <a:lnTo>
                      <a:pt x="142" y="7"/>
                    </a:lnTo>
                    <a:lnTo>
                      <a:pt x="134" y="5"/>
                    </a:lnTo>
                    <a:lnTo>
                      <a:pt x="124" y="3"/>
                    </a:lnTo>
                    <a:lnTo>
                      <a:pt x="115" y="3"/>
                    </a:lnTo>
                    <a:lnTo>
                      <a:pt x="103" y="0"/>
                    </a:lnTo>
                    <a:lnTo>
                      <a:pt x="90" y="0"/>
                    </a:lnTo>
                    <a:lnTo>
                      <a:pt x="77" y="2"/>
                    </a:lnTo>
                    <a:lnTo>
                      <a:pt x="64" y="5"/>
                    </a:lnTo>
                    <a:lnTo>
                      <a:pt x="47" y="7"/>
                    </a:lnTo>
                    <a:lnTo>
                      <a:pt x="32" y="12"/>
                    </a:lnTo>
                    <a:lnTo>
                      <a:pt x="16" y="18"/>
                    </a:lnTo>
                    <a:lnTo>
                      <a:pt x="0" y="28"/>
                    </a:lnTo>
                    <a:lnTo>
                      <a:pt x="1" y="31"/>
                    </a:lnTo>
                    <a:lnTo>
                      <a:pt x="3" y="35"/>
                    </a:lnTo>
                    <a:lnTo>
                      <a:pt x="8" y="41"/>
                    </a:lnTo>
                    <a:lnTo>
                      <a:pt x="10" y="47"/>
                    </a:lnTo>
                    <a:lnTo>
                      <a:pt x="16" y="55"/>
                    </a:lnTo>
                    <a:lnTo>
                      <a:pt x="22" y="65"/>
                    </a:lnTo>
                    <a:lnTo>
                      <a:pt x="31" y="76"/>
                    </a:lnTo>
                    <a:lnTo>
                      <a:pt x="40" y="85"/>
                    </a:lnTo>
                    <a:lnTo>
                      <a:pt x="51" y="96"/>
                    </a:lnTo>
                    <a:lnTo>
                      <a:pt x="62" y="107"/>
                    </a:lnTo>
                    <a:lnTo>
                      <a:pt x="76" y="119"/>
                    </a:lnTo>
                    <a:lnTo>
                      <a:pt x="89" y="129"/>
                    </a:lnTo>
                    <a:lnTo>
                      <a:pt x="106" y="140"/>
                    </a:lnTo>
                    <a:lnTo>
                      <a:pt x="123" y="150"/>
                    </a:lnTo>
                    <a:lnTo>
                      <a:pt x="142" y="160"/>
                    </a:lnTo>
                    <a:lnTo>
                      <a:pt x="172" y="145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7" name="Freeform 41"/>
              <p:cNvSpPr>
                <a:spLocks/>
              </p:cNvSpPr>
              <p:nvPr/>
            </p:nvSpPr>
            <p:spPr bwMode="auto">
              <a:xfrm flipH="1">
                <a:off x="4311" y="1742"/>
                <a:ext cx="75" cy="39"/>
              </a:xfrm>
              <a:custGeom>
                <a:avLst/>
                <a:gdLst>
                  <a:gd name="T0" fmla="*/ 0 w 150"/>
                  <a:gd name="T1" fmla="*/ 8 h 77"/>
                  <a:gd name="T2" fmla="*/ 2 w 150"/>
                  <a:gd name="T3" fmla="*/ 8 h 77"/>
                  <a:gd name="T4" fmla="*/ 4 w 150"/>
                  <a:gd name="T5" fmla="*/ 8 h 77"/>
                  <a:gd name="T6" fmla="*/ 8 w 150"/>
                  <a:gd name="T7" fmla="*/ 8 h 77"/>
                  <a:gd name="T8" fmla="*/ 12 w 150"/>
                  <a:gd name="T9" fmla="*/ 8 h 77"/>
                  <a:gd name="T10" fmla="*/ 17 w 150"/>
                  <a:gd name="T11" fmla="*/ 9 h 77"/>
                  <a:gd name="T12" fmla="*/ 21 w 150"/>
                  <a:gd name="T13" fmla="*/ 10 h 77"/>
                  <a:gd name="T14" fmla="*/ 27 w 150"/>
                  <a:gd name="T15" fmla="*/ 11 h 77"/>
                  <a:gd name="T16" fmla="*/ 33 w 150"/>
                  <a:gd name="T17" fmla="*/ 12 h 77"/>
                  <a:gd name="T18" fmla="*/ 38 w 150"/>
                  <a:gd name="T19" fmla="*/ 14 h 77"/>
                  <a:gd name="T20" fmla="*/ 44 w 150"/>
                  <a:gd name="T21" fmla="*/ 17 h 77"/>
                  <a:gd name="T22" fmla="*/ 50 w 150"/>
                  <a:gd name="T23" fmla="*/ 19 h 77"/>
                  <a:gd name="T24" fmla="*/ 55 w 150"/>
                  <a:gd name="T25" fmla="*/ 23 h 77"/>
                  <a:gd name="T26" fmla="*/ 60 w 150"/>
                  <a:gd name="T27" fmla="*/ 28 h 77"/>
                  <a:gd name="T28" fmla="*/ 64 w 150"/>
                  <a:gd name="T29" fmla="*/ 32 h 77"/>
                  <a:gd name="T30" fmla="*/ 69 w 150"/>
                  <a:gd name="T31" fmla="*/ 39 h 77"/>
                  <a:gd name="T32" fmla="*/ 75 w 150"/>
                  <a:gd name="T33" fmla="*/ 29 h 77"/>
                  <a:gd name="T34" fmla="*/ 74 w 150"/>
                  <a:gd name="T35" fmla="*/ 27 h 77"/>
                  <a:gd name="T36" fmla="*/ 70 w 150"/>
                  <a:gd name="T37" fmla="*/ 23 h 77"/>
                  <a:gd name="T38" fmla="*/ 67 w 150"/>
                  <a:gd name="T39" fmla="*/ 20 h 77"/>
                  <a:gd name="T40" fmla="*/ 64 w 150"/>
                  <a:gd name="T41" fmla="*/ 17 h 77"/>
                  <a:gd name="T42" fmla="*/ 61 w 150"/>
                  <a:gd name="T43" fmla="*/ 15 h 77"/>
                  <a:gd name="T44" fmla="*/ 57 w 150"/>
                  <a:gd name="T45" fmla="*/ 12 h 77"/>
                  <a:gd name="T46" fmla="*/ 51 w 150"/>
                  <a:gd name="T47" fmla="*/ 10 h 77"/>
                  <a:gd name="T48" fmla="*/ 46 w 150"/>
                  <a:gd name="T49" fmla="*/ 7 h 77"/>
                  <a:gd name="T50" fmla="*/ 40 w 150"/>
                  <a:gd name="T51" fmla="*/ 5 h 77"/>
                  <a:gd name="T52" fmla="*/ 33 w 150"/>
                  <a:gd name="T53" fmla="*/ 2 h 77"/>
                  <a:gd name="T54" fmla="*/ 25 w 150"/>
                  <a:gd name="T55" fmla="*/ 1 h 77"/>
                  <a:gd name="T56" fmla="*/ 18 w 150"/>
                  <a:gd name="T57" fmla="*/ 0 h 77"/>
                  <a:gd name="T58" fmla="*/ 9 w 150"/>
                  <a:gd name="T59" fmla="*/ 0 h 77"/>
                  <a:gd name="T60" fmla="*/ 1 w 150"/>
                  <a:gd name="T61" fmla="*/ 1 h 77"/>
                  <a:gd name="T62" fmla="*/ 0 w 150"/>
                  <a:gd name="T63" fmla="*/ 8 h 77"/>
                  <a:gd name="T64" fmla="*/ 0 w 150"/>
                  <a:gd name="T65" fmla="*/ 8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8" name="Freeform 42"/>
              <p:cNvSpPr>
                <a:spLocks/>
              </p:cNvSpPr>
              <p:nvPr/>
            </p:nvSpPr>
            <p:spPr bwMode="auto">
              <a:xfrm flipH="1">
                <a:off x="4288" y="1851"/>
                <a:ext cx="463" cy="375"/>
              </a:xfrm>
              <a:custGeom>
                <a:avLst/>
                <a:gdLst>
                  <a:gd name="T0" fmla="*/ 316 w 925"/>
                  <a:gd name="T1" fmla="*/ 203 h 750"/>
                  <a:gd name="T2" fmla="*/ 365 w 925"/>
                  <a:gd name="T3" fmla="*/ 161 h 750"/>
                  <a:gd name="T4" fmla="*/ 364 w 925"/>
                  <a:gd name="T5" fmla="*/ 119 h 750"/>
                  <a:gd name="T6" fmla="*/ 356 w 925"/>
                  <a:gd name="T7" fmla="*/ 154 h 750"/>
                  <a:gd name="T8" fmla="*/ 285 w 925"/>
                  <a:gd name="T9" fmla="*/ 204 h 750"/>
                  <a:gd name="T10" fmla="*/ 293 w 925"/>
                  <a:gd name="T11" fmla="*/ 159 h 750"/>
                  <a:gd name="T12" fmla="*/ 216 w 925"/>
                  <a:gd name="T13" fmla="*/ 208 h 750"/>
                  <a:gd name="T14" fmla="*/ 49 w 925"/>
                  <a:gd name="T15" fmla="*/ 158 h 750"/>
                  <a:gd name="T16" fmla="*/ 102 w 925"/>
                  <a:gd name="T17" fmla="*/ 122 h 750"/>
                  <a:gd name="T18" fmla="*/ 142 w 925"/>
                  <a:gd name="T19" fmla="*/ 34 h 750"/>
                  <a:gd name="T20" fmla="*/ 179 w 925"/>
                  <a:gd name="T21" fmla="*/ 7 h 750"/>
                  <a:gd name="T22" fmla="*/ 138 w 925"/>
                  <a:gd name="T23" fmla="*/ 2 h 750"/>
                  <a:gd name="T24" fmla="*/ 74 w 925"/>
                  <a:gd name="T25" fmla="*/ 24 h 750"/>
                  <a:gd name="T26" fmla="*/ 40 w 925"/>
                  <a:gd name="T27" fmla="*/ 45 h 750"/>
                  <a:gd name="T28" fmla="*/ 23 w 925"/>
                  <a:gd name="T29" fmla="*/ 63 h 750"/>
                  <a:gd name="T30" fmla="*/ 1 w 925"/>
                  <a:gd name="T31" fmla="*/ 128 h 750"/>
                  <a:gd name="T32" fmla="*/ 11 w 925"/>
                  <a:gd name="T33" fmla="*/ 193 h 750"/>
                  <a:gd name="T34" fmla="*/ 33 w 925"/>
                  <a:gd name="T35" fmla="*/ 230 h 750"/>
                  <a:gd name="T36" fmla="*/ 161 w 925"/>
                  <a:gd name="T37" fmla="*/ 300 h 750"/>
                  <a:gd name="T38" fmla="*/ 175 w 925"/>
                  <a:gd name="T39" fmla="*/ 322 h 750"/>
                  <a:gd name="T40" fmla="*/ 195 w 925"/>
                  <a:gd name="T41" fmla="*/ 337 h 750"/>
                  <a:gd name="T42" fmla="*/ 211 w 925"/>
                  <a:gd name="T43" fmla="*/ 361 h 750"/>
                  <a:gd name="T44" fmla="*/ 228 w 925"/>
                  <a:gd name="T45" fmla="*/ 375 h 750"/>
                  <a:gd name="T46" fmla="*/ 236 w 925"/>
                  <a:gd name="T47" fmla="*/ 362 h 750"/>
                  <a:gd name="T48" fmla="*/ 228 w 925"/>
                  <a:gd name="T49" fmla="*/ 342 h 750"/>
                  <a:gd name="T50" fmla="*/ 222 w 925"/>
                  <a:gd name="T51" fmla="*/ 324 h 750"/>
                  <a:gd name="T52" fmla="*/ 230 w 925"/>
                  <a:gd name="T53" fmla="*/ 327 h 750"/>
                  <a:gd name="T54" fmla="*/ 248 w 925"/>
                  <a:gd name="T55" fmla="*/ 354 h 750"/>
                  <a:gd name="T56" fmla="*/ 269 w 925"/>
                  <a:gd name="T57" fmla="*/ 363 h 750"/>
                  <a:gd name="T58" fmla="*/ 268 w 925"/>
                  <a:gd name="T59" fmla="*/ 336 h 750"/>
                  <a:gd name="T60" fmla="*/ 257 w 925"/>
                  <a:gd name="T61" fmla="*/ 313 h 750"/>
                  <a:gd name="T62" fmla="*/ 282 w 925"/>
                  <a:gd name="T63" fmla="*/ 329 h 750"/>
                  <a:gd name="T64" fmla="*/ 304 w 925"/>
                  <a:gd name="T65" fmla="*/ 339 h 750"/>
                  <a:gd name="T66" fmla="*/ 304 w 925"/>
                  <a:gd name="T67" fmla="*/ 325 h 750"/>
                  <a:gd name="T68" fmla="*/ 282 w 925"/>
                  <a:gd name="T69" fmla="*/ 291 h 750"/>
                  <a:gd name="T70" fmla="*/ 262 w 925"/>
                  <a:gd name="T71" fmla="*/ 274 h 750"/>
                  <a:gd name="T72" fmla="*/ 248 w 925"/>
                  <a:gd name="T73" fmla="*/ 283 h 750"/>
                  <a:gd name="T74" fmla="*/ 227 w 925"/>
                  <a:gd name="T75" fmla="*/ 275 h 750"/>
                  <a:gd name="T76" fmla="*/ 313 w 925"/>
                  <a:gd name="T77" fmla="*/ 261 h 750"/>
                  <a:gd name="T78" fmla="*/ 309 w 925"/>
                  <a:gd name="T79" fmla="*/ 276 h 750"/>
                  <a:gd name="T80" fmla="*/ 332 w 925"/>
                  <a:gd name="T81" fmla="*/ 302 h 750"/>
                  <a:gd name="T82" fmla="*/ 350 w 925"/>
                  <a:gd name="T83" fmla="*/ 301 h 750"/>
                  <a:gd name="T84" fmla="*/ 350 w 925"/>
                  <a:gd name="T85" fmla="*/ 276 h 750"/>
                  <a:gd name="T86" fmla="*/ 375 w 925"/>
                  <a:gd name="T87" fmla="*/ 288 h 750"/>
                  <a:gd name="T88" fmla="*/ 399 w 925"/>
                  <a:gd name="T89" fmla="*/ 300 h 750"/>
                  <a:gd name="T90" fmla="*/ 411 w 925"/>
                  <a:gd name="T91" fmla="*/ 287 h 750"/>
                  <a:gd name="T92" fmla="*/ 392 w 925"/>
                  <a:gd name="T93" fmla="*/ 272 h 750"/>
                  <a:gd name="T94" fmla="*/ 389 w 925"/>
                  <a:gd name="T95" fmla="*/ 267 h 750"/>
                  <a:gd name="T96" fmla="*/ 415 w 925"/>
                  <a:gd name="T97" fmla="*/ 275 h 750"/>
                  <a:gd name="T98" fmla="*/ 439 w 925"/>
                  <a:gd name="T99" fmla="*/ 272 h 750"/>
                  <a:gd name="T100" fmla="*/ 431 w 925"/>
                  <a:gd name="T101" fmla="*/ 256 h 750"/>
                  <a:gd name="T102" fmla="*/ 406 w 925"/>
                  <a:gd name="T103" fmla="*/ 243 h 750"/>
                  <a:gd name="T104" fmla="*/ 416 w 925"/>
                  <a:gd name="T105" fmla="*/ 240 h 750"/>
                  <a:gd name="T106" fmla="*/ 446 w 925"/>
                  <a:gd name="T107" fmla="*/ 253 h 750"/>
                  <a:gd name="T108" fmla="*/ 463 w 925"/>
                  <a:gd name="T109" fmla="*/ 244 h 750"/>
                  <a:gd name="T110" fmla="*/ 447 w 925"/>
                  <a:gd name="T111" fmla="*/ 232 h 750"/>
                  <a:gd name="T112" fmla="*/ 427 w 925"/>
                  <a:gd name="T113" fmla="*/ 224 h 750"/>
                  <a:gd name="T114" fmla="*/ 392 w 925"/>
                  <a:gd name="T115" fmla="*/ 212 h 7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25" h="750">
                    <a:moveTo>
                      <a:pt x="783" y="423"/>
                    </a:moveTo>
                    <a:lnTo>
                      <a:pt x="691" y="458"/>
                    </a:lnTo>
                    <a:lnTo>
                      <a:pt x="606" y="421"/>
                    </a:lnTo>
                    <a:lnTo>
                      <a:pt x="607" y="418"/>
                    </a:lnTo>
                    <a:lnTo>
                      <a:pt x="613" y="416"/>
                    </a:lnTo>
                    <a:lnTo>
                      <a:pt x="621" y="411"/>
                    </a:lnTo>
                    <a:lnTo>
                      <a:pt x="632" y="405"/>
                    </a:lnTo>
                    <a:lnTo>
                      <a:pt x="643" y="396"/>
                    </a:lnTo>
                    <a:lnTo>
                      <a:pt x="659" y="387"/>
                    </a:lnTo>
                    <a:lnTo>
                      <a:pt x="672" y="376"/>
                    </a:lnTo>
                    <a:lnTo>
                      <a:pt x="689" y="365"/>
                    </a:lnTo>
                    <a:lnTo>
                      <a:pt x="703" y="351"/>
                    </a:lnTo>
                    <a:lnTo>
                      <a:pt x="717" y="338"/>
                    </a:lnTo>
                    <a:lnTo>
                      <a:pt x="730" y="321"/>
                    </a:lnTo>
                    <a:lnTo>
                      <a:pt x="741" y="304"/>
                    </a:lnTo>
                    <a:lnTo>
                      <a:pt x="751" y="286"/>
                    </a:lnTo>
                    <a:lnTo>
                      <a:pt x="756" y="267"/>
                    </a:lnTo>
                    <a:lnTo>
                      <a:pt x="758" y="247"/>
                    </a:lnTo>
                    <a:lnTo>
                      <a:pt x="757" y="226"/>
                    </a:lnTo>
                    <a:lnTo>
                      <a:pt x="726" y="235"/>
                    </a:lnTo>
                    <a:lnTo>
                      <a:pt x="727" y="238"/>
                    </a:lnTo>
                    <a:lnTo>
                      <a:pt x="727" y="244"/>
                    </a:lnTo>
                    <a:lnTo>
                      <a:pt x="728" y="251"/>
                    </a:lnTo>
                    <a:lnTo>
                      <a:pt x="727" y="259"/>
                    </a:lnTo>
                    <a:lnTo>
                      <a:pt x="726" y="270"/>
                    </a:lnTo>
                    <a:lnTo>
                      <a:pt x="722" y="281"/>
                    </a:lnTo>
                    <a:lnTo>
                      <a:pt x="718" y="296"/>
                    </a:lnTo>
                    <a:lnTo>
                      <a:pt x="711" y="308"/>
                    </a:lnTo>
                    <a:lnTo>
                      <a:pt x="702" y="323"/>
                    </a:lnTo>
                    <a:lnTo>
                      <a:pt x="689" y="338"/>
                    </a:lnTo>
                    <a:lnTo>
                      <a:pt x="673" y="352"/>
                    </a:lnTo>
                    <a:lnTo>
                      <a:pt x="653" y="366"/>
                    </a:lnTo>
                    <a:lnTo>
                      <a:pt x="630" y="381"/>
                    </a:lnTo>
                    <a:lnTo>
                      <a:pt x="601" y="394"/>
                    </a:lnTo>
                    <a:lnTo>
                      <a:pt x="569" y="408"/>
                    </a:lnTo>
                    <a:lnTo>
                      <a:pt x="535" y="400"/>
                    </a:lnTo>
                    <a:lnTo>
                      <a:pt x="627" y="308"/>
                    </a:lnTo>
                    <a:lnTo>
                      <a:pt x="612" y="292"/>
                    </a:lnTo>
                    <a:lnTo>
                      <a:pt x="609" y="293"/>
                    </a:lnTo>
                    <a:lnTo>
                      <a:pt x="604" y="298"/>
                    </a:lnTo>
                    <a:lnTo>
                      <a:pt x="596" y="306"/>
                    </a:lnTo>
                    <a:lnTo>
                      <a:pt x="585" y="317"/>
                    </a:lnTo>
                    <a:lnTo>
                      <a:pt x="570" y="328"/>
                    </a:lnTo>
                    <a:lnTo>
                      <a:pt x="553" y="342"/>
                    </a:lnTo>
                    <a:lnTo>
                      <a:pt x="533" y="358"/>
                    </a:lnTo>
                    <a:lnTo>
                      <a:pt x="512" y="373"/>
                    </a:lnTo>
                    <a:lnTo>
                      <a:pt x="486" y="387"/>
                    </a:lnTo>
                    <a:lnTo>
                      <a:pt x="460" y="403"/>
                    </a:lnTo>
                    <a:lnTo>
                      <a:pt x="431" y="416"/>
                    </a:lnTo>
                    <a:lnTo>
                      <a:pt x="401" y="429"/>
                    </a:lnTo>
                    <a:lnTo>
                      <a:pt x="369" y="439"/>
                    </a:lnTo>
                    <a:lnTo>
                      <a:pt x="336" y="447"/>
                    </a:lnTo>
                    <a:lnTo>
                      <a:pt x="302" y="453"/>
                    </a:lnTo>
                    <a:lnTo>
                      <a:pt x="266" y="455"/>
                    </a:lnTo>
                    <a:lnTo>
                      <a:pt x="96" y="318"/>
                    </a:lnTo>
                    <a:lnTo>
                      <a:pt x="98" y="316"/>
                    </a:lnTo>
                    <a:lnTo>
                      <a:pt x="105" y="312"/>
                    </a:lnTo>
                    <a:lnTo>
                      <a:pt x="115" y="306"/>
                    </a:lnTo>
                    <a:lnTo>
                      <a:pt x="129" y="298"/>
                    </a:lnTo>
                    <a:lnTo>
                      <a:pt x="146" y="286"/>
                    </a:lnTo>
                    <a:lnTo>
                      <a:pt x="164" y="274"/>
                    </a:lnTo>
                    <a:lnTo>
                      <a:pt x="182" y="258"/>
                    </a:lnTo>
                    <a:lnTo>
                      <a:pt x="203" y="243"/>
                    </a:lnTo>
                    <a:lnTo>
                      <a:pt x="220" y="223"/>
                    </a:lnTo>
                    <a:lnTo>
                      <a:pt x="238" y="201"/>
                    </a:lnTo>
                    <a:lnTo>
                      <a:pt x="253" y="177"/>
                    </a:lnTo>
                    <a:lnTo>
                      <a:pt x="267" y="153"/>
                    </a:lnTo>
                    <a:lnTo>
                      <a:pt x="276" y="126"/>
                    </a:lnTo>
                    <a:lnTo>
                      <a:pt x="283" y="98"/>
                    </a:lnTo>
                    <a:lnTo>
                      <a:pt x="284" y="68"/>
                    </a:lnTo>
                    <a:lnTo>
                      <a:pt x="280" y="37"/>
                    </a:lnTo>
                    <a:lnTo>
                      <a:pt x="381" y="32"/>
                    </a:lnTo>
                    <a:lnTo>
                      <a:pt x="379" y="29"/>
                    </a:lnTo>
                    <a:lnTo>
                      <a:pt x="375" y="24"/>
                    </a:lnTo>
                    <a:lnTo>
                      <a:pt x="369" y="19"/>
                    </a:lnTo>
                    <a:lnTo>
                      <a:pt x="365" y="16"/>
                    </a:lnTo>
                    <a:lnTo>
                      <a:pt x="358" y="13"/>
                    </a:lnTo>
                    <a:lnTo>
                      <a:pt x="353" y="9"/>
                    </a:lnTo>
                    <a:lnTo>
                      <a:pt x="342" y="5"/>
                    </a:lnTo>
                    <a:lnTo>
                      <a:pt x="332" y="3"/>
                    </a:lnTo>
                    <a:lnTo>
                      <a:pt x="319" y="0"/>
                    </a:lnTo>
                    <a:lnTo>
                      <a:pt x="307" y="0"/>
                    </a:lnTo>
                    <a:lnTo>
                      <a:pt x="292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38" y="14"/>
                    </a:lnTo>
                    <a:lnTo>
                      <a:pt x="215" y="19"/>
                    </a:lnTo>
                    <a:lnTo>
                      <a:pt x="197" y="26"/>
                    </a:lnTo>
                    <a:lnTo>
                      <a:pt x="179" y="32"/>
                    </a:lnTo>
                    <a:lnTo>
                      <a:pt x="162" y="39"/>
                    </a:lnTo>
                    <a:lnTo>
                      <a:pt x="147" y="47"/>
                    </a:lnTo>
                    <a:lnTo>
                      <a:pt x="134" y="54"/>
                    </a:lnTo>
                    <a:lnTo>
                      <a:pt x="122" y="60"/>
                    </a:lnTo>
                    <a:lnTo>
                      <a:pt x="112" y="68"/>
                    </a:lnTo>
                    <a:lnTo>
                      <a:pt x="101" y="72"/>
                    </a:lnTo>
                    <a:lnTo>
                      <a:pt x="92" y="79"/>
                    </a:lnTo>
                    <a:lnTo>
                      <a:pt x="85" y="84"/>
                    </a:lnTo>
                    <a:lnTo>
                      <a:pt x="80" y="89"/>
                    </a:lnTo>
                    <a:lnTo>
                      <a:pt x="72" y="96"/>
                    </a:lnTo>
                    <a:lnTo>
                      <a:pt x="70" y="98"/>
                    </a:lnTo>
                    <a:lnTo>
                      <a:pt x="67" y="98"/>
                    </a:lnTo>
                    <a:lnTo>
                      <a:pt x="65" y="102"/>
                    </a:lnTo>
                    <a:lnTo>
                      <a:pt x="59" y="107"/>
                    </a:lnTo>
                    <a:lnTo>
                      <a:pt x="54" y="117"/>
                    </a:lnTo>
                    <a:lnTo>
                      <a:pt x="45" y="125"/>
                    </a:lnTo>
                    <a:lnTo>
                      <a:pt x="39" y="139"/>
                    </a:lnTo>
                    <a:lnTo>
                      <a:pt x="31" y="153"/>
                    </a:lnTo>
                    <a:lnTo>
                      <a:pt x="23" y="170"/>
                    </a:lnTo>
                    <a:lnTo>
                      <a:pt x="15" y="187"/>
                    </a:lnTo>
                    <a:lnTo>
                      <a:pt x="10" y="208"/>
                    </a:lnTo>
                    <a:lnTo>
                      <a:pt x="4" y="230"/>
                    </a:lnTo>
                    <a:lnTo>
                      <a:pt x="2" y="256"/>
                    </a:lnTo>
                    <a:lnTo>
                      <a:pt x="0" y="280"/>
                    </a:lnTo>
                    <a:lnTo>
                      <a:pt x="2" y="309"/>
                    </a:lnTo>
                    <a:lnTo>
                      <a:pt x="7" y="339"/>
                    </a:lnTo>
                    <a:lnTo>
                      <a:pt x="14" y="370"/>
                    </a:lnTo>
                    <a:lnTo>
                      <a:pt x="15" y="373"/>
                    </a:lnTo>
                    <a:lnTo>
                      <a:pt x="18" y="377"/>
                    </a:lnTo>
                    <a:lnTo>
                      <a:pt x="21" y="385"/>
                    </a:lnTo>
                    <a:lnTo>
                      <a:pt x="23" y="393"/>
                    </a:lnTo>
                    <a:lnTo>
                      <a:pt x="30" y="402"/>
                    </a:lnTo>
                    <a:lnTo>
                      <a:pt x="34" y="412"/>
                    </a:lnTo>
                    <a:lnTo>
                      <a:pt x="43" y="424"/>
                    </a:lnTo>
                    <a:lnTo>
                      <a:pt x="49" y="435"/>
                    </a:lnTo>
                    <a:lnTo>
                      <a:pt x="57" y="447"/>
                    </a:lnTo>
                    <a:lnTo>
                      <a:pt x="66" y="459"/>
                    </a:lnTo>
                    <a:lnTo>
                      <a:pt x="77" y="473"/>
                    </a:lnTo>
                    <a:lnTo>
                      <a:pt x="87" y="484"/>
                    </a:lnTo>
                    <a:lnTo>
                      <a:pt x="99" y="495"/>
                    </a:lnTo>
                    <a:lnTo>
                      <a:pt x="112" y="505"/>
                    </a:lnTo>
                    <a:lnTo>
                      <a:pt x="126" y="515"/>
                    </a:lnTo>
                    <a:lnTo>
                      <a:pt x="321" y="596"/>
                    </a:lnTo>
                    <a:lnTo>
                      <a:pt x="322" y="599"/>
                    </a:lnTo>
                    <a:lnTo>
                      <a:pt x="326" y="606"/>
                    </a:lnTo>
                    <a:lnTo>
                      <a:pt x="328" y="612"/>
                    </a:lnTo>
                    <a:lnTo>
                      <a:pt x="330" y="617"/>
                    </a:lnTo>
                    <a:lnTo>
                      <a:pt x="335" y="624"/>
                    </a:lnTo>
                    <a:lnTo>
                      <a:pt x="340" y="631"/>
                    </a:lnTo>
                    <a:lnTo>
                      <a:pt x="344" y="637"/>
                    </a:lnTo>
                    <a:lnTo>
                      <a:pt x="350" y="644"/>
                    </a:lnTo>
                    <a:lnTo>
                      <a:pt x="356" y="651"/>
                    </a:lnTo>
                    <a:lnTo>
                      <a:pt x="363" y="656"/>
                    </a:lnTo>
                    <a:lnTo>
                      <a:pt x="368" y="660"/>
                    </a:lnTo>
                    <a:lnTo>
                      <a:pt x="375" y="664"/>
                    </a:lnTo>
                    <a:lnTo>
                      <a:pt x="381" y="667"/>
                    </a:lnTo>
                    <a:lnTo>
                      <a:pt x="389" y="670"/>
                    </a:lnTo>
                    <a:lnTo>
                      <a:pt x="390" y="673"/>
                    </a:lnTo>
                    <a:lnTo>
                      <a:pt x="396" y="681"/>
                    </a:lnTo>
                    <a:lnTo>
                      <a:pt x="398" y="687"/>
                    </a:lnTo>
                    <a:lnTo>
                      <a:pt x="402" y="694"/>
                    </a:lnTo>
                    <a:lnTo>
                      <a:pt x="407" y="700"/>
                    </a:lnTo>
                    <a:lnTo>
                      <a:pt x="412" y="709"/>
                    </a:lnTo>
                    <a:lnTo>
                      <a:pt x="417" y="715"/>
                    </a:lnTo>
                    <a:lnTo>
                      <a:pt x="421" y="721"/>
                    </a:lnTo>
                    <a:lnTo>
                      <a:pt x="427" y="728"/>
                    </a:lnTo>
                    <a:lnTo>
                      <a:pt x="432" y="735"/>
                    </a:lnTo>
                    <a:lnTo>
                      <a:pt x="437" y="740"/>
                    </a:lnTo>
                    <a:lnTo>
                      <a:pt x="442" y="744"/>
                    </a:lnTo>
                    <a:lnTo>
                      <a:pt x="445" y="747"/>
                    </a:lnTo>
                    <a:lnTo>
                      <a:pt x="451" y="750"/>
                    </a:lnTo>
                    <a:lnTo>
                      <a:pt x="456" y="750"/>
                    </a:lnTo>
                    <a:lnTo>
                      <a:pt x="463" y="750"/>
                    </a:lnTo>
                    <a:lnTo>
                      <a:pt x="468" y="749"/>
                    </a:lnTo>
                    <a:lnTo>
                      <a:pt x="471" y="747"/>
                    </a:lnTo>
                    <a:lnTo>
                      <a:pt x="473" y="743"/>
                    </a:lnTo>
                    <a:lnTo>
                      <a:pt x="474" y="738"/>
                    </a:lnTo>
                    <a:lnTo>
                      <a:pt x="473" y="731"/>
                    </a:lnTo>
                    <a:lnTo>
                      <a:pt x="471" y="723"/>
                    </a:lnTo>
                    <a:lnTo>
                      <a:pt x="469" y="718"/>
                    </a:lnTo>
                    <a:lnTo>
                      <a:pt x="468" y="712"/>
                    </a:lnTo>
                    <a:lnTo>
                      <a:pt x="465" y="707"/>
                    </a:lnTo>
                    <a:lnTo>
                      <a:pt x="463" y="701"/>
                    </a:lnTo>
                    <a:lnTo>
                      <a:pt x="460" y="695"/>
                    </a:lnTo>
                    <a:lnTo>
                      <a:pt x="458" y="688"/>
                    </a:lnTo>
                    <a:lnTo>
                      <a:pt x="455" y="683"/>
                    </a:lnTo>
                    <a:lnTo>
                      <a:pt x="454" y="676"/>
                    </a:lnTo>
                    <a:lnTo>
                      <a:pt x="451" y="670"/>
                    </a:lnTo>
                    <a:lnTo>
                      <a:pt x="449" y="664"/>
                    </a:lnTo>
                    <a:lnTo>
                      <a:pt x="447" y="659"/>
                    </a:lnTo>
                    <a:lnTo>
                      <a:pt x="445" y="656"/>
                    </a:lnTo>
                    <a:lnTo>
                      <a:pt x="443" y="651"/>
                    </a:lnTo>
                    <a:lnTo>
                      <a:pt x="443" y="648"/>
                    </a:lnTo>
                    <a:lnTo>
                      <a:pt x="443" y="646"/>
                    </a:lnTo>
                    <a:lnTo>
                      <a:pt x="444" y="645"/>
                    </a:lnTo>
                    <a:lnTo>
                      <a:pt x="447" y="643"/>
                    </a:lnTo>
                    <a:lnTo>
                      <a:pt x="453" y="645"/>
                    </a:lnTo>
                    <a:lnTo>
                      <a:pt x="454" y="645"/>
                    </a:lnTo>
                    <a:lnTo>
                      <a:pt x="456" y="649"/>
                    </a:lnTo>
                    <a:lnTo>
                      <a:pt x="460" y="653"/>
                    </a:lnTo>
                    <a:lnTo>
                      <a:pt x="464" y="660"/>
                    </a:lnTo>
                    <a:lnTo>
                      <a:pt x="468" y="666"/>
                    </a:lnTo>
                    <a:lnTo>
                      <a:pt x="472" y="674"/>
                    </a:lnTo>
                    <a:lnTo>
                      <a:pt x="479" y="683"/>
                    </a:lnTo>
                    <a:lnTo>
                      <a:pt x="484" y="691"/>
                    </a:lnTo>
                    <a:lnTo>
                      <a:pt x="490" y="698"/>
                    </a:lnTo>
                    <a:lnTo>
                      <a:pt x="495" y="707"/>
                    </a:lnTo>
                    <a:lnTo>
                      <a:pt x="501" y="712"/>
                    </a:lnTo>
                    <a:lnTo>
                      <a:pt x="508" y="720"/>
                    </a:lnTo>
                    <a:lnTo>
                      <a:pt x="514" y="723"/>
                    </a:lnTo>
                    <a:lnTo>
                      <a:pt x="522" y="727"/>
                    </a:lnTo>
                    <a:lnTo>
                      <a:pt x="527" y="729"/>
                    </a:lnTo>
                    <a:lnTo>
                      <a:pt x="535" y="729"/>
                    </a:lnTo>
                    <a:lnTo>
                      <a:pt x="538" y="725"/>
                    </a:lnTo>
                    <a:lnTo>
                      <a:pt x="542" y="720"/>
                    </a:lnTo>
                    <a:lnTo>
                      <a:pt x="543" y="712"/>
                    </a:lnTo>
                    <a:lnTo>
                      <a:pt x="544" y="706"/>
                    </a:lnTo>
                    <a:lnTo>
                      <a:pt x="542" y="697"/>
                    </a:lnTo>
                    <a:lnTo>
                      <a:pt x="541" y="688"/>
                    </a:lnTo>
                    <a:lnTo>
                      <a:pt x="537" y="679"/>
                    </a:lnTo>
                    <a:lnTo>
                      <a:pt x="535" y="672"/>
                    </a:lnTo>
                    <a:lnTo>
                      <a:pt x="531" y="663"/>
                    </a:lnTo>
                    <a:lnTo>
                      <a:pt x="526" y="653"/>
                    </a:lnTo>
                    <a:lnTo>
                      <a:pt x="523" y="645"/>
                    </a:lnTo>
                    <a:lnTo>
                      <a:pt x="520" y="639"/>
                    </a:lnTo>
                    <a:lnTo>
                      <a:pt x="516" y="632"/>
                    </a:lnTo>
                    <a:lnTo>
                      <a:pt x="514" y="628"/>
                    </a:lnTo>
                    <a:lnTo>
                      <a:pt x="513" y="625"/>
                    </a:lnTo>
                    <a:lnTo>
                      <a:pt x="514" y="625"/>
                    </a:lnTo>
                    <a:lnTo>
                      <a:pt x="520" y="630"/>
                    </a:lnTo>
                    <a:lnTo>
                      <a:pt x="527" y="633"/>
                    </a:lnTo>
                    <a:lnTo>
                      <a:pt x="537" y="639"/>
                    </a:lnTo>
                    <a:lnTo>
                      <a:pt x="546" y="645"/>
                    </a:lnTo>
                    <a:lnTo>
                      <a:pt x="556" y="652"/>
                    </a:lnTo>
                    <a:lnTo>
                      <a:pt x="564" y="657"/>
                    </a:lnTo>
                    <a:lnTo>
                      <a:pt x="569" y="663"/>
                    </a:lnTo>
                    <a:lnTo>
                      <a:pt x="571" y="666"/>
                    </a:lnTo>
                    <a:lnTo>
                      <a:pt x="578" y="670"/>
                    </a:lnTo>
                    <a:lnTo>
                      <a:pt x="585" y="674"/>
                    </a:lnTo>
                    <a:lnTo>
                      <a:pt x="592" y="676"/>
                    </a:lnTo>
                    <a:lnTo>
                      <a:pt x="600" y="677"/>
                    </a:lnTo>
                    <a:lnTo>
                      <a:pt x="607" y="678"/>
                    </a:lnTo>
                    <a:lnTo>
                      <a:pt x="612" y="677"/>
                    </a:lnTo>
                    <a:lnTo>
                      <a:pt x="617" y="676"/>
                    </a:lnTo>
                    <a:lnTo>
                      <a:pt x="617" y="674"/>
                    </a:lnTo>
                    <a:lnTo>
                      <a:pt x="617" y="669"/>
                    </a:lnTo>
                    <a:lnTo>
                      <a:pt x="615" y="663"/>
                    </a:lnTo>
                    <a:lnTo>
                      <a:pt x="612" y="658"/>
                    </a:lnTo>
                    <a:lnTo>
                      <a:pt x="607" y="649"/>
                    </a:lnTo>
                    <a:lnTo>
                      <a:pt x="604" y="641"/>
                    </a:lnTo>
                    <a:lnTo>
                      <a:pt x="597" y="631"/>
                    </a:lnTo>
                    <a:lnTo>
                      <a:pt x="592" y="622"/>
                    </a:lnTo>
                    <a:lnTo>
                      <a:pt x="585" y="611"/>
                    </a:lnTo>
                    <a:lnTo>
                      <a:pt x="578" y="602"/>
                    </a:lnTo>
                    <a:lnTo>
                      <a:pt x="570" y="592"/>
                    </a:lnTo>
                    <a:lnTo>
                      <a:pt x="564" y="582"/>
                    </a:lnTo>
                    <a:lnTo>
                      <a:pt x="557" y="573"/>
                    </a:lnTo>
                    <a:lnTo>
                      <a:pt x="550" y="566"/>
                    </a:lnTo>
                    <a:lnTo>
                      <a:pt x="545" y="560"/>
                    </a:lnTo>
                    <a:lnTo>
                      <a:pt x="539" y="557"/>
                    </a:lnTo>
                    <a:lnTo>
                      <a:pt x="534" y="551"/>
                    </a:lnTo>
                    <a:lnTo>
                      <a:pt x="527" y="549"/>
                    </a:lnTo>
                    <a:lnTo>
                      <a:pt x="523" y="547"/>
                    </a:lnTo>
                    <a:lnTo>
                      <a:pt x="518" y="547"/>
                    </a:lnTo>
                    <a:lnTo>
                      <a:pt x="511" y="547"/>
                    </a:lnTo>
                    <a:lnTo>
                      <a:pt x="505" y="551"/>
                    </a:lnTo>
                    <a:lnTo>
                      <a:pt x="501" y="555"/>
                    </a:lnTo>
                    <a:lnTo>
                      <a:pt x="497" y="560"/>
                    </a:lnTo>
                    <a:lnTo>
                      <a:pt x="496" y="563"/>
                    </a:lnTo>
                    <a:lnTo>
                      <a:pt x="496" y="565"/>
                    </a:lnTo>
                    <a:lnTo>
                      <a:pt x="484" y="571"/>
                    </a:lnTo>
                    <a:lnTo>
                      <a:pt x="481" y="566"/>
                    </a:lnTo>
                    <a:lnTo>
                      <a:pt x="474" y="559"/>
                    </a:lnTo>
                    <a:lnTo>
                      <a:pt x="469" y="554"/>
                    </a:lnTo>
                    <a:lnTo>
                      <a:pt x="464" y="551"/>
                    </a:lnTo>
                    <a:lnTo>
                      <a:pt x="459" y="549"/>
                    </a:lnTo>
                    <a:lnTo>
                      <a:pt x="454" y="550"/>
                    </a:lnTo>
                    <a:lnTo>
                      <a:pt x="443" y="555"/>
                    </a:lnTo>
                    <a:lnTo>
                      <a:pt x="438" y="564"/>
                    </a:lnTo>
                    <a:lnTo>
                      <a:pt x="433" y="571"/>
                    </a:lnTo>
                    <a:lnTo>
                      <a:pt x="432" y="575"/>
                    </a:lnTo>
                    <a:lnTo>
                      <a:pt x="358" y="524"/>
                    </a:lnTo>
                    <a:lnTo>
                      <a:pt x="451" y="497"/>
                    </a:lnTo>
                    <a:lnTo>
                      <a:pt x="625" y="522"/>
                    </a:lnTo>
                    <a:lnTo>
                      <a:pt x="623" y="522"/>
                    </a:lnTo>
                    <a:lnTo>
                      <a:pt x="622" y="526"/>
                    </a:lnTo>
                    <a:lnTo>
                      <a:pt x="621" y="530"/>
                    </a:lnTo>
                    <a:lnTo>
                      <a:pt x="620" y="536"/>
                    </a:lnTo>
                    <a:lnTo>
                      <a:pt x="619" y="541"/>
                    </a:lnTo>
                    <a:lnTo>
                      <a:pt x="618" y="547"/>
                    </a:lnTo>
                    <a:lnTo>
                      <a:pt x="618" y="551"/>
                    </a:lnTo>
                    <a:lnTo>
                      <a:pt x="619" y="557"/>
                    </a:lnTo>
                    <a:lnTo>
                      <a:pt x="621" y="560"/>
                    </a:lnTo>
                    <a:lnTo>
                      <a:pt x="627" y="569"/>
                    </a:lnTo>
                    <a:lnTo>
                      <a:pt x="636" y="576"/>
                    </a:lnTo>
                    <a:lnTo>
                      <a:pt x="646" y="586"/>
                    </a:lnTo>
                    <a:lnTo>
                      <a:pt x="654" y="594"/>
                    </a:lnTo>
                    <a:lnTo>
                      <a:pt x="664" y="603"/>
                    </a:lnTo>
                    <a:lnTo>
                      <a:pt x="672" y="609"/>
                    </a:lnTo>
                    <a:lnTo>
                      <a:pt x="681" y="614"/>
                    </a:lnTo>
                    <a:lnTo>
                      <a:pt x="685" y="614"/>
                    </a:lnTo>
                    <a:lnTo>
                      <a:pt x="692" y="614"/>
                    </a:lnTo>
                    <a:lnTo>
                      <a:pt x="696" y="611"/>
                    </a:lnTo>
                    <a:lnTo>
                      <a:pt x="701" y="607"/>
                    </a:lnTo>
                    <a:lnTo>
                      <a:pt x="700" y="601"/>
                    </a:lnTo>
                    <a:lnTo>
                      <a:pt x="695" y="592"/>
                    </a:lnTo>
                    <a:lnTo>
                      <a:pt x="692" y="585"/>
                    </a:lnTo>
                    <a:lnTo>
                      <a:pt x="686" y="581"/>
                    </a:lnTo>
                    <a:lnTo>
                      <a:pt x="680" y="573"/>
                    </a:lnTo>
                    <a:lnTo>
                      <a:pt x="672" y="566"/>
                    </a:lnTo>
                    <a:lnTo>
                      <a:pt x="695" y="550"/>
                    </a:lnTo>
                    <a:lnTo>
                      <a:pt x="699" y="551"/>
                    </a:lnTo>
                    <a:lnTo>
                      <a:pt x="703" y="553"/>
                    </a:lnTo>
                    <a:lnTo>
                      <a:pt x="709" y="557"/>
                    </a:lnTo>
                    <a:lnTo>
                      <a:pt x="715" y="559"/>
                    </a:lnTo>
                    <a:lnTo>
                      <a:pt x="723" y="563"/>
                    </a:lnTo>
                    <a:lnTo>
                      <a:pt x="732" y="568"/>
                    </a:lnTo>
                    <a:lnTo>
                      <a:pt x="741" y="572"/>
                    </a:lnTo>
                    <a:lnTo>
                      <a:pt x="749" y="576"/>
                    </a:lnTo>
                    <a:lnTo>
                      <a:pt x="758" y="581"/>
                    </a:lnTo>
                    <a:lnTo>
                      <a:pt x="766" y="584"/>
                    </a:lnTo>
                    <a:lnTo>
                      <a:pt x="775" y="589"/>
                    </a:lnTo>
                    <a:lnTo>
                      <a:pt x="782" y="592"/>
                    </a:lnTo>
                    <a:lnTo>
                      <a:pt x="788" y="594"/>
                    </a:lnTo>
                    <a:lnTo>
                      <a:pt x="794" y="596"/>
                    </a:lnTo>
                    <a:lnTo>
                      <a:pt x="798" y="599"/>
                    </a:lnTo>
                    <a:lnTo>
                      <a:pt x="804" y="599"/>
                    </a:lnTo>
                    <a:lnTo>
                      <a:pt x="810" y="597"/>
                    </a:lnTo>
                    <a:lnTo>
                      <a:pt x="814" y="594"/>
                    </a:lnTo>
                    <a:lnTo>
                      <a:pt x="818" y="593"/>
                    </a:lnTo>
                    <a:lnTo>
                      <a:pt x="822" y="584"/>
                    </a:lnTo>
                    <a:lnTo>
                      <a:pt x="826" y="580"/>
                    </a:lnTo>
                    <a:lnTo>
                      <a:pt x="822" y="574"/>
                    </a:lnTo>
                    <a:lnTo>
                      <a:pt x="816" y="569"/>
                    </a:lnTo>
                    <a:lnTo>
                      <a:pt x="810" y="563"/>
                    </a:lnTo>
                    <a:lnTo>
                      <a:pt x="806" y="560"/>
                    </a:lnTo>
                    <a:lnTo>
                      <a:pt x="800" y="555"/>
                    </a:lnTo>
                    <a:lnTo>
                      <a:pt x="796" y="552"/>
                    </a:lnTo>
                    <a:lnTo>
                      <a:pt x="789" y="547"/>
                    </a:lnTo>
                    <a:lnTo>
                      <a:pt x="784" y="543"/>
                    </a:lnTo>
                    <a:lnTo>
                      <a:pt x="778" y="539"/>
                    </a:lnTo>
                    <a:lnTo>
                      <a:pt x="775" y="536"/>
                    </a:lnTo>
                    <a:lnTo>
                      <a:pt x="767" y="531"/>
                    </a:lnTo>
                    <a:lnTo>
                      <a:pt x="765" y="530"/>
                    </a:lnTo>
                    <a:lnTo>
                      <a:pt x="768" y="530"/>
                    </a:lnTo>
                    <a:lnTo>
                      <a:pt x="772" y="531"/>
                    </a:lnTo>
                    <a:lnTo>
                      <a:pt x="777" y="533"/>
                    </a:lnTo>
                    <a:lnTo>
                      <a:pt x="783" y="536"/>
                    </a:lnTo>
                    <a:lnTo>
                      <a:pt x="789" y="537"/>
                    </a:lnTo>
                    <a:lnTo>
                      <a:pt x="797" y="540"/>
                    </a:lnTo>
                    <a:lnTo>
                      <a:pt x="806" y="543"/>
                    </a:lnTo>
                    <a:lnTo>
                      <a:pt x="814" y="545"/>
                    </a:lnTo>
                    <a:lnTo>
                      <a:pt x="821" y="547"/>
                    </a:lnTo>
                    <a:lnTo>
                      <a:pt x="829" y="549"/>
                    </a:lnTo>
                    <a:lnTo>
                      <a:pt x="837" y="551"/>
                    </a:lnTo>
                    <a:lnTo>
                      <a:pt x="843" y="552"/>
                    </a:lnTo>
                    <a:lnTo>
                      <a:pt x="850" y="554"/>
                    </a:lnTo>
                    <a:lnTo>
                      <a:pt x="856" y="555"/>
                    </a:lnTo>
                    <a:lnTo>
                      <a:pt x="859" y="557"/>
                    </a:lnTo>
                    <a:lnTo>
                      <a:pt x="869" y="552"/>
                    </a:lnTo>
                    <a:lnTo>
                      <a:pt x="878" y="544"/>
                    </a:lnTo>
                    <a:lnTo>
                      <a:pt x="882" y="534"/>
                    </a:lnTo>
                    <a:lnTo>
                      <a:pt x="884" y="528"/>
                    </a:lnTo>
                    <a:lnTo>
                      <a:pt x="881" y="524"/>
                    </a:lnTo>
                    <a:lnTo>
                      <a:pt x="879" y="523"/>
                    </a:lnTo>
                    <a:lnTo>
                      <a:pt x="874" y="520"/>
                    </a:lnTo>
                    <a:lnTo>
                      <a:pt x="869" y="517"/>
                    </a:lnTo>
                    <a:lnTo>
                      <a:pt x="862" y="512"/>
                    </a:lnTo>
                    <a:lnTo>
                      <a:pt x="856" y="509"/>
                    </a:lnTo>
                    <a:lnTo>
                      <a:pt x="848" y="503"/>
                    </a:lnTo>
                    <a:lnTo>
                      <a:pt x="841" y="500"/>
                    </a:lnTo>
                    <a:lnTo>
                      <a:pt x="832" y="496"/>
                    </a:lnTo>
                    <a:lnTo>
                      <a:pt x="825" y="491"/>
                    </a:lnTo>
                    <a:lnTo>
                      <a:pt x="818" y="488"/>
                    </a:lnTo>
                    <a:lnTo>
                      <a:pt x="812" y="485"/>
                    </a:lnTo>
                    <a:lnTo>
                      <a:pt x="807" y="481"/>
                    </a:lnTo>
                    <a:lnTo>
                      <a:pt x="804" y="479"/>
                    </a:lnTo>
                    <a:lnTo>
                      <a:pt x="800" y="478"/>
                    </a:lnTo>
                    <a:lnTo>
                      <a:pt x="816" y="471"/>
                    </a:lnTo>
                    <a:lnTo>
                      <a:pt x="820" y="474"/>
                    </a:lnTo>
                    <a:lnTo>
                      <a:pt x="824" y="476"/>
                    </a:lnTo>
                    <a:lnTo>
                      <a:pt x="831" y="479"/>
                    </a:lnTo>
                    <a:lnTo>
                      <a:pt x="837" y="482"/>
                    </a:lnTo>
                    <a:lnTo>
                      <a:pt x="846" y="488"/>
                    </a:lnTo>
                    <a:lnTo>
                      <a:pt x="856" y="490"/>
                    </a:lnTo>
                    <a:lnTo>
                      <a:pt x="866" y="496"/>
                    </a:lnTo>
                    <a:lnTo>
                      <a:pt x="874" y="499"/>
                    </a:lnTo>
                    <a:lnTo>
                      <a:pt x="883" y="502"/>
                    </a:lnTo>
                    <a:lnTo>
                      <a:pt x="892" y="505"/>
                    </a:lnTo>
                    <a:lnTo>
                      <a:pt x="901" y="508"/>
                    </a:lnTo>
                    <a:lnTo>
                      <a:pt x="908" y="508"/>
                    </a:lnTo>
                    <a:lnTo>
                      <a:pt x="914" y="508"/>
                    </a:lnTo>
                    <a:lnTo>
                      <a:pt x="919" y="506"/>
                    </a:lnTo>
                    <a:lnTo>
                      <a:pt x="923" y="502"/>
                    </a:lnTo>
                    <a:lnTo>
                      <a:pt x="924" y="494"/>
                    </a:lnTo>
                    <a:lnTo>
                      <a:pt x="925" y="488"/>
                    </a:lnTo>
                    <a:lnTo>
                      <a:pt x="924" y="481"/>
                    </a:lnTo>
                    <a:lnTo>
                      <a:pt x="923" y="478"/>
                    </a:lnTo>
                    <a:lnTo>
                      <a:pt x="915" y="474"/>
                    </a:lnTo>
                    <a:lnTo>
                      <a:pt x="910" y="471"/>
                    </a:lnTo>
                    <a:lnTo>
                      <a:pt x="904" y="468"/>
                    </a:lnTo>
                    <a:lnTo>
                      <a:pt x="900" y="467"/>
                    </a:lnTo>
                    <a:lnTo>
                      <a:pt x="893" y="464"/>
                    </a:lnTo>
                    <a:lnTo>
                      <a:pt x="888" y="461"/>
                    </a:lnTo>
                    <a:lnTo>
                      <a:pt x="880" y="458"/>
                    </a:lnTo>
                    <a:lnTo>
                      <a:pt x="874" y="455"/>
                    </a:lnTo>
                    <a:lnTo>
                      <a:pt x="869" y="454"/>
                    </a:lnTo>
                    <a:lnTo>
                      <a:pt x="867" y="454"/>
                    </a:lnTo>
                    <a:lnTo>
                      <a:pt x="860" y="450"/>
                    </a:lnTo>
                    <a:lnTo>
                      <a:pt x="853" y="448"/>
                    </a:lnTo>
                    <a:lnTo>
                      <a:pt x="843" y="444"/>
                    </a:lnTo>
                    <a:lnTo>
                      <a:pt x="835" y="440"/>
                    </a:lnTo>
                    <a:lnTo>
                      <a:pt x="825" y="436"/>
                    </a:lnTo>
                    <a:lnTo>
                      <a:pt x="818" y="433"/>
                    </a:lnTo>
                    <a:lnTo>
                      <a:pt x="811" y="431"/>
                    </a:lnTo>
                    <a:lnTo>
                      <a:pt x="810" y="431"/>
                    </a:lnTo>
                    <a:lnTo>
                      <a:pt x="783" y="42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9" name="Freeform 43"/>
              <p:cNvSpPr>
                <a:spLocks/>
              </p:cNvSpPr>
              <p:nvPr/>
            </p:nvSpPr>
            <p:spPr bwMode="auto">
              <a:xfrm flipH="1">
                <a:off x="4330" y="1754"/>
                <a:ext cx="99" cy="36"/>
              </a:xfrm>
              <a:custGeom>
                <a:avLst/>
                <a:gdLst>
                  <a:gd name="T0" fmla="*/ 3 w 197"/>
                  <a:gd name="T1" fmla="*/ 22 h 72"/>
                  <a:gd name="T2" fmla="*/ 0 w 197"/>
                  <a:gd name="T3" fmla="*/ 9 h 72"/>
                  <a:gd name="T4" fmla="*/ 5 w 197"/>
                  <a:gd name="T5" fmla="*/ 9 h 72"/>
                  <a:gd name="T6" fmla="*/ 6 w 197"/>
                  <a:gd name="T7" fmla="*/ 19 h 72"/>
                  <a:gd name="T8" fmla="*/ 18 w 197"/>
                  <a:gd name="T9" fmla="*/ 18 h 72"/>
                  <a:gd name="T10" fmla="*/ 17 w 197"/>
                  <a:gd name="T11" fmla="*/ 4 h 72"/>
                  <a:gd name="T12" fmla="*/ 22 w 197"/>
                  <a:gd name="T13" fmla="*/ 3 h 72"/>
                  <a:gd name="T14" fmla="*/ 23 w 197"/>
                  <a:gd name="T15" fmla="*/ 16 h 72"/>
                  <a:gd name="T16" fmla="*/ 31 w 197"/>
                  <a:gd name="T17" fmla="*/ 15 h 72"/>
                  <a:gd name="T18" fmla="*/ 31 w 197"/>
                  <a:gd name="T19" fmla="*/ 0 h 72"/>
                  <a:gd name="T20" fmla="*/ 37 w 197"/>
                  <a:gd name="T21" fmla="*/ 2 h 72"/>
                  <a:gd name="T22" fmla="*/ 36 w 197"/>
                  <a:gd name="T23" fmla="*/ 17 h 72"/>
                  <a:gd name="T24" fmla="*/ 47 w 197"/>
                  <a:gd name="T25" fmla="*/ 19 h 72"/>
                  <a:gd name="T26" fmla="*/ 48 w 197"/>
                  <a:gd name="T27" fmla="*/ 5 h 72"/>
                  <a:gd name="T28" fmla="*/ 55 w 197"/>
                  <a:gd name="T29" fmla="*/ 7 h 72"/>
                  <a:gd name="T30" fmla="*/ 52 w 197"/>
                  <a:gd name="T31" fmla="*/ 20 h 72"/>
                  <a:gd name="T32" fmla="*/ 63 w 197"/>
                  <a:gd name="T33" fmla="*/ 24 h 72"/>
                  <a:gd name="T34" fmla="*/ 66 w 197"/>
                  <a:gd name="T35" fmla="*/ 11 h 72"/>
                  <a:gd name="T36" fmla="*/ 73 w 197"/>
                  <a:gd name="T37" fmla="*/ 13 h 72"/>
                  <a:gd name="T38" fmla="*/ 67 w 197"/>
                  <a:gd name="T39" fmla="*/ 25 h 72"/>
                  <a:gd name="T40" fmla="*/ 75 w 197"/>
                  <a:gd name="T41" fmla="*/ 27 h 72"/>
                  <a:gd name="T42" fmla="*/ 78 w 197"/>
                  <a:gd name="T43" fmla="*/ 16 h 72"/>
                  <a:gd name="T44" fmla="*/ 84 w 197"/>
                  <a:gd name="T45" fmla="*/ 18 h 72"/>
                  <a:gd name="T46" fmla="*/ 77 w 197"/>
                  <a:gd name="T47" fmla="*/ 29 h 72"/>
                  <a:gd name="T48" fmla="*/ 88 w 197"/>
                  <a:gd name="T49" fmla="*/ 32 h 72"/>
                  <a:gd name="T50" fmla="*/ 91 w 197"/>
                  <a:gd name="T51" fmla="*/ 21 h 72"/>
                  <a:gd name="T52" fmla="*/ 99 w 197"/>
                  <a:gd name="T53" fmla="*/ 26 h 72"/>
                  <a:gd name="T54" fmla="*/ 90 w 197"/>
                  <a:gd name="T55" fmla="*/ 36 h 72"/>
                  <a:gd name="T56" fmla="*/ 60 w 197"/>
                  <a:gd name="T57" fmla="*/ 27 h 72"/>
                  <a:gd name="T58" fmla="*/ 30 w 197"/>
                  <a:gd name="T59" fmla="*/ 22 h 72"/>
                  <a:gd name="T60" fmla="*/ 3 w 197"/>
                  <a:gd name="T61" fmla="*/ 22 h 72"/>
                  <a:gd name="T62" fmla="*/ 3 w 197"/>
                  <a:gd name="T63" fmla="*/ 22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0" name="Freeform 44"/>
              <p:cNvSpPr>
                <a:spLocks/>
              </p:cNvSpPr>
              <p:nvPr/>
            </p:nvSpPr>
            <p:spPr bwMode="auto">
              <a:xfrm flipH="1">
                <a:off x="4361" y="1797"/>
                <a:ext cx="88" cy="58"/>
              </a:xfrm>
              <a:custGeom>
                <a:avLst/>
                <a:gdLst>
                  <a:gd name="T0" fmla="*/ 88 w 175"/>
                  <a:gd name="T1" fmla="*/ 46 h 115"/>
                  <a:gd name="T2" fmla="*/ 86 w 175"/>
                  <a:gd name="T3" fmla="*/ 58 h 115"/>
                  <a:gd name="T4" fmla="*/ 81 w 175"/>
                  <a:gd name="T5" fmla="*/ 56 h 115"/>
                  <a:gd name="T6" fmla="*/ 83 w 175"/>
                  <a:gd name="T7" fmla="*/ 47 h 115"/>
                  <a:gd name="T8" fmla="*/ 73 w 175"/>
                  <a:gd name="T9" fmla="*/ 43 h 115"/>
                  <a:gd name="T10" fmla="*/ 69 w 175"/>
                  <a:gd name="T11" fmla="*/ 57 h 115"/>
                  <a:gd name="T12" fmla="*/ 64 w 175"/>
                  <a:gd name="T13" fmla="*/ 55 h 115"/>
                  <a:gd name="T14" fmla="*/ 68 w 175"/>
                  <a:gd name="T15" fmla="*/ 43 h 115"/>
                  <a:gd name="T16" fmla="*/ 59 w 175"/>
                  <a:gd name="T17" fmla="*/ 42 h 115"/>
                  <a:gd name="T18" fmla="*/ 55 w 175"/>
                  <a:gd name="T19" fmla="*/ 55 h 115"/>
                  <a:gd name="T20" fmla="*/ 49 w 175"/>
                  <a:gd name="T21" fmla="*/ 50 h 115"/>
                  <a:gd name="T22" fmla="*/ 55 w 175"/>
                  <a:gd name="T23" fmla="*/ 38 h 115"/>
                  <a:gd name="T24" fmla="*/ 46 w 175"/>
                  <a:gd name="T25" fmla="*/ 32 h 115"/>
                  <a:gd name="T26" fmla="*/ 40 w 175"/>
                  <a:gd name="T27" fmla="*/ 43 h 115"/>
                  <a:gd name="T28" fmla="*/ 34 w 175"/>
                  <a:gd name="T29" fmla="*/ 39 h 115"/>
                  <a:gd name="T30" fmla="*/ 42 w 175"/>
                  <a:gd name="T31" fmla="*/ 30 h 115"/>
                  <a:gd name="T32" fmla="*/ 33 w 175"/>
                  <a:gd name="T33" fmla="*/ 22 h 115"/>
                  <a:gd name="T34" fmla="*/ 25 w 175"/>
                  <a:gd name="T35" fmla="*/ 32 h 115"/>
                  <a:gd name="T36" fmla="*/ 19 w 175"/>
                  <a:gd name="T37" fmla="*/ 29 h 115"/>
                  <a:gd name="T38" fmla="*/ 29 w 175"/>
                  <a:gd name="T39" fmla="*/ 20 h 115"/>
                  <a:gd name="T40" fmla="*/ 23 w 175"/>
                  <a:gd name="T41" fmla="*/ 14 h 115"/>
                  <a:gd name="T42" fmla="*/ 15 w 175"/>
                  <a:gd name="T43" fmla="*/ 24 h 115"/>
                  <a:gd name="T44" fmla="*/ 11 w 175"/>
                  <a:gd name="T45" fmla="*/ 19 h 115"/>
                  <a:gd name="T46" fmla="*/ 20 w 175"/>
                  <a:gd name="T47" fmla="*/ 11 h 115"/>
                  <a:gd name="T48" fmla="*/ 13 w 175"/>
                  <a:gd name="T49" fmla="*/ 4 h 115"/>
                  <a:gd name="T50" fmla="*/ 6 w 175"/>
                  <a:gd name="T51" fmla="*/ 15 h 115"/>
                  <a:gd name="T52" fmla="*/ 0 w 175"/>
                  <a:gd name="T53" fmla="*/ 7 h 115"/>
                  <a:gd name="T54" fmla="*/ 12 w 175"/>
                  <a:gd name="T55" fmla="*/ 0 h 115"/>
                  <a:gd name="T56" fmla="*/ 37 w 175"/>
                  <a:gd name="T57" fmla="*/ 19 h 115"/>
                  <a:gd name="T58" fmla="*/ 64 w 175"/>
                  <a:gd name="T59" fmla="*/ 36 h 115"/>
                  <a:gd name="T60" fmla="*/ 88 w 175"/>
                  <a:gd name="T61" fmla="*/ 46 h 115"/>
                  <a:gd name="T62" fmla="*/ 88 w 175"/>
                  <a:gd name="T63" fmla="*/ 46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114" name="Group 45"/>
            <p:cNvGrpSpPr>
              <a:grpSpLocks/>
            </p:cNvGrpSpPr>
            <p:nvPr/>
          </p:nvGrpSpPr>
          <p:grpSpPr bwMode="auto">
            <a:xfrm>
              <a:off x="3360" y="2887"/>
              <a:ext cx="1488" cy="1241"/>
              <a:chOff x="3360" y="2887"/>
              <a:chExt cx="1488" cy="1241"/>
            </a:xfrm>
          </p:grpSpPr>
          <p:pic>
            <p:nvPicPr>
              <p:cNvPr id="47127" name="Picture 46" descr="bd05339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0" y="2887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7128" name="Group 47"/>
              <p:cNvGrpSpPr>
                <a:grpSpLocks/>
              </p:cNvGrpSpPr>
              <p:nvPr/>
            </p:nvGrpSpPr>
            <p:grpSpPr bwMode="auto">
              <a:xfrm flipH="1">
                <a:off x="4080" y="3731"/>
                <a:ext cx="432" cy="349"/>
                <a:chOff x="3888" y="2304"/>
                <a:chExt cx="816" cy="541"/>
              </a:xfrm>
            </p:grpSpPr>
            <p:pic>
              <p:nvPicPr>
                <p:cNvPr id="47129" name="Picture 48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049" y="2287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7130" name="Picture 49" descr="hm00385_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-5400000" flipH="1" flipV="1">
                  <a:off x="4145" y="2143"/>
                  <a:ext cx="397" cy="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47115" name="Group 50"/>
            <p:cNvGrpSpPr>
              <a:grpSpLocks/>
            </p:cNvGrpSpPr>
            <p:nvPr/>
          </p:nvGrpSpPr>
          <p:grpSpPr bwMode="auto">
            <a:xfrm>
              <a:off x="1632" y="2112"/>
              <a:ext cx="2475" cy="2064"/>
              <a:chOff x="1344" y="1654"/>
              <a:chExt cx="3411" cy="2570"/>
            </a:xfrm>
          </p:grpSpPr>
          <p:sp>
            <p:nvSpPr>
              <p:cNvPr id="47124" name="Freeform 51"/>
              <p:cNvSpPr>
                <a:spLocks/>
              </p:cNvSpPr>
              <p:nvPr/>
            </p:nvSpPr>
            <p:spPr bwMode="auto">
              <a:xfrm>
                <a:off x="1344" y="1920"/>
                <a:ext cx="3216" cy="2304"/>
              </a:xfrm>
              <a:custGeom>
                <a:avLst/>
                <a:gdLst>
                  <a:gd name="T0" fmla="*/ 0 w 3216"/>
                  <a:gd name="T1" fmla="*/ 2304 h 2304"/>
                  <a:gd name="T2" fmla="*/ 1248 w 3216"/>
                  <a:gd name="T3" fmla="*/ 1648 h 2304"/>
                  <a:gd name="T4" fmla="*/ 1720 w 3216"/>
                  <a:gd name="T5" fmla="*/ 736 h 2304"/>
                  <a:gd name="T6" fmla="*/ 3216 w 3216"/>
                  <a:gd name="T7" fmla="*/ 0 h 23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16" h="2304">
                    <a:moveTo>
                      <a:pt x="0" y="2304"/>
                    </a:moveTo>
                    <a:cubicBezTo>
                      <a:pt x="208" y="2195"/>
                      <a:pt x="961" y="1909"/>
                      <a:pt x="1248" y="1648"/>
                    </a:cubicBezTo>
                    <a:cubicBezTo>
                      <a:pt x="1535" y="1387"/>
                      <a:pt x="1392" y="1011"/>
                      <a:pt x="1720" y="736"/>
                    </a:cubicBezTo>
                    <a:cubicBezTo>
                      <a:pt x="2048" y="461"/>
                      <a:pt x="2904" y="153"/>
                      <a:pt x="3216" y="0"/>
                    </a:cubicBezTo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25" name="Text Box 52"/>
              <p:cNvSpPr txBox="1">
                <a:spLocks noChangeArrowheads="1"/>
              </p:cNvSpPr>
              <p:nvPr/>
            </p:nvSpPr>
            <p:spPr bwMode="auto">
              <a:xfrm>
                <a:off x="3550" y="1654"/>
                <a:ext cx="486" cy="6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chemeClr val="accent2"/>
                    </a:solidFill>
                  </a:rPr>
                  <a:t>U</a:t>
                </a:r>
              </a:p>
            </p:txBody>
          </p:sp>
          <p:sp>
            <p:nvSpPr>
              <p:cNvPr id="47126" name="Text Box 53"/>
              <p:cNvSpPr txBox="1">
                <a:spLocks noChangeArrowheads="1"/>
              </p:cNvSpPr>
              <p:nvPr/>
            </p:nvSpPr>
            <p:spPr bwMode="auto">
              <a:xfrm>
                <a:off x="4268" y="2006"/>
                <a:ext cx="487" cy="6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chemeClr val="accent2"/>
                    </a:solidFill>
                  </a:rPr>
                  <a:t>V</a:t>
                </a:r>
              </a:p>
            </p:txBody>
          </p:sp>
        </p:grpSp>
        <p:grpSp>
          <p:nvGrpSpPr>
            <p:cNvPr id="47116" name="Group 54"/>
            <p:cNvGrpSpPr>
              <a:grpSpLocks/>
            </p:cNvGrpSpPr>
            <p:nvPr/>
          </p:nvGrpSpPr>
          <p:grpSpPr bwMode="auto">
            <a:xfrm>
              <a:off x="2357" y="2839"/>
              <a:ext cx="732" cy="1065"/>
              <a:chOff x="2304" y="2592"/>
              <a:chExt cx="1008" cy="1327"/>
            </a:xfrm>
          </p:grpSpPr>
          <p:sp>
            <p:nvSpPr>
              <p:cNvPr id="47117" name="Line 55"/>
              <p:cNvSpPr>
                <a:spLocks noChangeShapeType="1"/>
              </p:cNvSpPr>
              <p:nvPr/>
            </p:nvSpPr>
            <p:spPr bwMode="auto">
              <a:xfrm>
                <a:off x="2304" y="350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18" name="Line 56"/>
              <p:cNvSpPr>
                <a:spLocks noChangeShapeType="1"/>
              </p:cNvSpPr>
              <p:nvPr/>
            </p:nvSpPr>
            <p:spPr bwMode="auto">
              <a:xfrm>
                <a:off x="2496" y="336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19" name="Line 57"/>
              <p:cNvSpPr>
                <a:spLocks noChangeShapeType="1"/>
              </p:cNvSpPr>
              <p:nvPr/>
            </p:nvSpPr>
            <p:spPr bwMode="auto">
              <a:xfrm>
                <a:off x="2640" y="3120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20" name="Line 58"/>
              <p:cNvSpPr>
                <a:spLocks noChangeShapeType="1"/>
              </p:cNvSpPr>
              <p:nvPr/>
            </p:nvSpPr>
            <p:spPr bwMode="auto">
              <a:xfrm>
                <a:off x="2736" y="2784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21" name="Line 59"/>
              <p:cNvSpPr>
                <a:spLocks noChangeShapeType="1"/>
              </p:cNvSpPr>
              <p:nvPr/>
            </p:nvSpPr>
            <p:spPr bwMode="auto">
              <a:xfrm>
                <a:off x="2976" y="2592"/>
                <a:ext cx="336" cy="336"/>
              </a:xfrm>
              <a:prstGeom prst="line">
                <a:avLst/>
              </a:prstGeom>
              <a:noFill/>
              <a:ln w="38100">
                <a:solidFill>
                  <a:srgbClr val="CCFFCC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7122" name="Text Box 60"/>
              <p:cNvSpPr txBox="1">
                <a:spLocks noChangeArrowheads="1"/>
              </p:cNvSpPr>
              <p:nvPr/>
            </p:nvSpPr>
            <p:spPr bwMode="auto">
              <a:xfrm>
                <a:off x="2346" y="2858"/>
                <a:ext cx="397" cy="6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chemeClr val="accent2"/>
                    </a:solidFill>
                  </a:rPr>
                  <a:t>u</a:t>
                </a:r>
              </a:p>
            </p:txBody>
          </p:sp>
          <p:sp>
            <p:nvSpPr>
              <p:cNvPr id="47123" name="Text Box 61"/>
              <p:cNvSpPr txBox="1">
                <a:spLocks noChangeArrowheads="1"/>
              </p:cNvSpPr>
              <p:nvPr/>
            </p:nvSpPr>
            <p:spPr bwMode="auto">
              <a:xfrm>
                <a:off x="2896" y="3312"/>
                <a:ext cx="397" cy="6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3000">
                    <a:solidFill>
                      <a:schemeClr val="accent2"/>
                    </a:solidFill>
                  </a:rPr>
                  <a:t>v</a:t>
                </a:r>
              </a:p>
            </p:txBody>
          </p:sp>
        </p:grpSp>
      </p:grpSp>
      <p:sp>
        <p:nvSpPr>
          <p:cNvPr id="487486" name="Text Box 62"/>
          <p:cNvSpPr txBox="1">
            <a:spLocks noChangeArrowheads="1"/>
          </p:cNvSpPr>
          <p:nvPr/>
        </p:nvSpPr>
        <p:spPr bwMode="auto">
          <a:xfrm>
            <a:off x="0" y="2038350"/>
            <a:ext cx="8440738" cy="2606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>
                <a:solidFill>
                  <a:schemeClr val="accent1"/>
                </a:solidFill>
              </a:rPr>
              <a:t>Prove: 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</a:t>
            </a:r>
            <a:r>
              <a:rPr lang="en-US" altLang="en-US" sz="3000"/>
              <a:t> flow </a:t>
            </a:r>
            <a:r>
              <a:rPr lang="en-US" altLang="en-US" sz="3000">
                <a:solidFill>
                  <a:schemeClr val="accent2"/>
                </a:solidFill>
              </a:rPr>
              <a:t>F,</a:t>
            </a:r>
            <a:r>
              <a:rPr lang="en-US" altLang="en-US" sz="3000"/>
              <a:t> alg either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finds a better flow F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or finds cut </a:t>
            </a:r>
            <a:r>
              <a:rPr lang="en-US" altLang="en-US" sz="3000">
                <a:solidFill>
                  <a:schemeClr val="accent2"/>
                </a:solidFill>
              </a:rPr>
              <a:t>C</a:t>
            </a:r>
            <a:r>
              <a:rPr lang="en-US" altLang="en-US" sz="3000"/>
              <a:t> such that </a:t>
            </a:r>
            <a:r>
              <a:rPr lang="en-US" altLang="en-US" sz="3000">
                <a:solidFill>
                  <a:schemeClr val="accent2"/>
                </a:solidFill>
              </a:rPr>
              <a:t>rate(F) = cap(C)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/>
              <a:t>Alg stops with an</a:t>
            </a:r>
            <a:r>
              <a:rPr lang="en-US" altLang="en-US" sz="3000">
                <a:solidFill>
                  <a:schemeClr val="accent2"/>
                </a:solidFill>
              </a:rPr>
              <a:t> F </a:t>
            </a:r>
            <a:r>
              <a:rPr lang="en-US" altLang="en-US" sz="3000"/>
              <a:t>and</a:t>
            </a:r>
            <a:r>
              <a:rPr lang="en-US" altLang="en-US" sz="3000">
                <a:solidFill>
                  <a:schemeClr val="accent2"/>
                </a:solidFill>
              </a:rPr>
              <a:t> C </a:t>
            </a:r>
            <a:r>
              <a:rPr lang="en-US" altLang="en-US" sz="3000"/>
              <a:t>for which</a:t>
            </a:r>
            <a:r>
              <a:rPr lang="en-US" altLang="en-US" sz="3000">
                <a:solidFill>
                  <a:schemeClr val="accent2"/>
                </a:solidFill>
              </a:rPr>
              <a:t> rate(F) = cap(C)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>
                <a:solidFill>
                  <a:schemeClr val="accent2"/>
                </a:solidFill>
              </a:rPr>
              <a:t>F </a:t>
            </a:r>
            <a:r>
              <a:rPr lang="en-US" altLang="en-US" sz="3000"/>
              <a:t>witnesses that the optimal flow cant be less</a:t>
            </a:r>
          </a:p>
          <a:p>
            <a:pPr lvl="1" eaLnBrk="1" hangingPunct="1">
              <a:lnSpc>
                <a:spcPct val="50000"/>
              </a:lnSpc>
              <a:spcBef>
                <a:spcPct val="50000"/>
              </a:spcBef>
              <a:buFontTx/>
              <a:buChar char="•"/>
            </a:pPr>
            <a:r>
              <a:rPr lang="en-US" altLang="en-US" sz="3000">
                <a:solidFill>
                  <a:schemeClr val="accent2"/>
                </a:solidFill>
              </a:rPr>
              <a:t>C </a:t>
            </a:r>
            <a:r>
              <a:rPr lang="en-US" altLang="en-US" sz="3000"/>
              <a:t>witnesses that it cant be more.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74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74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74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74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74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74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7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7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74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74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874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874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74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74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874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874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74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74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ChangeArrowheads="1"/>
          </p:cNvSpPr>
          <p:nvPr/>
        </p:nvSpPr>
        <p:spPr bwMode="auto">
          <a:xfrm>
            <a:off x="304800" y="-76200"/>
            <a:ext cx="73152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Linear Programming</a:t>
            </a:r>
            <a:endParaRPr lang="en-US" altLang="en-US" sz="4000">
              <a:solidFill>
                <a:schemeClr val="tx2"/>
              </a:solidFill>
            </a:endParaRPr>
          </a:p>
        </p:txBody>
      </p:sp>
      <p:sp>
        <p:nvSpPr>
          <p:cNvPr id="491523" name="Rectangle 3"/>
          <p:cNvSpPr>
            <a:spLocks noChangeArrowheads="1"/>
          </p:cNvSpPr>
          <p:nvPr/>
        </p:nvSpPr>
        <p:spPr bwMode="auto">
          <a:xfrm>
            <a:off x="3117850" y="2681288"/>
            <a:ext cx="31496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800">
                <a:latin typeface="Comic Sans MS" pitchFamily="66" charset="0"/>
              </a:rPr>
              <a:t>Cost: 29, 8, 1, 2</a:t>
            </a:r>
            <a:endParaRPr lang="en-US" altLang="en-US" sz="2800" baseline="-25000">
              <a:latin typeface="Comic Sans MS" pitchFamily="66" charset="0"/>
            </a:endParaRPr>
          </a:p>
        </p:txBody>
      </p:sp>
      <p:grpSp>
        <p:nvGrpSpPr>
          <p:cNvPr id="491524" name="Group 4"/>
          <p:cNvGrpSpPr>
            <a:grpSpLocks/>
          </p:cNvGrpSpPr>
          <p:nvPr/>
        </p:nvGrpSpPr>
        <p:grpSpPr bwMode="auto">
          <a:xfrm>
            <a:off x="989013" y="457200"/>
            <a:ext cx="5868987" cy="2362200"/>
            <a:chOff x="614" y="288"/>
            <a:chExt cx="3697" cy="1488"/>
          </a:xfrm>
        </p:grpSpPr>
        <p:sp>
          <p:nvSpPr>
            <p:cNvPr id="48143" name="Rectangle 5"/>
            <p:cNvSpPr>
              <a:spLocks noChangeArrowheads="1"/>
            </p:cNvSpPr>
            <p:nvPr/>
          </p:nvSpPr>
          <p:spPr bwMode="auto">
            <a:xfrm>
              <a:off x="614" y="1296"/>
              <a:ext cx="367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2800">
                  <a:latin typeface="Comic Sans MS" pitchFamily="66" charset="0"/>
                </a:rPr>
                <a:t>Amount to add:    x</a:t>
              </a:r>
              <a:r>
                <a:rPr lang="en-US" altLang="en-US" sz="2800" baseline="-25000">
                  <a:latin typeface="Comic Sans MS" pitchFamily="66" charset="0"/>
                </a:rPr>
                <a:t>1</a:t>
              </a:r>
              <a:r>
                <a:rPr lang="en-US" altLang="en-US" sz="2800">
                  <a:latin typeface="Comic Sans MS" pitchFamily="66" charset="0"/>
                </a:rPr>
                <a:t>,  x</a:t>
              </a:r>
              <a:r>
                <a:rPr lang="en-US" altLang="en-US" sz="2800" baseline="-25000">
                  <a:latin typeface="Comic Sans MS" pitchFamily="66" charset="0"/>
                </a:rPr>
                <a:t>2</a:t>
              </a:r>
              <a:r>
                <a:rPr lang="en-US" altLang="en-US" sz="2800">
                  <a:latin typeface="Comic Sans MS" pitchFamily="66" charset="0"/>
                </a:rPr>
                <a:t>,  x</a:t>
              </a:r>
              <a:r>
                <a:rPr lang="en-US" altLang="en-US" sz="2800" baseline="-25000">
                  <a:latin typeface="Comic Sans MS" pitchFamily="66" charset="0"/>
                </a:rPr>
                <a:t>3</a:t>
              </a:r>
              <a:r>
                <a:rPr lang="en-US" altLang="en-US" sz="2800">
                  <a:latin typeface="Comic Sans MS" pitchFamily="66" charset="0"/>
                </a:rPr>
                <a:t>,  x</a:t>
              </a:r>
              <a:r>
                <a:rPr lang="en-US" altLang="en-US" sz="2800" baseline="-25000">
                  <a:latin typeface="Comic Sans MS" pitchFamily="66" charset="0"/>
                </a:rPr>
                <a:t>4</a:t>
              </a:r>
            </a:p>
          </p:txBody>
        </p:sp>
        <p:sp>
          <p:nvSpPr>
            <p:cNvPr id="48144" name="Text Box 6"/>
            <p:cNvSpPr txBox="1">
              <a:spLocks noChangeArrowheads="1"/>
            </p:cNvSpPr>
            <p:nvPr/>
          </p:nvSpPr>
          <p:spPr bwMode="auto">
            <a:xfrm rot="-3356220">
              <a:off x="2109" y="956"/>
              <a:ext cx="131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altLang="en-US" sz="2800">
                  <a:latin typeface="Comic Sans MS" pitchFamily="66" charset="0"/>
                </a:rPr>
                <a:t>pork</a:t>
              </a:r>
            </a:p>
          </p:txBody>
        </p:sp>
        <p:sp>
          <p:nvSpPr>
            <p:cNvPr id="48145" name="Text Box 7"/>
            <p:cNvSpPr txBox="1">
              <a:spLocks noChangeArrowheads="1"/>
            </p:cNvSpPr>
            <p:nvPr/>
          </p:nvSpPr>
          <p:spPr bwMode="auto">
            <a:xfrm rot="-3356220">
              <a:off x="2541" y="908"/>
              <a:ext cx="131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altLang="en-US" sz="2800">
                  <a:latin typeface="Comic Sans MS" pitchFamily="66" charset="0"/>
                </a:rPr>
                <a:t>grain</a:t>
              </a:r>
            </a:p>
          </p:txBody>
        </p:sp>
        <p:sp>
          <p:nvSpPr>
            <p:cNvPr id="48146" name="Text Box 8"/>
            <p:cNvSpPr txBox="1">
              <a:spLocks noChangeArrowheads="1"/>
            </p:cNvSpPr>
            <p:nvPr/>
          </p:nvSpPr>
          <p:spPr bwMode="auto">
            <a:xfrm rot="-3356220">
              <a:off x="3012" y="908"/>
              <a:ext cx="131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altLang="en-US" sz="2800">
                  <a:latin typeface="Comic Sans MS" pitchFamily="66" charset="0"/>
                </a:rPr>
                <a:t>water</a:t>
              </a:r>
            </a:p>
          </p:txBody>
        </p:sp>
        <p:sp>
          <p:nvSpPr>
            <p:cNvPr id="48147" name="Text Box 9"/>
            <p:cNvSpPr txBox="1">
              <a:spLocks noChangeArrowheads="1"/>
            </p:cNvSpPr>
            <p:nvPr/>
          </p:nvSpPr>
          <p:spPr bwMode="auto">
            <a:xfrm rot="-3356220">
              <a:off x="3492" y="780"/>
              <a:ext cx="131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altLang="en-US" sz="2800">
                  <a:latin typeface="Comic Sans MS" pitchFamily="66" charset="0"/>
                </a:rPr>
                <a:t>sawdust</a:t>
              </a:r>
            </a:p>
          </p:txBody>
        </p:sp>
      </p:grpSp>
      <p:grpSp>
        <p:nvGrpSpPr>
          <p:cNvPr id="491530" name="Group 10"/>
          <p:cNvGrpSpPr>
            <a:grpSpLocks/>
          </p:cNvGrpSpPr>
          <p:nvPr/>
        </p:nvGrpSpPr>
        <p:grpSpPr bwMode="auto">
          <a:xfrm>
            <a:off x="1447800" y="4281488"/>
            <a:ext cx="7242175" cy="1814512"/>
            <a:chOff x="912" y="2697"/>
            <a:chExt cx="4562" cy="1143"/>
          </a:xfrm>
        </p:grpSpPr>
        <p:sp>
          <p:nvSpPr>
            <p:cNvPr id="48138" name="Text Box 11"/>
            <p:cNvSpPr txBox="1">
              <a:spLocks noChangeArrowheads="1"/>
            </p:cNvSpPr>
            <p:nvPr/>
          </p:nvSpPr>
          <p:spPr bwMode="auto">
            <a:xfrm>
              <a:off x="2477" y="2697"/>
              <a:ext cx="298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2800">
                  <a:latin typeface="Comic Sans MS" pitchFamily="66" charset="0"/>
                </a:rPr>
                <a:t>3x</a:t>
              </a:r>
              <a:r>
                <a:rPr lang="en-US" altLang="en-US" sz="2800" baseline="-25000">
                  <a:latin typeface="Comic Sans MS" pitchFamily="66" charset="0"/>
                </a:rPr>
                <a:t>1</a:t>
              </a:r>
              <a:r>
                <a:rPr lang="en-US" altLang="en-US" sz="2800">
                  <a:latin typeface="Comic Sans MS" pitchFamily="66" charset="0"/>
                </a:rPr>
                <a:t> + 4x</a:t>
              </a:r>
              <a:r>
                <a:rPr lang="en-US" altLang="en-US" sz="2800" baseline="-25000">
                  <a:latin typeface="Comic Sans MS" pitchFamily="66" charset="0"/>
                </a:rPr>
                <a:t>2</a:t>
              </a:r>
              <a:r>
                <a:rPr lang="en-US" altLang="en-US" sz="2800">
                  <a:latin typeface="Comic Sans MS" pitchFamily="66" charset="0"/>
                </a:rPr>
                <a:t> – 7x</a:t>
              </a:r>
              <a:r>
                <a:rPr lang="en-US" altLang="en-US" sz="2800" baseline="-25000">
                  <a:latin typeface="Comic Sans MS" pitchFamily="66" charset="0"/>
                </a:rPr>
                <a:t>3</a:t>
              </a:r>
              <a:r>
                <a:rPr lang="en-US" altLang="en-US" sz="2800">
                  <a:latin typeface="Comic Sans MS" pitchFamily="66" charset="0"/>
                </a:rPr>
                <a:t> + 8x</a:t>
              </a:r>
              <a:r>
                <a:rPr lang="en-US" altLang="en-US" sz="2800" baseline="-25000">
                  <a:latin typeface="Comic Sans MS" pitchFamily="66" charset="0"/>
                </a:rPr>
                <a:t>4</a:t>
              </a:r>
              <a:r>
                <a:rPr lang="en-US" altLang="en-US" sz="2800">
                  <a:latin typeface="Comic Sans MS" pitchFamily="66" charset="0"/>
                </a:rPr>
                <a:t> </a:t>
              </a:r>
              <a:r>
                <a:rPr lang="en-US" altLang="en-US" sz="2800">
                  <a:latin typeface="Symbol" pitchFamily="18" charset="2"/>
                </a:rPr>
                <a:t>³</a:t>
              </a:r>
              <a:r>
                <a:rPr lang="en-US" altLang="en-US" sz="2800">
                  <a:latin typeface="Comic Sans MS" pitchFamily="66" charset="0"/>
                </a:rPr>
                <a:t> 12</a:t>
              </a:r>
            </a:p>
          </p:txBody>
        </p:sp>
        <p:sp>
          <p:nvSpPr>
            <p:cNvPr id="48139" name="Text Box 12"/>
            <p:cNvSpPr txBox="1">
              <a:spLocks noChangeArrowheads="1"/>
            </p:cNvSpPr>
            <p:nvPr/>
          </p:nvSpPr>
          <p:spPr bwMode="auto">
            <a:xfrm>
              <a:off x="2471" y="2937"/>
              <a:ext cx="299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2800">
                  <a:latin typeface="Comic Sans MS" pitchFamily="66" charset="0"/>
                </a:rPr>
                <a:t>2x</a:t>
              </a:r>
              <a:r>
                <a:rPr lang="en-US" altLang="en-US" sz="2800" baseline="-25000">
                  <a:latin typeface="Comic Sans MS" pitchFamily="66" charset="0"/>
                </a:rPr>
                <a:t>1</a:t>
              </a:r>
              <a:r>
                <a:rPr lang="en-US" altLang="en-US" sz="2800">
                  <a:latin typeface="Comic Sans MS" pitchFamily="66" charset="0"/>
                </a:rPr>
                <a:t> - 8x</a:t>
              </a:r>
              <a:r>
                <a:rPr lang="en-US" altLang="en-US" sz="2800" baseline="-25000">
                  <a:latin typeface="Comic Sans MS" pitchFamily="66" charset="0"/>
                </a:rPr>
                <a:t>2</a:t>
              </a:r>
              <a:r>
                <a:rPr lang="en-US" altLang="en-US" sz="2800">
                  <a:latin typeface="Comic Sans MS" pitchFamily="66" charset="0"/>
                </a:rPr>
                <a:t> + 4x</a:t>
              </a:r>
              <a:r>
                <a:rPr lang="en-US" altLang="en-US" sz="2800" baseline="-25000">
                  <a:latin typeface="Comic Sans MS" pitchFamily="66" charset="0"/>
                </a:rPr>
                <a:t>3</a:t>
              </a:r>
              <a:r>
                <a:rPr lang="en-US" altLang="en-US" sz="2800">
                  <a:latin typeface="Comic Sans MS" pitchFamily="66" charset="0"/>
                </a:rPr>
                <a:t> - 3x</a:t>
              </a:r>
              <a:r>
                <a:rPr lang="en-US" altLang="en-US" sz="2800" baseline="-25000">
                  <a:latin typeface="Comic Sans MS" pitchFamily="66" charset="0"/>
                </a:rPr>
                <a:t>4</a:t>
              </a:r>
              <a:r>
                <a:rPr lang="en-US" altLang="en-US" sz="2800">
                  <a:latin typeface="Comic Sans MS" pitchFamily="66" charset="0"/>
                </a:rPr>
                <a:t> </a:t>
              </a:r>
              <a:r>
                <a:rPr lang="en-US" altLang="en-US" sz="2800">
                  <a:latin typeface="Symbol" pitchFamily="18" charset="2"/>
                </a:rPr>
                <a:t>³</a:t>
              </a:r>
              <a:r>
                <a:rPr lang="en-US" altLang="en-US" sz="2800">
                  <a:latin typeface="Comic Sans MS" pitchFamily="66" charset="0"/>
                </a:rPr>
                <a:t> 24</a:t>
              </a:r>
            </a:p>
          </p:txBody>
        </p:sp>
        <p:sp>
          <p:nvSpPr>
            <p:cNvPr id="48140" name="Text Box 13"/>
            <p:cNvSpPr txBox="1">
              <a:spLocks noChangeArrowheads="1"/>
            </p:cNvSpPr>
            <p:nvPr/>
          </p:nvSpPr>
          <p:spPr bwMode="auto">
            <a:xfrm>
              <a:off x="2382" y="3177"/>
              <a:ext cx="309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2800">
                  <a:latin typeface="Comic Sans MS" pitchFamily="66" charset="0"/>
                </a:rPr>
                <a:t>-8x</a:t>
              </a:r>
              <a:r>
                <a:rPr lang="en-US" altLang="en-US" sz="2800" baseline="-25000">
                  <a:latin typeface="Comic Sans MS" pitchFamily="66" charset="0"/>
                </a:rPr>
                <a:t>1</a:t>
              </a:r>
              <a:r>
                <a:rPr lang="en-US" altLang="en-US" sz="2800">
                  <a:latin typeface="Comic Sans MS" pitchFamily="66" charset="0"/>
                </a:rPr>
                <a:t> + 2x</a:t>
              </a:r>
              <a:r>
                <a:rPr lang="en-US" altLang="en-US" sz="2800" baseline="-25000">
                  <a:latin typeface="Comic Sans MS" pitchFamily="66" charset="0"/>
                </a:rPr>
                <a:t>2</a:t>
              </a:r>
              <a:r>
                <a:rPr lang="en-US" altLang="en-US" sz="2800">
                  <a:latin typeface="Comic Sans MS" pitchFamily="66" charset="0"/>
                </a:rPr>
                <a:t> – 3x</a:t>
              </a:r>
              <a:r>
                <a:rPr lang="en-US" altLang="en-US" sz="2800" baseline="-25000">
                  <a:latin typeface="Comic Sans MS" pitchFamily="66" charset="0"/>
                </a:rPr>
                <a:t>3</a:t>
              </a:r>
              <a:r>
                <a:rPr lang="en-US" altLang="en-US" sz="2800">
                  <a:latin typeface="Comic Sans MS" pitchFamily="66" charset="0"/>
                </a:rPr>
                <a:t> - 9x</a:t>
              </a:r>
              <a:r>
                <a:rPr lang="en-US" altLang="en-US" sz="2800" baseline="-25000">
                  <a:latin typeface="Comic Sans MS" pitchFamily="66" charset="0"/>
                </a:rPr>
                <a:t>4</a:t>
              </a:r>
              <a:r>
                <a:rPr lang="en-US" altLang="en-US" sz="2800">
                  <a:latin typeface="Comic Sans MS" pitchFamily="66" charset="0"/>
                </a:rPr>
                <a:t> </a:t>
              </a:r>
              <a:r>
                <a:rPr lang="en-US" altLang="en-US" sz="2800">
                  <a:latin typeface="Symbol" pitchFamily="18" charset="2"/>
                </a:rPr>
                <a:t>³</a:t>
              </a:r>
              <a:r>
                <a:rPr lang="en-US" altLang="en-US" sz="2800">
                  <a:latin typeface="Comic Sans MS" pitchFamily="66" charset="0"/>
                </a:rPr>
                <a:t>   8</a:t>
              </a:r>
            </a:p>
          </p:txBody>
        </p:sp>
        <p:sp>
          <p:nvSpPr>
            <p:cNvPr id="48141" name="Text Box 14"/>
            <p:cNvSpPr txBox="1">
              <a:spLocks noChangeArrowheads="1"/>
            </p:cNvSpPr>
            <p:nvPr/>
          </p:nvSpPr>
          <p:spPr bwMode="auto">
            <a:xfrm>
              <a:off x="2620" y="3417"/>
              <a:ext cx="283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2800">
                  <a:latin typeface="Comic Sans MS" pitchFamily="66" charset="0"/>
                </a:rPr>
                <a:t>x</a:t>
              </a:r>
              <a:r>
                <a:rPr lang="en-US" altLang="en-US" sz="2800" baseline="-25000">
                  <a:latin typeface="Comic Sans MS" pitchFamily="66" charset="0"/>
                </a:rPr>
                <a:t>1</a:t>
              </a:r>
              <a:r>
                <a:rPr lang="en-US" altLang="en-US" sz="2800">
                  <a:latin typeface="Comic Sans MS" pitchFamily="66" charset="0"/>
                </a:rPr>
                <a:t> + 2x</a:t>
              </a:r>
              <a:r>
                <a:rPr lang="en-US" altLang="en-US" sz="2800" baseline="-25000">
                  <a:latin typeface="Comic Sans MS" pitchFamily="66" charset="0"/>
                </a:rPr>
                <a:t>2</a:t>
              </a:r>
              <a:r>
                <a:rPr lang="en-US" altLang="en-US" sz="2800">
                  <a:latin typeface="Comic Sans MS" pitchFamily="66" charset="0"/>
                </a:rPr>
                <a:t> + 9x</a:t>
              </a:r>
              <a:r>
                <a:rPr lang="en-US" altLang="en-US" sz="2800" baseline="-25000">
                  <a:latin typeface="Comic Sans MS" pitchFamily="66" charset="0"/>
                </a:rPr>
                <a:t>3</a:t>
              </a:r>
              <a:r>
                <a:rPr lang="en-US" altLang="en-US" sz="2800">
                  <a:latin typeface="Comic Sans MS" pitchFamily="66" charset="0"/>
                </a:rPr>
                <a:t> - 3x</a:t>
              </a:r>
              <a:r>
                <a:rPr lang="en-US" altLang="en-US" sz="2800" baseline="-25000">
                  <a:latin typeface="Comic Sans MS" pitchFamily="66" charset="0"/>
                </a:rPr>
                <a:t>4</a:t>
              </a:r>
              <a:r>
                <a:rPr lang="en-US" altLang="en-US" sz="2800">
                  <a:latin typeface="Comic Sans MS" pitchFamily="66" charset="0"/>
                </a:rPr>
                <a:t> </a:t>
              </a:r>
              <a:r>
                <a:rPr lang="en-US" altLang="en-US" sz="2800">
                  <a:latin typeface="Symbol" pitchFamily="18" charset="2"/>
                </a:rPr>
                <a:t>³</a:t>
              </a:r>
              <a:r>
                <a:rPr lang="en-US" altLang="en-US" sz="2800">
                  <a:latin typeface="Comic Sans MS" pitchFamily="66" charset="0"/>
                </a:rPr>
                <a:t> 31</a:t>
              </a:r>
            </a:p>
          </p:txBody>
        </p:sp>
        <p:sp>
          <p:nvSpPr>
            <p:cNvPr id="491535" name="Rectangle 15"/>
            <p:cNvSpPr>
              <a:spLocks noChangeArrowheads="1"/>
            </p:cNvSpPr>
            <p:nvPr/>
          </p:nvSpPr>
          <p:spPr bwMode="auto">
            <a:xfrm>
              <a:off x="912" y="2706"/>
              <a:ext cx="2112" cy="11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274320" rIns="274320">
              <a:spAutoFit/>
            </a:bodyPr>
            <a:lstStyle/>
            <a:p>
              <a:pPr eaLnBrk="0" hangingPunct="0">
                <a:defRPr/>
              </a:pPr>
              <a:r>
                <a:rPr lang="en-US" sz="28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rPr>
                <a:t>Constraints:  </a:t>
              </a:r>
            </a:p>
            <a:p>
              <a:pPr lvl="1" eaLnBrk="0" hangingPunct="0">
                <a:buFontTx/>
                <a:buChar char="•"/>
                <a:defRPr/>
              </a:pPr>
              <a:r>
                <a:rPr lang="en-US" sz="28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rPr>
                <a:t>moisture</a:t>
              </a:r>
            </a:p>
            <a:p>
              <a:pPr lvl="1" eaLnBrk="0" hangingPunct="0">
                <a:buFontTx/>
                <a:buChar char="•"/>
                <a:defRPr/>
              </a:pPr>
              <a:r>
                <a:rPr lang="en-US" sz="28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rPr>
                <a:t>protean,</a:t>
              </a:r>
            </a:p>
            <a:p>
              <a:pPr lvl="1" eaLnBrk="0" hangingPunct="0">
                <a:buFontTx/>
                <a:buChar char="•"/>
                <a:defRPr/>
              </a:pPr>
              <a:r>
                <a:rPr lang="en-US" sz="28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rPr>
                <a:t>…</a:t>
              </a:r>
            </a:p>
          </p:txBody>
        </p:sp>
      </p:grpSp>
      <p:grpSp>
        <p:nvGrpSpPr>
          <p:cNvPr id="491536" name="Group 16"/>
          <p:cNvGrpSpPr>
            <a:grpSpLocks/>
          </p:cNvGrpSpPr>
          <p:nvPr/>
        </p:nvGrpSpPr>
        <p:grpSpPr bwMode="auto">
          <a:xfrm>
            <a:off x="862013" y="3352800"/>
            <a:ext cx="6986587" cy="533400"/>
            <a:chOff x="543" y="2112"/>
            <a:chExt cx="4401" cy="336"/>
          </a:xfrm>
        </p:grpSpPr>
        <p:sp>
          <p:nvSpPr>
            <p:cNvPr id="48136" name="Text Box 17"/>
            <p:cNvSpPr txBox="1">
              <a:spLocks noChangeArrowheads="1"/>
            </p:cNvSpPr>
            <p:nvPr/>
          </p:nvSpPr>
          <p:spPr bwMode="auto">
            <a:xfrm>
              <a:off x="2348" y="2121"/>
              <a:ext cx="259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2800">
                  <a:latin typeface="Comic Sans MS" pitchFamily="66" charset="0"/>
                </a:rPr>
                <a:t>29x</a:t>
              </a:r>
              <a:r>
                <a:rPr lang="en-US" altLang="en-US" sz="2800" baseline="-25000">
                  <a:latin typeface="Comic Sans MS" pitchFamily="66" charset="0"/>
                </a:rPr>
                <a:t>1</a:t>
              </a:r>
              <a:r>
                <a:rPr lang="en-US" altLang="en-US" sz="2800">
                  <a:latin typeface="Comic Sans MS" pitchFamily="66" charset="0"/>
                </a:rPr>
                <a:t> + 8x</a:t>
              </a:r>
              <a:r>
                <a:rPr lang="en-US" altLang="en-US" sz="2800" baseline="-25000">
                  <a:latin typeface="Comic Sans MS" pitchFamily="66" charset="0"/>
                </a:rPr>
                <a:t>2</a:t>
              </a:r>
              <a:r>
                <a:rPr lang="en-US" altLang="en-US" sz="2800">
                  <a:latin typeface="Comic Sans MS" pitchFamily="66" charset="0"/>
                </a:rPr>
                <a:t> + 1x</a:t>
              </a:r>
              <a:r>
                <a:rPr lang="en-US" altLang="en-US" sz="2800" baseline="-25000">
                  <a:latin typeface="Comic Sans MS" pitchFamily="66" charset="0"/>
                </a:rPr>
                <a:t>3</a:t>
              </a:r>
              <a:r>
                <a:rPr lang="en-US" altLang="en-US" sz="2800">
                  <a:latin typeface="Comic Sans MS" pitchFamily="66" charset="0"/>
                </a:rPr>
                <a:t> + 2x</a:t>
              </a:r>
              <a:r>
                <a:rPr lang="en-US" altLang="en-US" sz="2800" baseline="-25000">
                  <a:latin typeface="Comic Sans MS" pitchFamily="66" charset="0"/>
                </a:rPr>
                <a:t>4</a:t>
              </a:r>
              <a:endParaRPr lang="en-US" altLang="en-US" sz="2800">
                <a:latin typeface="Comic Sans MS" pitchFamily="66" charset="0"/>
              </a:endParaRPr>
            </a:p>
          </p:txBody>
        </p:sp>
        <p:sp>
          <p:nvSpPr>
            <p:cNvPr id="491538" name="Rectangle 18"/>
            <p:cNvSpPr>
              <a:spLocks noChangeArrowheads="1"/>
            </p:cNvSpPr>
            <p:nvPr/>
          </p:nvSpPr>
          <p:spPr bwMode="auto">
            <a:xfrm>
              <a:off x="543" y="2112"/>
              <a:ext cx="201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0" rIns="274320">
              <a:spAutoFit/>
            </a:bodyPr>
            <a:lstStyle/>
            <a:p>
              <a:pPr algn="ctr" eaLnBrk="0" hangingPunct="0">
                <a:defRPr/>
              </a:pPr>
              <a:r>
                <a:rPr lang="en-US" sz="28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rPr>
                <a:t>Cost of Hotdog:</a:t>
              </a:r>
            </a:p>
          </p:txBody>
        </p:sp>
      </p:grpSp>
      <p:pic>
        <p:nvPicPr>
          <p:cNvPr id="48135" name="Picture 19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228600"/>
            <a:ext cx="1284288" cy="102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1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1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1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1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1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1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23" grpId="0" autoUpdateAnimBg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762000" y="990600"/>
            <a:ext cx="7086600" cy="1295400"/>
          </a:xfrm>
        </p:spPr>
        <p:txBody>
          <a:bodyPr/>
          <a:lstStyle/>
          <a:p>
            <a:pPr eaLnBrk="1" hangingPunct="1"/>
            <a:r>
              <a:rPr lang="en-US" altLang="en-US" smtClean="0"/>
              <a:t>Greedy Algorithms</a:t>
            </a: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905000" y="6350000"/>
            <a:ext cx="5691188" cy="5334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 York University</a:t>
            </a:r>
          </a:p>
        </p:txBody>
      </p:sp>
      <p:sp>
        <p:nvSpPr>
          <p:cNvPr id="49156" name="Text Box 5"/>
          <p:cNvSpPr txBox="1">
            <a:spLocks noChangeArrowheads="1"/>
          </p:cNvSpPr>
          <p:nvPr/>
        </p:nvSpPr>
        <p:spPr bwMode="auto">
          <a:xfrm>
            <a:off x="7286625" y="6399213"/>
            <a:ext cx="208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en-US" altLang="en-US" sz="2400" b="1">
                <a:solidFill>
                  <a:schemeClr val="accent2"/>
                </a:solidFill>
              </a:rPr>
              <a:t>COSC 3101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525318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6</a:t>
            </a:r>
            <a:endParaRPr lang="en-US" sz="24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9158" name="WordArt 7"/>
          <p:cNvSpPr>
            <a:spLocks noChangeArrowheads="1" noChangeShapeType="1" noTextEdit="1"/>
          </p:cNvSpPr>
          <p:nvPr/>
        </p:nvSpPr>
        <p:spPr bwMode="auto">
          <a:xfrm>
            <a:off x="457200" y="6858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sp>
        <p:nvSpPr>
          <p:cNvPr id="49159" name="Text Box 13"/>
          <p:cNvSpPr txBox="1">
            <a:spLocks noChangeArrowheads="1"/>
          </p:cNvSpPr>
          <p:nvPr/>
        </p:nvSpPr>
        <p:spPr bwMode="auto">
          <a:xfrm>
            <a:off x="2216150" y="2312988"/>
            <a:ext cx="6743700" cy="397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hlinkClick r:id="rId3" action="ppaction://hlinksldjump"/>
              </a:rPr>
              <a:t>Greedy Algorithm for Optimization Problems</a:t>
            </a:r>
            <a:endParaRPr lang="en-US" altLang="en-US" sz="2800"/>
          </a:p>
          <a:p>
            <a:pPr eaLnBrk="1" hangingPunct="1"/>
            <a:r>
              <a:rPr lang="en-US" altLang="en-US" sz="2800">
                <a:hlinkClick r:id="rId4" action="ppaction://hlinksldjump"/>
              </a:rPr>
              <a:t>Proving with Loop Invariants</a:t>
            </a:r>
            <a:endParaRPr lang="en-US" altLang="en-US" sz="2800"/>
          </a:p>
          <a:p>
            <a:pPr eaLnBrk="1" hangingPunct="1"/>
            <a:r>
              <a:rPr lang="en-US" altLang="en-US" sz="2800">
                <a:hlinkClick r:id="rId5" action="ppaction://hlinksldjump"/>
              </a:rPr>
              <a:t>Three Players making Change</a:t>
            </a:r>
            <a:endParaRPr lang="en-US" altLang="en-US" sz="2800"/>
          </a:p>
          <a:p>
            <a:pPr eaLnBrk="1" hangingPunct="1"/>
            <a:r>
              <a:rPr lang="en-US" altLang="en-US" sz="2800">
                <a:hlinkClick r:id="rId6" action="ppaction://hlinksldjump"/>
              </a:rPr>
              <a:t>Review and Don'ts</a:t>
            </a:r>
            <a:endParaRPr lang="en-US" altLang="en-US" sz="2800"/>
          </a:p>
          <a:p>
            <a:pPr eaLnBrk="1" hangingPunct="1"/>
            <a:r>
              <a:rPr lang="en-US" altLang="en-US" sz="2800">
                <a:hlinkClick r:id="rId7" action="ppaction://hlinksldjump"/>
              </a:rPr>
              <a:t>Event Scheduling</a:t>
            </a:r>
            <a:endParaRPr lang="en-US" altLang="en-US" sz="2800"/>
          </a:p>
          <a:p>
            <a:pPr eaLnBrk="1" hangingPunct="1"/>
            <a:r>
              <a:rPr lang="en-US" altLang="en-US" sz="2800">
                <a:hlinkClick r:id="rId8" action="ppaction://hlinksldjump"/>
              </a:rPr>
              <a:t>Minimum Spanning Tree</a:t>
            </a:r>
            <a:endParaRPr lang="en-US" altLang="en-US" sz="2800"/>
          </a:p>
          <a:p>
            <a:pPr eaLnBrk="1" hangingPunct="1"/>
            <a:r>
              <a:rPr lang="en-US" altLang="en-US" sz="2800">
                <a:hlinkClick r:id="" action="ppaction://noaction"/>
              </a:rPr>
              <a:t>Adaptive Greedy</a:t>
            </a:r>
            <a:endParaRPr lang="en-US" altLang="en-US" sz="2800"/>
          </a:p>
          <a:p>
            <a:pPr eaLnBrk="1" hangingPunct="1"/>
            <a:r>
              <a:rPr lang="en-US" altLang="en-US" sz="2800">
                <a:hlinkClick r:id="" action="ppaction://noaction"/>
              </a:rPr>
              <a:t>Interval Point Cover</a:t>
            </a:r>
            <a:endParaRPr lang="en-US" altLang="en-US" sz="2800"/>
          </a:p>
          <a:p>
            <a:pPr eaLnBrk="1" hangingPunct="1"/>
            <a:r>
              <a:rPr lang="en-US" altLang="en-US" sz="2800">
                <a:hlinkClick r:id="" action="ppaction://noaction"/>
              </a:rPr>
              <a:t>Forced Horn Clauses</a:t>
            </a:r>
            <a:endParaRPr lang="en-US" altLang="en-US" sz="280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Optimization Problems</a:t>
            </a:r>
          </a:p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with a Greedy Algorithm</a:t>
            </a:r>
          </a:p>
        </p:txBody>
      </p:sp>
      <p:pic>
        <p:nvPicPr>
          <p:cNvPr id="50179" name="Picture 3" descr="priz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2667000"/>
            <a:ext cx="2846388" cy="162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0" name="Rectangle 4"/>
          <p:cNvSpPr>
            <a:spLocks noChangeArrowheads="1"/>
          </p:cNvSpPr>
          <p:nvPr/>
        </p:nvSpPr>
        <p:spPr bwMode="auto">
          <a:xfrm>
            <a:off x="903288" y="1524000"/>
            <a:ext cx="564991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Instances:</a:t>
            </a:r>
            <a:r>
              <a:rPr lang="en-US" altLang="en-US"/>
              <a:t> A set of objects </a:t>
            </a:r>
            <a:br>
              <a:rPr lang="en-US" altLang="en-US"/>
            </a:br>
            <a:r>
              <a:rPr lang="en-US" altLang="en-US"/>
              <a:t>and a relationship between them. </a:t>
            </a:r>
          </a:p>
        </p:txBody>
      </p:sp>
      <p:grpSp>
        <p:nvGrpSpPr>
          <p:cNvPr id="50181" name="Group 5"/>
          <p:cNvGrpSpPr>
            <a:grpSpLocks/>
          </p:cNvGrpSpPr>
          <p:nvPr/>
        </p:nvGrpSpPr>
        <p:grpSpPr bwMode="auto">
          <a:xfrm>
            <a:off x="292100" y="2667000"/>
            <a:ext cx="8229600" cy="2819400"/>
            <a:chOff x="184" y="1680"/>
            <a:chExt cx="5184" cy="1776"/>
          </a:xfrm>
        </p:grpSpPr>
        <p:sp>
          <p:nvSpPr>
            <p:cNvPr id="50183" name="Rectangle 6"/>
            <p:cNvSpPr>
              <a:spLocks noChangeArrowheads="1"/>
            </p:cNvSpPr>
            <p:nvPr/>
          </p:nvSpPr>
          <p:spPr bwMode="auto">
            <a:xfrm>
              <a:off x="184" y="2784"/>
              <a:ext cx="5184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1" eaLnBrk="1" hangingPunct="1"/>
              <a:r>
                <a:rPr lang="en-US" altLang="en-US">
                  <a:solidFill>
                    <a:schemeClr val="accent1"/>
                  </a:solidFill>
                </a:rPr>
                <a:t>Solutions for Instance:</a:t>
              </a:r>
              <a:r>
                <a:rPr lang="en-US" altLang="en-US"/>
                <a:t> A subset of the objects.</a:t>
              </a:r>
              <a:br>
                <a:rPr lang="en-US" altLang="en-US"/>
              </a:br>
              <a:r>
                <a:rPr lang="en-US" altLang="en-US"/>
                <a:t>Or some other choice about each object. </a:t>
              </a:r>
            </a:p>
          </p:txBody>
        </p:sp>
        <p:grpSp>
          <p:nvGrpSpPr>
            <p:cNvPr id="50184" name="Group 7"/>
            <p:cNvGrpSpPr>
              <a:grpSpLocks/>
            </p:cNvGrpSpPr>
            <p:nvPr/>
          </p:nvGrpSpPr>
          <p:grpSpPr bwMode="auto">
            <a:xfrm>
              <a:off x="1968" y="1680"/>
              <a:ext cx="1438" cy="816"/>
              <a:chOff x="1968" y="1680"/>
              <a:chExt cx="1438" cy="816"/>
            </a:xfrm>
          </p:grpSpPr>
          <p:grpSp>
            <p:nvGrpSpPr>
              <p:cNvPr id="50185" name="Group 8"/>
              <p:cNvGrpSpPr>
                <a:grpSpLocks/>
              </p:cNvGrpSpPr>
              <p:nvPr/>
            </p:nvGrpSpPr>
            <p:grpSpPr bwMode="auto">
              <a:xfrm>
                <a:off x="2592" y="1680"/>
                <a:ext cx="384" cy="336"/>
                <a:chOff x="2160" y="1872"/>
                <a:chExt cx="384" cy="336"/>
              </a:xfrm>
            </p:grpSpPr>
            <p:sp>
              <p:nvSpPr>
                <p:cNvPr id="50192" name="Line 9"/>
                <p:cNvSpPr>
                  <a:spLocks noChangeShapeType="1"/>
                </p:cNvSpPr>
                <p:nvPr/>
              </p:nvSpPr>
              <p:spPr bwMode="auto">
                <a:xfrm>
                  <a:off x="2160" y="1872"/>
                  <a:ext cx="384" cy="28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3" name="Line 10"/>
                <p:cNvSpPr>
                  <a:spLocks noChangeShapeType="1"/>
                </p:cNvSpPr>
                <p:nvPr/>
              </p:nvSpPr>
              <p:spPr bwMode="auto">
                <a:xfrm flipH="1">
                  <a:off x="2160" y="1872"/>
                  <a:ext cx="336" cy="336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0186" name="Group 11"/>
              <p:cNvGrpSpPr>
                <a:grpSpLocks/>
              </p:cNvGrpSpPr>
              <p:nvPr/>
            </p:nvGrpSpPr>
            <p:grpSpPr bwMode="auto">
              <a:xfrm>
                <a:off x="2352" y="2352"/>
                <a:ext cx="144" cy="96"/>
                <a:chOff x="2160" y="1872"/>
                <a:chExt cx="384" cy="336"/>
              </a:xfrm>
            </p:grpSpPr>
            <p:sp>
              <p:nvSpPr>
                <p:cNvPr id="50190" name="Line 12"/>
                <p:cNvSpPr>
                  <a:spLocks noChangeShapeType="1"/>
                </p:cNvSpPr>
                <p:nvPr/>
              </p:nvSpPr>
              <p:spPr bwMode="auto">
                <a:xfrm>
                  <a:off x="2160" y="1872"/>
                  <a:ext cx="384" cy="28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1" name="Line 13"/>
                <p:cNvSpPr>
                  <a:spLocks noChangeShapeType="1"/>
                </p:cNvSpPr>
                <p:nvPr/>
              </p:nvSpPr>
              <p:spPr bwMode="auto">
                <a:xfrm flipH="1">
                  <a:off x="2160" y="1872"/>
                  <a:ext cx="336" cy="336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0187" name="Freeform 14"/>
              <p:cNvSpPr>
                <a:spLocks/>
              </p:cNvSpPr>
              <p:nvPr/>
            </p:nvSpPr>
            <p:spPr bwMode="auto">
              <a:xfrm>
                <a:off x="1968" y="2236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8" name="Freeform 15"/>
              <p:cNvSpPr>
                <a:spLocks/>
              </p:cNvSpPr>
              <p:nvPr/>
            </p:nvSpPr>
            <p:spPr bwMode="auto">
              <a:xfrm>
                <a:off x="2208" y="1804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9" name="Freeform 16"/>
              <p:cNvSpPr>
                <a:spLocks/>
              </p:cNvSpPr>
              <p:nvPr/>
            </p:nvSpPr>
            <p:spPr bwMode="auto">
              <a:xfrm>
                <a:off x="3216" y="1900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0182" name="Text Box 17"/>
          <p:cNvSpPr txBox="1">
            <a:spLocks noChangeArrowheads="1"/>
          </p:cNvSpPr>
          <p:nvPr/>
        </p:nvSpPr>
        <p:spPr bwMode="auto">
          <a:xfrm>
            <a:off x="762000" y="5562600"/>
            <a:ext cx="85344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Cost of Solution:</a:t>
            </a:r>
            <a:r>
              <a:rPr lang="en-US" altLang="en-US"/>
              <a:t> The number of objects in solution or the sum of the costs of objects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Line 3"/>
          <p:cNvSpPr>
            <a:spLocks noChangeShapeType="1"/>
          </p:cNvSpPr>
          <p:nvPr/>
        </p:nvSpPr>
        <p:spPr bwMode="auto">
          <a:xfrm>
            <a:off x="853440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147" name="Line 4"/>
          <p:cNvSpPr>
            <a:spLocks noChangeShapeType="1"/>
          </p:cNvSpPr>
          <p:nvPr/>
        </p:nvSpPr>
        <p:spPr bwMode="auto">
          <a:xfrm>
            <a:off x="701040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148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149" name="Rectangle 10"/>
          <p:cNvSpPr>
            <a:spLocks noChangeArrowheads="1"/>
          </p:cNvSpPr>
          <p:nvPr/>
        </p:nvSpPr>
        <p:spPr bwMode="auto">
          <a:xfrm>
            <a:off x="457200" y="188913"/>
            <a:ext cx="79248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800"/>
          </a:p>
          <a:p>
            <a:pPr eaLnBrk="1" hangingPunct="1">
              <a:buFontTx/>
              <a:buChar char="•"/>
            </a:pPr>
            <a:r>
              <a:rPr lang="en-CA" altLang="en-US" sz="2800"/>
              <a:t> Problem P is computable in polynomial time.</a:t>
            </a:r>
          </a:p>
        </p:txBody>
      </p:sp>
      <p:sp>
        <p:nvSpPr>
          <p:cNvPr id="6150" name="Rectangle 19"/>
          <p:cNvSpPr>
            <a:spLocks noChangeArrowheads="1"/>
          </p:cNvSpPr>
          <p:nvPr/>
        </p:nvSpPr>
        <p:spPr bwMode="auto">
          <a:xfrm>
            <a:off x="952500" y="1066800"/>
            <a:ext cx="7934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2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chemeClr val="accent2"/>
                </a:solidFill>
              </a:rPr>
              <a:t>A, c, n</a:t>
            </a:r>
            <a:r>
              <a:rPr lang="en-US" altLang="en-US" sz="2800" baseline="-25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</a:rPr>
              <a:t>,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chemeClr val="accent2"/>
                </a:solidFill>
              </a:rPr>
              <a:t>I, A(I)=P(I) &amp; (|I| &lt; n</a:t>
            </a:r>
            <a:r>
              <a:rPr lang="en-US" altLang="en-US" sz="2800" baseline="-25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</a:rPr>
              <a:t> or Time(A,I)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≤ |I|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6151" name="Rectangle 4"/>
          <p:cNvSpPr>
            <a:spLocks noChangeArrowheads="1"/>
          </p:cNvSpPr>
          <p:nvPr/>
        </p:nvSpPr>
        <p:spPr bwMode="auto">
          <a:xfrm>
            <a:off x="152400" y="-762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300">
                <a:solidFill>
                  <a:schemeClr val="tx2"/>
                </a:solidFill>
              </a:rPr>
              <a:t>The Time Complexity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Fixed vs Adaptive Priority</a:t>
            </a:r>
          </a:p>
        </p:txBody>
      </p:sp>
      <p:sp>
        <p:nvSpPr>
          <p:cNvPr id="5038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143000"/>
            <a:ext cx="8610600" cy="57150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mtClean="0"/>
              <a:t>Fixed Priority:</a:t>
            </a:r>
          </a:p>
          <a:p>
            <a:pPr marL="515938" lvl="1" indent="-58738" eaLnBrk="1" hangingPunct="1">
              <a:buFontTx/>
              <a:buNone/>
            </a:pPr>
            <a:r>
              <a:rPr lang="en-US" altLang="en-US" sz="3200" smtClean="0"/>
              <a:t>Sort the objects from best to worst </a:t>
            </a:r>
            <a:br>
              <a:rPr lang="en-US" altLang="en-US" sz="3200" smtClean="0"/>
            </a:br>
            <a:r>
              <a:rPr lang="en-US" altLang="en-US" sz="3200" smtClean="0"/>
              <a:t>and loop through them.</a:t>
            </a:r>
          </a:p>
          <a:p>
            <a:pPr eaLnBrk="1" hangingPunct="1">
              <a:buFontTx/>
              <a:buNone/>
            </a:pPr>
            <a:endParaRPr lang="en-US" altLang="en-US" sz="1200" smtClean="0"/>
          </a:p>
          <a:p>
            <a:pPr eaLnBrk="1" hangingPunct="1">
              <a:buFontTx/>
              <a:buNone/>
            </a:pPr>
            <a:r>
              <a:rPr lang="en-US" altLang="en-US" smtClean="0"/>
              <a:t>Adaptive Priority:</a:t>
            </a:r>
          </a:p>
          <a:p>
            <a:pPr marL="515938" lvl="1" indent="-58738" eaLnBrk="1" hangingPunct="1"/>
            <a:r>
              <a:rPr lang="en-US" altLang="en-US" sz="3200" smtClean="0"/>
              <a:t>Greedy criteria depends on which objects have been committed to so far. </a:t>
            </a:r>
          </a:p>
          <a:p>
            <a:pPr marL="515938" lvl="1" indent="-58738" eaLnBrk="1" hangingPunct="1"/>
            <a:r>
              <a:rPr lang="en-US" altLang="en-US" sz="3200" smtClean="0"/>
              <a:t>At each step, the next “best’’ object is chosen according to the current greedy criteria.  </a:t>
            </a:r>
          </a:p>
          <a:p>
            <a:pPr marL="515938" lvl="1" indent="-58738" eaLnBrk="1" hangingPunct="1"/>
            <a:r>
              <a:rPr lang="en-US" altLang="en-US" sz="3200" smtClean="0"/>
              <a:t>Searching or re-sorting takes too much time. </a:t>
            </a:r>
          </a:p>
          <a:p>
            <a:pPr marL="515938" lvl="1" indent="-58738" eaLnBrk="1" hangingPunct="1"/>
            <a:r>
              <a:rPr lang="en-US" altLang="en-US" sz="3200" smtClean="0"/>
              <a:t>Use a priority queue.</a:t>
            </a:r>
          </a:p>
          <a:p>
            <a:pPr eaLnBrk="1" hangingPunct="1"/>
            <a:endParaRPr lang="en-US" altLang="en-US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38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38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38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38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38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38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38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38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38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38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38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38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38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38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3811" grpId="0" build="p" bldLvl="2" autoUpdateAnimBg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Fixed vs Adaptive Priority</a:t>
            </a:r>
          </a:p>
        </p:txBody>
      </p:sp>
      <p:pic>
        <p:nvPicPr>
          <p:cNvPr id="52227" name="Picture 3" descr="adaptivegreed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1066800"/>
            <a:ext cx="8267700" cy="562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ChangeArrowheads="1"/>
          </p:cNvSpPr>
          <p:nvPr/>
        </p:nvSpPr>
        <p:spPr bwMode="auto">
          <a:xfrm>
            <a:off x="1165225" y="0"/>
            <a:ext cx="684212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Designing the Loop Invariant</a:t>
            </a:r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413" y="1465263"/>
            <a:ext cx="72405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246063" y="542925"/>
            <a:ext cx="8897937" cy="981075"/>
            <a:chOff x="246530" y="542365"/>
            <a:chExt cx="8897470" cy="981635"/>
          </a:xfrm>
        </p:grpSpPr>
        <p:sp>
          <p:nvSpPr>
            <p:cNvPr id="53265" name="Rectangle 12"/>
            <p:cNvSpPr>
              <a:spLocks noChangeArrowheads="1"/>
            </p:cNvSpPr>
            <p:nvPr/>
          </p:nvSpPr>
          <p:spPr bwMode="auto">
            <a:xfrm>
              <a:off x="246530" y="542365"/>
              <a:ext cx="56938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A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sp>
          <p:nvSpPr>
            <p:cNvPr id="53266" name="Rectangle 13"/>
            <p:cNvSpPr>
              <a:spLocks noChangeArrowheads="1"/>
            </p:cNvSpPr>
            <p:nvPr/>
          </p:nvSpPr>
          <p:spPr bwMode="auto">
            <a:xfrm>
              <a:off x="762000" y="569893"/>
              <a:ext cx="83820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800"/>
                <a:t>Let </a:t>
              </a:r>
              <a:r>
                <a:rPr lang="en-US" altLang="en-US" sz="2800">
                  <a:solidFill>
                    <a:srgbClr val="FF66FF"/>
                  </a:solidFill>
                </a:rPr>
                <a:t>A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CA" altLang="en-US" sz="2800"/>
                <a:t> denote the decisions made by the algorithm </a:t>
              </a:r>
              <a:br>
                <a:rPr lang="en-CA" altLang="en-US" sz="2800"/>
              </a:br>
              <a:r>
                <a:rPr lang="en-CA" altLang="en-US" sz="2800"/>
                <a:t>during the first </a:t>
              </a:r>
              <a:r>
                <a:rPr lang="en-US" altLang="en-US" sz="2800">
                  <a:solidFill>
                    <a:srgbClr val="FF66FF"/>
                  </a:solidFill>
                </a:rPr>
                <a:t>t </a:t>
              </a:r>
              <a:r>
                <a:rPr lang="en-CA" altLang="en-US" sz="2800"/>
                <a:t>time steps.</a:t>
              </a:r>
            </a:p>
          </p:txBody>
        </p:sp>
      </p:grpSp>
      <p:grpSp>
        <p:nvGrpSpPr>
          <p:cNvPr id="8" name="Group 22"/>
          <p:cNvGrpSpPr>
            <a:grpSpLocks/>
          </p:cNvGrpSpPr>
          <p:nvPr/>
        </p:nvGrpSpPr>
        <p:grpSpPr bwMode="auto">
          <a:xfrm>
            <a:off x="258763" y="3048000"/>
            <a:ext cx="8351837" cy="523875"/>
            <a:chOff x="259195" y="3047762"/>
            <a:chExt cx="8351405" cy="524673"/>
          </a:xfrm>
        </p:grpSpPr>
        <p:sp>
          <p:nvSpPr>
            <p:cNvPr id="53263" name="Rectangle 6"/>
            <p:cNvSpPr>
              <a:spLocks noChangeArrowheads="1"/>
            </p:cNvSpPr>
            <p:nvPr/>
          </p:nvSpPr>
          <p:spPr bwMode="auto">
            <a:xfrm>
              <a:off x="259195" y="3049215"/>
              <a:ext cx="5293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S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sp>
          <p:nvSpPr>
            <p:cNvPr id="53264" name="Rectangle 9"/>
            <p:cNvSpPr>
              <a:spLocks noChangeArrowheads="1"/>
            </p:cNvSpPr>
            <p:nvPr/>
          </p:nvSpPr>
          <p:spPr bwMode="auto">
            <a:xfrm>
              <a:off x="762000" y="3047762"/>
              <a:ext cx="7848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800"/>
                <a:t>A solution must make a decision for </a:t>
              </a:r>
              <a:r>
                <a:rPr lang="en-CA" altLang="en-US" sz="2800">
                  <a:solidFill>
                    <a:srgbClr val="FF0000"/>
                  </a:solidFill>
                </a:rPr>
                <a:t>every</a:t>
              </a:r>
              <a:r>
                <a:rPr lang="en-CA" altLang="en-US" sz="2800"/>
                <a:t> object.</a:t>
              </a:r>
            </a:p>
          </p:txBody>
        </p:sp>
      </p:grpSp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5" y="3603625"/>
            <a:ext cx="7269163" cy="150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" name="Group 25"/>
          <p:cNvGrpSpPr>
            <a:grpSpLocks/>
          </p:cNvGrpSpPr>
          <p:nvPr/>
        </p:nvGrpSpPr>
        <p:grpSpPr bwMode="auto">
          <a:xfrm>
            <a:off x="304800" y="5133975"/>
            <a:ext cx="9144000" cy="1306513"/>
            <a:chOff x="304800" y="5133510"/>
            <a:chExt cx="9144000" cy="1306997"/>
          </a:xfrm>
        </p:grpSpPr>
        <p:sp>
          <p:nvSpPr>
            <p:cNvPr id="53261" name="Rectangle 11"/>
            <p:cNvSpPr>
              <a:spLocks noChangeArrowheads="1"/>
            </p:cNvSpPr>
            <p:nvPr/>
          </p:nvSpPr>
          <p:spPr bwMode="auto">
            <a:xfrm>
              <a:off x="304800" y="5133510"/>
              <a:ext cx="214186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S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 </a:t>
              </a:r>
              <a:r>
                <a:rPr lang="en-US" altLang="en-US" sz="2800">
                  <a:solidFill>
                    <a:srgbClr val="FF66FF"/>
                  </a:solidFill>
                </a:rPr>
                <a:t> </a:t>
              </a:r>
              <a:r>
                <a:rPr lang="en-US" altLang="en-US" sz="2800">
                  <a:solidFill>
                    <a:srgbClr val="FFFF00"/>
                  </a:solidFill>
                </a:rPr>
                <a:t>extends</a:t>
              </a:r>
              <a:r>
                <a:rPr lang="en-US" altLang="en-US" sz="2800">
                  <a:solidFill>
                    <a:srgbClr val="FF66FF"/>
                  </a:solidFill>
                </a:rPr>
                <a:t> A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sp>
          <p:nvSpPr>
            <p:cNvPr id="53262" name="Rectangle 12"/>
            <p:cNvSpPr>
              <a:spLocks noChangeArrowheads="1"/>
            </p:cNvSpPr>
            <p:nvPr/>
          </p:nvSpPr>
          <p:spPr bwMode="auto">
            <a:xfrm>
              <a:off x="688848" y="5486400"/>
              <a:ext cx="8759952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800"/>
                <a:t>If </a:t>
              </a:r>
              <a:r>
                <a:rPr lang="en-US" altLang="en-US" sz="2800">
                  <a:solidFill>
                    <a:srgbClr val="FF66FF"/>
                  </a:solidFill>
                </a:rPr>
                <a:t>A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 </a:t>
              </a:r>
              <a:r>
                <a:rPr lang="en-CA" altLang="en-US" sz="2800"/>
                <a:t>makes a decision about an object,</a:t>
              </a:r>
              <a:br>
                <a:rPr lang="en-CA" altLang="en-US" sz="2800"/>
              </a:br>
              <a:r>
                <a:rPr lang="en-CA" altLang="en-US" sz="2800"/>
                <a:t>then </a:t>
              </a:r>
              <a:r>
                <a:rPr lang="en-US" altLang="en-US" sz="2800">
                  <a:solidFill>
                    <a:srgbClr val="FF66FF"/>
                  </a:solidFill>
                </a:rPr>
                <a:t>S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CA" altLang="en-US" sz="2800"/>
                <a:t> makes the same decision. </a:t>
              </a:r>
              <a:endParaRPr lang="en-CA" altLang="en-US" sz="2800">
                <a:solidFill>
                  <a:srgbClr val="CC00FF"/>
                </a:solidFill>
              </a:endParaRPr>
            </a:p>
          </p:txBody>
        </p:sp>
      </p:grpSp>
      <p:grpSp>
        <p:nvGrpSpPr>
          <p:cNvPr id="17" name="Group 20"/>
          <p:cNvGrpSpPr>
            <a:grpSpLocks/>
          </p:cNvGrpSpPr>
          <p:nvPr/>
        </p:nvGrpSpPr>
        <p:grpSpPr bwMode="auto">
          <a:xfrm>
            <a:off x="1905000" y="2514600"/>
            <a:ext cx="2362200" cy="1524000"/>
            <a:chOff x="1905000" y="2514600"/>
            <a:chExt cx="2362200" cy="1676400"/>
          </a:xfrm>
        </p:grpSpPr>
        <p:cxnSp>
          <p:nvCxnSpPr>
            <p:cNvPr id="53257" name="Straight Arrow Connector 14"/>
            <p:cNvCxnSpPr>
              <a:cxnSpLocks noChangeShapeType="1"/>
            </p:cNvCxnSpPr>
            <p:nvPr/>
          </p:nvCxnSpPr>
          <p:spPr bwMode="auto">
            <a:xfrm>
              <a:off x="1905000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258" name="Straight Arrow Connector 15"/>
            <p:cNvCxnSpPr>
              <a:cxnSpLocks noChangeShapeType="1"/>
            </p:cNvCxnSpPr>
            <p:nvPr/>
          </p:nvCxnSpPr>
          <p:spPr bwMode="auto">
            <a:xfrm>
              <a:off x="2635620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259" name="Straight Arrow Connector 16"/>
            <p:cNvCxnSpPr>
              <a:cxnSpLocks noChangeShapeType="1"/>
            </p:cNvCxnSpPr>
            <p:nvPr/>
          </p:nvCxnSpPr>
          <p:spPr bwMode="auto">
            <a:xfrm>
              <a:off x="3496235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260" name="Straight Arrow Connector 17"/>
            <p:cNvCxnSpPr>
              <a:cxnSpLocks noChangeShapeType="1"/>
            </p:cNvCxnSpPr>
            <p:nvPr/>
          </p:nvCxnSpPr>
          <p:spPr bwMode="auto">
            <a:xfrm>
              <a:off x="4267200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1165225" y="0"/>
            <a:ext cx="684212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Designing the Loop Invariant</a:t>
            </a:r>
          </a:p>
        </p:txBody>
      </p:sp>
      <p:pic>
        <p:nvPicPr>
          <p:cNvPr id="5427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413" y="1465263"/>
            <a:ext cx="72405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4276" name="Group 21"/>
          <p:cNvGrpSpPr>
            <a:grpSpLocks/>
          </p:cNvGrpSpPr>
          <p:nvPr/>
        </p:nvGrpSpPr>
        <p:grpSpPr bwMode="auto">
          <a:xfrm>
            <a:off x="246063" y="542925"/>
            <a:ext cx="8897937" cy="981075"/>
            <a:chOff x="246530" y="542365"/>
            <a:chExt cx="8897470" cy="981635"/>
          </a:xfrm>
        </p:grpSpPr>
        <p:sp>
          <p:nvSpPr>
            <p:cNvPr id="54288" name="Rectangle 18"/>
            <p:cNvSpPr>
              <a:spLocks noChangeArrowheads="1"/>
            </p:cNvSpPr>
            <p:nvPr/>
          </p:nvSpPr>
          <p:spPr bwMode="auto">
            <a:xfrm>
              <a:off x="246530" y="542365"/>
              <a:ext cx="56938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A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sp>
          <p:nvSpPr>
            <p:cNvPr id="54289" name="Rectangle 7"/>
            <p:cNvSpPr>
              <a:spLocks noChangeArrowheads="1"/>
            </p:cNvSpPr>
            <p:nvPr/>
          </p:nvSpPr>
          <p:spPr bwMode="auto">
            <a:xfrm>
              <a:off x="762000" y="569893"/>
              <a:ext cx="83820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800"/>
                <a:t>Let </a:t>
              </a:r>
              <a:r>
                <a:rPr lang="en-US" altLang="en-US" sz="2800">
                  <a:solidFill>
                    <a:srgbClr val="FF66FF"/>
                  </a:solidFill>
                </a:rPr>
                <a:t>A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CA" altLang="en-US" sz="2800"/>
                <a:t> denote the decisions made by the algorithm </a:t>
              </a:r>
              <a:br>
                <a:rPr lang="en-CA" altLang="en-US" sz="2800"/>
              </a:br>
              <a:r>
                <a:rPr lang="en-CA" altLang="en-US" sz="2800"/>
                <a:t>during the first </a:t>
              </a:r>
              <a:r>
                <a:rPr lang="en-US" altLang="en-US" sz="2800">
                  <a:solidFill>
                    <a:srgbClr val="FF66FF"/>
                  </a:solidFill>
                </a:rPr>
                <a:t>t </a:t>
              </a:r>
              <a:r>
                <a:rPr lang="en-CA" altLang="en-US" sz="2800"/>
                <a:t>time steps.</a:t>
              </a:r>
            </a:p>
          </p:txBody>
        </p:sp>
      </p:grpSp>
      <p:grpSp>
        <p:nvGrpSpPr>
          <p:cNvPr id="54277" name="Group 22"/>
          <p:cNvGrpSpPr>
            <a:grpSpLocks/>
          </p:cNvGrpSpPr>
          <p:nvPr/>
        </p:nvGrpSpPr>
        <p:grpSpPr bwMode="auto">
          <a:xfrm>
            <a:off x="258763" y="3048000"/>
            <a:ext cx="8351837" cy="523875"/>
            <a:chOff x="259195" y="3047762"/>
            <a:chExt cx="8351405" cy="524673"/>
          </a:xfrm>
        </p:grpSpPr>
        <p:sp>
          <p:nvSpPr>
            <p:cNvPr id="54286" name="Rectangle 6"/>
            <p:cNvSpPr>
              <a:spLocks noChangeArrowheads="1"/>
            </p:cNvSpPr>
            <p:nvPr/>
          </p:nvSpPr>
          <p:spPr bwMode="auto">
            <a:xfrm>
              <a:off x="259195" y="3049215"/>
              <a:ext cx="5293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S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sp>
          <p:nvSpPr>
            <p:cNvPr id="54287" name="Rectangle 9"/>
            <p:cNvSpPr>
              <a:spLocks noChangeArrowheads="1"/>
            </p:cNvSpPr>
            <p:nvPr/>
          </p:nvSpPr>
          <p:spPr bwMode="auto">
            <a:xfrm>
              <a:off x="762000" y="3047762"/>
              <a:ext cx="7848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800"/>
                <a:t>A solution must make a decision for </a:t>
              </a:r>
              <a:r>
                <a:rPr lang="en-CA" altLang="en-US" sz="2800">
                  <a:solidFill>
                    <a:srgbClr val="FF0000"/>
                  </a:solidFill>
                </a:rPr>
                <a:t>every</a:t>
              </a:r>
              <a:r>
                <a:rPr lang="en-CA" altLang="en-US" sz="2800"/>
                <a:t> object.</a:t>
              </a:r>
            </a:p>
          </p:txBody>
        </p:sp>
      </p:grpSp>
      <p:pic>
        <p:nvPicPr>
          <p:cNvPr id="5427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5" y="3603625"/>
            <a:ext cx="7269163" cy="150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9" name="Rectangle 11"/>
          <p:cNvSpPr>
            <a:spLocks noChangeArrowheads="1"/>
          </p:cNvSpPr>
          <p:nvPr/>
        </p:nvSpPr>
        <p:spPr bwMode="auto">
          <a:xfrm>
            <a:off x="304800" y="5133975"/>
            <a:ext cx="214153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FF66FF"/>
                </a:solidFill>
              </a:rPr>
              <a:t>S</a:t>
            </a:r>
            <a:r>
              <a:rPr lang="en-US" altLang="en-US" sz="2800" baseline="-25000">
                <a:solidFill>
                  <a:srgbClr val="FF66FF"/>
                </a:solidFill>
              </a:rPr>
              <a:t>t </a:t>
            </a:r>
            <a:r>
              <a:rPr lang="en-US" altLang="en-US" sz="2800">
                <a:solidFill>
                  <a:srgbClr val="FF66FF"/>
                </a:solidFill>
              </a:rPr>
              <a:t> </a:t>
            </a:r>
            <a:r>
              <a:rPr lang="en-US" altLang="en-US" sz="2800">
                <a:solidFill>
                  <a:srgbClr val="FFFF00"/>
                </a:solidFill>
              </a:rPr>
              <a:t>extends</a:t>
            </a:r>
            <a:r>
              <a:rPr lang="en-US" altLang="en-US" sz="2800">
                <a:solidFill>
                  <a:srgbClr val="FF66FF"/>
                </a:solidFill>
              </a:rPr>
              <a:t> A</a:t>
            </a:r>
            <a:r>
              <a:rPr lang="en-US" altLang="en-US" sz="2800" baseline="-25000">
                <a:solidFill>
                  <a:srgbClr val="FF66FF"/>
                </a:solidFill>
              </a:rPr>
              <a:t>t</a:t>
            </a:r>
            <a:r>
              <a:rPr lang="en-US" altLang="en-US" sz="2800">
                <a:solidFill>
                  <a:srgbClr val="FF66FF"/>
                </a:solidFill>
              </a:rPr>
              <a:t>:</a:t>
            </a:r>
            <a:endParaRPr lang="en-CA" altLang="en-US" sz="2800"/>
          </a:p>
        </p:txBody>
      </p:sp>
      <p:grpSp>
        <p:nvGrpSpPr>
          <p:cNvPr id="54280" name="Group 20"/>
          <p:cNvGrpSpPr>
            <a:grpSpLocks/>
          </p:cNvGrpSpPr>
          <p:nvPr/>
        </p:nvGrpSpPr>
        <p:grpSpPr bwMode="auto">
          <a:xfrm>
            <a:off x="1905000" y="2514600"/>
            <a:ext cx="2362200" cy="1524000"/>
            <a:chOff x="1905000" y="2514600"/>
            <a:chExt cx="2362200" cy="1676400"/>
          </a:xfrm>
        </p:grpSpPr>
        <p:cxnSp>
          <p:nvCxnSpPr>
            <p:cNvPr id="54282" name="Straight Arrow Connector 14"/>
            <p:cNvCxnSpPr>
              <a:cxnSpLocks noChangeShapeType="1"/>
            </p:cNvCxnSpPr>
            <p:nvPr/>
          </p:nvCxnSpPr>
          <p:spPr bwMode="auto">
            <a:xfrm>
              <a:off x="1905000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83" name="Straight Arrow Connector 15"/>
            <p:cNvCxnSpPr>
              <a:cxnSpLocks noChangeShapeType="1"/>
            </p:cNvCxnSpPr>
            <p:nvPr/>
          </p:nvCxnSpPr>
          <p:spPr bwMode="auto">
            <a:xfrm>
              <a:off x="2635620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84" name="Straight Arrow Connector 16"/>
            <p:cNvCxnSpPr>
              <a:cxnSpLocks noChangeShapeType="1"/>
            </p:cNvCxnSpPr>
            <p:nvPr/>
          </p:nvCxnSpPr>
          <p:spPr bwMode="auto">
            <a:xfrm>
              <a:off x="3496235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85" name="Straight Arrow Connector 17"/>
            <p:cNvCxnSpPr>
              <a:cxnSpLocks noChangeShapeType="1"/>
            </p:cNvCxnSpPr>
            <p:nvPr/>
          </p:nvCxnSpPr>
          <p:spPr bwMode="auto">
            <a:xfrm>
              <a:off x="4267200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688975" y="5599113"/>
            <a:ext cx="8759825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800"/>
              <a:t>Even though the Algorithm has committed to </a:t>
            </a:r>
            <a:r>
              <a:rPr lang="en-US" altLang="en-US" sz="2800">
                <a:solidFill>
                  <a:srgbClr val="FF66FF"/>
                </a:solidFill>
              </a:rPr>
              <a:t>A</a:t>
            </a:r>
            <a:r>
              <a:rPr lang="en-US" altLang="en-US" sz="2800" baseline="-25000">
                <a:solidFill>
                  <a:srgbClr val="FF66FF"/>
                </a:solidFill>
              </a:rPr>
              <a:t>t</a:t>
            </a:r>
            <a:r>
              <a:rPr lang="en-CA" altLang="en-US" sz="2800"/>
              <a:t>, </a:t>
            </a:r>
            <a:br>
              <a:rPr lang="en-CA" altLang="en-US" sz="2800"/>
            </a:br>
            <a:r>
              <a:rPr lang="en-CA" altLang="en-US" sz="2800"/>
              <a:t>it may still produce </a:t>
            </a:r>
            <a:r>
              <a:rPr lang="en-US" altLang="en-US" sz="2800">
                <a:solidFill>
                  <a:srgbClr val="FF66FF"/>
                </a:solidFill>
              </a:rPr>
              <a:t>S</a:t>
            </a:r>
            <a:r>
              <a:rPr lang="en-US" altLang="en-US" sz="2800" baseline="-25000">
                <a:solidFill>
                  <a:srgbClr val="FF66FF"/>
                </a:solidFill>
              </a:rPr>
              <a:t>t</a:t>
            </a:r>
            <a:r>
              <a:rPr lang="en-CA" altLang="en-US" sz="2800"/>
              <a:t>.</a:t>
            </a:r>
            <a:endParaRPr lang="en-CA" altLang="en-US" sz="2800">
              <a:solidFill>
                <a:srgbClr val="CC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ChangeArrowheads="1"/>
          </p:cNvSpPr>
          <p:nvPr/>
        </p:nvSpPr>
        <p:spPr bwMode="auto">
          <a:xfrm>
            <a:off x="1165225" y="0"/>
            <a:ext cx="684212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Designing the Loop Invariant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413" y="1465263"/>
            <a:ext cx="72405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5300" name="Group 21"/>
          <p:cNvGrpSpPr>
            <a:grpSpLocks/>
          </p:cNvGrpSpPr>
          <p:nvPr/>
        </p:nvGrpSpPr>
        <p:grpSpPr bwMode="auto">
          <a:xfrm>
            <a:off x="246063" y="542925"/>
            <a:ext cx="8897937" cy="981075"/>
            <a:chOff x="246530" y="542365"/>
            <a:chExt cx="8897470" cy="981635"/>
          </a:xfrm>
        </p:grpSpPr>
        <p:sp>
          <p:nvSpPr>
            <p:cNvPr id="55316" name="Rectangle 18"/>
            <p:cNvSpPr>
              <a:spLocks noChangeArrowheads="1"/>
            </p:cNvSpPr>
            <p:nvPr/>
          </p:nvSpPr>
          <p:spPr bwMode="auto">
            <a:xfrm>
              <a:off x="246530" y="542365"/>
              <a:ext cx="56938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A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sp>
          <p:nvSpPr>
            <p:cNvPr id="55317" name="Rectangle 7"/>
            <p:cNvSpPr>
              <a:spLocks noChangeArrowheads="1"/>
            </p:cNvSpPr>
            <p:nvPr/>
          </p:nvSpPr>
          <p:spPr bwMode="auto">
            <a:xfrm>
              <a:off x="762000" y="569893"/>
              <a:ext cx="83820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800"/>
                <a:t>Let </a:t>
              </a:r>
              <a:r>
                <a:rPr lang="en-US" altLang="en-US" sz="2800">
                  <a:solidFill>
                    <a:srgbClr val="FF66FF"/>
                  </a:solidFill>
                </a:rPr>
                <a:t>A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CA" altLang="en-US" sz="2800"/>
                <a:t> denote the decisions made by the algorithm </a:t>
              </a:r>
              <a:br>
                <a:rPr lang="en-CA" altLang="en-US" sz="2800"/>
              </a:br>
              <a:r>
                <a:rPr lang="en-CA" altLang="en-US" sz="2800"/>
                <a:t>during the first </a:t>
              </a:r>
              <a:r>
                <a:rPr lang="en-US" altLang="en-US" sz="2800">
                  <a:solidFill>
                    <a:srgbClr val="FF66FF"/>
                  </a:solidFill>
                </a:rPr>
                <a:t>t </a:t>
              </a:r>
              <a:r>
                <a:rPr lang="en-CA" altLang="en-US" sz="2800"/>
                <a:t>time steps.</a:t>
              </a:r>
            </a:p>
          </p:txBody>
        </p:sp>
      </p:grpSp>
      <p:grpSp>
        <p:nvGrpSpPr>
          <p:cNvPr id="55301" name="Group 22"/>
          <p:cNvGrpSpPr>
            <a:grpSpLocks/>
          </p:cNvGrpSpPr>
          <p:nvPr/>
        </p:nvGrpSpPr>
        <p:grpSpPr bwMode="auto">
          <a:xfrm>
            <a:off x="258763" y="3048000"/>
            <a:ext cx="8351837" cy="523875"/>
            <a:chOff x="259195" y="3047762"/>
            <a:chExt cx="8351405" cy="524673"/>
          </a:xfrm>
        </p:grpSpPr>
        <p:sp>
          <p:nvSpPr>
            <p:cNvPr id="55314" name="Rectangle 6"/>
            <p:cNvSpPr>
              <a:spLocks noChangeArrowheads="1"/>
            </p:cNvSpPr>
            <p:nvPr/>
          </p:nvSpPr>
          <p:spPr bwMode="auto">
            <a:xfrm>
              <a:off x="259195" y="3049215"/>
              <a:ext cx="5293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S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sp>
          <p:nvSpPr>
            <p:cNvPr id="55315" name="Rectangle 9"/>
            <p:cNvSpPr>
              <a:spLocks noChangeArrowheads="1"/>
            </p:cNvSpPr>
            <p:nvPr/>
          </p:nvSpPr>
          <p:spPr bwMode="auto">
            <a:xfrm>
              <a:off x="762000" y="3047762"/>
              <a:ext cx="7848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800"/>
                <a:t>A solution must make a decision for </a:t>
              </a:r>
              <a:r>
                <a:rPr lang="en-CA" altLang="en-US" sz="2800">
                  <a:solidFill>
                    <a:srgbClr val="FF0000"/>
                  </a:solidFill>
                </a:rPr>
                <a:t>every</a:t>
              </a:r>
              <a:r>
                <a:rPr lang="en-CA" altLang="en-US" sz="2800"/>
                <a:t> object.</a:t>
              </a:r>
            </a:p>
          </p:txBody>
        </p:sp>
      </p:grpSp>
      <p:pic>
        <p:nvPicPr>
          <p:cNvPr id="5530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5" y="3603625"/>
            <a:ext cx="7269163" cy="150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5303" name="Group 20"/>
          <p:cNvGrpSpPr>
            <a:grpSpLocks/>
          </p:cNvGrpSpPr>
          <p:nvPr/>
        </p:nvGrpSpPr>
        <p:grpSpPr bwMode="auto">
          <a:xfrm>
            <a:off x="1905000" y="2514600"/>
            <a:ext cx="2362200" cy="1524000"/>
            <a:chOff x="1905000" y="2514600"/>
            <a:chExt cx="2362200" cy="1676400"/>
          </a:xfrm>
        </p:grpSpPr>
        <p:cxnSp>
          <p:nvCxnSpPr>
            <p:cNvPr id="55310" name="Straight Arrow Connector 14"/>
            <p:cNvCxnSpPr>
              <a:cxnSpLocks noChangeShapeType="1"/>
            </p:cNvCxnSpPr>
            <p:nvPr/>
          </p:nvCxnSpPr>
          <p:spPr bwMode="auto">
            <a:xfrm>
              <a:off x="1905000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11" name="Straight Arrow Connector 15"/>
            <p:cNvCxnSpPr>
              <a:cxnSpLocks noChangeShapeType="1"/>
            </p:cNvCxnSpPr>
            <p:nvPr/>
          </p:nvCxnSpPr>
          <p:spPr bwMode="auto">
            <a:xfrm>
              <a:off x="2635620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12" name="Straight Arrow Connector 16"/>
            <p:cNvCxnSpPr>
              <a:cxnSpLocks noChangeShapeType="1"/>
            </p:cNvCxnSpPr>
            <p:nvPr/>
          </p:nvCxnSpPr>
          <p:spPr bwMode="auto">
            <a:xfrm>
              <a:off x="3496235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13" name="Straight Arrow Connector 17"/>
            <p:cNvCxnSpPr>
              <a:cxnSpLocks noChangeShapeType="1"/>
            </p:cNvCxnSpPr>
            <p:nvPr/>
          </p:nvCxnSpPr>
          <p:spPr bwMode="auto">
            <a:xfrm>
              <a:off x="4267200" y="2514600"/>
              <a:ext cx="0" cy="16764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" name="Text Box 3"/>
          <p:cNvSpPr txBox="1">
            <a:spLocks noChangeArrowheads="1"/>
          </p:cNvSpPr>
          <p:nvPr/>
        </p:nvSpPr>
        <p:spPr bwMode="auto">
          <a:xfrm>
            <a:off x="1976438" y="5351463"/>
            <a:ext cx="71675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We have not gone wrong. </a:t>
            </a:r>
            <a:br>
              <a:rPr lang="en-US" altLang="en-US"/>
            </a:br>
            <a:r>
              <a:rPr lang="en-US" altLang="en-US"/>
              <a:t>There is at least one optimal solution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</a:t>
            </a:r>
            <a:r>
              <a:rPr lang="en-US" altLang="en-US"/>
              <a:t> that extends the choices </a:t>
            </a:r>
            <a:r>
              <a:rPr lang="en-US" altLang="en-US" i="1">
                <a:solidFill>
                  <a:srgbClr val="FF66FF"/>
                </a:solidFill>
              </a:rPr>
              <a:t>A</a:t>
            </a:r>
            <a:r>
              <a:rPr lang="en-US" altLang="en-US" i="1" baseline="-25000">
                <a:solidFill>
                  <a:srgbClr val="FF66FF"/>
                </a:solidFill>
              </a:rPr>
              <a:t>t  </a:t>
            </a:r>
            <a:r>
              <a:rPr lang="en-US" altLang="en-US"/>
              <a:t>made so far.</a:t>
            </a:r>
          </a:p>
        </p:txBody>
      </p:sp>
      <p:grpSp>
        <p:nvGrpSpPr>
          <p:cNvPr id="20" name="Group 4"/>
          <p:cNvGrpSpPr>
            <a:grpSpLocks/>
          </p:cNvGrpSpPr>
          <p:nvPr/>
        </p:nvGrpSpPr>
        <p:grpSpPr bwMode="auto">
          <a:xfrm>
            <a:off x="-19050" y="5006975"/>
            <a:ext cx="2609850" cy="1685925"/>
            <a:chOff x="-12" y="234"/>
            <a:chExt cx="1644" cy="1062"/>
          </a:xfrm>
        </p:grpSpPr>
        <p:sp>
          <p:nvSpPr>
            <p:cNvPr id="55306" name="Rectangle 5"/>
            <p:cNvSpPr>
              <a:spLocks noChangeArrowheads="1"/>
            </p:cNvSpPr>
            <p:nvPr/>
          </p:nvSpPr>
          <p:spPr bwMode="auto">
            <a:xfrm>
              <a:off x="-12" y="234"/>
              <a:ext cx="16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Loop Invariant</a:t>
              </a:r>
              <a:endParaRPr lang="en-CA" altLang="en-US">
                <a:solidFill>
                  <a:schemeClr val="accent1"/>
                </a:solidFill>
              </a:endParaRPr>
            </a:p>
          </p:txBody>
        </p:sp>
        <p:grpSp>
          <p:nvGrpSpPr>
            <p:cNvPr id="55307" name="Group 6"/>
            <p:cNvGrpSpPr>
              <a:grpSpLocks/>
            </p:cNvGrpSpPr>
            <p:nvPr/>
          </p:nvGrpSpPr>
          <p:grpSpPr bwMode="auto">
            <a:xfrm>
              <a:off x="96" y="720"/>
              <a:ext cx="1105" cy="576"/>
              <a:chOff x="2303" y="1056"/>
              <a:chExt cx="1105" cy="576"/>
            </a:xfrm>
          </p:grpSpPr>
          <p:sp>
            <p:nvSpPr>
              <p:cNvPr id="55308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2303" y="1056"/>
                <a:ext cx="673" cy="576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1 h 1785"/>
                  <a:gd name="T10" fmla="*/ 0 w 2280"/>
                  <a:gd name="T11" fmla="*/ 1 h 1785"/>
                  <a:gd name="T12" fmla="*/ 0 w 2280"/>
                  <a:gd name="T13" fmla="*/ 1 h 1785"/>
                  <a:gd name="T14" fmla="*/ 0 w 2280"/>
                  <a:gd name="T15" fmla="*/ 1 h 1785"/>
                  <a:gd name="T16" fmla="*/ 0 w 2280"/>
                  <a:gd name="T17" fmla="*/ 1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9" name="Freeform 8" descr="Green marble"/>
              <p:cNvSpPr>
                <a:spLocks noChangeAspect="1"/>
              </p:cNvSpPr>
              <p:nvPr/>
            </p:nvSpPr>
            <p:spPr bwMode="auto">
              <a:xfrm rot="2360341">
                <a:off x="3020" y="1118"/>
                <a:ext cx="388" cy="418"/>
              </a:xfrm>
              <a:custGeom>
                <a:avLst/>
                <a:gdLst>
                  <a:gd name="T0" fmla="*/ 0 w 1312"/>
                  <a:gd name="T1" fmla="*/ 0 h 1296"/>
                  <a:gd name="T2" fmla="*/ 0 w 1312"/>
                  <a:gd name="T3" fmla="*/ 0 h 1296"/>
                  <a:gd name="T4" fmla="*/ 0 w 1312"/>
                  <a:gd name="T5" fmla="*/ 0 h 1296"/>
                  <a:gd name="T6" fmla="*/ 0 w 1312"/>
                  <a:gd name="T7" fmla="*/ 0 h 1296"/>
                  <a:gd name="T8" fmla="*/ 0 w 1312"/>
                  <a:gd name="T9" fmla="*/ 0 h 1296"/>
                  <a:gd name="T10" fmla="*/ 0 w 1312"/>
                  <a:gd name="T11" fmla="*/ 0 h 1296"/>
                  <a:gd name="T12" fmla="*/ 0 w 1312"/>
                  <a:gd name="T13" fmla="*/ 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ChangeArrowheads="1"/>
          </p:cNvSpPr>
          <p:nvPr/>
        </p:nvSpPr>
        <p:spPr bwMode="auto">
          <a:xfrm>
            <a:off x="1165225" y="0"/>
            <a:ext cx="684212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Designing the Loop Invariant</a:t>
            </a:r>
          </a:p>
        </p:txBody>
      </p:sp>
      <p:pic>
        <p:nvPicPr>
          <p:cNvPr id="5632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447800"/>
            <a:ext cx="7240588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99"/>
          <p:cNvGrpSpPr>
            <a:grpSpLocks/>
          </p:cNvGrpSpPr>
          <p:nvPr/>
        </p:nvGrpSpPr>
        <p:grpSpPr bwMode="auto">
          <a:xfrm>
            <a:off x="63500" y="542925"/>
            <a:ext cx="9080500" cy="981075"/>
            <a:chOff x="62885" y="542365"/>
            <a:chExt cx="9081115" cy="981635"/>
          </a:xfrm>
        </p:grpSpPr>
        <p:sp>
          <p:nvSpPr>
            <p:cNvPr id="56406" name="Rectangle 18"/>
            <p:cNvSpPr>
              <a:spLocks noChangeArrowheads="1"/>
            </p:cNvSpPr>
            <p:nvPr/>
          </p:nvSpPr>
          <p:spPr bwMode="auto">
            <a:xfrm>
              <a:off x="62885" y="542365"/>
              <a:ext cx="85151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A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t+1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sp>
          <p:nvSpPr>
            <p:cNvPr id="56407" name="Rectangle 7"/>
            <p:cNvSpPr>
              <a:spLocks noChangeArrowheads="1"/>
            </p:cNvSpPr>
            <p:nvPr/>
          </p:nvSpPr>
          <p:spPr bwMode="auto">
            <a:xfrm>
              <a:off x="762000" y="569893"/>
              <a:ext cx="83820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800"/>
                <a:t>In the </a:t>
              </a:r>
              <a:r>
                <a:rPr lang="en-US" altLang="en-US" sz="2800">
                  <a:solidFill>
                    <a:srgbClr val="FF66FF"/>
                  </a:solidFill>
                </a:rPr>
                <a:t>t+1</a:t>
              </a:r>
              <a:r>
                <a:rPr lang="en-US" altLang="en-US" sz="2800" baseline="30000">
                  <a:solidFill>
                    <a:srgbClr val="FF66FF"/>
                  </a:solidFill>
                </a:rPr>
                <a:t>st</a:t>
              </a:r>
              <a:r>
                <a:rPr lang="en-US" altLang="en-US" sz="2800">
                  <a:solidFill>
                    <a:srgbClr val="FF66FF"/>
                  </a:solidFill>
                </a:rPr>
                <a:t> </a:t>
              </a:r>
              <a:r>
                <a:rPr lang="en-CA" altLang="en-US" sz="2800"/>
                <a:t>time steps, the algorithm decides </a:t>
              </a:r>
              <a:br>
                <a:rPr lang="en-CA" altLang="en-US" sz="2800"/>
              </a:br>
              <a:r>
                <a:rPr lang="en-CA" altLang="en-US" sz="2800"/>
                <a:t>about the next “best” object.</a:t>
              </a:r>
            </a:p>
          </p:txBody>
        </p:sp>
      </p:grpSp>
      <p:grpSp>
        <p:nvGrpSpPr>
          <p:cNvPr id="56325" name="Group 22"/>
          <p:cNvGrpSpPr>
            <a:grpSpLocks/>
          </p:cNvGrpSpPr>
          <p:nvPr/>
        </p:nvGrpSpPr>
        <p:grpSpPr bwMode="auto">
          <a:xfrm>
            <a:off x="258763" y="3048000"/>
            <a:ext cx="8351837" cy="523875"/>
            <a:chOff x="259195" y="3047762"/>
            <a:chExt cx="8351405" cy="524673"/>
          </a:xfrm>
        </p:grpSpPr>
        <p:sp>
          <p:nvSpPr>
            <p:cNvPr id="56404" name="Rectangle 6"/>
            <p:cNvSpPr>
              <a:spLocks noChangeArrowheads="1"/>
            </p:cNvSpPr>
            <p:nvPr/>
          </p:nvSpPr>
          <p:spPr bwMode="auto">
            <a:xfrm>
              <a:off x="259195" y="3049215"/>
              <a:ext cx="5293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S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sp>
          <p:nvSpPr>
            <p:cNvPr id="56405" name="Rectangle 9"/>
            <p:cNvSpPr>
              <a:spLocks noChangeArrowheads="1"/>
            </p:cNvSpPr>
            <p:nvPr/>
          </p:nvSpPr>
          <p:spPr bwMode="auto">
            <a:xfrm>
              <a:off x="762000" y="3047762"/>
              <a:ext cx="7848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800"/>
                <a:t>A solution must make a decision for </a:t>
              </a:r>
              <a:r>
                <a:rPr lang="en-CA" altLang="en-US" sz="2800">
                  <a:solidFill>
                    <a:srgbClr val="FF0000"/>
                  </a:solidFill>
                </a:rPr>
                <a:t>every</a:t>
              </a:r>
              <a:r>
                <a:rPr lang="en-CA" altLang="en-US" sz="2800"/>
                <a:t> object.</a:t>
              </a:r>
            </a:p>
          </p:txBody>
        </p:sp>
      </p:grpSp>
      <p:pic>
        <p:nvPicPr>
          <p:cNvPr id="563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5" y="3603625"/>
            <a:ext cx="7269163" cy="150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7" name="Rectangle 11"/>
          <p:cNvSpPr>
            <a:spLocks noChangeArrowheads="1"/>
          </p:cNvSpPr>
          <p:nvPr/>
        </p:nvSpPr>
        <p:spPr bwMode="auto">
          <a:xfrm>
            <a:off x="304800" y="5133975"/>
            <a:ext cx="24241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FF66FF"/>
                </a:solidFill>
              </a:rPr>
              <a:t>S</a:t>
            </a:r>
            <a:r>
              <a:rPr lang="en-US" altLang="en-US" sz="2800" baseline="-25000">
                <a:solidFill>
                  <a:srgbClr val="FF66FF"/>
                </a:solidFill>
              </a:rPr>
              <a:t>t </a:t>
            </a:r>
            <a:r>
              <a:rPr lang="en-US" altLang="en-US" sz="2800">
                <a:solidFill>
                  <a:srgbClr val="FF66FF"/>
                </a:solidFill>
              </a:rPr>
              <a:t> </a:t>
            </a:r>
            <a:r>
              <a:rPr lang="en-US" altLang="en-US" sz="2800">
                <a:solidFill>
                  <a:srgbClr val="FFFF00"/>
                </a:solidFill>
              </a:rPr>
              <a:t>extends</a:t>
            </a:r>
            <a:r>
              <a:rPr lang="en-US" altLang="en-US" sz="2800">
                <a:solidFill>
                  <a:srgbClr val="FF66FF"/>
                </a:solidFill>
              </a:rPr>
              <a:t> A</a:t>
            </a:r>
            <a:r>
              <a:rPr lang="en-US" altLang="en-US" sz="2800" baseline="-25000">
                <a:solidFill>
                  <a:srgbClr val="FF66FF"/>
                </a:solidFill>
              </a:rPr>
              <a:t>t+1</a:t>
            </a:r>
            <a:r>
              <a:rPr lang="en-US" altLang="en-US" sz="2800">
                <a:solidFill>
                  <a:srgbClr val="FF66FF"/>
                </a:solidFill>
              </a:rPr>
              <a:t>:</a:t>
            </a:r>
            <a:endParaRPr lang="en-CA" altLang="en-US" sz="2800"/>
          </a:p>
        </p:txBody>
      </p:sp>
      <p:pic>
        <p:nvPicPr>
          <p:cNvPr id="328710" name="Picture 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2013" y="1476375"/>
            <a:ext cx="781050" cy="65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8709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0425" y="1855788"/>
            <a:ext cx="7794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8711" name="Picture 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3" y="2259013"/>
            <a:ext cx="161925" cy="209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688975" y="5599113"/>
            <a:ext cx="87598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800"/>
              <a:t>The Algorithm can no longer produce this solution. </a:t>
            </a:r>
            <a:endParaRPr lang="en-CA" altLang="en-US" sz="2800">
              <a:solidFill>
                <a:srgbClr val="CC00FF"/>
              </a:solidFill>
            </a:endParaRPr>
          </a:p>
        </p:txBody>
      </p:sp>
      <p:cxnSp>
        <p:nvCxnSpPr>
          <p:cNvPr id="28" name="Straight Connector 27"/>
          <p:cNvCxnSpPr>
            <a:cxnSpLocks noChangeShapeType="1"/>
          </p:cNvCxnSpPr>
          <p:nvPr/>
        </p:nvCxnSpPr>
        <p:spPr bwMode="auto">
          <a:xfrm flipV="1">
            <a:off x="6037263" y="4021138"/>
            <a:ext cx="381000" cy="228600"/>
          </a:xfrm>
          <a:prstGeom prst="lin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Straight Connector 28"/>
          <p:cNvCxnSpPr>
            <a:cxnSpLocks noChangeShapeType="1"/>
          </p:cNvCxnSpPr>
          <p:nvPr/>
        </p:nvCxnSpPr>
        <p:spPr bwMode="auto">
          <a:xfrm flipV="1">
            <a:off x="762000" y="5334000"/>
            <a:ext cx="1066800" cy="228600"/>
          </a:xfrm>
          <a:prstGeom prst="lin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1674813" y="6057900"/>
            <a:ext cx="5564187" cy="647700"/>
            <a:chOff x="1674812" y="6057900"/>
            <a:chExt cx="5564188" cy="647700"/>
          </a:xfrm>
        </p:grpSpPr>
        <p:pic>
          <p:nvPicPr>
            <p:cNvPr id="56335" name="Picture 4" descr="j0335186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4812" y="6165850"/>
              <a:ext cx="611188" cy="539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6336" name="Group 558"/>
            <p:cNvGrpSpPr>
              <a:grpSpLocks noChangeAspect="1"/>
            </p:cNvGrpSpPr>
            <p:nvPr/>
          </p:nvGrpSpPr>
          <p:grpSpPr bwMode="auto">
            <a:xfrm>
              <a:off x="1751012" y="6057900"/>
              <a:ext cx="457200" cy="342900"/>
              <a:chOff x="4777" y="672"/>
              <a:chExt cx="599" cy="416"/>
            </a:xfrm>
          </p:grpSpPr>
          <p:sp>
            <p:nvSpPr>
              <p:cNvPr id="56338" name="Freeform 559"/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1 h 383"/>
                  <a:gd name="T2" fmla="*/ 1 w 424"/>
                  <a:gd name="T3" fmla="*/ 1 h 383"/>
                  <a:gd name="T4" fmla="*/ 2 w 424"/>
                  <a:gd name="T5" fmla="*/ 0 h 383"/>
                  <a:gd name="T6" fmla="*/ 3 w 424"/>
                  <a:gd name="T7" fmla="*/ 0 h 383"/>
                  <a:gd name="T8" fmla="*/ 4 w 424"/>
                  <a:gd name="T9" fmla="*/ 0 h 383"/>
                  <a:gd name="T10" fmla="*/ 4 w 424"/>
                  <a:gd name="T11" fmla="*/ 0 h 383"/>
                  <a:gd name="T12" fmla="*/ 3 w 424"/>
                  <a:gd name="T13" fmla="*/ 1 h 383"/>
                  <a:gd name="T14" fmla="*/ 3 w 424"/>
                  <a:gd name="T15" fmla="*/ 2 h 383"/>
                  <a:gd name="T16" fmla="*/ 2 w 424"/>
                  <a:gd name="T17" fmla="*/ 2 h 383"/>
                  <a:gd name="T18" fmla="*/ 2 w 424"/>
                  <a:gd name="T19" fmla="*/ 2 h 383"/>
                  <a:gd name="T20" fmla="*/ 2 w 424"/>
                  <a:gd name="T21" fmla="*/ 1 h 383"/>
                  <a:gd name="T22" fmla="*/ 1 w 424"/>
                  <a:gd name="T23" fmla="*/ 1 h 383"/>
                  <a:gd name="T24" fmla="*/ 0 w 424"/>
                  <a:gd name="T25" fmla="*/ 1 h 383"/>
                  <a:gd name="T26" fmla="*/ 0 w 424"/>
                  <a:gd name="T27" fmla="*/ 1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9" name="Freeform 560"/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3 h 455"/>
                  <a:gd name="T2" fmla="*/ 2 w 420"/>
                  <a:gd name="T3" fmla="*/ 3 h 455"/>
                  <a:gd name="T4" fmla="*/ 3 w 420"/>
                  <a:gd name="T5" fmla="*/ 2 h 455"/>
                  <a:gd name="T6" fmla="*/ 3 w 420"/>
                  <a:gd name="T7" fmla="*/ 1 h 455"/>
                  <a:gd name="T8" fmla="*/ 4 w 420"/>
                  <a:gd name="T9" fmla="*/ 0 h 455"/>
                  <a:gd name="T10" fmla="*/ 4 w 420"/>
                  <a:gd name="T11" fmla="*/ 0 h 455"/>
                  <a:gd name="T12" fmla="*/ 3 w 420"/>
                  <a:gd name="T13" fmla="*/ 0 h 455"/>
                  <a:gd name="T14" fmla="*/ 2 w 420"/>
                  <a:gd name="T15" fmla="*/ 0 h 455"/>
                  <a:gd name="T16" fmla="*/ 1 w 420"/>
                  <a:gd name="T17" fmla="*/ 1 h 455"/>
                  <a:gd name="T18" fmla="*/ 1 w 420"/>
                  <a:gd name="T19" fmla="*/ 1 h 455"/>
                  <a:gd name="T20" fmla="*/ 0 w 420"/>
                  <a:gd name="T21" fmla="*/ 2 h 455"/>
                  <a:gd name="T22" fmla="*/ 2 w 420"/>
                  <a:gd name="T23" fmla="*/ 1 h 455"/>
                  <a:gd name="T24" fmla="*/ 2 w 420"/>
                  <a:gd name="T25" fmla="*/ 1 h 455"/>
                  <a:gd name="T26" fmla="*/ 2 w 420"/>
                  <a:gd name="T27" fmla="*/ 2 h 455"/>
                  <a:gd name="T28" fmla="*/ 1 w 420"/>
                  <a:gd name="T29" fmla="*/ 3 h 455"/>
                  <a:gd name="T30" fmla="*/ 1 w 420"/>
                  <a:gd name="T31" fmla="*/ 3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0" name="Freeform 561"/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2 h 317"/>
                  <a:gd name="T2" fmla="*/ 1 w 407"/>
                  <a:gd name="T3" fmla="*/ 2 h 317"/>
                  <a:gd name="T4" fmla="*/ 2 w 407"/>
                  <a:gd name="T5" fmla="*/ 1 h 317"/>
                  <a:gd name="T6" fmla="*/ 2 w 407"/>
                  <a:gd name="T7" fmla="*/ 1 h 317"/>
                  <a:gd name="T8" fmla="*/ 4 w 407"/>
                  <a:gd name="T9" fmla="*/ 0 h 317"/>
                  <a:gd name="T10" fmla="*/ 3 w 407"/>
                  <a:gd name="T11" fmla="*/ 2 h 317"/>
                  <a:gd name="T12" fmla="*/ 3 w 407"/>
                  <a:gd name="T13" fmla="*/ 3 h 317"/>
                  <a:gd name="T14" fmla="*/ 3 w 407"/>
                  <a:gd name="T15" fmla="*/ 3 h 317"/>
                  <a:gd name="T16" fmla="*/ 2 w 407"/>
                  <a:gd name="T17" fmla="*/ 3 h 317"/>
                  <a:gd name="T18" fmla="*/ 2 w 407"/>
                  <a:gd name="T19" fmla="*/ 3 h 317"/>
                  <a:gd name="T20" fmla="*/ 2 w 407"/>
                  <a:gd name="T21" fmla="*/ 2 h 317"/>
                  <a:gd name="T22" fmla="*/ 2 w 407"/>
                  <a:gd name="T23" fmla="*/ 2 h 317"/>
                  <a:gd name="T24" fmla="*/ 1 w 407"/>
                  <a:gd name="T25" fmla="*/ 2 h 317"/>
                  <a:gd name="T26" fmla="*/ 0 w 407"/>
                  <a:gd name="T27" fmla="*/ 2 h 317"/>
                  <a:gd name="T28" fmla="*/ 0 w 407"/>
                  <a:gd name="T29" fmla="*/ 2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1" name="Freeform 562"/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2 h 252"/>
                  <a:gd name="T2" fmla="*/ 0 w 457"/>
                  <a:gd name="T3" fmla="*/ 2 h 252"/>
                  <a:gd name="T4" fmla="*/ 1 w 457"/>
                  <a:gd name="T5" fmla="*/ 1 h 252"/>
                  <a:gd name="T6" fmla="*/ 2 w 457"/>
                  <a:gd name="T7" fmla="*/ 1 h 252"/>
                  <a:gd name="T8" fmla="*/ 3 w 457"/>
                  <a:gd name="T9" fmla="*/ 0 h 252"/>
                  <a:gd name="T10" fmla="*/ 3 w 457"/>
                  <a:gd name="T11" fmla="*/ 1 h 252"/>
                  <a:gd name="T12" fmla="*/ 2 w 457"/>
                  <a:gd name="T13" fmla="*/ 2 h 252"/>
                  <a:gd name="T14" fmla="*/ 2 w 457"/>
                  <a:gd name="T15" fmla="*/ 2 h 252"/>
                  <a:gd name="T16" fmla="*/ 1 w 457"/>
                  <a:gd name="T17" fmla="*/ 2 h 252"/>
                  <a:gd name="T18" fmla="*/ 0 w 457"/>
                  <a:gd name="T19" fmla="*/ 2 h 252"/>
                  <a:gd name="T20" fmla="*/ 0 w 457"/>
                  <a:gd name="T21" fmla="*/ 2 h 252"/>
                  <a:gd name="T22" fmla="*/ 0 w 457"/>
                  <a:gd name="T23" fmla="*/ 2 h 252"/>
                  <a:gd name="T24" fmla="*/ 0 w 457"/>
                  <a:gd name="T25" fmla="*/ 2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2" name="Freeform 563"/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4 h 504"/>
                  <a:gd name="T2" fmla="*/ 0 w 489"/>
                  <a:gd name="T3" fmla="*/ 4 h 504"/>
                  <a:gd name="T4" fmla="*/ 1 w 489"/>
                  <a:gd name="T5" fmla="*/ 4 h 504"/>
                  <a:gd name="T6" fmla="*/ 1 w 489"/>
                  <a:gd name="T7" fmla="*/ 4 h 504"/>
                  <a:gd name="T8" fmla="*/ 2 w 489"/>
                  <a:gd name="T9" fmla="*/ 3 h 504"/>
                  <a:gd name="T10" fmla="*/ 2 w 489"/>
                  <a:gd name="T11" fmla="*/ 3 h 504"/>
                  <a:gd name="T12" fmla="*/ 3 w 489"/>
                  <a:gd name="T13" fmla="*/ 2 h 504"/>
                  <a:gd name="T14" fmla="*/ 3 w 489"/>
                  <a:gd name="T15" fmla="*/ 0 h 504"/>
                  <a:gd name="T16" fmla="*/ 2 w 489"/>
                  <a:gd name="T17" fmla="*/ 1 h 504"/>
                  <a:gd name="T18" fmla="*/ 1 w 489"/>
                  <a:gd name="T19" fmla="*/ 1 h 504"/>
                  <a:gd name="T20" fmla="*/ 0 w 489"/>
                  <a:gd name="T21" fmla="*/ 2 h 504"/>
                  <a:gd name="T22" fmla="*/ 0 w 489"/>
                  <a:gd name="T23" fmla="*/ 2 h 504"/>
                  <a:gd name="T24" fmla="*/ 0 w 489"/>
                  <a:gd name="T25" fmla="*/ 3 h 504"/>
                  <a:gd name="T26" fmla="*/ 0 w 489"/>
                  <a:gd name="T27" fmla="*/ 2 h 504"/>
                  <a:gd name="T28" fmla="*/ 1 w 489"/>
                  <a:gd name="T29" fmla="*/ 2 h 504"/>
                  <a:gd name="T30" fmla="*/ 1 w 489"/>
                  <a:gd name="T31" fmla="*/ 3 h 504"/>
                  <a:gd name="T32" fmla="*/ 0 w 489"/>
                  <a:gd name="T33" fmla="*/ 3 h 504"/>
                  <a:gd name="T34" fmla="*/ 0 w 489"/>
                  <a:gd name="T35" fmla="*/ 4 h 504"/>
                  <a:gd name="T36" fmla="*/ 0 w 489"/>
                  <a:gd name="T37" fmla="*/ 4 h 504"/>
                  <a:gd name="T38" fmla="*/ 0 w 489"/>
                  <a:gd name="T39" fmla="*/ 4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3" name="Freeform 564"/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2 h 322"/>
                  <a:gd name="T2" fmla="*/ 1 w 414"/>
                  <a:gd name="T3" fmla="*/ 2 h 322"/>
                  <a:gd name="T4" fmla="*/ 1 w 414"/>
                  <a:gd name="T5" fmla="*/ 2 h 322"/>
                  <a:gd name="T6" fmla="*/ 2 w 414"/>
                  <a:gd name="T7" fmla="*/ 2 h 322"/>
                  <a:gd name="T8" fmla="*/ 3 w 414"/>
                  <a:gd name="T9" fmla="*/ 1 h 322"/>
                  <a:gd name="T10" fmla="*/ 3 w 414"/>
                  <a:gd name="T11" fmla="*/ 0 h 322"/>
                  <a:gd name="T12" fmla="*/ 4 w 414"/>
                  <a:gd name="T13" fmla="*/ 0 h 322"/>
                  <a:gd name="T14" fmla="*/ 3 w 414"/>
                  <a:gd name="T15" fmla="*/ 0 h 322"/>
                  <a:gd name="T16" fmla="*/ 2 w 414"/>
                  <a:gd name="T17" fmla="*/ 0 h 322"/>
                  <a:gd name="T18" fmla="*/ 2 w 414"/>
                  <a:gd name="T19" fmla="*/ 0 h 322"/>
                  <a:gd name="T20" fmla="*/ 1 w 414"/>
                  <a:gd name="T21" fmla="*/ 0 h 322"/>
                  <a:gd name="T22" fmla="*/ 1 w 414"/>
                  <a:gd name="T23" fmla="*/ 1 h 322"/>
                  <a:gd name="T24" fmla="*/ 1 w 414"/>
                  <a:gd name="T25" fmla="*/ 1 h 322"/>
                  <a:gd name="T26" fmla="*/ 0 w 414"/>
                  <a:gd name="T27" fmla="*/ 2 h 322"/>
                  <a:gd name="T28" fmla="*/ 0 w 414"/>
                  <a:gd name="T29" fmla="*/ 2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4" name="Freeform 565"/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4 h 397"/>
                  <a:gd name="T2" fmla="*/ 1 w 253"/>
                  <a:gd name="T3" fmla="*/ 3 h 397"/>
                  <a:gd name="T4" fmla="*/ 0 w 253"/>
                  <a:gd name="T5" fmla="*/ 3 h 397"/>
                  <a:gd name="T6" fmla="*/ 1 w 253"/>
                  <a:gd name="T7" fmla="*/ 2 h 397"/>
                  <a:gd name="T8" fmla="*/ 1 w 253"/>
                  <a:gd name="T9" fmla="*/ 1 h 397"/>
                  <a:gd name="T10" fmla="*/ 1 w 253"/>
                  <a:gd name="T11" fmla="*/ 1 h 397"/>
                  <a:gd name="T12" fmla="*/ 2 w 253"/>
                  <a:gd name="T13" fmla="*/ 1 h 397"/>
                  <a:gd name="T14" fmla="*/ 2 w 253"/>
                  <a:gd name="T15" fmla="*/ 0 h 397"/>
                  <a:gd name="T16" fmla="*/ 2 w 253"/>
                  <a:gd name="T17" fmla="*/ 1 h 397"/>
                  <a:gd name="T18" fmla="*/ 2 w 253"/>
                  <a:gd name="T19" fmla="*/ 2 h 397"/>
                  <a:gd name="T20" fmla="*/ 2 w 253"/>
                  <a:gd name="T21" fmla="*/ 3 h 397"/>
                  <a:gd name="T22" fmla="*/ 1 w 253"/>
                  <a:gd name="T23" fmla="*/ 3 h 397"/>
                  <a:gd name="T24" fmla="*/ 1 w 253"/>
                  <a:gd name="T25" fmla="*/ 3 h 397"/>
                  <a:gd name="T26" fmla="*/ 1 w 253"/>
                  <a:gd name="T27" fmla="*/ 4 h 397"/>
                  <a:gd name="T28" fmla="*/ 1 w 253"/>
                  <a:gd name="T29" fmla="*/ 4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5" name="Freeform 566"/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3 h 410"/>
                  <a:gd name="T2" fmla="*/ 1 w 380"/>
                  <a:gd name="T3" fmla="*/ 2 h 410"/>
                  <a:gd name="T4" fmla="*/ 1 w 380"/>
                  <a:gd name="T5" fmla="*/ 1 h 410"/>
                  <a:gd name="T6" fmla="*/ 2 w 380"/>
                  <a:gd name="T7" fmla="*/ 1 h 410"/>
                  <a:gd name="T8" fmla="*/ 3 w 380"/>
                  <a:gd name="T9" fmla="*/ 0 h 410"/>
                  <a:gd name="T10" fmla="*/ 3 w 380"/>
                  <a:gd name="T11" fmla="*/ 1 h 410"/>
                  <a:gd name="T12" fmla="*/ 3 w 380"/>
                  <a:gd name="T13" fmla="*/ 2 h 410"/>
                  <a:gd name="T14" fmla="*/ 3 w 380"/>
                  <a:gd name="T15" fmla="*/ 2 h 410"/>
                  <a:gd name="T16" fmla="*/ 3 w 380"/>
                  <a:gd name="T17" fmla="*/ 3 h 410"/>
                  <a:gd name="T18" fmla="*/ 2 w 380"/>
                  <a:gd name="T19" fmla="*/ 3 h 410"/>
                  <a:gd name="T20" fmla="*/ 2 w 380"/>
                  <a:gd name="T21" fmla="*/ 3 h 410"/>
                  <a:gd name="T22" fmla="*/ 2 w 380"/>
                  <a:gd name="T23" fmla="*/ 4 h 410"/>
                  <a:gd name="T24" fmla="*/ 2 w 380"/>
                  <a:gd name="T25" fmla="*/ 3 h 410"/>
                  <a:gd name="T26" fmla="*/ 2 w 380"/>
                  <a:gd name="T27" fmla="*/ 2 h 410"/>
                  <a:gd name="T28" fmla="*/ 2 w 380"/>
                  <a:gd name="T29" fmla="*/ 3 h 410"/>
                  <a:gd name="T30" fmla="*/ 1 w 380"/>
                  <a:gd name="T31" fmla="*/ 3 h 410"/>
                  <a:gd name="T32" fmla="*/ 1 w 380"/>
                  <a:gd name="T33" fmla="*/ 3 h 410"/>
                  <a:gd name="T34" fmla="*/ 0 w 380"/>
                  <a:gd name="T35" fmla="*/ 4 h 410"/>
                  <a:gd name="T36" fmla="*/ 1 w 380"/>
                  <a:gd name="T37" fmla="*/ 3 h 410"/>
                  <a:gd name="T38" fmla="*/ 1 w 380"/>
                  <a:gd name="T39" fmla="*/ 3 h 410"/>
                  <a:gd name="T40" fmla="*/ 1 w 380"/>
                  <a:gd name="T41" fmla="*/ 3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6" name="Freeform 567"/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3 h 432"/>
                  <a:gd name="T2" fmla="*/ 0 w 327"/>
                  <a:gd name="T3" fmla="*/ 2 h 432"/>
                  <a:gd name="T4" fmla="*/ 0 w 327"/>
                  <a:gd name="T5" fmla="*/ 1 h 432"/>
                  <a:gd name="T6" fmla="*/ 1 w 327"/>
                  <a:gd name="T7" fmla="*/ 0 h 432"/>
                  <a:gd name="T8" fmla="*/ 1 w 327"/>
                  <a:gd name="T9" fmla="*/ 0 h 432"/>
                  <a:gd name="T10" fmla="*/ 2 w 327"/>
                  <a:gd name="T11" fmla="*/ 0 h 432"/>
                  <a:gd name="T12" fmla="*/ 2 w 327"/>
                  <a:gd name="T13" fmla="*/ 0 h 432"/>
                  <a:gd name="T14" fmla="*/ 2 w 327"/>
                  <a:gd name="T15" fmla="*/ 1 h 432"/>
                  <a:gd name="T16" fmla="*/ 1 w 327"/>
                  <a:gd name="T17" fmla="*/ 1 h 432"/>
                  <a:gd name="T18" fmla="*/ 1 w 327"/>
                  <a:gd name="T19" fmla="*/ 2 h 432"/>
                  <a:gd name="T20" fmla="*/ 1 w 327"/>
                  <a:gd name="T21" fmla="*/ 1 h 432"/>
                  <a:gd name="T22" fmla="*/ 1 w 327"/>
                  <a:gd name="T23" fmla="*/ 1 h 432"/>
                  <a:gd name="T24" fmla="*/ 1 w 327"/>
                  <a:gd name="T25" fmla="*/ 1 h 432"/>
                  <a:gd name="T26" fmla="*/ 0 w 327"/>
                  <a:gd name="T27" fmla="*/ 2 h 432"/>
                  <a:gd name="T28" fmla="*/ 0 w 327"/>
                  <a:gd name="T29" fmla="*/ 2 h 432"/>
                  <a:gd name="T30" fmla="*/ 0 w 327"/>
                  <a:gd name="T31" fmla="*/ 3 h 432"/>
                  <a:gd name="T32" fmla="*/ 0 w 327"/>
                  <a:gd name="T33" fmla="*/ 3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7" name="Freeform 568"/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3 h 355"/>
                  <a:gd name="T2" fmla="*/ 1 w 157"/>
                  <a:gd name="T3" fmla="*/ 3 h 355"/>
                  <a:gd name="T4" fmla="*/ 1 w 157"/>
                  <a:gd name="T5" fmla="*/ 3 h 355"/>
                  <a:gd name="T6" fmla="*/ 2 w 157"/>
                  <a:gd name="T7" fmla="*/ 3 h 355"/>
                  <a:gd name="T8" fmla="*/ 2 w 157"/>
                  <a:gd name="T9" fmla="*/ 2 h 355"/>
                  <a:gd name="T10" fmla="*/ 2 w 157"/>
                  <a:gd name="T11" fmla="*/ 1 h 355"/>
                  <a:gd name="T12" fmla="*/ 2 w 157"/>
                  <a:gd name="T13" fmla="*/ 1 h 355"/>
                  <a:gd name="T14" fmla="*/ 2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2 h 355"/>
                  <a:gd name="T22" fmla="*/ 0 w 157"/>
                  <a:gd name="T23" fmla="*/ 3 h 355"/>
                  <a:gd name="T24" fmla="*/ 1 w 157"/>
                  <a:gd name="T25" fmla="*/ 3 h 355"/>
                  <a:gd name="T26" fmla="*/ 1 w 157"/>
                  <a:gd name="T27" fmla="*/ 3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8" name="Freeform 569"/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3 h 324"/>
                  <a:gd name="T2" fmla="*/ 1 w 258"/>
                  <a:gd name="T3" fmla="*/ 3 h 324"/>
                  <a:gd name="T4" fmla="*/ 1 w 258"/>
                  <a:gd name="T5" fmla="*/ 2 h 324"/>
                  <a:gd name="T6" fmla="*/ 1 w 258"/>
                  <a:gd name="T7" fmla="*/ 2 h 324"/>
                  <a:gd name="T8" fmla="*/ 1 w 258"/>
                  <a:gd name="T9" fmla="*/ 2 h 324"/>
                  <a:gd name="T10" fmla="*/ 1 w 258"/>
                  <a:gd name="T11" fmla="*/ 1 h 324"/>
                  <a:gd name="T12" fmla="*/ 2 w 258"/>
                  <a:gd name="T13" fmla="*/ 1 h 324"/>
                  <a:gd name="T14" fmla="*/ 2 w 258"/>
                  <a:gd name="T15" fmla="*/ 1 h 324"/>
                  <a:gd name="T16" fmla="*/ 3 w 258"/>
                  <a:gd name="T17" fmla="*/ 0 h 324"/>
                  <a:gd name="T18" fmla="*/ 3 w 258"/>
                  <a:gd name="T19" fmla="*/ 1 h 324"/>
                  <a:gd name="T20" fmla="*/ 3 w 258"/>
                  <a:gd name="T21" fmla="*/ 1 h 324"/>
                  <a:gd name="T22" fmla="*/ 2 w 258"/>
                  <a:gd name="T23" fmla="*/ 2 h 324"/>
                  <a:gd name="T24" fmla="*/ 2 w 258"/>
                  <a:gd name="T25" fmla="*/ 2 h 324"/>
                  <a:gd name="T26" fmla="*/ 2 w 258"/>
                  <a:gd name="T27" fmla="*/ 2 h 324"/>
                  <a:gd name="T28" fmla="*/ 2 w 258"/>
                  <a:gd name="T29" fmla="*/ 2 h 324"/>
                  <a:gd name="T30" fmla="*/ 1 w 258"/>
                  <a:gd name="T31" fmla="*/ 2 h 324"/>
                  <a:gd name="T32" fmla="*/ 1 w 258"/>
                  <a:gd name="T33" fmla="*/ 2 h 324"/>
                  <a:gd name="T34" fmla="*/ 1 w 258"/>
                  <a:gd name="T35" fmla="*/ 3 h 324"/>
                  <a:gd name="T36" fmla="*/ 0 w 258"/>
                  <a:gd name="T37" fmla="*/ 3 h 324"/>
                  <a:gd name="T38" fmla="*/ 0 w 258"/>
                  <a:gd name="T39" fmla="*/ 3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9" name="Freeform 570"/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3 h 354"/>
                  <a:gd name="T2" fmla="*/ 0 w 354"/>
                  <a:gd name="T3" fmla="*/ 2 h 354"/>
                  <a:gd name="T4" fmla="*/ 0 w 354"/>
                  <a:gd name="T5" fmla="*/ 2 h 354"/>
                  <a:gd name="T6" fmla="*/ 0 w 354"/>
                  <a:gd name="T7" fmla="*/ 2 h 354"/>
                  <a:gd name="T8" fmla="*/ 1 w 354"/>
                  <a:gd name="T9" fmla="*/ 1 h 354"/>
                  <a:gd name="T10" fmla="*/ 1 w 354"/>
                  <a:gd name="T11" fmla="*/ 1 h 354"/>
                  <a:gd name="T12" fmla="*/ 1 w 354"/>
                  <a:gd name="T13" fmla="*/ 1 h 354"/>
                  <a:gd name="T14" fmla="*/ 2 w 354"/>
                  <a:gd name="T15" fmla="*/ 1 h 354"/>
                  <a:gd name="T16" fmla="*/ 2 w 354"/>
                  <a:gd name="T17" fmla="*/ 1 h 354"/>
                  <a:gd name="T18" fmla="*/ 2 w 354"/>
                  <a:gd name="T19" fmla="*/ 0 h 354"/>
                  <a:gd name="T20" fmla="*/ 2 w 354"/>
                  <a:gd name="T21" fmla="*/ 1 h 354"/>
                  <a:gd name="T22" fmla="*/ 2 w 354"/>
                  <a:gd name="T23" fmla="*/ 1 h 354"/>
                  <a:gd name="T24" fmla="*/ 2 w 354"/>
                  <a:gd name="T25" fmla="*/ 1 h 354"/>
                  <a:gd name="T26" fmla="*/ 2 w 354"/>
                  <a:gd name="T27" fmla="*/ 2 h 354"/>
                  <a:gd name="T28" fmla="*/ 2 w 354"/>
                  <a:gd name="T29" fmla="*/ 2 h 354"/>
                  <a:gd name="T30" fmla="*/ 1 w 354"/>
                  <a:gd name="T31" fmla="*/ 3 h 354"/>
                  <a:gd name="T32" fmla="*/ 1 w 354"/>
                  <a:gd name="T33" fmla="*/ 3 h 354"/>
                  <a:gd name="T34" fmla="*/ 1 w 354"/>
                  <a:gd name="T35" fmla="*/ 3 h 354"/>
                  <a:gd name="T36" fmla="*/ 1 w 354"/>
                  <a:gd name="T37" fmla="*/ 3 h 354"/>
                  <a:gd name="T38" fmla="*/ 1 w 354"/>
                  <a:gd name="T39" fmla="*/ 2 h 354"/>
                  <a:gd name="T40" fmla="*/ 1 w 354"/>
                  <a:gd name="T41" fmla="*/ 2 h 354"/>
                  <a:gd name="T42" fmla="*/ 1 w 354"/>
                  <a:gd name="T43" fmla="*/ 2 h 354"/>
                  <a:gd name="T44" fmla="*/ 0 w 354"/>
                  <a:gd name="T45" fmla="*/ 2 h 354"/>
                  <a:gd name="T46" fmla="*/ 0 w 354"/>
                  <a:gd name="T47" fmla="*/ 3 h 354"/>
                  <a:gd name="T48" fmla="*/ 0 w 354"/>
                  <a:gd name="T49" fmla="*/ 3 h 354"/>
                  <a:gd name="T50" fmla="*/ 0 w 354"/>
                  <a:gd name="T51" fmla="*/ 3 h 354"/>
                  <a:gd name="T52" fmla="*/ 0 w 354"/>
                  <a:gd name="T53" fmla="*/ 3 h 354"/>
                  <a:gd name="T54" fmla="*/ 0 w 354"/>
                  <a:gd name="T55" fmla="*/ 3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0" name="Freeform 571"/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1 h 343"/>
                  <a:gd name="T2" fmla="*/ 0 w 318"/>
                  <a:gd name="T3" fmla="*/ 1 h 343"/>
                  <a:gd name="T4" fmla="*/ 0 w 318"/>
                  <a:gd name="T5" fmla="*/ 0 h 343"/>
                  <a:gd name="T6" fmla="*/ 0 w 318"/>
                  <a:gd name="T7" fmla="*/ 0 h 343"/>
                  <a:gd name="T8" fmla="*/ 1 w 318"/>
                  <a:gd name="T9" fmla="*/ 0 h 343"/>
                  <a:gd name="T10" fmla="*/ 1 w 318"/>
                  <a:gd name="T11" fmla="*/ 0 h 343"/>
                  <a:gd name="T12" fmla="*/ 2 w 318"/>
                  <a:gd name="T13" fmla="*/ 0 h 343"/>
                  <a:gd name="T14" fmla="*/ 2 w 318"/>
                  <a:gd name="T15" fmla="*/ 0 h 343"/>
                  <a:gd name="T16" fmla="*/ 2 w 318"/>
                  <a:gd name="T17" fmla="*/ 0 h 343"/>
                  <a:gd name="T18" fmla="*/ 2 w 318"/>
                  <a:gd name="T19" fmla="*/ 0 h 343"/>
                  <a:gd name="T20" fmla="*/ 2 w 318"/>
                  <a:gd name="T21" fmla="*/ 0 h 343"/>
                  <a:gd name="T22" fmla="*/ 2 w 318"/>
                  <a:gd name="T23" fmla="*/ 1 h 343"/>
                  <a:gd name="T24" fmla="*/ 1 w 318"/>
                  <a:gd name="T25" fmla="*/ 1 h 343"/>
                  <a:gd name="T26" fmla="*/ 1 w 318"/>
                  <a:gd name="T27" fmla="*/ 1 h 343"/>
                  <a:gd name="T28" fmla="*/ 1 w 318"/>
                  <a:gd name="T29" fmla="*/ 1 h 343"/>
                  <a:gd name="T30" fmla="*/ 1 w 318"/>
                  <a:gd name="T31" fmla="*/ 1 h 343"/>
                  <a:gd name="T32" fmla="*/ 1 w 318"/>
                  <a:gd name="T33" fmla="*/ 2 h 343"/>
                  <a:gd name="T34" fmla="*/ 0 w 318"/>
                  <a:gd name="T35" fmla="*/ 2 h 343"/>
                  <a:gd name="T36" fmla="*/ 0 w 318"/>
                  <a:gd name="T37" fmla="*/ 2 h 343"/>
                  <a:gd name="T38" fmla="*/ 0 w 318"/>
                  <a:gd name="T39" fmla="*/ 2 h 343"/>
                  <a:gd name="T40" fmla="*/ 0 w 318"/>
                  <a:gd name="T41" fmla="*/ 1 h 343"/>
                  <a:gd name="T42" fmla="*/ 0 w 318"/>
                  <a:gd name="T43" fmla="*/ 0 h 343"/>
                  <a:gd name="T44" fmla="*/ 0 w 318"/>
                  <a:gd name="T45" fmla="*/ 1 h 343"/>
                  <a:gd name="T46" fmla="*/ 0 w 318"/>
                  <a:gd name="T47" fmla="*/ 1 h 343"/>
                  <a:gd name="T48" fmla="*/ 0 w 318"/>
                  <a:gd name="T49" fmla="*/ 1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1" name="Freeform 572"/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2 h 338"/>
                  <a:gd name="T2" fmla="*/ 0 w 318"/>
                  <a:gd name="T3" fmla="*/ 2 h 338"/>
                  <a:gd name="T4" fmla="*/ 0 w 318"/>
                  <a:gd name="T5" fmla="*/ 1 h 338"/>
                  <a:gd name="T6" fmla="*/ 0 w 318"/>
                  <a:gd name="T7" fmla="*/ 1 h 338"/>
                  <a:gd name="T8" fmla="*/ 1 w 318"/>
                  <a:gd name="T9" fmla="*/ 1 h 338"/>
                  <a:gd name="T10" fmla="*/ 1 w 318"/>
                  <a:gd name="T11" fmla="*/ 1 h 338"/>
                  <a:gd name="T12" fmla="*/ 2 w 318"/>
                  <a:gd name="T13" fmla="*/ 1 h 338"/>
                  <a:gd name="T14" fmla="*/ 2 w 318"/>
                  <a:gd name="T15" fmla="*/ 1 h 338"/>
                  <a:gd name="T16" fmla="*/ 2 w 318"/>
                  <a:gd name="T17" fmla="*/ 0 h 338"/>
                  <a:gd name="T18" fmla="*/ 2 w 318"/>
                  <a:gd name="T19" fmla="*/ 1 h 338"/>
                  <a:gd name="T20" fmla="*/ 2 w 318"/>
                  <a:gd name="T21" fmla="*/ 1 h 338"/>
                  <a:gd name="T22" fmla="*/ 2 w 318"/>
                  <a:gd name="T23" fmla="*/ 1 h 338"/>
                  <a:gd name="T24" fmla="*/ 2 w 318"/>
                  <a:gd name="T25" fmla="*/ 2 h 338"/>
                  <a:gd name="T26" fmla="*/ 1 w 318"/>
                  <a:gd name="T27" fmla="*/ 2 h 338"/>
                  <a:gd name="T28" fmla="*/ 1 w 318"/>
                  <a:gd name="T29" fmla="*/ 2 h 338"/>
                  <a:gd name="T30" fmla="*/ 1 w 318"/>
                  <a:gd name="T31" fmla="*/ 3 h 338"/>
                  <a:gd name="T32" fmla="*/ 0 w 318"/>
                  <a:gd name="T33" fmla="*/ 3 h 338"/>
                  <a:gd name="T34" fmla="*/ 0 w 318"/>
                  <a:gd name="T35" fmla="*/ 3 h 338"/>
                  <a:gd name="T36" fmla="*/ 1 w 318"/>
                  <a:gd name="T37" fmla="*/ 2 h 338"/>
                  <a:gd name="T38" fmla="*/ 0 w 318"/>
                  <a:gd name="T39" fmla="*/ 2 h 338"/>
                  <a:gd name="T40" fmla="*/ 0 w 318"/>
                  <a:gd name="T41" fmla="*/ 2 h 338"/>
                  <a:gd name="T42" fmla="*/ 0 w 318"/>
                  <a:gd name="T43" fmla="*/ 2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2" name="Freeform 573"/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2 w 355"/>
                  <a:gd name="T1" fmla="*/ 1 h 274"/>
                  <a:gd name="T2" fmla="*/ 2 w 355"/>
                  <a:gd name="T3" fmla="*/ 1 h 274"/>
                  <a:gd name="T4" fmla="*/ 2 w 355"/>
                  <a:gd name="T5" fmla="*/ 1 h 274"/>
                  <a:gd name="T6" fmla="*/ 3 w 355"/>
                  <a:gd name="T7" fmla="*/ 1 h 274"/>
                  <a:gd name="T8" fmla="*/ 3 w 355"/>
                  <a:gd name="T9" fmla="*/ 0 h 274"/>
                  <a:gd name="T10" fmla="*/ 3 w 355"/>
                  <a:gd name="T11" fmla="*/ 1 h 274"/>
                  <a:gd name="T12" fmla="*/ 3 w 355"/>
                  <a:gd name="T13" fmla="*/ 1 h 274"/>
                  <a:gd name="T14" fmla="*/ 3 w 355"/>
                  <a:gd name="T15" fmla="*/ 1 h 274"/>
                  <a:gd name="T16" fmla="*/ 3 w 355"/>
                  <a:gd name="T17" fmla="*/ 2 h 274"/>
                  <a:gd name="T18" fmla="*/ 3 w 355"/>
                  <a:gd name="T19" fmla="*/ 2 h 274"/>
                  <a:gd name="T20" fmla="*/ 2 w 355"/>
                  <a:gd name="T21" fmla="*/ 2 h 274"/>
                  <a:gd name="T22" fmla="*/ 2 w 355"/>
                  <a:gd name="T23" fmla="*/ 3 h 274"/>
                  <a:gd name="T24" fmla="*/ 2 w 355"/>
                  <a:gd name="T25" fmla="*/ 3 h 274"/>
                  <a:gd name="T26" fmla="*/ 2 w 355"/>
                  <a:gd name="T27" fmla="*/ 2 h 274"/>
                  <a:gd name="T28" fmla="*/ 2 w 355"/>
                  <a:gd name="T29" fmla="*/ 2 h 274"/>
                  <a:gd name="T30" fmla="*/ 2 w 355"/>
                  <a:gd name="T31" fmla="*/ 2 h 274"/>
                  <a:gd name="T32" fmla="*/ 1 w 355"/>
                  <a:gd name="T33" fmla="*/ 2 h 274"/>
                  <a:gd name="T34" fmla="*/ 0 w 355"/>
                  <a:gd name="T35" fmla="*/ 2 h 274"/>
                  <a:gd name="T36" fmla="*/ 1 w 355"/>
                  <a:gd name="T37" fmla="*/ 1 h 274"/>
                  <a:gd name="T38" fmla="*/ 2 w 355"/>
                  <a:gd name="T39" fmla="*/ 1 h 274"/>
                  <a:gd name="T40" fmla="*/ 2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3" name="Freeform 574"/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2 h 456"/>
                  <a:gd name="T2" fmla="*/ 1 w 430"/>
                  <a:gd name="T3" fmla="*/ 2 h 456"/>
                  <a:gd name="T4" fmla="*/ 1 w 430"/>
                  <a:gd name="T5" fmla="*/ 2 h 456"/>
                  <a:gd name="T6" fmla="*/ 2 w 430"/>
                  <a:gd name="T7" fmla="*/ 1 h 456"/>
                  <a:gd name="T8" fmla="*/ 2 w 430"/>
                  <a:gd name="T9" fmla="*/ 1 h 456"/>
                  <a:gd name="T10" fmla="*/ 2 w 430"/>
                  <a:gd name="T11" fmla="*/ 1 h 456"/>
                  <a:gd name="T12" fmla="*/ 3 w 430"/>
                  <a:gd name="T13" fmla="*/ 1 h 456"/>
                  <a:gd name="T14" fmla="*/ 3 w 430"/>
                  <a:gd name="T15" fmla="*/ 1 h 456"/>
                  <a:gd name="T16" fmla="*/ 4 w 430"/>
                  <a:gd name="T17" fmla="*/ 0 h 456"/>
                  <a:gd name="T18" fmla="*/ 4 w 430"/>
                  <a:gd name="T19" fmla="*/ 1 h 456"/>
                  <a:gd name="T20" fmla="*/ 4 w 430"/>
                  <a:gd name="T21" fmla="*/ 1 h 456"/>
                  <a:gd name="T22" fmla="*/ 3 w 430"/>
                  <a:gd name="T23" fmla="*/ 2 h 456"/>
                  <a:gd name="T24" fmla="*/ 3 w 430"/>
                  <a:gd name="T25" fmla="*/ 2 h 456"/>
                  <a:gd name="T26" fmla="*/ 3 w 430"/>
                  <a:gd name="T27" fmla="*/ 2 h 456"/>
                  <a:gd name="T28" fmla="*/ 3 w 430"/>
                  <a:gd name="T29" fmla="*/ 2 h 456"/>
                  <a:gd name="T30" fmla="*/ 3 w 430"/>
                  <a:gd name="T31" fmla="*/ 3 h 456"/>
                  <a:gd name="T32" fmla="*/ 2 w 430"/>
                  <a:gd name="T33" fmla="*/ 3 h 456"/>
                  <a:gd name="T34" fmla="*/ 2 w 430"/>
                  <a:gd name="T35" fmla="*/ 3 h 456"/>
                  <a:gd name="T36" fmla="*/ 2 w 430"/>
                  <a:gd name="T37" fmla="*/ 4 h 456"/>
                  <a:gd name="T38" fmla="*/ 1 w 430"/>
                  <a:gd name="T39" fmla="*/ 4 h 456"/>
                  <a:gd name="T40" fmla="*/ 0 w 430"/>
                  <a:gd name="T41" fmla="*/ 4 h 456"/>
                  <a:gd name="T42" fmla="*/ 1 w 430"/>
                  <a:gd name="T43" fmla="*/ 4 h 456"/>
                  <a:gd name="T44" fmla="*/ 1 w 430"/>
                  <a:gd name="T45" fmla="*/ 3 h 456"/>
                  <a:gd name="T46" fmla="*/ 2 w 430"/>
                  <a:gd name="T47" fmla="*/ 2 h 456"/>
                  <a:gd name="T48" fmla="*/ 2 w 430"/>
                  <a:gd name="T49" fmla="*/ 2 h 456"/>
                  <a:gd name="T50" fmla="*/ 2 w 430"/>
                  <a:gd name="T51" fmla="*/ 2 h 456"/>
                  <a:gd name="T52" fmla="*/ 1 w 430"/>
                  <a:gd name="T53" fmla="*/ 2 h 456"/>
                  <a:gd name="T54" fmla="*/ 1 w 430"/>
                  <a:gd name="T55" fmla="*/ 2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4" name="Freeform 575"/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2 w 329"/>
                  <a:gd name="T5" fmla="*/ 1 h 266"/>
                  <a:gd name="T6" fmla="*/ 2 w 329"/>
                  <a:gd name="T7" fmla="*/ 1 h 266"/>
                  <a:gd name="T8" fmla="*/ 3 w 329"/>
                  <a:gd name="T9" fmla="*/ 1 h 266"/>
                  <a:gd name="T10" fmla="*/ 3 w 329"/>
                  <a:gd name="T11" fmla="*/ 0 h 266"/>
                  <a:gd name="T12" fmla="*/ 3 w 329"/>
                  <a:gd name="T13" fmla="*/ 1 h 266"/>
                  <a:gd name="T14" fmla="*/ 3 w 329"/>
                  <a:gd name="T15" fmla="*/ 1 h 266"/>
                  <a:gd name="T16" fmla="*/ 3 w 329"/>
                  <a:gd name="T17" fmla="*/ 1 h 266"/>
                  <a:gd name="T18" fmla="*/ 2 w 329"/>
                  <a:gd name="T19" fmla="*/ 2 h 266"/>
                  <a:gd name="T20" fmla="*/ 2 w 329"/>
                  <a:gd name="T21" fmla="*/ 2 h 266"/>
                  <a:gd name="T22" fmla="*/ 2 w 329"/>
                  <a:gd name="T23" fmla="*/ 2 h 266"/>
                  <a:gd name="T24" fmla="*/ 2 w 329"/>
                  <a:gd name="T25" fmla="*/ 2 h 266"/>
                  <a:gd name="T26" fmla="*/ 1 w 329"/>
                  <a:gd name="T27" fmla="*/ 2 h 266"/>
                  <a:gd name="T28" fmla="*/ 1 w 329"/>
                  <a:gd name="T29" fmla="*/ 2 h 266"/>
                  <a:gd name="T30" fmla="*/ 1 w 329"/>
                  <a:gd name="T31" fmla="*/ 3 h 266"/>
                  <a:gd name="T32" fmla="*/ 0 w 329"/>
                  <a:gd name="T33" fmla="*/ 3 h 266"/>
                  <a:gd name="T34" fmla="*/ 1 w 329"/>
                  <a:gd name="T35" fmla="*/ 2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5" name="Freeform 576"/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2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2 w 372"/>
                  <a:gd name="T9" fmla="*/ 1 h 192"/>
                  <a:gd name="T10" fmla="*/ 2 w 372"/>
                  <a:gd name="T11" fmla="*/ 1 h 192"/>
                  <a:gd name="T12" fmla="*/ 3 w 372"/>
                  <a:gd name="T13" fmla="*/ 1 h 192"/>
                  <a:gd name="T14" fmla="*/ 3 w 372"/>
                  <a:gd name="T15" fmla="*/ 1 h 192"/>
                  <a:gd name="T16" fmla="*/ 3 w 372"/>
                  <a:gd name="T17" fmla="*/ 0 h 192"/>
                  <a:gd name="T18" fmla="*/ 3 w 372"/>
                  <a:gd name="T19" fmla="*/ 1 h 192"/>
                  <a:gd name="T20" fmla="*/ 3 w 372"/>
                  <a:gd name="T21" fmla="*/ 1 h 192"/>
                  <a:gd name="T22" fmla="*/ 3 w 372"/>
                  <a:gd name="T23" fmla="*/ 1 h 192"/>
                  <a:gd name="T24" fmla="*/ 3 w 372"/>
                  <a:gd name="T25" fmla="*/ 1 h 192"/>
                  <a:gd name="T26" fmla="*/ 2 w 372"/>
                  <a:gd name="T27" fmla="*/ 2 h 192"/>
                  <a:gd name="T28" fmla="*/ 2 w 372"/>
                  <a:gd name="T29" fmla="*/ 2 h 192"/>
                  <a:gd name="T30" fmla="*/ 2 w 372"/>
                  <a:gd name="T31" fmla="*/ 2 h 192"/>
                  <a:gd name="T32" fmla="*/ 1 w 372"/>
                  <a:gd name="T33" fmla="*/ 2 h 192"/>
                  <a:gd name="T34" fmla="*/ 0 w 372"/>
                  <a:gd name="T35" fmla="*/ 2 h 192"/>
                  <a:gd name="T36" fmla="*/ 0 w 372"/>
                  <a:gd name="T37" fmla="*/ 2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6" name="Freeform 577"/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3 h 310"/>
                  <a:gd name="T2" fmla="*/ 1 w 171"/>
                  <a:gd name="T3" fmla="*/ 3 h 310"/>
                  <a:gd name="T4" fmla="*/ 0 w 171"/>
                  <a:gd name="T5" fmla="*/ 2 h 310"/>
                  <a:gd name="T6" fmla="*/ 1 w 171"/>
                  <a:gd name="T7" fmla="*/ 2 h 310"/>
                  <a:gd name="T8" fmla="*/ 1 w 171"/>
                  <a:gd name="T9" fmla="*/ 2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2 w 171"/>
                  <a:gd name="T19" fmla="*/ 1 h 310"/>
                  <a:gd name="T20" fmla="*/ 2 w 171"/>
                  <a:gd name="T21" fmla="*/ 0 h 310"/>
                  <a:gd name="T22" fmla="*/ 2 w 171"/>
                  <a:gd name="T23" fmla="*/ 1 h 310"/>
                  <a:gd name="T24" fmla="*/ 2 w 171"/>
                  <a:gd name="T25" fmla="*/ 1 h 310"/>
                  <a:gd name="T26" fmla="*/ 2 w 171"/>
                  <a:gd name="T27" fmla="*/ 1 h 310"/>
                  <a:gd name="T28" fmla="*/ 2 w 171"/>
                  <a:gd name="T29" fmla="*/ 2 h 310"/>
                  <a:gd name="T30" fmla="*/ 1 w 171"/>
                  <a:gd name="T31" fmla="*/ 2 h 310"/>
                  <a:gd name="T32" fmla="*/ 1 w 171"/>
                  <a:gd name="T33" fmla="*/ 2 h 310"/>
                  <a:gd name="T34" fmla="*/ 1 w 171"/>
                  <a:gd name="T35" fmla="*/ 3 h 310"/>
                  <a:gd name="T36" fmla="*/ 1 w 171"/>
                  <a:gd name="T37" fmla="*/ 3 h 310"/>
                  <a:gd name="T38" fmla="*/ 1 w 171"/>
                  <a:gd name="T39" fmla="*/ 3 h 310"/>
                  <a:gd name="T40" fmla="*/ 1 w 171"/>
                  <a:gd name="T41" fmla="*/ 3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7" name="Freeform 578"/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3 h 285"/>
                  <a:gd name="T2" fmla="*/ 0 w 105"/>
                  <a:gd name="T3" fmla="*/ 2 h 285"/>
                  <a:gd name="T4" fmla="*/ 0 w 105"/>
                  <a:gd name="T5" fmla="*/ 2 h 285"/>
                  <a:gd name="T6" fmla="*/ 0 w 105"/>
                  <a:gd name="T7" fmla="*/ 2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2 h 285"/>
                  <a:gd name="T30" fmla="*/ 0 w 105"/>
                  <a:gd name="T31" fmla="*/ 2 h 285"/>
                  <a:gd name="T32" fmla="*/ 0 w 105"/>
                  <a:gd name="T33" fmla="*/ 2 h 285"/>
                  <a:gd name="T34" fmla="*/ 0 w 105"/>
                  <a:gd name="T35" fmla="*/ 2 h 285"/>
                  <a:gd name="T36" fmla="*/ 0 w 105"/>
                  <a:gd name="T37" fmla="*/ 3 h 285"/>
                  <a:gd name="T38" fmla="*/ 0 w 105"/>
                  <a:gd name="T39" fmla="*/ 3 h 285"/>
                  <a:gd name="T40" fmla="*/ 0 w 105"/>
                  <a:gd name="T41" fmla="*/ 3 h 285"/>
                  <a:gd name="T42" fmla="*/ 0 w 105"/>
                  <a:gd name="T43" fmla="*/ 3 h 285"/>
                  <a:gd name="T44" fmla="*/ 0 w 105"/>
                  <a:gd name="T45" fmla="*/ 3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8" name="Freeform 579"/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1 h 341"/>
                  <a:gd name="T2" fmla="*/ 1 w 456"/>
                  <a:gd name="T3" fmla="*/ 1 h 341"/>
                  <a:gd name="T4" fmla="*/ 1 w 456"/>
                  <a:gd name="T5" fmla="*/ 1 h 341"/>
                  <a:gd name="T6" fmla="*/ 1 w 456"/>
                  <a:gd name="T7" fmla="*/ 1 h 341"/>
                  <a:gd name="T8" fmla="*/ 1 w 456"/>
                  <a:gd name="T9" fmla="*/ 1 h 341"/>
                  <a:gd name="T10" fmla="*/ 1 w 456"/>
                  <a:gd name="T11" fmla="*/ 1 h 341"/>
                  <a:gd name="T12" fmla="*/ 1 w 456"/>
                  <a:gd name="T13" fmla="*/ 1 h 341"/>
                  <a:gd name="T14" fmla="*/ 2 w 456"/>
                  <a:gd name="T15" fmla="*/ 0 h 341"/>
                  <a:gd name="T16" fmla="*/ 2 w 456"/>
                  <a:gd name="T17" fmla="*/ 0 h 341"/>
                  <a:gd name="T18" fmla="*/ 2 w 456"/>
                  <a:gd name="T19" fmla="*/ 0 h 341"/>
                  <a:gd name="T20" fmla="*/ 2 w 456"/>
                  <a:gd name="T21" fmla="*/ 0 h 341"/>
                  <a:gd name="T22" fmla="*/ 3 w 456"/>
                  <a:gd name="T23" fmla="*/ 0 h 341"/>
                  <a:gd name="T24" fmla="*/ 3 w 456"/>
                  <a:gd name="T25" fmla="*/ 0 h 341"/>
                  <a:gd name="T26" fmla="*/ 3 w 456"/>
                  <a:gd name="T27" fmla="*/ 0 h 341"/>
                  <a:gd name="T28" fmla="*/ 4 w 456"/>
                  <a:gd name="T29" fmla="*/ 0 h 341"/>
                  <a:gd name="T30" fmla="*/ 4 w 456"/>
                  <a:gd name="T31" fmla="*/ 0 h 341"/>
                  <a:gd name="T32" fmla="*/ 4 w 456"/>
                  <a:gd name="T33" fmla="*/ 0 h 341"/>
                  <a:gd name="T34" fmla="*/ 4 w 456"/>
                  <a:gd name="T35" fmla="*/ 0 h 341"/>
                  <a:gd name="T36" fmla="*/ 4 w 456"/>
                  <a:gd name="T37" fmla="*/ 0 h 341"/>
                  <a:gd name="T38" fmla="*/ 4 w 456"/>
                  <a:gd name="T39" fmla="*/ 0 h 341"/>
                  <a:gd name="T40" fmla="*/ 4 w 456"/>
                  <a:gd name="T41" fmla="*/ 0 h 341"/>
                  <a:gd name="T42" fmla="*/ 4 w 456"/>
                  <a:gd name="T43" fmla="*/ 0 h 341"/>
                  <a:gd name="T44" fmla="*/ 4 w 456"/>
                  <a:gd name="T45" fmla="*/ 0 h 341"/>
                  <a:gd name="T46" fmla="*/ 4 w 456"/>
                  <a:gd name="T47" fmla="*/ 1 h 341"/>
                  <a:gd name="T48" fmla="*/ 4 w 456"/>
                  <a:gd name="T49" fmla="*/ 1 h 341"/>
                  <a:gd name="T50" fmla="*/ 3 w 456"/>
                  <a:gd name="T51" fmla="*/ 1 h 341"/>
                  <a:gd name="T52" fmla="*/ 3 w 456"/>
                  <a:gd name="T53" fmla="*/ 2 h 341"/>
                  <a:gd name="T54" fmla="*/ 3 w 456"/>
                  <a:gd name="T55" fmla="*/ 2 h 341"/>
                  <a:gd name="T56" fmla="*/ 2 w 456"/>
                  <a:gd name="T57" fmla="*/ 2 h 341"/>
                  <a:gd name="T58" fmla="*/ 3 w 456"/>
                  <a:gd name="T59" fmla="*/ 2 h 341"/>
                  <a:gd name="T60" fmla="*/ 3 w 456"/>
                  <a:gd name="T61" fmla="*/ 2 h 341"/>
                  <a:gd name="T62" fmla="*/ 3 w 456"/>
                  <a:gd name="T63" fmla="*/ 2 h 341"/>
                  <a:gd name="T64" fmla="*/ 3 w 456"/>
                  <a:gd name="T65" fmla="*/ 2 h 341"/>
                  <a:gd name="T66" fmla="*/ 3 w 456"/>
                  <a:gd name="T67" fmla="*/ 1 h 341"/>
                  <a:gd name="T68" fmla="*/ 3 w 456"/>
                  <a:gd name="T69" fmla="*/ 1 h 341"/>
                  <a:gd name="T70" fmla="*/ 4 w 456"/>
                  <a:gd name="T71" fmla="*/ 1 h 341"/>
                  <a:gd name="T72" fmla="*/ 4 w 456"/>
                  <a:gd name="T73" fmla="*/ 0 h 341"/>
                  <a:gd name="T74" fmla="*/ 4 w 456"/>
                  <a:gd name="T75" fmla="*/ 0 h 341"/>
                  <a:gd name="T76" fmla="*/ 4 w 456"/>
                  <a:gd name="T77" fmla="*/ 0 h 341"/>
                  <a:gd name="T78" fmla="*/ 4 w 456"/>
                  <a:gd name="T79" fmla="*/ 0 h 341"/>
                  <a:gd name="T80" fmla="*/ 3 w 456"/>
                  <a:gd name="T81" fmla="*/ 0 h 341"/>
                  <a:gd name="T82" fmla="*/ 3 w 456"/>
                  <a:gd name="T83" fmla="*/ 0 h 341"/>
                  <a:gd name="T84" fmla="*/ 3 w 456"/>
                  <a:gd name="T85" fmla="*/ 0 h 341"/>
                  <a:gd name="T86" fmla="*/ 3 w 456"/>
                  <a:gd name="T87" fmla="*/ 0 h 341"/>
                  <a:gd name="T88" fmla="*/ 3 w 456"/>
                  <a:gd name="T89" fmla="*/ 0 h 341"/>
                  <a:gd name="T90" fmla="*/ 2 w 456"/>
                  <a:gd name="T91" fmla="*/ 0 h 341"/>
                  <a:gd name="T92" fmla="*/ 2 w 456"/>
                  <a:gd name="T93" fmla="*/ 0 h 341"/>
                  <a:gd name="T94" fmla="*/ 2 w 456"/>
                  <a:gd name="T95" fmla="*/ 0 h 341"/>
                  <a:gd name="T96" fmla="*/ 2 w 456"/>
                  <a:gd name="T97" fmla="*/ 1 h 341"/>
                  <a:gd name="T98" fmla="*/ 1 w 456"/>
                  <a:gd name="T99" fmla="*/ 1 h 341"/>
                  <a:gd name="T100" fmla="*/ 1 w 456"/>
                  <a:gd name="T101" fmla="*/ 1 h 341"/>
                  <a:gd name="T102" fmla="*/ 1 w 456"/>
                  <a:gd name="T103" fmla="*/ 1 h 341"/>
                  <a:gd name="T104" fmla="*/ 1 w 456"/>
                  <a:gd name="T105" fmla="*/ 1 h 341"/>
                  <a:gd name="T106" fmla="*/ 1 w 456"/>
                  <a:gd name="T107" fmla="*/ 1 h 341"/>
                  <a:gd name="T108" fmla="*/ 1 w 456"/>
                  <a:gd name="T109" fmla="*/ 1 h 341"/>
                  <a:gd name="T110" fmla="*/ 0 w 456"/>
                  <a:gd name="T111" fmla="*/ 2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9" name="Freeform 580"/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2 w 270"/>
                  <a:gd name="T11" fmla="*/ 1 h 351"/>
                  <a:gd name="T12" fmla="*/ 2 w 270"/>
                  <a:gd name="T13" fmla="*/ 1 h 351"/>
                  <a:gd name="T14" fmla="*/ 2 w 270"/>
                  <a:gd name="T15" fmla="*/ 1 h 351"/>
                  <a:gd name="T16" fmla="*/ 2 w 270"/>
                  <a:gd name="T17" fmla="*/ 1 h 351"/>
                  <a:gd name="T18" fmla="*/ 2 w 270"/>
                  <a:gd name="T19" fmla="*/ 1 h 351"/>
                  <a:gd name="T20" fmla="*/ 2 w 270"/>
                  <a:gd name="T21" fmla="*/ 1 h 351"/>
                  <a:gd name="T22" fmla="*/ 3 w 270"/>
                  <a:gd name="T23" fmla="*/ 1 h 351"/>
                  <a:gd name="T24" fmla="*/ 3 w 270"/>
                  <a:gd name="T25" fmla="*/ 0 h 351"/>
                  <a:gd name="T26" fmla="*/ 3 w 270"/>
                  <a:gd name="T27" fmla="*/ 1 h 351"/>
                  <a:gd name="T28" fmla="*/ 3 w 270"/>
                  <a:gd name="T29" fmla="*/ 1 h 351"/>
                  <a:gd name="T30" fmla="*/ 2 w 270"/>
                  <a:gd name="T31" fmla="*/ 1 h 351"/>
                  <a:gd name="T32" fmla="*/ 2 w 270"/>
                  <a:gd name="T33" fmla="*/ 1 h 351"/>
                  <a:gd name="T34" fmla="*/ 2 w 270"/>
                  <a:gd name="T35" fmla="*/ 1 h 351"/>
                  <a:gd name="T36" fmla="*/ 2 w 270"/>
                  <a:gd name="T37" fmla="*/ 1 h 351"/>
                  <a:gd name="T38" fmla="*/ 2 w 270"/>
                  <a:gd name="T39" fmla="*/ 2 h 351"/>
                  <a:gd name="T40" fmla="*/ 2 w 270"/>
                  <a:gd name="T41" fmla="*/ 2 h 351"/>
                  <a:gd name="T42" fmla="*/ 2 w 270"/>
                  <a:gd name="T43" fmla="*/ 2 h 351"/>
                  <a:gd name="T44" fmla="*/ 2 w 270"/>
                  <a:gd name="T45" fmla="*/ 2 h 351"/>
                  <a:gd name="T46" fmla="*/ 2 w 270"/>
                  <a:gd name="T47" fmla="*/ 2 h 351"/>
                  <a:gd name="T48" fmla="*/ 2 w 270"/>
                  <a:gd name="T49" fmla="*/ 3 h 351"/>
                  <a:gd name="T50" fmla="*/ 2 w 270"/>
                  <a:gd name="T51" fmla="*/ 3 h 351"/>
                  <a:gd name="T52" fmla="*/ 2 w 270"/>
                  <a:gd name="T53" fmla="*/ 3 h 351"/>
                  <a:gd name="T54" fmla="*/ 2 w 270"/>
                  <a:gd name="T55" fmla="*/ 3 h 351"/>
                  <a:gd name="T56" fmla="*/ 1 w 270"/>
                  <a:gd name="T57" fmla="*/ 3 h 351"/>
                  <a:gd name="T58" fmla="*/ 1 w 270"/>
                  <a:gd name="T59" fmla="*/ 3 h 351"/>
                  <a:gd name="T60" fmla="*/ 1 w 270"/>
                  <a:gd name="T61" fmla="*/ 3 h 351"/>
                  <a:gd name="T62" fmla="*/ 1 w 270"/>
                  <a:gd name="T63" fmla="*/ 3 h 351"/>
                  <a:gd name="T64" fmla="*/ 1 w 270"/>
                  <a:gd name="T65" fmla="*/ 3 h 351"/>
                  <a:gd name="T66" fmla="*/ 1 w 270"/>
                  <a:gd name="T67" fmla="*/ 3 h 351"/>
                  <a:gd name="T68" fmla="*/ 2 w 270"/>
                  <a:gd name="T69" fmla="*/ 3 h 351"/>
                  <a:gd name="T70" fmla="*/ 2 w 270"/>
                  <a:gd name="T71" fmla="*/ 2 h 351"/>
                  <a:gd name="T72" fmla="*/ 2 w 270"/>
                  <a:gd name="T73" fmla="*/ 2 h 351"/>
                  <a:gd name="T74" fmla="*/ 2 w 270"/>
                  <a:gd name="T75" fmla="*/ 2 h 351"/>
                  <a:gd name="T76" fmla="*/ 2 w 270"/>
                  <a:gd name="T77" fmla="*/ 2 h 351"/>
                  <a:gd name="T78" fmla="*/ 2 w 270"/>
                  <a:gd name="T79" fmla="*/ 2 h 351"/>
                  <a:gd name="T80" fmla="*/ 2 w 270"/>
                  <a:gd name="T81" fmla="*/ 1 h 351"/>
                  <a:gd name="T82" fmla="*/ 2 w 270"/>
                  <a:gd name="T83" fmla="*/ 1 h 351"/>
                  <a:gd name="T84" fmla="*/ 2 w 270"/>
                  <a:gd name="T85" fmla="*/ 1 h 351"/>
                  <a:gd name="T86" fmla="*/ 2 w 270"/>
                  <a:gd name="T87" fmla="*/ 1 h 351"/>
                  <a:gd name="T88" fmla="*/ 2 w 270"/>
                  <a:gd name="T89" fmla="*/ 1 h 351"/>
                  <a:gd name="T90" fmla="*/ 2 w 270"/>
                  <a:gd name="T91" fmla="*/ 1 h 351"/>
                  <a:gd name="T92" fmla="*/ 2 w 270"/>
                  <a:gd name="T93" fmla="*/ 1 h 351"/>
                  <a:gd name="T94" fmla="*/ 2 w 270"/>
                  <a:gd name="T95" fmla="*/ 1 h 351"/>
                  <a:gd name="T96" fmla="*/ 2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0" name="Freeform 581"/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2 h 199"/>
                  <a:gd name="T20" fmla="*/ 1 w 148"/>
                  <a:gd name="T21" fmla="*/ 2 h 199"/>
                  <a:gd name="T22" fmla="*/ 1 w 148"/>
                  <a:gd name="T23" fmla="*/ 2 h 199"/>
                  <a:gd name="T24" fmla="*/ 1 w 148"/>
                  <a:gd name="T25" fmla="*/ 2 h 199"/>
                  <a:gd name="T26" fmla="*/ 1 w 148"/>
                  <a:gd name="T27" fmla="*/ 2 h 199"/>
                  <a:gd name="T28" fmla="*/ 1 w 148"/>
                  <a:gd name="T29" fmla="*/ 2 h 199"/>
                  <a:gd name="T30" fmla="*/ 1 w 148"/>
                  <a:gd name="T31" fmla="*/ 2 h 199"/>
                  <a:gd name="T32" fmla="*/ 1 w 148"/>
                  <a:gd name="T33" fmla="*/ 2 h 199"/>
                  <a:gd name="T34" fmla="*/ 1 w 148"/>
                  <a:gd name="T35" fmla="*/ 2 h 199"/>
                  <a:gd name="T36" fmla="*/ 1 w 148"/>
                  <a:gd name="T37" fmla="*/ 2 h 199"/>
                  <a:gd name="T38" fmla="*/ 1 w 148"/>
                  <a:gd name="T39" fmla="*/ 2 h 199"/>
                  <a:gd name="T40" fmla="*/ 1 w 148"/>
                  <a:gd name="T41" fmla="*/ 2 h 199"/>
                  <a:gd name="T42" fmla="*/ 1 w 148"/>
                  <a:gd name="T43" fmla="*/ 2 h 199"/>
                  <a:gd name="T44" fmla="*/ 1 w 148"/>
                  <a:gd name="T45" fmla="*/ 2 h 199"/>
                  <a:gd name="T46" fmla="*/ 2 w 148"/>
                  <a:gd name="T47" fmla="*/ 2 h 199"/>
                  <a:gd name="T48" fmla="*/ 2 w 148"/>
                  <a:gd name="T49" fmla="*/ 2 h 199"/>
                  <a:gd name="T50" fmla="*/ 2 w 148"/>
                  <a:gd name="T51" fmla="*/ 2 h 199"/>
                  <a:gd name="T52" fmla="*/ 2 w 148"/>
                  <a:gd name="T53" fmla="*/ 1 h 199"/>
                  <a:gd name="T54" fmla="*/ 2 w 148"/>
                  <a:gd name="T55" fmla="*/ 1 h 199"/>
                  <a:gd name="T56" fmla="*/ 2 w 148"/>
                  <a:gd name="T57" fmla="*/ 1 h 199"/>
                  <a:gd name="T58" fmla="*/ 2 w 148"/>
                  <a:gd name="T59" fmla="*/ 1 h 199"/>
                  <a:gd name="T60" fmla="*/ 2 w 148"/>
                  <a:gd name="T61" fmla="*/ 1 h 199"/>
                  <a:gd name="T62" fmla="*/ 2 w 148"/>
                  <a:gd name="T63" fmla="*/ 1 h 199"/>
                  <a:gd name="T64" fmla="*/ 1 w 148"/>
                  <a:gd name="T65" fmla="*/ 2 h 199"/>
                  <a:gd name="T66" fmla="*/ 1 w 148"/>
                  <a:gd name="T67" fmla="*/ 2 h 199"/>
                  <a:gd name="T68" fmla="*/ 1 w 148"/>
                  <a:gd name="T69" fmla="*/ 2 h 199"/>
                  <a:gd name="T70" fmla="*/ 1 w 148"/>
                  <a:gd name="T71" fmla="*/ 2 h 199"/>
                  <a:gd name="T72" fmla="*/ 1 w 148"/>
                  <a:gd name="T73" fmla="*/ 2 h 199"/>
                  <a:gd name="T74" fmla="*/ 1 w 148"/>
                  <a:gd name="T75" fmla="*/ 2 h 199"/>
                  <a:gd name="T76" fmla="*/ 1 w 148"/>
                  <a:gd name="T77" fmla="*/ 2 h 199"/>
                  <a:gd name="T78" fmla="*/ 1 w 148"/>
                  <a:gd name="T79" fmla="*/ 2 h 199"/>
                  <a:gd name="T80" fmla="*/ 1 w 148"/>
                  <a:gd name="T81" fmla="*/ 2 h 199"/>
                  <a:gd name="T82" fmla="*/ 1 w 148"/>
                  <a:gd name="T83" fmla="*/ 2 h 199"/>
                  <a:gd name="T84" fmla="*/ 1 w 148"/>
                  <a:gd name="T85" fmla="*/ 2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1" name="Freeform 582"/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1 h 213"/>
                  <a:gd name="T2" fmla="*/ 0 w 198"/>
                  <a:gd name="T3" fmla="*/ 1 h 213"/>
                  <a:gd name="T4" fmla="*/ 0 w 198"/>
                  <a:gd name="T5" fmla="*/ 1 h 213"/>
                  <a:gd name="T6" fmla="*/ 0 w 198"/>
                  <a:gd name="T7" fmla="*/ 0 h 213"/>
                  <a:gd name="T8" fmla="*/ 0 w 198"/>
                  <a:gd name="T9" fmla="*/ 0 h 213"/>
                  <a:gd name="T10" fmla="*/ 1 w 198"/>
                  <a:gd name="T11" fmla="*/ 0 h 213"/>
                  <a:gd name="T12" fmla="*/ 1 w 198"/>
                  <a:gd name="T13" fmla="*/ 0 h 213"/>
                  <a:gd name="T14" fmla="*/ 1 w 198"/>
                  <a:gd name="T15" fmla="*/ 0 h 213"/>
                  <a:gd name="T16" fmla="*/ 1 w 198"/>
                  <a:gd name="T17" fmla="*/ 0 h 213"/>
                  <a:gd name="T18" fmla="*/ 1 w 198"/>
                  <a:gd name="T19" fmla="*/ 0 h 213"/>
                  <a:gd name="T20" fmla="*/ 1 w 198"/>
                  <a:gd name="T21" fmla="*/ 0 h 213"/>
                  <a:gd name="T22" fmla="*/ 0 w 198"/>
                  <a:gd name="T23" fmla="*/ 1 h 213"/>
                  <a:gd name="T24" fmla="*/ 0 w 198"/>
                  <a:gd name="T25" fmla="*/ 1 h 213"/>
                  <a:gd name="T26" fmla="*/ 0 w 198"/>
                  <a:gd name="T27" fmla="*/ 1 h 213"/>
                  <a:gd name="T28" fmla="*/ 0 w 198"/>
                  <a:gd name="T29" fmla="*/ 1 h 213"/>
                  <a:gd name="T30" fmla="*/ 0 w 198"/>
                  <a:gd name="T31" fmla="*/ 1 h 213"/>
                  <a:gd name="T32" fmla="*/ 0 w 198"/>
                  <a:gd name="T33" fmla="*/ 1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2" name="Freeform 583"/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2 h 247"/>
                  <a:gd name="T2" fmla="*/ 1 w 77"/>
                  <a:gd name="T3" fmla="*/ 2 h 247"/>
                  <a:gd name="T4" fmla="*/ 0 w 77"/>
                  <a:gd name="T5" fmla="*/ 2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2 h 247"/>
                  <a:gd name="T24" fmla="*/ 1 w 77"/>
                  <a:gd name="T25" fmla="*/ 2 h 247"/>
                  <a:gd name="T26" fmla="*/ 1 w 77"/>
                  <a:gd name="T27" fmla="*/ 2 h 247"/>
                  <a:gd name="T28" fmla="*/ 1 w 77"/>
                  <a:gd name="T29" fmla="*/ 2 h 247"/>
                  <a:gd name="T30" fmla="*/ 1 w 77"/>
                  <a:gd name="T31" fmla="*/ 2 h 247"/>
                  <a:gd name="T32" fmla="*/ 1 w 77"/>
                  <a:gd name="T33" fmla="*/ 2 h 247"/>
                  <a:gd name="T34" fmla="*/ 1 w 77"/>
                  <a:gd name="T35" fmla="*/ 2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3" name="Freeform 584"/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2 h 331"/>
                  <a:gd name="T2" fmla="*/ 0 w 333"/>
                  <a:gd name="T3" fmla="*/ 1 h 331"/>
                  <a:gd name="T4" fmla="*/ 0 w 333"/>
                  <a:gd name="T5" fmla="*/ 1 h 331"/>
                  <a:gd name="T6" fmla="*/ 0 w 333"/>
                  <a:gd name="T7" fmla="*/ 1 h 331"/>
                  <a:gd name="T8" fmla="*/ 0 w 333"/>
                  <a:gd name="T9" fmla="*/ 0 h 331"/>
                  <a:gd name="T10" fmla="*/ 1 w 333"/>
                  <a:gd name="T11" fmla="*/ 0 h 331"/>
                  <a:gd name="T12" fmla="*/ 1 w 333"/>
                  <a:gd name="T13" fmla="*/ 0 h 331"/>
                  <a:gd name="T14" fmla="*/ 1 w 333"/>
                  <a:gd name="T15" fmla="*/ 0 h 331"/>
                  <a:gd name="T16" fmla="*/ 2 w 333"/>
                  <a:gd name="T17" fmla="*/ 0 h 331"/>
                  <a:gd name="T18" fmla="*/ 2 w 333"/>
                  <a:gd name="T19" fmla="*/ 0 h 331"/>
                  <a:gd name="T20" fmla="*/ 2 w 333"/>
                  <a:gd name="T21" fmla="*/ 0 h 331"/>
                  <a:gd name="T22" fmla="*/ 2 w 333"/>
                  <a:gd name="T23" fmla="*/ 0 h 331"/>
                  <a:gd name="T24" fmla="*/ 2 w 333"/>
                  <a:gd name="T25" fmla="*/ 0 h 331"/>
                  <a:gd name="T26" fmla="*/ 2 w 333"/>
                  <a:gd name="T27" fmla="*/ 1 h 331"/>
                  <a:gd name="T28" fmla="*/ 2 w 333"/>
                  <a:gd name="T29" fmla="*/ 1 h 331"/>
                  <a:gd name="T30" fmla="*/ 1 w 333"/>
                  <a:gd name="T31" fmla="*/ 1 h 331"/>
                  <a:gd name="T32" fmla="*/ 1 w 333"/>
                  <a:gd name="T33" fmla="*/ 2 h 331"/>
                  <a:gd name="T34" fmla="*/ 1 w 333"/>
                  <a:gd name="T35" fmla="*/ 2 h 331"/>
                  <a:gd name="T36" fmla="*/ 1 w 333"/>
                  <a:gd name="T37" fmla="*/ 2 h 331"/>
                  <a:gd name="T38" fmla="*/ 1 w 333"/>
                  <a:gd name="T39" fmla="*/ 1 h 331"/>
                  <a:gd name="T40" fmla="*/ 1 w 333"/>
                  <a:gd name="T41" fmla="*/ 1 h 331"/>
                  <a:gd name="T42" fmla="*/ 0 w 333"/>
                  <a:gd name="T43" fmla="*/ 1 h 331"/>
                  <a:gd name="T44" fmla="*/ 0 w 333"/>
                  <a:gd name="T45" fmla="*/ 1 h 331"/>
                  <a:gd name="T46" fmla="*/ 0 w 333"/>
                  <a:gd name="T47" fmla="*/ 2 h 331"/>
                  <a:gd name="T48" fmla="*/ 0 w 333"/>
                  <a:gd name="T49" fmla="*/ 2 h 331"/>
                  <a:gd name="T50" fmla="*/ 0 w 333"/>
                  <a:gd name="T51" fmla="*/ 2 h 331"/>
                  <a:gd name="T52" fmla="*/ 0 w 333"/>
                  <a:gd name="T53" fmla="*/ 2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4" name="Freeform 585"/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2 w 240"/>
                  <a:gd name="T9" fmla="*/ 1 h 310"/>
                  <a:gd name="T10" fmla="*/ 2 w 240"/>
                  <a:gd name="T11" fmla="*/ 1 h 310"/>
                  <a:gd name="T12" fmla="*/ 2 w 240"/>
                  <a:gd name="T13" fmla="*/ 0 h 310"/>
                  <a:gd name="T14" fmla="*/ 2 w 240"/>
                  <a:gd name="T15" fmla="*/ 1 h 310"/>
                  <a:gd name="T16" fmla="*/ 2 w 240"/>
                  <a:gd name="T17" fmla="*/ 1 h 310"/>
                  <a:gd name="T18" fmla="*/ 2 w 240"/>
                  <a:gd name="T19" fmla="*/ 1 h 310"/>
                  <a:gd name="T20" fmla="*/ 2 w 240"/>
                  <a:gd name="T21" fmla="*/ 2 h 310"/>
                  <a:gd name="T22" fmla="*/ 2 w 240"/>
                  <a:gd name="T23" fmla="*/ 2 h 310"/>
                  <a:gd name="T24" fmla="*/ 1 w 240"/>
                  <a:gd name="T25" fmla="*/ 2 h 310"/>
                  <a:gd name="T26" fmla="*/ 1 w 240"/>
                  <a:gd name="T27" fmla="*/ 2 h 310"/>
                  <a:gd name="T28" fmla="*/ 1 w 240"/>
                  <a:gd name="T29" fmla="*/ 3 h 310"/>
                  <a:gd name="T30" fmla="*/ 1 w 240"/>
                  <a:gd name="T31" fmla="*/ 3 h 310"/>
                  <a:gd name="T32" fmla="*/ 1 w 240"/>
                  <a:gd name="T33" fmla="*/ 2 h 310"/>
                  <a:gd name="T34" fmla="*/ 1 w 240"/>
                  <a:gd name="T35" fmla="*/ 2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5" name="Freeform 586"/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2 h 279"/>
                  <a:gd name="T2" fmla="*/ 1 w 248"/>
                  <a:gd name="T3" fmla="*/ 1 h 279"/>
                  <a:gd name="T4" fmla="*/ 1 w 248"/>
                  <a:gd name="T5" fmla="*/ 1 h 279"/>
                  <a:gd name="T6" fmla="*/ 2 w 248"/>
                  <a:gd name="T7" fmla="*/ 1 h 279"/>
                  <a:gd name="T8" fmla="*/ 2 w 248"/>
                  <a:gd name="T9" fmla="*/ 1 h 279"/>
                  <a:gd name="T10" fmla="*/ 2 w 248"/>
                  <a:gd name="T11" fmla="*/ 0 h 279"/>
                  <a:gd name="T12" fmla="*/ 2 w 248"/>
                  <a:gd name="T13" fmla="*/ 1 h 279"/>
                  <a:gd name="T14" fmla="*/ 2 w 248"/>
                  <a:gd name="T15" fmla="*/ 1 h 279"/>
                  <a:gd name="T16" fmla="*/ 2 w 248"/>
                  <a:gd name="T17" fmla="*/ 1 h 279"/>
                  <a:gd name="T18" fmla="*/ 2 w 248"/>
                  <a:gd name="T19" fmla="*/ 2 h 279"/>
                  <a:gd name="T20" fmla="*/ 1 w 248"/>
                  <a:gd name="T21" fmla="*/ 2 h 279"/>
                  <a:gd name="T22" fmla="*/ 1 w 248"/>
                  <a:gd name="T23" fmla="*/ 3 h 279"/>
                  <a:gd name="T24" fmla="*/ 1 w 248"/>
                  <a:gd name="T25" fmla="*/ 3 h 279"/>
                  <a:gd name="T26" fmla="*/ 2 w 248"/>
                  <a:gd name="T27" fmla="*/ 1 h 279"/>
                  <a:gd name="T28" fmla="*/ 0 w 248"/>
                  <a:gd name="T29" fmla="*/ 2 h 279"/>
                  <a:gd name="T30" fmla="*/ 0 w 248"/>
                  <a:gd name="T31" fmla="*/ 2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6" name="Freeform 587"/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2 h 424"/>
                  <a:gd name="T2" fmla="*/ 1 w 386"/>
                  <a:gd name="T3" fmla="*/ 1 h 424"/>
                  <a:gd name="T4" fmla="*/ 1 w 386"/>
                  <a:gd name="T5" fmla="*/ 1 h 424"/>
                  <a:gd name="T6" fmla="*/ 2 w 386"/>
                  <a:gd name="T7" fmla="*/ 1 h 424"/>
                  <a:gd name="T8" fmla="*/ 2 w 386"/>
                  <a:gd name="T9" fmla="*/ 1 h 424"/>
                  <a:gd name="T10" fmla="*/ 3 w 386"/>
                  <a:gd name="T11" fmla="*/ 1 h 424"/>
                  <a:gd name="T12" fmla="*/ 3 w 386"/>
                  <a:gd name="T13" fmla="*/ 1 h 424"/>
                  <a:gd name="T14" fmla="*/ 4 w 386"/>
                  <a:gd name="T15" fmla="*/ 0 h 424"/>
                  <a:gd name="T16" fmla="*/ 3 w 386"/>
                  <a:gd name="T17" fmla="*/ 1 h 424"/>
                  <a:gd name="T18" fmla="*/ 3 w 386"/>
                  <a:gd name="T19" fmla="*/ 1 h 424"/>
                  <a:gd name="T20" fmla="*/ 3 w 386"/>
                  <a:gd name="T21" fmla="*/ 1 h 424"/>
                  <a:gd name="T22" fmla="*/ 3 w 386"/>
                  <a:gd name="T23" fmla="*/ 2 h 424"/>
                  <a:gd name="T24" fmla="*/ 3 w 386"/>
                  <a:gd name="T25" fmla="*/ 2 h 424"/>
                  <a:gd name="T26" fmla="*/ 3 w 386"/>
                  <a:gd name="T27" fmla="*/ 2 h 424"/>
                  <a:gd name="T28" fmla="*/ 2 w 386"/>
                  <a:gd name="T29" fmla="*/ 2 h 424"/>
                  <a:gd name="T30" fmla="*/ 2 w 386"/>
                  <a:gd name="T31" fmla="*/ 3 h 424"/>
                  <a:gd name="T32" fmla="*/ 2 w 386"/>
                  <a:gd name="T33" fmla="*/ 3 h 424"/>
                  <a:gd name="T34" fmla="*/ 1 w 386"/>
                  <a:gd name="T35" fmla="*/ 4 h 424"/>
                  <a:gd name="T36" fmla="*/ 0 w 386"/>
                  <a:gd name="T37" fmla="*/ 4 h 424"/>
                  <a:gd name="T38" fmla="*/ 1 w 386"/>
                  <a:gd name="T39" fmla="*/ 3 h 424"/>
                  <a:gd name="T40" fmla="*/ 1 w 386"/>
                  <a:gd name="T41" fmla="*/ 3 h 424"/>
                  <a:gd name="T42" fmla="*/ 2 w 386"/>
                  <a:gd name="T43" fmla="*/ 2 h 424"/>
                  <a:gd name="T44" fmla="*/ 2 w 386"/>
                  <a:gd name="T45" fmla="*/ 2 h 424"/>
                  <a:gd name="T46" fmla="*/ 1 w 386"/>
                  <a:gd name="T47" fmla="*/ 2 h 424"/>
                  <a:gd name="T48" fmla="*/ 1 w 386"/>
                  <a:gd name="T49" fmla="*/ 2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7" name="Freeform 588"/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1 w 337"/>
                  <a:gd name="T1" fmla="*/ 1 h 234"/>
                  <a:gd name="T2" fmla="*/ 1 w 337"/>
                  <a:gd name="T3" fmla="*/ 1 h 234"/>
                  <a:gd name="T4" fmla="*/ 1 w 337"/>
                  <a:gd name="T5" fmla="*/ 1 h 234"/>
                  <a:gd name="T6" fmla="*/ 2 w 337"/>
                  <a:gd name="T7" fmla="*/ 1 h 234"/>
                  <a:gd name="T8" fmla="*/ 2 w 337"/>
                  <a:gd name="T9" fmla="*/ 0 h 234"/>
                  <a:gd name="T10" fmla="*/ 2 w 337"/>
                  <a:gd name="T11" fmla="*/ 1 h 234"/>
                  <a:gd name="T12" fmla="*/ 2 w 337"/>
                  <a:gd name="T13" fmla="*/ 1 h 234"/>
                  <a:gd name="T14" fmla="*/ 2 w 337"/>
                  <a:gd name="T15" fmla="*/ 1 h 234"/>
                  <a:gd name="T16" fmla="*/ 2 w 337"/>
                  <a:gd name="T17" fmla="*/ 2 h 234"/>
                  <a:gd name="T18" fmla="*/ 2 w 337"/>
                  <a:gd name="T19" fmla="*/ 2 h 234"/>
                  <a:gd name="T20" fmla="*/ 1 w 337"/>
                  <a:gd name="T21" fmla="*/ 2 h 234"/>
                  <a:gd name="T22" fmla="*/ 1 w 337"/>
                  <a:gd name="T23" fmla="*/ 2 h 234"/>
                  <a:gd name="T24" fmla="*/ 1 w 337"/>
                  <a:gd name="T25" fmla="*/ 2 h 234"/>
                  <a:gd name="T26" fmla="*/ 2 w 337"/>
                  <a:gd name="T27" fmla="*/ 1 h 234"/>
                  <a:gd name="T28" fmla="*/ 1 w 337"/>
                  <a:gd name="T29" fmla="*/ 1 h 234"/>
                  <a:gd name="T30" fmla="*/ 0 w 337"/>
                  <a:gd name="T31" fmla="*/ 2 h 234"/>
                  <a:gd name="T32" fmla="*/ 0 w 337"/>
                  <a:gd name="T33" fmla="*/ 2 h 234"/>
                  <a:gd name="T34" fmla="*/ 0 w 337"/>
                  <a:gd name="T35" fmla="*/ 1 h 234"/>
                  <a:gd name="T36" fmla="*/ 1 w 337"/>
                  <a:gd name="T37" fmla="*/ 1 h 234"/>
                  <a:gd name="T38" fmla="*/ 1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8" name="Freeform 589"/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2 h 228"/>
                  <a:gd name="T2" fmla="*/ 1 w 270"/>
                  <a:gd name="T3" fmla="*/ 1 h 228"/>
                  <a:gd name="T4" fmla="*/ 2 w 270"/>
                  <a:gd name="T5" fmla="*/ 1 h 228"/>
                  <a:gd name="T6" fmla="*/ 2 w 270"/>
                  <a:gd name="T7" fmla="*/ 1 h 228"/>
                  <a:gd name="T8" fmla="*/ 2 w 270"/>
                  <a:gd name="T9" fmla="*/ 1 h 228"/>
                  <a:gd name="T10" fmla="*/ 3 w 270"/>
                  <a:gd name="T11" fmla="*/ 0 h 228"/>
                  <a:gd name="T12" fmla="*/ 2 w 270"/>
                  <a:gd name="T13" fmla="*/ 1 h 228"/>
                  <a:gd name="T14" fmla="*/ 2 w 270"/>
                  <a:gd name="T15" fmla="*/ 1 h 228"/>
                  <a:gd name="T16" fmla="*/ 2 w 270"/>
                  <a:gd name="T17" fmla="*/ 1 h 228"/>
                  <a:gd name="T18" fmla="*/ 2 w 270"/>
                  <a:gd name="T19" fmla="*/ 2 h 228"/>
                  <a:gd name="T20" fmla="*/ 2 w 270"/>
                  <a:gd name="T21" fmla="*/ 2 h 228"/>
                  <a:gd name="T22" fmla="*/ 1 w 270"/>
                  <a:gd name="T23" fmla="*/ 2 h 228"/>
                  <a:gd name="T24" fmla="*/ 1 w 270"/>
                  <a:gd name="T25" fmla="*/ 2 h 228"/>
                  <a:gd name="T26" fmla="*/ 1 w 270"/>
                  <a:gd name="T27" fmla="*/ 2 h 228"/>
                  <a:gd name="T28" fmla="*/ 0 w 270"/>
                  <a:gd name="T29" fmla="*/ 2 h 228"/>
                  <a:gd name="T30" fmla="*/ 1 w 270"/>
                  <a:gd name="T31" fmla="*/ 2 h 228"/>
                  <a:gd name="T32" fmla="*/ 1 w 270"/>
                  <a:gd name="T33" fmla="*/ 2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9" name="Freeform 590"/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2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2 w 306"/>
                  <a:gd name="T9" fmla="*/ 1 h 164"/>
                  <a:gd name="T10" fmla="*/ 2 w 306"/>
                  <a:gd name="T11" fmla="*/ 1 h 164"/>
                  <a:gd name="T12" fmla="*/ 3 w 306"/>
                  <a:gd name="T13" fmla="*/ 1 h 164"/>
                  <a:gd name="T14" fmla="*/ 3 w 306"/>
                  <a:gd name="T15" fmla="*/ 0 h 164"/>
                  <a:gd name="T16" fmla="*/ 3 w 306"/>
                  <a:gd name="T17" fmla="*/ 1 h 164"/>
                  <a:gd name="T18" fmla="*/ 3 w 306"/>
                  <a:gd name="T19" fmla="*/ 1 h 164"/>
                  <a:gd name="T20" fmla="*/ 2 w 306"/>
                  <a:gd name="T21" fmla="*/ 1 h 164"/>
                  <a:gd name="T22" fmla="*/ 2 w 306"/>
                  <a:gd name="T23" fmla="*/ 1 h 164"/>
                  <a:gd name="T24" fmla="*/ 2 w 306"/>
                  <a:gd name="T25" fmla="*/ 2 h 164"/>
                  <a:gd name="T26" fmla="*/ 1 w 306"/>
                  <a:gd name="T27" fmla="*/ 2 h 164"/>
                  <a:gd name="T28" fmla="*/ 1 w 306"/>
                  <a:gd name="T29" fmla="*/ 2 h 164"/>
                  <a:gd name="T30" fmla="*/ 0 w 306"/>
                  <a:gd name="T31" fmla="*/ 2 h 164"/>
                  <a:gd name="T32" fmla="*/ 0 w 306"/>
                  <a:gd name="T33" fmla="*/ 2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0" name="Freeform 591"/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2 h 265"/>
                  <a:gd name="T2" fmla="*/ 1 w 127"/>
                  <a:gd name="T3" fmla="*/ 1 h 265"/>
                  <a:gd name="T4" fmla="*/ 0 w 127"/>
                  <a:gd name="T5" fmla="*/ 1 h 265"/>
                  <a:gd name="T6" fmla="*/ 0 w 127"/>
                  <a:gd name="T7" fmla="*/ 1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1 h 265"/>
                  <a:gd name="T26" fmla="*/ 1 w 127"/>
                  <a:gd name="T27" fmla="*/ 1 h 265"/>
                  <a:gd name="T28" fmla="*/ 1 w 127"/>
                  <a:gd name="T29" fmla="*/ 1 h 265"/>
                  <a:gd name="T30" fmla="*/ 1 w 127"/>
                  <a:gd name="T31" fmla="*/ 1 h 265"/>
                  <a:gd name="T32" fmla="*/ 1 w 127"/>
                  <a:gd name="T33" fmla="*/ 2 h 265"/>
                  <a:gd name="T34" fmla="*/ 1 w 127"/>
                  <a:gd name="T35" fmla="*/ 2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1" name="Freeform 592"/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2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2 w 134"/>
                  <a:gd name="T11" fmla="*/ 0 h 186"/>
                  <a:gd name="T12" fmla="*/ 2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2 h 186"/>
                  <a:gd name="T20" fmla="*/ 1 w 134"/>
                  <a:gd name="T21" fmla="*/ 2 h 186"/>
                  <a:gd name="T22" fmla="*/ 1 w 134"/>
                  <a:gd name="T23" fmla="*/ 1 h 186"/>
                  <a:gd name="T24" fmla="*/ 0 w 134"/>
                  <a:gd name="T25" fmla="*/ 2 h 186"/>
                  <a:gd name="T26" fmla="*/ 0 w 134"/>
                  <a:gd name="T27" fmla="*/ 2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2" name="Freeform 593"/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2 w 184"/>
                  <a:gd name="T7" fmla="*/ 1 h 230"/>
                  <a:gd name="T8" fmla="*/ 2 w 184"/>
                  <a:gd name="T9" fmla="*/ 0 h 230"/>
                  <a:gd name="T10" fmla="*/ 2 w 184"/>
                  <a:gd name="T11" fmla="*/ 1 h 230"/>
                  <a:gd name="T12" fmla="*/ 2 w 184"/>
                  <a:gd name="T13" fmla="*/ 1 h 230"/>
                  <a:gd name="T14" fmla="*/ 2 w 184"/>
                  <a:gd name="T15" fmla="*/ 1 h 230"/>
                  <a:gd name="T16" fmla="*/ 1 w 184"/>
                  <a:gd name="T17" fmla="*/ 1 h 230"/>
                  <a:gd name="T18" fmla="*/ 1 w 184"/>
                  <a:gd name="T19" fmla="*/ 2 h 230"/>
                  <a:gd name="T20" fmla="*/ 1 w 184"/>
                  <a:gd name="T21" fmla="*/ 2 h 230"/>
                  <a:gd name="T22" fmla="*/ 0 w 184"/>
                  <a:gd name="T23" fmla="*/ 2 h 230"/>
                  <a:gd name="T24" fmla="*/ 1 w 184"/>
                  <a:gd name="T25" fmla="*/ 2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3" name="Freeform 594"/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2 w 148"/>
                  <a:gd name="T9" fmla="*/ 0 h 152"/>
                  <a:gd name="T10" fmla="*/ 2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2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4" name="Freeform 595"/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2 w 285"/>
                  <a:gd name="T3" fmla="*/ 0 h 124"/>
                  <a:gd name="T4" fmla="*/ 2 w 285"/>
                  <a:gd name="T5" fmla="*/ 0 h 124"/>
                  <a:gd name="T6" fmla="*/ 3 w 285"/>
                  <a:gd name="T7" fmla="*/ 0 h 124"/>
                  <a:gd name="T8" fmla="*/ 3 w 285"/>
                  <a:gd name="T9" fmla="*/ 0 h 124"/>
                  <a:gd name="T10" fmla="*/ 2 w 285"/>
                  <a:gd name="T11" fmla="*/ 0 h 124"/>
                  <a:gd name="T12" fmla="*/ 2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5" name="Freeform 596"/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2 w 245"/>
                  <a:gd name="T7" fmla="*/ 1 h 133"/>
                  <a:gd name="T8" fmla="*/ 2 w 245"/>
                  <a:gd name="T9" fmla="*/ 1 h 133"/>
                  <a:gd name="T10" fmla="*/ 2 w 245"/>
                  <a:gd name="T11" fmla="*/ 0 h 133"/>
                  <a:gd name="T12" fmla="*/ 2 w 245"/>
                  <a:gd name="T13" fmla="*/ 1 h 133"/>
                  <a:gd name="T14" fmla="*/ 2 w 245"/>
                  <a:gd name="T15" fmla="*/ 1 h 133"/>
                  <a:gd name="T16" fmla="*/ 2 w 245"/>
                  <a:gd name="T17" fmla="*/ 1 h 133"/>
                  <a:gd name="T18" fmla="*/ 1 w 245"/>
                  <a:gd name="T19" fmla="*/ 1 h 133"/>
                  <a:gd name="T20" fmla="*/ 1 w 245"/>
                  <a:gd name="T21" fmla="*/ 2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6" name="Freeform 597"/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2 w 346"/>
                  <a:gd name="T3" fmla="*/ 0 h 401"/>
                  <a:gd name="T4" fmla="*/ 2 w 346"/>
                  <a:gd name="T5" fmla="*/ 0 h 401"/>
                  <a:gd name="T6" fmla="*/ 2 w 346"/>
                  <a:gd name="T7" fmla="*/ 0 h 401"/>
                  <a:gd name="T8" fmla="*/ 2 w 346"/>
                  <a:gd name="T9" fmla="*/ 0 h 401"/>
                  <a:gd name="T10" fmla="*/ 3 w 346"/>
                  <a:gd name="T11" fmla="*/ 0 h 401"/>
                  <a:gd name="T12" fmla="*/ 3 w 346"/>
                  <a:gd name="T13" fmla="*/ 0 h 401"/>
                  <a:gd name="T14" fmla="*/ 3 w 346"/>
                  <a:gd name="T15" fmla="*/ 0 h 401"/>
                  <a:gd name="T16" fmla="*/ 3 w 346"/>
                  <a:gd name="T17" fmla="*/ 0 h 401"/>
                  <a:gd name="T18" fmla="*/ 3 w 346"/>
                  <a:gd name="T19" fmla="*/ 1 h 401"/>
                  <a:gd name="T20" fmla="*/ 2 w 346"/>
                  <a:gd name="T21" fmla="*/ 1 h 401"/>
                  <a:gd name="T22" fmla="*/ 2 w 346"/>
                  <a:gd name="T23" fmla="*/ 1 h 401"/>
                  <a:gd name="T24" fmla="*/ 2 w 346"/>
                  <a:gd name="T25" fmla="*/ 2 h 401"/>
                  <a:gd name="T26" fmla="*/ 1 w 346"/>
                  <a:gd name="T27" fmla="*/ 2 h 401"/>
                  <a:gd name="T28" fmla="*/ 1 w 346"/>
                  <a:gd name="T29" fmla="*/ 2 h 401"/>
                  <a:gd name="T30" fmla="*/ 1 w 346"/>
                  <a:gd name="T31" fmla="*/ 3 h 401"/>
                  <a:gd name="T32" fmla="*/ 0 w 346"/>
                  <a:gd name="T33" fmla="*/ 3 h 401"/>
                  <a:gd name="T34" fmla="*/ 1 w 346"/>
                  <a:gd name="T35" fmla="*/ 2 h 401"/>
                  <a:gd name="T36" fmla="*/ 1 w 346"/>
                  <a:gd name="T37" fmla="*/ 2 h 401"/>
                  <a:gd name="T38" fmla="*/ 2 w 346"/>
                  <a:gd name="T39" fmla="*/ 1 h 401"/>
                  <a:gd name="T40" fmla="*/ 2 w 346"/>
                  <a:gd name="T41" fmla="*/ 0 h 401"/>
                  <a:gd name="T42" fmla="*/ 2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7" name="Freeform 598"/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2 h 181"/>
                  <a:gd name="T2" fmla="*/ 0 w 207"/>
                  <a:gd name="T3" fmla="*/ 1 h 181"/>
                  <a:gd name="T4" fmla="*/ 0 w 207"/>
                  <a:gd name="T5" fmla="*/ 1 h 181"/>
                  <a:gd name="T6" fmla="*/ 1 w 207"/>
                  <a:gd name="T7" fmla="*/ 1 h 181"/>
                  <a:gd name="T8" fmla="*/ 1 w 207"/>
                  <a:gd name="T9" fmla="*/ 1 h 181"/>
                  <a:gd name="T10" fmla="*/ 1 w 207"/>
                  <a:gd name="T11" fmla="*/ 0 h 181"/>
                  <a:gd name="T12" fmla="*/ 1 w 207"/>
                  <a:gd name="T13" fmla="*/ 1 h 181"/>
                  <a:gd name="T14" fmla="*/ 1 w 207"/>
                  <a:gd name="T15" fmla="*/ 1 h 181"/>
                  <a:gd name="T16" fmla="*/ 1 w 207"/>
                  <a:gd name="T17" fmla="*/ 1 h 181"/>
                  <a:gd name="T18" fmla="*/ 0 w 207"/>
                  <a:gd name="T19" fmla="*/ 1 h 181"/>
                  <a:gd name="T20" fmla="*/ 0 w 207"/>
                  <a:gd name="T21" fmla="*/ 2 h 181"/>
                  <a:gd name="T22" fmla="*/ 0 w 207"/>
                  <a:gd name="T23" fmla="*/ 2 h 181"/>
                  <a:gd name="T24" fmla="*/ 0 w 207"/>
                  <a:gd name="T25" fmla="*/ 2 h 181"/>
                  <a:gd name="T26" fmla="*/ 0 w 207"/>
                  <a:gd name="T27" fmla="*/ 2 h 181"/>
                  <a:gd name="T28" fmla="*/ 0 w 207"/>
                  <a:gd name="T29" fmla="*/ 2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8" name="Freeform 599"/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1 h 221"/>
                  <a:gd name="T2" fmla="*/ 0 w 93"/>
                  <a:gd name="T3" fmla="*/ 1 h 221"/>
                  <a:gd name="T4" fmla="*/ 0 w 93"/>
                  <a:gd name="T5" fmla="*/ 1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1 h 221"/>
                  <a:gd name="T26" fmla="*/ 0 w 93"/>
                  <a:gd name="T27" fmla="*/ 1 h 221"/>
                  <a:gd name="T28" fmla="*/ 0 w 93"/>
                  <a:gd name="T29" fmla="*/ 1 h 221"/>
                  <a:gd name="T30" fmla="*/ 0 w 93"/>
                  <a:gd name="T31" fmla="*/ 1 h 221"/>
                  <a:gd name="T32" fmla="*/ 0 w 93"/>
                  <a:gd name="T33" fmla="*/ 1 h 221"/>
                  <a:gd name="T34" fmla="*/ 0 w 93"/>
                  <a:gd name="T35" fmla="*/ 1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600"/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1 h 206"/>
                  <a:gd name="T2" fmla="*/ 0 w 51"/>
                  <a:gd name="T3" fmla="*/ 1 h 206"/>
                  <a:gd name="T4" fmla="*/ 0 w 51"/>
                  <a:gd name="T5" fmla="*/ 1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1 h 206"/>
                  <a:gd name="T24" fmla="*/ 1 w 51"/>
                  <a:gd name="T25" fmla="*/ 1 h 206"/>
                  <a:gd name="T26" fmla="*/ 1 w 51"/>
                  <a:gd name="T27" fmla="*/ 1 h 206"/>
                  <a:gd name="T28" fmla="*/ 1 w 51"/>
                  <a:gd name="T29" fmla="*/ 1 h 206"/>
                  <a:gd name="T30" fmla="*/ 1 w 51"/>
                  <a:gd name="T31" fmla="*/ 1 h 206"/>
                  <a:gd name="T32" fmla="*/ 1 w 51"/>
                  <a:gd name="T33" fmla="*/ 1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0" name="Freeform 601"/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2 h 294"/>
                  <a:gd name="T2" fmla="*/ 1 w 264"/>
                  <a:gd name="T3" fmla="*/ 2 h 294"/>
                  <a:gd name="T4" fmla="*/ 1 w 264"/>
                  <a:gd name="T5" fmla="*/ 2 h 294"/>
                  <a:gd name="T6" fmla="*/ 1 w 264"/>
                  <a:gd name="T7" fmla="*/ 1 h 294"/>
                  <a:gd name="T8" fmla="*/ 1 w 264"/>
                  <a:gd name="T9" fmla="*/ 1 h 294"/>
                  <a:gd name="T10" fmla="*/ 2 w 264"/>
                  <a:gd name="T11" fmla="*/ 1 h 294"/>
                  <a:gd name="T12" fmla="*/ 2 w 264"/>
                  <a:gd name="T13" fmla="*/ 1 h 294"/>
                  <a:gd name="T14" fmla="*/ 2 w 264"/>
                  <a:gd name="T15" fmla="*/ 1 h 294"/>
                  <a:gd name="T16" fmla="*/ 3 w 264"/>
                  <a:gd name="T17" fmla="*/ 0 h 294"/>
                  <a:gd name="T18" fmla="*/ 3 w 264"/>
                  <a:gd name="T19" fmla="*/ 1 h 294"/>
                  <a:gd name="T20" fmla="*/ 2 w 264"/>
                  <a:gd name="T21" fmla="*/ 1 h 294"/>
                  <a:gd name="T22" fmla="*/ 2 w 264"/>
                  <a:gd name="T23" fmla="*/ 1 h 294"/>
                  <a:gd name="T24" fmla="*/ 2 w 264"/>
                  <a:gd name="T25" fmla="*/ 2 h 294"/>
                  <a:gd name="T26" fmla="*/ 2 w 264"/>
                  <a:gd name="T27" fmla="*/ 2 h 294"/>
                  <a:gd name="T28" fmla="*/ 2 w 264"/>
                  <a:gd name="T29" fmla="*/ 2 h 294"/>
                  <a:gd name="T30" fmla="*/ 2 w 264"/>
                  <a:gd name="T31" fmla="*/ 2 h 294"/>
                  <a:gd name="T32" fmla="*/ 2 w 264"/>
                  <a:gd name="T33" fmla="*/ 3 h 294"/>
                  <a:gd name="T34" fmla="*/ 2 w 264"/>
                  <a:gd name="T35" fmla="*/ 3 h 294"/>
                  <a:gd name="T36" fmla="*/ 2 w 264"/>
                  <a:gd name="T37" fmla="*/ 2 h 294"/>
                  <a:gd name="T38" fmla="*/ 2 w 264"/>
                  <a:gd name="T39" fmla="*/ 2 h 294"/>
                  <a:gd name="T40" fmla="*/ 1 w 264"/>
                  <a:gd name="T41" fmla="*/ 2 h 294"/>
                  <a:gd name="T42" fmla="*/ 1 w 264"/>
                  <a:gd name="T43" fmla="*/ 2 h 294"/>
                  <a:gd name="T44" fmla="*/ 0 w 264"/>
                  <a:gd name="T45" fmla="*/ 2 h 294"/>
                  <a:gd name="T46" fmla="*/ 0 w 264"/>
                  <a:gd name="T47" fmla="*/ 2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1" name="Freeform 602"/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4 h 470"/>
                  <a:gd name="T2" fmla="*/ 1 w 348"/>
                  <a:gd name="T3" fmla="*/ 4 h 470"/>
                  <a:gd name="T4" fmla="*/ 1 w 348"/>
                  <a:gd name="T5" fmla="*/ 4 h 470"/>
                  <a:gd name="T6" fmla="*/ 1 w 348"/>
                  <a:gd name="T7" fmla="*/ 4 h 470"/>
                  <a:gd name="T8" fmla="*/ 1 w 348"/>
                  <a:gd name="T9" fmla="*/ 3 h 470"/>
                  <a:gd name="T10" fmla="*/ 1 w 348"/>
                  <a:gd name="T11" fmla="*/ 3 h 470"/>
                  <a:gd name="T12" fmla="*/ 1 w 348"/>
                  <a:gd name="T13" fmla="*/ 3 h 470"/>
                  <a:gd name="T14" fmla="*/ 1 w 348"/>
                  <a:gd name="T15" fmla="*/ 3 h 470"/>
                  <a:gd name="T16" fmla="*/ 1 w 348"/>
                  <a:gd name="T17" fmla="*/ 3 h 470"/>
                  <a:gd name="T18" fmla="*/ 1 w 348"/>
                  <a:gd name="T19" fmla="*/ 2 h 470"/>
                  <a:gd name="T20" fmla="*/ 1 w 348"/>
                  <a:gd name="T21" fmla="*/ 2 h 470"/>
                  <a:gd name="T22" fmla="*/ 1 w 348"/>
                  <a:gd name="T23" fmla="*/ 2 h 470"/>
                  <a:gd name="T24" fmla="*/ 2 w 348"/>
                  <a:gd name="T25" fmla="*/ 2 h 470"/>
                  <a:gd name="T26" fmla="*/ 2 w 348"/>
                  <a:gd name="T27" fmla="*/ 2 h 470"/>
                  <a:gd name="T28" fmla="*/ 2 w 348"/>
                  <a:gd name="T29" fmla="*/ 1 h 470"/>
                  <a:gd name="T30" fmla="*/ 2 w 348"/>
                  <a:gd name="T31" fmla="*/ 1 h 470"/>
                  <a:gd name="T32" fmla="*/ 2 w 348"/>
                  <a:gd name="T33" fmla="*/ 1 h 470"/>
                  <a:gd name="T34" fmla="*/ 3 w 348"/>
                  <a:gd name="T35" fmla="*/ 1 h 470"/>
                  <a:gd name="T36" fmla="*/ 3 w 348"/>
                  <a:gd name="T37" fmla="*/ 1 h 470"/>
                  <a:gd name="T38" fmla="*/ 3 w 348"/>
                  <a:gd name="T39" fmla="*/ 1 h 470"/>
                  <a:gd name="T40" fmla="*/ 3 w 348"/>
                  <a:gd name="T41" fmla="*/ 1 h 470"/>
                  <a:gd name="T42" fmla="*/ 3 w 348"/>
                  <a:gd name="T43" fmla="*/ 1 h 470"/>
                  <a:gd name="T44" fmla="*/ 3 w 348"/>
                  <a:gd name="T45" fmla="*/ 1 h 470"/>
                  <a:gd name="T46" fmla="*/ 3 w 348"/>
                  <a:gd name="T47" fmla="*/ 1 h 470"/>
                  <a:gd name="T48" fmla="*/ 3 w 348"/>
                  <a:gd name="T49" fmla="*/ 1 h 470"/>
                  <a:gd name="T50" fmla="*/ 3 w 348"/>
                  <a:gd name="T51" fmla="*/ 1 h 470"/>
                  <a:gd name="T52" fmla="*/ 3 w 348"/>
                  <a:gd name="T53" fmla="*/ 1 h 470"/>
                  <a:gd name="T54" fmla="*/ 3 w 348"/>
                  <a:gd name="T55" fmla="*/ 1 h 470"/>
                  <a:gd name="T56" fmla="*/ 3 w 348"/>
                  <a:gd name="T57" fmla="*/ 1 h 470"/>
                  <a:gd name="T58" fmla="*/ 3 w 348"/>
                  <a:gd name="T59" fmla="*/ 1 h 470"/>
                  <a:gd name="T60" fmla="*/ 3 w 348"/>
                  <a:gd name="T61" fmla="*/ 1 h 470"/>
                  <a:gd name="T62" fmla="*/ 3 w 348"/>
                  <a:gd name="T63" fmla="*/ 2 h 470"/>
                  <a:gd name="T64" fmla="*/ 3 w 348"/>
                  <a:gd name="T65" fmla="*/ 2 h 470"/>
                  <a:gd name="T66" fmla="*/ 3 w 348"/>
                  <a:gd name="T67" fmla="*/ 2 h 470"/>
                  <a:gd name="T68" fmla="*/ 3 w 348"/>
                  <a:gd name="T69" fmla="*/ 2 h 470"/>
                  <a:gd name="T70" fmla="*/ 3 w 348"/>
                  <a:gd name="T71" fmla="*/ 2 h 470"/>
                  <a:gd name="T72" fmla="*/ 3 w 348"/>
                  <a:gd name="T73" fmla="*/ 2 h 470"/>
                  <a:gd name="T74" fmla="*/ 3 w 348"/>
                  <a:gd name="T75" fmla="*/ 2 h 470"/>
                  <a:gd name="T76" fmla="*/ 3 w 348"/>
                  <a:gd name="T77" fmla="*/ 2 h 470"/>
                  <a:gd name="T78" fmla="*/ 3 w 348"/>
                  <a:gd name="T79" fmla="*/ 2 h 470"/>
                  <a:gd name="T80" fmla="*/ 3 w 348"/>
                  <a:gd name="T81" fmla="*/ 1 h 470"/>
                  <a:gd name="T82" fmla="*/ 3 w 348"/>
                  <a:gd name="T83" fmla="*/ 1 h 470"/>
                  <a:gd name="T84" fmla="*/ 3 w 348"/>
                  <a:gd name="T85" fmla="*/ 1 h 470"/>
                  <a:gd name="T86" fmla="*/ 3 w 348"/>
                  <a:gd name="T87" fmla="*/ 1 h 470"/>
                  <a:gd name="T88" fmla="*/ 3 w 348"/>
                  <a:gd name="T89" fmla="*/ 1 h 470"/>
                  <a:gd name="T90" fmla="*/ 3 w 348"/>
                  <a:gd name="T91" fmla="*/ 1 h 470"/>
                  <a:gd name="T92" fmla="*/ 3 w 348"/>
                  <a:gd name="T93" fmla="*/ 1 h 470"/>
                  <a:gd name="T94" fmla="*/ 3 w 348"/>
                  <a:gd name="T95" fmla="*/ 1 h 470"/>
                  <a:gd name="T96" fmla="*/ 3 w 348"/>
                  <a:gd name="T97" fmla="*/ 1 h 470"/>
                  <a:gd name="T98" fmla="*/ 2 w 348"/>
                  <a:gd name="T99" fmla="*/ 1 h 470"/>
                  <a:gd name="T100" fmla="*/ 2 w 348"/>
                  <a:gd name="T101" fmla="*/ 1 h 470"/>
                  <a:gd name="T102" fmla="*/ 2 w 348"/>
                  <a:gd name="T103" fmla="*/ 2 h 470"/>
                  <a:gd name="T104" fmla="*/ 2 w 348"/>
                  <a:gd name="T105" fmla="*/ 2 h 470"/>
                  <a:gd name="T106" fmla="*/ 1 w 348"/>
                  <a:gd name="T107" fmla="*/ 2 h 470"/>
                  <a:gd name="T108" fmla="*/ 1 w 348"/>
                  <a:gd name="T109" fmla="*/ 3 h 470"/>
                  <a:gd name="T110" fmla="*/ 1 w 348"/>
                  <a:gd name="T111" fmla="*/ 3 h 470"/>
                  <a:gd name="T112" fmla="*/ 1 w 348"/>
                  <a:gd name="T113" fmla="*/ 3 h 470"/>
                  <a:gd name="T114" fmla="*/ 1 w 348"/>
                  <a:gd name="T115" fmla="*/ 4 h 470"/>
                  <a:gd name="T116" fmla="*/ 1 w 348"/>
                  <a:gd name="T117" fmla="*/ 4 h 470"/>
                  <a:gd name="T118" fmla="*/ 1 w 348"/>
                  <a:gd name="T119" fmla="*/ 4 h 470"/>
                  <a:gd name="T120" fmla="*/ 1 w 348"/>
                  <a:gd name="T121" fmla="*/ 4 h 470"/>
                  <a:gd name="T122" fmla="*/ 0 w 348"/>
                  <a:gd name="T123" fmla="*/ 4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2" name="Freeform 603"/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2 h 507"/>
                  <a:gd name="T2" fmla="*/ 1 w 412"/>
                  <a:gd name="T3" fmla="*/ 2 h 507"/>
                  <a:gd name="T4" fmla="*/ 1 w 412"/>
                  <a:gd name="T5" fmla="*/ 2 h 507"/>
                  <a:gd name="T6" fmla="*/ 2 w 412"/>
                  <a:gd name="T7" fmla="*/ 2 h 507"/>
                  <a:gd name="T8" fmla="*/ 2 w 412"/>
                  <a:gd name="T9" fmla="*/ 1 h 507"/>
                  <a:gd name="T10" fmla="*/ 2 w 412"/>
                  <a:gd name="T11" fmla="*/ 1 h 507"/>
                  <a:gd name="T12" fmla="*/ 2 w 412"/>
                  <a:gd name="T13" fmla="*/ 1 h 507"/>
                  <a:gd name="T14" fmla="*/ 3 w 412"/>
                  <a:gd name="T15" fmla="*/ 1 h 507"/>
                  <a:gd name="T16" fmla="*/ 3 w 412"/>
                  <a:gd name="T17" fmla="*/ 1 h 507"/>
                  <a:gd name="T18" fmla="*/ 3 w 412"/>
                  <a:gd name="T19" fmla="*/ 1 h 507"/>
                  <a:gd name="T20" fmla="*/ 3 w 412"/>
                  <a:gd name="T21" fmla="*/ 1 h 507"/>
                  <a:gd name="T22" fmla="*/ 3 w 412"/>
                  <a:gd name="T23" fmla="*/ 1 h 507"/>
                  <a:gd name="T24" fmla="*/ 4 w 412"/>
                  <a:gd name="T25" fmla="*/ 1 h 507"/>
                  <a:gd name="T26" fmla="*/ 4 w 412"/>
                  <a:gd name="T27" fmla="*/ 1 h 507"/>
                  <a:gd name="T28" fmla="*/ 4 w 412"/>
                  <a:gd name="T29" fmla="*/ 1 h 507"/>
                  <a:gd name="T30" fmla="*/ 4 w 412"/>
                  <a:gd name="T31" fmla="*/ 1 h 507"/>
                  <a:gd name="T32" fmla="*/ 4 w 412"/>
                  <a:gd name="T33" fmla="*/ 1 h 507"/>
                  <a:gd name="T34" fmla="*/ 4 w 412"/>
                  <a:gd name="T35" fmla="*/ 1 h 507"/>
                  <a:gd name="T36" fmla="*/ 4 w 412"/>
                  <a:gd name="T37" fmla="*/ 2 h 507"/>
                  <a:gd name="T38" fmla="*/ 3 w 412"/>
                  <a:gd name="T39" fmla="*/ 2 h 507"/>
                  <a:gd name="T40" fmla="*/ 3 w 412"/>
                  <a:gd name="T41" fmla="*/ 2 h 507"/>
                  <a:gd name="T42" fmla="*/ 3 w 412"/>
                  <a:gd name="T43" fmla="*/ 3 h 507"/>
                  <a:gd name="T44" fmla="*/ 3 w 412"/>
                  <a:gd name="T45" fmla="*/ 3 h 507"/>
                  <a:gd name="T46" fmla="*/ 3 w 412"/>
                  <a:gd name="T47" fmla="*/ 3 h 507"/>
                  <a:gd name="T48" fmla="*/ 2 w 412"/>
                  <a:gd name="T49" fmla="*/ 4 h 507"/>
                  <a:gd name="T50" fmla="*/ 2 w 412"/>
                  <a:gd name="T51" fmla="*/ 4 h 507"/>
                  <a:gd name="T52" fmla="*/ 2 w 412"/>
                  <a:gd name="T53" fmla="*/ 4 h 507"/>
                  <a:gd name="T54" fmla="*/ 2 w 412"/>
                  <a:gd name="T55" fmla="*/ 4 h 507"/>
                  <a:gd name="T56" fmla="*/ 1 w 412"/>
                  <a:gd name="T57" fmla="*/ 4 h 507"/>
                  <a:gd name="T58" fmla="*/ 1 w 412"/>
                  <a:gd name="T59" fmla="*/ 4 h 507"/>
                  <a:gd name="T60" fmla="*/ 2 w 412"/>
                  <a:gd name="T61" fmla="*/ 4 h 507"/>
                  <a:gd name="T62" fmla="*/ 2 w 412"/>
                  <a:gd name="T63" fmla="*/ 4 h 507"/>
                  <a:gd name="T64" fmla="*/ 2 w 412"/>
                  <a:gd name="T65" fmla="*/ 4 h 507"/>
                  <a:gd name="T66" fmla="*/ 2 w 412"/>
                  <a:gd name="T67" fmla="*/ 4 h 507"/>
                  <a:gd name="T68" fmla="*/ 2 w 412"/>
                  <a:gd name="T69" fmla="*/ 3 h 507"/>
                  <a:gd name="T70" fmla="*/ 2 w 412"/>
                  <a:gd name="T71" fmla="*/ 3 h 507"/>
                  <a:gd name="T72" fmla="*/ 3 w 412"/>
                  <a:gd name="T73" fmla="*/ 3 h 507"/>
                  <a:gd name="T74" fmla="*/ 3 w 412"/>
                  <a:gd name="T75" fmla="*/ 3 h 507"/>
                  <a:gd name="T76" fmla="*/ 3 w 412"/>
                  <a:gd name="T77" fmla="*/ 2 h 507"/>
                  <a:gd name="T78" fmla="*/ 3 w 412"/>
                  <a:gd name="T79" fmla="*/ 2 h 507"/>
                  <a:gd name="T80" fmla="*/ 3 w 412"/>
                  <a:gd name="T81" fmla="*/ 2 h 507"/>
                  <a:gd name="T82" fmla="*/ 3 w 412"/>
                  <a:gd name="T83" fmla="*/ 1 h 507"/>
                  <a:gd name="T84" fmla="*/ 4 w 412"/>
                  <a:gd name="T85" fmla="*/ 1 h 507"/>
                  <a:gd name="T86" fmla="*/ 4 w 412"/>
                  <a:gd name="T87" fmla="*/ 1 h 507"/>
                  <a:gd name="T88" fmla="*/ 4 w 412"/>
                  <a:gd name="T89" fmla="*/ 1 h 507"/>
                  <a:gd name="T90" fmla="*/ 3 w 412"/>
                  <a:gd name="T91" fmla="*/ 1 h 507"/>
                  <a:gd name="T92" fmla="*/ 3 w 412"/>
                  <a:gd name="T93" fmla="*/ 1 h 507"/>
                  <a:gd name="T94" fmla="*/ 3 w 412"/>
                  <a:gd name="T95" fmla="*/ 1 h 507"/>
                  <a:gd name="T96" fmla="*/ 3 w 412"/>
                  <a:gd name="T97" fmla="*/ 1 h 507"/>
                  <a:gd name="T98" fmla="*/ 3 w 412"/>
                  <a:gd name="T99" fmla="*/ 1 h 507"/>
                  <a:gd name="T100" fmla="*/ 3 w 412"/>
                  <a:gd name="T101" fmla="*/ 1 h 507"/>
                  <a:gd name="T102" fmla="*/ 2 w 412"/>
                  <a:gd name="T103" fmla="*/ 1 h 507"/>
                  <a:gd name="T104" fmla="*/ 2 w 412"/>
                  <a:gd name="T105" fmla="*/ 2 h 507"/>
                  <a:gd name="T106" fmla="*/ 2 w 412"/>
                  <a:gd name="T107" fmla="*/ 2 h 507"/>
                  <a:gd name="T108" fmla="*/ 2 w 412"/>
                  <a:gd name="T109" fmla="*/ 2 h 507"/>
                  <a:gd name="T110" fmla="*/ 1 w 412"/>
                  <a:gd name="T111" fmla="*/ 2 h 507"/>
                  <a:gd name="T112" fmla="*/ 1 w 412"/>
                  <a:gd name="T113" fmla="*/ 2 h 507"/>
                  <a:gd name="T114" fmla="*/ 1 w 412"/>
                  <a:gd name="T115" fmla="*/ 2 h 507"/>
                  <a:gd name="T116" fmla="*/ 1 w 412"/>
                  <a:gd name="T117" fmla="*/ 2 h 507"/>
                  <a:gd name="T118" fmla="*/ 1 w 412"/>
                  <a:gd name="T119" fmla="*/ 3 h 507"/>
                  <a:gd name="T120" fmla="*/ 1 w 412"/>
                  <a:gd name="T121" fmla="*/ 2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3" name="Freeform 604"/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2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4" name="Freeform 605"/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2 h 184"/>
                  <a:gd name="T2" fmla="*/ 0 w 213"/>
                  <a:gd name="T3" fmla="*/ 2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1 w 213"/>
                  <a:gd name="T11" fmla="*/ 1 h 184"/>
                  <a:gd name="T12" fmla="*/ 1 w 213"/>
                  <a:gd name="T13" fmla="*/ 1 h 184"/>
                  <a:gd name="T14" fmla="*/ 1 w 213"/>
                  <a:gd name="T15" fmla="*/ 0 h 184"/>
                  <a:gd name="T16" fmla="*/ 1 w 213"/>
                  <a:gd name="T17" fmla="*/ 1 h 184"/>
                  <a:gd name="T18" fmla="*/ 1 w 213"/>
                  <a:gd name="T19" fmla="*/ 1 h 184"/>
                  <a:gd name="T20" fmla="*/ 1 w 213"/>
                  <a:gd name="T21" fmla="*/ 1 h 184"/>
                  <a:gd name="T22" fmla="*/ 1 w 213"/>
                  <a:gd name="T23" fmla="*/ 1 h 184"/>
                  <a:gd name="T24" fmla="*/ 0 w 213"/>
                  <a:gd name="T25" fmla="*/ 2 h 184"/>
                  <a:gd name="T26" fmla="*/ 0 w 213"/>
                  <a:gd name="T27" fmla="*/ 2 h 184"/>
                  <a:gd name="T28" fmla="*/ 0 w 213"/>
                  <a:gd name="T29" fmla="*/ 2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5" name="Freeform 606"/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2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2 h 167"/>
                  <a:gd name="T20" fmla="*/ 0 w 142"/>
                  <a:gd name="T21" fmla="*/ 2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6" name="Freeform 607"/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608"/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1 w 171"/>
                  <a:gd name="T7" fmla="*/ 0 h 213"/>
                  <a:gd name="T8" fmla="*/ 1 w 171"/>
                  <a:gd name="T9" fmla="*/ 0 h 213"/>
                  <a:gd name="T10" fmla="*/ 1 w 171"/>
                  <a:gd name="T11" fmla="*/ 0 h 213"/>
                  <a:gd name="T12" fmla="*/ 1 w 171"/>
                  <a:gd name="T13" fmla="*/ 0 h 213"/>
                  <a:gd name="T14" fmla="*/ 0 w 171"/>
                  <a:gd name="T15" fmla="*/ 0 h 213"/>
                  <a:gd name="T16" fmla="*/ 0 w 171"/>
                  <a:gd name="T17" fmla="*/ 1 h 213"/>
                  <a:gd name="T18" fmla="*/ 0 w 171"/>
                  <a:gd name="T19" fmla="*/ 1 h 213"/>
                  <a:gd name="T20" fmla="*/ 0 w 171"/>
                  <a:gd name="T21" fmla="*/ 1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8" name="Freeform 609"/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2 w 264"/>
                  <a:gd name="T5" fmla="*/ 1 h 103"/>
                  <a:gd name="T6" fmla="*/ 2 w 264"/>
                  <a:gd name="T7" fmla="*/ 1 h 103"/>
                  <a:gd name="T8" fmla="*/ 2 w 264"/>
                  <a:gd name="T9" fmla="*/ 1 h 103"/>
                  <a:gd name="T10" fmla="*/ 3 w 264"/>
                  <a:gd name="T11" fmla="*/ 0 h 103"/>
                  <a:gd name="T12" fmla="*/ 2 w 264"/>
                  <a:gd name="T13" fmla="*/ 1 h 103"/>
                  <a:gd name="T14" fmla="*/ 2 w 264"/>
                  <a:gd name="T15" fmla="*/ 1 h 103"/>
                  <a:gd name="T16" fmla="*/ 2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9" name="Freeform 610"/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2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0" name="Freeform 611"/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1 h 171"/>
                  <a:gd name="T2" fmla="*/ 1 w 61"/>
                  <a:gd name="T3" fmla="*/ 1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1 h 171"/>
                  <a:gd name="T20" fmla="*/ 1 w 61"/>
                  <a:gd name="T21" fmla="*/ 1 h 171"/>
                  <a:gd name="T22" fmla="*/ 0 w 61"/>
                  <a:gd name="T23" fmla="*/ 1 h 171"/>
                  <a:gd name="T24" fmla="*/ 0 w 61"/>
                  <a:gd name="T25" fmla="*/ 1 h 171"/>
                  <a:gd name="T26" fmla="*/ 0 w 61"/>
                  <a:gd name="T27" fmla="*/ 1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1" name="Freeform 612"/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2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2 h 148"/>
                  <a:gd name="T20" fmla="*/ 0 w 27"/>
                  <a:gd name="T21" fmla="*/ 2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2" name="Freeform 613"/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2 w 188"/>
                  <a:gd name="T9" fmla="*/ 1 h 106"/>
                  <a:gd name="T10" fmla="*/ 2 w 188"/>
                  <a:gd name="T11" fmla="*/ 0 h 106"/>
                  <a:gd name="T12" fmla="*/ 2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3" name="Freeform 614"/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2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4" name="Freeform 615"/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616"/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6" name="Freeform 617"/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1 w 211"/>
                  <a:gd name="T5" fmla="*/ 1 h 74"/>
                  <a:gd name="T6" fmla="*/ 1 w 211"/>
                  <a:gd name="T7" fmla="*/ 1 h 74"/>
                  <a:gd name="T8" fmla="*/ 1 w 211"/>
                  <a:gd name="T9" fmla="*/ 0 h 74"/>
                  <a:gd name="T10" fmla="*/ 1 w 211"/>
                  <a:gd name="T11" fmla="*/ 1 h 74"/>
                  <a:gd name="T12" fmla="*/ 1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7" name="Freeform 618"/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8" name="Freeform 619"/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2 h 340"/>
                  <a:gd name="T2" fmla="*/ 1 w 199"/>
                  <a:gd name="T3" fmla="*/ 2 h 340"/>
                  <a:gd name="T4" fmla="*/ 1 w 199"/>
                  <a:gd name="T5" fmla="*/ 2 h 340"/>
                  <a:gd name="T6" fmla="*/ 1 w 199"/>
                  <a:gd name="T7" fmla="*/ 2 h 340"/>
                  <a:gd name="T8" fmla="*/ 1 w 199"/>
                  <a:gd name="T9" fmla="*/ 2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2 w 199"/>
                  <a:gd name="T19" fmla="*/ 1 h 340"/>
                  <a:gd name="T20" fmla="*/ 2 w 199"/>
                  <a:gd name="T21" fmla="*/ 1 h 340"/>
                  <a:gd name="T22" fmla="*/ 2 w 199"/>
                  <a:gd name="T23" fmla="*/ 1 h 340"/>
                  <a:gd name="T24" fmla="*/ 2 w 199"/>
                  <a:gd name="T25" fmla="*/ 1 h 340"/>
                  <a:gd name="T26" fmla="*/ 2 w 199"/>
                  <a:gd name="T27" fmla="*/ 1 h 340"/>
                  <a:gd name="T28" fmla="*/ 2 w 199"/>
                  <a:gd name="T29" fmla="*/ 1 h 340"/>
                  <a:gd name="T30" fmla="*/ 2 w 199"/>
                  <a:gd name="T31" fmla="*/ 1 h 340"/>
                  <a:gd name="T32" fmla="*/ 2 w 199"/>
                  <a:gd name="T33" fmla="*/ 1 h 340"/>
                  <a:gd name="T34" fmla="*/ 2 w 199"/>
                  <a:gd name="T35" fmla="*/ 1 h 340"/>
                  <a:gd name="T36" fmla="*/ 2 w 199"/>
                  <a:gd name="T37" fmla="*/ 1 h 340"/>
                  <a:gd name="T38" fmla="*/ 2 w 199"/>
                  <a:gd name="T39" fmla="*/ 1 h 340"/>
                  <a:gd name="T40" fmla="*/ 2 w 199"/>
                  <a:gd name="T41" fmla="*/ 2 h 340"/>
                  <a:gd name="T42" fmla="*/ 2 w 199"/>
                  <a:gd name="T43" fmla="*/ 2 h 340"/>
                  <a:gd name="T44" fmla="*/ 2 w 199"/>
                  <a:gd name="T45" fmla="*/ 2 h 340"/>
                  <a:gd name="T46" fmla="*/ 2 w 199"/>
                  <a:gd name="T47" fmla="*/ 2 h 340"/>
                  <a:gd name="T48" fmla="*/ 2 w 199"/>
                  <a:gd name="T49" fmla="*/ 2 h 340"/>
                  <a:gd name="T50" fmla="*/ 2 w 199"/>
                  <a:gd name="T51" fmla="*/ 2 h 340"/>
                  <a:gd name="T52" fmla="*/ 2 w 199"/>
                  <a:gd name="T53" fmla="*/ 2 h 340"/>
                  <a:gd name="T54" fmla="*/ 2 w 199"/>
                  <a:gd name="T55" fmla="*/ 3 h 340"/>
                  <a:gd name="T56" fmla="*/ 2 w 199"/>
                  <a:gd name="T57" fmla="*/ 3 h 340"/>
                  <a:gd name="T58" fmla="*/ 2 w 199"/>
                  <a:gd name="T59" fmla="*/ 3 h 340"/>
                  <a:gd name="T60" fmla="*/ 2 w 199"/>
                  <a:gd name="T61" fmla="*/ 3 h 340"/>
                  <a:gd name="T62" fmla="*/ 2 w 199"/>
                  <a:gd name="T63" fmla="*/ 3 h 340"/>
                  <a:gd name="T64" fmla="*/ 2 w 199"/>
                  <a:gd name="T65" fmla="*/ 3 h 340"/>
                  <a:gd name="T66" fmla="*/ 2 w 199"/>
                  <a:gd name="T67" fmla="*/ 3 h 340"/>
                  <a:gd name="T68" fmla="*/ 2 w 199"/>
                  <a:gd name="T69" fmla="*/ 3 h 340"/>
                  <a:gd name="T70" fmla="*/ 2 w 199"/>
                  <a:gd name="T71" fmla="*/ 2 h 340"/>
                  <a:gd name="T72" fmla="*/ 2 w 199"/>
                  <a:gd name="T73" fmla="*/ 2 h 340"/>
                  <a:gd name="T74" fmla="*/ 2 w 199"/>
                  <a:gd name="T75" fmla="*/ 2 h 340"/>
                  <a:gd name="T76" fmla="*/ 2 w 199"/>
                  <a:gd name="T77" fmla="*/ 2 h 340"/>
                  <a:gd name="T78" fmla="*/ 2 w 199"/>
                  <a:gd name="T79" fmla="*/ 2 h 340"/>
                  <a:gd name="T80" fmla="*/ 2 w 199"/>
                  <a:gd name="T81" fmla="*/ 2 h 340"/>
                  <a:gd name="T82" fmla="*/ 2 w 199"/>
                  <a:gd name="T83" fmla="*/ 1 h 340"/>
                  <a:gd name="T84" fmla="*/ 2 w 199"/>
                  <a:gd name="T85" fmla="*/ 1 h 340"/>
                  <a:gd name="T86" fmla="*/ 2 w 199"/>
                  <a:gd name="T87" fmla="*/ 1 h 340"/>
                  <a:gd name="T88" fmla="*/ 2 w 199"/>
                  <a:gd name="T89" fmla="*/ 1 h 340"/>
                  <a:gd name="T90" fmla="*/ 2 w 199"/>
                  <a:gd name="T91" fmla="*/ 1 h 340"/>
                  <a:gd name="T92" fmla="*/ 2 w 199"/>
                  <a:gd name="T93" fmla="*/ 1 h 340"/>
                  <a:gd name="T94" fmla="*/ 2 w 199"/>
                  <a:gd name="T95" fmla="*/ 1 h 340"/>
                  <a:gd name="T96" fmla="*/ 2 w 199"/>
                  <a:gd name="T97" fmla="*/ 1 h 340"/>
                  <a:gd name="T98" fmla="*/ 2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2 h 340"/>
                  <a:gd name="T112" fmla="*/ 1 w 199"/>
                  <a:gd name="T113" fmla="*/ 2 h 340"/>
                  <a:gd name="T114" fmla="*/ 1 w 199"/>
                  <a:gd name="T115" fmla="*/ 2 h 340"/>
                  <a:gd name="T116" fmla="*/ 1 w 199"/>
                  <a:gd name="T117" fmla="*/ 2 h 340"/>
                  <a:gd name="T118" fmla="*/ 1 w 199"/>
                  <a:gd name="T119" fmla="*/ 2 h 340"/>
                  <a:gd name="T120" fmla="*/ 1 w 199"/>
                  <a:gd name="T121" fmla="*/ 2 h 340"/>
                  <a:gd name="T122" fmla="*/ 0 w 199"/>
                  <a:gd name="T123" fmla="*/ 2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9" name="Freeform 620"/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2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2 w 293"/>
                  <a:gd name="T9" fmla="*/ 1 h 424"/>
                  <a:gd name="T10" fmla="*/ 2 w 293"/>
                  <a:gd name="T11" fmla="*/ 1 h 424"/>
                  <a:gd name="T12" fmla="*/ 3 w 293"/>
                  <a:gd name="T13" fmla="*/ 0 h 424"/>
                  <a:gd name="T14" fmla="*/ 3 w 293"/>
                  <a:gd name="T15" fmla="*/ 1 h 424"/>
                  <a:gd name="T16" fmla="*/ 3 w 293"/>
                  <a:gd name="T17" fmla="*/ 1 h 424"/>
                  <a:gd name="T18" fmla="*/ 2 w 293"/>
                  <a:gd name="T19" fmla="*/ 1 h 424"/>
                  <a:gd name="T20" fmla="*/ 2 w 293"/>
                  <a:gd name="T21" fmla="*/ 1 h 424"/>
                  <a:gd name="T22" fmla="*/ 2 w 293"/>
                  <a:gd name="T23" fmla="*/ 1 h 424"/>
                  <a:gd name="T24" fmla="*/ 2 w 293"/>
                  <a:gd name="T25" fmla="*/ 2 h 424"/>
                  <a:gd name="T26" fmla="*/ 2 w 293"/>
                  <a:gd name="T27" fmla="*/ 2 h 424"/>
                  <a:gd name="T28" fmla="*/ 2 w 293"/>
                  <a:gd name="T29" fmla="*/ 2 h 424"/>
                  <a:gd name="T30" fmla="*/ 2 w 293"/>
                  <a:gd name="T31" fmla="*/ 3 h 424"/>
                  <a:gd name="T32" fmla="*/ 2 w 293"/>
                  <a:gd name="T33" fmla="*/ 3 h 424"/>
                  <a:gd name="T34" fmla="*/ 2 w 293"/>
                  <a:gd name="T35" fmla="*/ 3 h 424"/>
                  <a:gd name="T36" fmla="*/ 1 w 293"/>
                  <a:gd name="T37" fmla="*/ 4 h 424"/>
                  <a:gd name="T38" fmla="*/ 1 w 293"/>
                  <a:gd name="T39" fmla="*/ 4 h 424"/>
                  <a:gd name="T40" fmla="*/ 1 w 293"/>
                  <a:gd name="T41" fmla="*/ 4 h 424"/>
                  <a:gd name="T42" fmla="*/ 1 w 293"/>
                  <a:gd name="T43" fmla="*/ 3 h 424"/>
                  <a:gd name="T44" fmla="*/ 1 w 293"/>
                  <a:gd name="T45" fmla="*/ 3 h 424"/>
                  <a:gd name="T46" fmla="*/ 1 w 293"/>
                  <a:gd name="T47" fmla="*/ 3 h 424"/>
                  <a:gd name="T48" fmla="*/ 0 w 293"/>
                  <a:gd name="T49" fmla="*/ 3 h 424"/>
                  <a:gd name="T50" fmla="*/ 0 w 293"/>
                  <a:gd name="T51" fmla="*/ 3 h 424"/>
                  <a:gd name="T52" fmla="*/ 1 w 293"/>
                  <a:gd name="T53" fmla="*/ 2 h 424"/>
                  <a:gd name="T54" fmla="*/ 1 w 293"/>
                  <a:gd name="T55" fmla="*/ 2 h 424"/>
                  <a:gd name="T56" fmla="*/ 1 w 293"/>
                  <a:gd name="T57" fmla="*/ 2 h 424"/>
                  <a:gd name="T58" fmla="*/ 1 w 293"/>
                  <a:gd name="T59" fmla="*/ 3 h 424"/>
                  <a:gd name="T60" fmla="*/ 1 w 293"/>
                  <a:gd name="T61" fmla="*/ 3 h 424"/>
                  <a:gd name="T62" fmla="*/ 1 w 293"/>
                  <a:gd name="T63" fmla="*/ 3 h 424"/>
                  <a:gd name="T64" fmla="*/ 1 w 293"/>
                  <a:gd name="T65" fmla="*/ 3 h 424"/>
                  <a:gd name="T66" fmla="*/ 1 w 293"/>
                  <a:gd name="T67" fmla="*/ 4 h 424"/>
                  <a:gd name="T68" fmla="*/ 1 w 293"/>
                  <a:gd name="T69" fmla="*/ 3 h 424"/>
                  <a:gd name="T70" fmla="*/ 1 w 293"/>
                  <a:gd name="T71" fmla="*/ 3 h 424"/>
                  <a:gd name="T72" fmla="*/ 1 w 293"/>
                  <a:gd name="T73" fmla="*/ 3 h 424"/>
                  <a:gd name="T74" fmla="*/ 2 w 293"/>
                  <a:gd name="T75" fmla="*/ 3 h 424"/>
                  <a:gd name="T76" fmla="*/ 2 w 293"/>
                  <a:gd name="T77" fmla="*/ 3 h 424"/>
                  <a:gd name="T78" fmla="*/ 2 w 293"/>
                  <a:gd name="T79" fmla="*/ 2 h 424"/>
                  <a:gd name="T80" fmla="*/ 2 w 293"/>
                  <a:gd name="T81" fmla="*/ 2 h 424"/>
                  <a:gd name="T82" fmla="*/ 2 w 293"/>
                  <a:gd name="T83" fmla="*/ 2 h 424"/>
                  <a:gd name="T84" fmla="*/ 2 w 293"/>
                  <a:gd name="T85" fmla="*/ 2 h 424"/>
                  <a:gd name="T86" fmla="*/ 2 w 293"/>
                  <a:gd name="T87" fmla="*/ 1 h 424"/>
                  <a:gd name="T88" fmla="*/ 2 w 293"/>
                  <a:gd name="T89" fmla="*/ 1 h 424"/>
                  <a:gd name="T90" fmla="*/ 2 w 293"/>
                  <a:gd name="T91" fmla="*/ 1 h 424"/>
                  <a:gd name="T92" fmla="*/ 2 w 293"/>
                  <a:gd name="T93" fmla="*/ 1 h 424"/>
                  <a:gd name="T94" fmla="*/ 2 w 293"/>
                  <a:gd name="T95" fmla="*/ 1 h 424"/>
                  <a:gd name="T96" fmla="*/ 2 w 293"/>
                  <a:gd name="T97" fmla="*/ 1 h 424"/>
                  <a:gd name="T98" fmla="*/ 2 w 293"/>
                  <a:gd name="T99" fmla="*/ 1 h 424"/>
                  <a:gd name="T100" fmla="*/ 2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2 h 424"/>
                  <a:gd name="T108" fmla="*/ 1 w 293"/>
                  <a:gd name="T109" fmla="*/ 2 h 424"/>
                  <a:gd name="T110" fmla="*/ 1 w 293"/>
                  <a:gd name="T111" fmla="*/ 2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0" name="Freeform 621"/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2 w 447"/>
                  <a:gd name="T3" fmla="*/ 1 h 344"/>
                  <a:gd name="T4" fmla="*/ 2 w 447"/>
                  <a:gd name="T5" fmla="*/ 1 h 344"/>
                  <a:gd name="T6" fmla="*/ 2 w 447"/>
                  <a:gd name="T7" fmla="*/ 1 h 344"/>
                  <a:gd name="T8" fmla="*/ 2 w 447"/>
                  <a:gd name="T9" fmla="*/ 1 h 344"/>
                  <a:gd name="T10" fmla="*/ 3 w 447"/>
                  <a:gd name="T11" fmla="*/ 1 h 344"/>
                  <a:gd name="T12" fmla="*/ 3 w 447"/>
                  <a:gd name="T13" fmla="*/ 1 h 344"/>
                  <a:gd name="T14" fmla="*/ 3 w 447"/>
                  <a:gd name="T15" fmla="*/ 1 h 344"/>
                  <a:gd name="T16" fmla="*/ 4 w 447"/>
                  <a:gd name="T17" fmla="*/ 0 h 344"/>
                  <a:gd name="T18" fmla="*/ 4 w 447"/>
                  <a:gd name="T19" fmla="*/ 1 h 344"/>
                  <a:gd name="T20" fmla="*/ 4 w 447"/>
                  <a:gd name="T21" fmla="*/ 1 h 344"/>
                  <a:gd name="T22" fmla="*/ 4 w 447"/>
                  <a:gd name="T23" fmla="*/ 1 h 344"/>
                  <a:gd name="T24" fmla="*/ 4 w 447"/>
                  <a:gd name="T25" fmla="*/ 1 h 344"/>
                  <a:gd name="T26" fmla="*/ 3 w 447"/>
                  <a:gd name="T27" fmla="*/ 1 h 344"/>
                  <a:gd name="T28" fmla="*/ 3 w 447"/>
                  <a:gd name="T29" fmla="*/ 1 h 344"/>
                  <a:gd name="T30" fmla="*/ 3 w 447"/>
                  <a:gd name="T31" fmla="*/ 2 h 344"/>
                  <a:gd name="T32" fmla="*/ 3 w 447"/>
                  <a:gd name="T33" fmla="*/ 2 h 344"/>
                  <a:gd name="T34" fmla="*/ 3 w 447"/>
                  <a:gd name="T35" fmla="*/ 2 h 344"/>
                  <a:gd name="T36" fmla="*/ 2 w 447"/>
                  <a:gd name="T37" fmla="*/ 3 h 344"/>
                  <a:gd name="T38" fmla="*/ 2 w 447"/>
                  <a:gd name="T39" fmla="*/ 3 h 344"/>
                  <a:gd name="T40" fmla="*/ 2 w 447"/>
                  <a:gd name="T41" fmla="*/ 3 h 344"/>
                  <a:gd name="T42" fmla="*/ 2 w 447"/>
                  <a:gd name="T43" fmla="*/ 3 h 344"/>
                  <a:gd name="T44" fmla="*/ 1 w 447"/>
                  <a:gd name="T45" fmla="*/ 3 h 344"/>
                  <a:gd name="T46" fmla="*/ 1 w 447"/>
                  <a:gd name="T47" fmla="*/ 3 h 344"/>
                  <a:gd name="T48" fmla="*/ 1 w 447"/>
                  <a:gd name="T49" fmla="*/ 3 h 344"/>
                  <a:gd name="T50" fmla="*/ 1 w 447"/>
                  <a:gd name="T51" fmla="*/ 3 h 344"/>
                  <a:gd name="T52" fmla="*/ 1 w 447"/>
                  <a:gd name="T53" fmla="*/ 3 h 344"/>
                  <a:gd name="T54" fmla="*/ 1 w 447"/>
                  <a:gd name="T55" fmla="*/ 3 h 344"/>
                  <a:gd name="T56" fmla="*/ 1 w 447"/>
                  <a:gd name="T57" fmla="*/ 3 h 344"/>
                  <a:gd name="T58" fmla="*/ 1 w 447"/>
                  <a:gd name="T59" fmla="*/ 3 h 344"/>
                  <a:gd name="T60" fmla="*/ 1 w 447"/>
                  <a:gd name="T61" fmla="*/ 3 h 344"/>
                  <a:gd name="T62" fmla="*/ 1 w 447"/>
                  <a:gd name="T63" fmla="*/ 3 h 344"/>
                  <a:gd name="T64" fmla="*/ 2 w 447"/>
                  <a:gd name="T65" fmla="*/ 3 h 344"/>
                  <a:gd name="T66" fmla="*/ 2 w 447"/>
                  <a:gd name="T67" fmla="*/ 3 h 344"/>
                  <a:gd name="T68" fmla="*/ 2 w 447"/>
                  <a:gd name="T69" fmla="*/ 3 h 344"/>
                  <a:gd name="T70" fmla="*/ 2 w 447"/>
                  <a:gd name="T71" fmla="*/ 2 h 344"/>
                  <a:gd name="T72" fmla="*/ 2 w 447"/>
                  <a:gd name="T73" fmla="*/ 2 h 344"/>
                  <a:gd name="T74" fmla="*/ 3 w 447"/>
                  <a:gd name="T75" fmla="*/ 2 h 344"/>
                  <a:gd name="T76" fmla="*/ 3 w 447"/>
                  <a:gd name="T77" fmla="*/ 2 h 344"/>
                  <a:gd name="T78" fmla="*/ 3 w 447"/>
                  <a:gd name="T79" fmla="*/ 1 h 344"/>
                  <a:gd name="T80" fmla="*/ 3 w 447"/>
                  <a:gd name="T81" fmla="*/ 1 h 344"/>
                  <a:gd name="T82" fmla="*/ 3 w 447"/>
                  <a:gd name="T83" fmla="*/ 1 h 344"/>
                  <a:gd name="T84" fmla="*/ 3 w 447"/>
                  <a:gd name="T85" fmla="*/ 1 h 344"/>
                  <a:gd name="T86" fmla="*/ 3 w 447"/>
                  <a:gd name="T87" fmla="*/ 1 h 344"/>
                  <a:gd name="T88" fmla="*/ 4 w 447"/>
                  <a:gd name="T89" fmla="*/ 1 h 344"/>
                  <a:gd name="T90" fmla="*/ 4 w 447"/>
                  <a:gd name="T91" fmla="*/ 1 h 344"/>
                  <a:gd name="T92" fmla="*/ 3 w 447"/>
                  <a:gd name="T93" fmla="*/ 1 h 344"/>
                  <a:gd name="T94" fmla="*/ 3 w 447"/>
                  <a:gd name="T95" fmla="*/ 1 h 344"/>
                  <a:gd name="T96" fmla="*/ 3 w 447"/>
                  <a:gd name="T97" fmla="*/ 1 h 344"/>
                  <a:gd name="T98" fmla="*/ 3 w 447"/>
                  <a:gd name="T99" fmla="*/ 1 h 344"/>
                  <a:gd name="T100" fmla="*/ 3 w 447"/>
                  <a:gd name="T101" fmla="*/ 1 h 344"/>
                  <a:gd name="T102" fmla="*/ 2 w 447"/>
                  <a:gd name="T103" fmla="*/ 1 h 344"/>
                  <a:gd name="T104" fmla="*/ 2 w 447"/>
                  <a:gd name="T105" fmla="*/ 1 h 344"/>
                  <a:gd name="T106" fmla="*/ 2 w 447"/>
                  <a:gd name="T107" fmla="*/ 1 h 344"/>
                  <a:gd name="T108" fmla="*/ 2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1" name="Freeform 622"/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2 h 367"/>
                  <a:gd name="T2" fmla="*/ 1 w 536"/>
                  <a:gd name="T3" fmla="*/ 2 h 367"/>
                  <a:gd name="T4" fmla="*/ 1 w 536"/>
                  <a:gd name="T5" fmla="*/ 1 h 367"/>
                  <a:gd name="T6" fmla="*/ 1 w 536"/>
                  <a:gd name="T7" fmla="*/ 1 h 367"/>
                  <a:gd name="T8" fmla="*/ 1 w 536"/>
                  <a:gd name="T9" fmla="*/ 1 h 367"/>
                  <a:gd name="T10" fmla="*/ 1 w 536"/>
                  <a:gd name="T11" fmla="*/ 1 h 367"/>
                  <a:gd name="T12" fmla="*/ 2 w 536"/>
                  <a:gd name="T13" fmla="*/ 0 h 367"/>
                  <a:gd name="T14" fmla="*/ 2 w 536"/>
                  <a:gd name="T15" fmla="*/ 0 h 367"/>
                  <a:gd name="T16" fmla="*/ 3 w 536"/>
                  <a:gd name="T17" fmla="*/ 0 h 367"/>
                  <a:gd name="T18" fmla="*/ 3 w 536"/>
                  <a:gd name="T19" fmla="*/ 0 h 367"/>
                  <a:gd name="T20" fmla="*/ 4 w 536"/>
                  <a:gd name="T21" fmla="*/ 0 h 367"/>
                  <a:gd name="T22" fmla="*/ 4 w 536"/>
                  <a:gd name="T23" fmla="*/ 0 h 367"/>
                  <a:gd name="T24" fmla="*/ 4 w 536"/>
                  <a:gd name="T25" fmla="*/ 0 h 367"/>
                  <a:gd name="T26" fmla="*/ 4 w 536"/>
                  <a:gd name="T27" fmla="*/ 0 h 367"/>
                  <a:gd name="T28" fmla="*/ 5 w 536"/>
                  <a:gd name="T29" fmla="*/ 0 h 367"/>
                  <a:gd name="T30" fmla="*/ 5 w 536"/>
                  <a:gd name="T31" fmla="*/ 0 h 367"/>
                  <a:gd name="T32" fmla="*/ 5 w 536"/>
                  <a:gd name="T33" fmla="*/ 0 h 367"/>
                  <a:gd name="T34" fmla="*/ 5 w 536"/>
                  <a:gd name="T35" fmla="*/ 0 h 367"/>
                  <a:gd name="T36" fmla="*/ 4 w 536"/>
                  <a:gd name="T37" fmla="*/ 0 h 367"/>
                  <a:gd name="T38" fmla="*/ 4 w 536"/>
                  <a:gd name="T39" fmla="*/ 0 h 367"/>
                  <a:gd name="T40" fmla="*/ 4 w 536"/>
                  <a:gd name="T41" fmla="*/ 0 h 367"/>
                  <a:gd name="T42" fmla="*/ 4 w 536"/>
                  <a:gd name="T43" fmla="*/ 1 h 367"/>
                  <a:gd name="T44" fmla="*/ 4 w 536"/>
                  <a:gd name="T45" fmla="*/ 1 h 367"/>
                  <a:gd name="T46" fmla="*/ 4 w 536"/>
                  <a:gd name="T47" fmla="*/ 1 h 367"/>
                  <a:gd name="T48" fmla="*/ 4 w 536"/>
                  <a:gd name="T49" fmla="*/ 2 h 367"/>
                  <a:gd name="T50" fmla="*/ 4 w 536"/>
                  <a:gd name="T51" fmla="*/ 2 h 367"/>
                  <a:gd name="T52" fmla="*/ 3 w 536"/>
                  <a:gd name="T53" fmla="*/ 2 h 367"/>
                  <a:gd name="T54" fmla="*/ 3 w 536"/>
                  <a:gd name="T55" fmla="*/ 2 h 367"/>
                  <a:gd name="T56" fmla="*/ 3 w 536"/>
                  <a:gd name="T57" fmla="*/ 2 h 367"/>
                  <a:gd name="T58" fmla="*/ 3 w 536"/>
                  <a:gd name="T59" fmla="*/ 2 h 367"/>
                  <a:gd name="T60" fmla="*/ 3 w 536"/>
                  <a:gd name="T61" fmla="*/ 2 h 367"/>
                  <a:gd name="T62" fmla="*/ 3 w 536"/>
                  <a:gd name="T63" fmla="*/ 2 h 367"/>
                  <a:gd name="T64" fmla="*/ 3 w 536"/>
                  <a:gd name="T65" fmla="*/ 2 h 367"/>
                  <a:gd name="T66" fmla="*/ 3 w 536"/>
                  <a:gd name="T67" fmla="*/ 2 h 367"/>
                  <a:gd name="T68" fmla="*/ 3 w 536"/>
                  <a:gd name="T69" fmla="*/ 1 h 367"/>
                  <a:gd name="T70" fmla="*/ 4 w 536"/>
                  <a:gd name="T71" fmla="*/ 1 h 367"/>
                  <a:gd name="T72" fmla="*/ 4 w 536"/>
                  <a:gd name="T73" fmla="*/ 1 h 367"/>
                  <a:gd name="T74" fmla="*/ 4 w 536"/>
                  <a:gd name="T75" fmla="*/ 1 h 367"/>
                  <a:gd name="T76" fmla="*/ 4 w 536"/>
                  <a:gd name="T77" fmla="*/ 1 h 367"/>
                  <a:gd name="T78" fmla="*/ 4 w 536"/>
                  <a:gd name="T79" fmla="*/ 0 h 367"/>
                  <a:gd name="T80" fmla="*/ 4 w 536"/>
                  <a:gd name="T81" fmla="*/ 0 h 367"/>
                  <a:gd name="T82" fmla="*/ 4 w 536"/>
                  <a:gd name="T83" fmla="*/ 0 h 367"/>
                  <a:gd name="T84" fmla="*/ 4 w 536"/>
                  <a:gd name="T85" fmla="*/ 0 h 367"/>
                  <a:gd name="T86" fmla="*/ 4 w 536"/>
                  <a:gd name="T87" fmla="*/ 0 h 367"/>
                  <a:gd name="T88" fmla="*/ 4 w 536"/>
                  <a:gd name="T89" fmla="*/ 0 h 367"/>
                  <a:gd name="T90" fmla="*/ 4 w 536"/>
                  <a:gd name="T91" fmla="*/ 0 h 367"/>
                  <a:gd name="T92" fmla="*/ 4 w 536"/>
                  <a:gd name="T93" fmla="*/ 0 h 367"/>
                  <a:gd name="T94" fmla="*/ 3 w 536"/>
                  <a:gd name="T95" fmla="*/ 0 h 367"/>
                  <a:gd name="T96" fmla="*/ 3 w 536"/>
                  <a:gd name="T97" fmla="*/ 0 h 367"/>
                  <a:gd name="T98" fmla="*/ 3 w 536"/>
                  <a:gd name="T99" fmla="*/ 0 h 367"/>
                  <a:gd name="T100" fmla="*/ 3 w 536"/>
                  <a:gd name="T101" fmla="*/ 0 h 367"/>
                  <a:gd name="T102" fmla="*/ 2 w 536"/>
                  <a:gd name="T103" fmla="*/ 0 h 367"/>
                  <a:gd name="T104" fmla="*/ 2 w 536"/>
                  <a:gd name="T105" fmla="*/ 0 h 367"/>
                  <a:gd name="T106" fmla="*/ 2 w 536"/>
                  <a:gd name="T107" fmla="*/ 1 h 367"/>
                  <a:gd name="T108" fmla="*/ 2 w 536"/>
                  <a:gd name="T109" fmla="*/ 1 h 367"/>
                  <a:gd name="T110" fmla="*/ 1 w 536"/>
                  <a:gd name="T111" fmla="*/ 1 h 367"/>
                  <a:gd name="T112" fmla="*/ 1 w 536"/>
                  <a:gd name="T113" fmla="*/ 1 h 367"/>
                  <a:gd name="T114" fmla="*/ 1 w 536"/>
                  <a:gd name="T115" fmla="*/ 1 h 367"/>
                  <a:gd name="T116" fmla="*/ 1 w 536"/>
                  <a:gd name="T117" fmla="*/ 1 h 367"/>
                  <a:gd name="T118" fmla="*/ 1 w 536"/>
                  <a:gd name="T119" fmla="*/ 2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2" name="Freeform 623"/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2 h 262"/>
                  <a:gd name="T2" fmla="*/ 1 w 475"/>
                  <a:gd name="T3" fmla="*/ 2 h 262"/>
                  <a:gd name="T4" fmla="*/ 1 w 475"/>
                  <a:gd name="T5" fmla="*/ 2 h 262"/>
                  <a:gd name="T6" fmla="*/ 1 w 475"/>
                  <a:gd name="T7" fmla="*/ 2 h 262"/>
                  <a:gd name="T8" fmla="*/ 1 w 475"/>
                  <a:gd name="T9" fmla="*/ 1 h 262"/>
                  <a:gd name="T10" fmla="*/ 1 w 475"/>
                  <a:gd name="T11" fmla="*/ 1 h 262"/>
                  <a:gd name="T12" fmla="*/ 2 w 475"/>
                  <a:gd name="T13" fmla="*/ 1 h 262"/>
                  <a:gd name="T14" fmla="*/ 2 w 475"/>
                  <a:gd name="T15" fmla="*/ 1 h 262"/>
                  <a:gd name="T16" fmla="*/ 2 w 475"/>
                  <a:gd name="T17" fmla="*/ 1 h 262"/>
                  <a:gd name="T18" fmla="*/ 3 w 475"/>
                  <a:gd name="T19" fmla="*/ 1 h 262"/>
                  <a:gd name="T20" fmla="*/ 3 w 475"/>
                  <a:gd name="T21" fmla="*/ 1 h 262"/>
                  <a:gd name="T22" fmla="*/ 3 w 475"/>
                  <a:gd name="T23" fmla="*/ 1 h 262"/>
                  <a:gd name="T24" fmla="*/ 3 w 475"/>
                  <a:gd name="T25" fmla="*/ 1 h 262"/>
                  <a:gd name="T26" fmla="*/ 4 w 475"/>
                  <a:gd name="T27" fmla="*/ 1 h 262"/>
                  <a:gd name="T28" fmla="*/ 4 w 475"/>
                  <a:gd name="T29" fmla="*/ 0 h 262"/>
                  <a:gd name="T30" fmla="*/ 4 w 475"/>
                  <a:gd name="T31" fmla="*/ 1 h 262"/>
                  <a:gd name="T32" fmla="*/ 4 w 475"/>
                  <a:gd name="T33" fmla="*/ 1 h 262"/>
                  <a:gd name="T34" fmla="*/ 4 w 475"/>
                  <a:gd name="T35" fmla="*/ 1 h 262"/>
                  <a:gd name="T36" fmla="*/ 4 w 475"/>
                  <a:gd name="T37" fmla="*/ 1 h 262"/>
                  <a:gd name="T38" fmla="*/ 4 w 475"/>
                  <a:gd name="T39" fmla="*/ 1 h 262"/>
                  <a:gd name="T40" fmla="*/ 4 w 475"/>
                  <a:gd name="T41" fmla="*/ 1 h 262"/>
                  <a:gd name="T42" fmla="*/ 4 w 475"/>
                  <a:gd name="T43" fmla="*/ 2 h 262"/>
                  <a:gd name="T44" fmla="*/ 4 w 475"/>
                  <a:gd name="T45" fmla="*/ 2 h 262"/>
                  <a:gd name="T46" fmla="*/ 3 w 475"/>
                  <a:gd name="T47" fmla="*/ 2 h 262"/>
                  <a:gd name="T48" fmla="*/ 3 w 475"/>
                  <a:gd name="T49" fmla="*/ 2 h 262"/>
                  <a:gd name="T50" fmla="*/ 3 w 475"/>
                  <a:gd name="T51" fmla="*/ 2 h 262"/>
                  <a:gd name="T52" fmla="*/ 2 w 475"/>
                  <a:gd name="T53" fmla="*/ 3 h 262"/>
                  <a:gd name="T54" fmla="*/ 2 w 475"/>
                  <a:gd name="T55" fmla="*/ 3 h 262"/>
                  <a:gd name="T56" fmla="*/ 2 w 475"/>
                  <a:gd name="T57" fmla="*/ 3 h 262"/>
                  <a:gd name="T58" fmla="*/ 2 w 475"/>
                  <a:gd name="T59" fmla="*/ 2 h 262"/>
                  <a:gd name="T60" fmla="*/ 2 w 475"/>
                  <a:gd name="T61" fmla="*/ 2 h 262"/>
                  <a:gd name="T62" fmla="*/ 2 w 475"/>
                  <a:gd name="T63" fmla="*/ 2 h 262"/>
                  <a:gd name="T64" fmla="*/ 3 w 475"/>
                  <a:gd name="T65" fmla="*/ 2 h 262"/>
                  <a:gd name="T66" fmla="*/ 3 w 475"/>
                  <a:gd name="T67" fmla="*/ 2 h 262"/>
                  <a:gd name="T68" fmla="*/ 3 w 475"/>
                  <a:gd name="T69" fmla="*/ 2 h 262"/>
                  <a:gd name="T70" fmla="*/ 3 w 475"/>
                  <a:gd name="T71" fmla="*/ 2 h 262"/>
                  <a:gd name="T72" fmla="*/ 3 w 475"/>
                  <a:gd name="T73" fmla="*/ 2 h 262"/>
                  <a:gd name="T74" fmla="*/ 4 w 475"/>
                  <a:gd name="T75" fmla="*/ 2 h 262"/>
                  <a:gd name="T76" fmla="*/ 4 w 475"/>
                  <a:gd name="T77" fmla="*/ 1 h 262"/>
                  <a:gd name="T78" fmla="*/ 4 w 475"/>
                  <a:gd name="T79" fmla="*/ 1 h 262"/>
                  <a:gd name="T80" fmla="*/ 4 w 475"/>
                  <a:gd name="T81" fmla="*/ 1 h 262"/>
                  <a:gd name="T82" fmla="*/ 4 w 475"/>
                  <a:gd name="T83" fmla="*/ 1 h 262"/>
                  <a:gd name="T84" fmla="*/ 4 w 475"/>
                  <a:gd name="T85" fmla="*/ 1 h 262"/>
                  <a:gd name="T86" fmla="*/ 4 w 475"/>
                  <a:gd name="T87" fmla="*/ 1 h 262"/>
                  <a:gd name="T88" fmla="*/ 3 w 475"/>
                  <a:gd name="T89" fmla="*/ 1 h 262"/>
                  <a:gd name="T90" fmla="*/ 3 w 475"/>
                  <a:gd name="T91" fmla="*/ 1 h 262"/>
                  <a:gd name="T92" fmla="*/ 3 w 475"/>
                  <a:gd name="T93" fmla="*/ 1 h 262"/>
                  <a:gd name="T94" fmla="*/ 2 w 475"/>
                  <a:gd name="T95" fmla="*/ 1 h 262"/>
                  <a:gd name="T96" fmla="*/ 2 w 475"/>
                  <a:gd name="T97" fmla="*/ 1 h 262"/>
                  <a:gd name="T98" fmla="*/ 2 w 475"/>
                  <a:gd name="T99" fmla="*/ 1 h 262"/>
                  <a:gd name="T100" fmla="*/ 1 w 475"/>
                  <a:gd name="T101" fmla="*/ 1 h 262"/>
                  <a:gd name="T102" fmla="*/ 1 w 475"/>
                  <a:gd name="T103" fmla="*/ 2 h 262"/>
                  <a:gd name="T104" fmla="*/ 1 w 475"/>
                  <a:gd name="T105" fmla="*/ 2 h 262"/>
                  <a:gd name="T106" fmla="*/ 1 w 475"/>
                  <a:gd name="T107" fmla="*/ 2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624"/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3 h 331"/>
                  <a:gd name="T2" fmla="*/ 0 w 398"/>
                  <a:gd name="T3" fmla="*/ 2 h 331"/>
                  <a:gd name="T4" fmla="*/ 0 w 398"/>
                  <a:gd name="T5" fmla="*/ 2 h 331"/>
                  <a:gd name="T6" fmla="*/ 0 w 398"/>
                  <a:gd name="T7" fmla="*/ 2 h 331"/>
                  <a:gd name="T8" fmla="*/ 0 w 398"/>
                  <a:gd name="T9" fmla="*/ 2 h 331"/>
                  <a:gd name="T10" fmla="*/ 0 w 398"/>
                  <a:gd name="T11" fmla="*/ 2 h 331"/>
                  <a:gd name="T12" fmla="*/ 0 w 398"/>
                  <a:gd name="T13" fmla="*/ 2 h 331"/>
                  <a:gd name="T14" fmla="*/ 0 w 398"/>
                  <a:gd name="T15" fmla="*/ 2 h 331"/>
                  <a:gd name="T16" fmla="*/ 1 w 398"/>
                  <a:gd name="T17" fmla="*/ 1 h 331"/>
                  <a:gd name="T18" fmla="*/ 1 w 398"/>
                  <a:gd name="T19" fmla="*/ 1 h 331"/>
                  <a:gd name="T20" fmla="*/ 1 w 398"/>
                  <a:gd name="T21" fmla="*/ 1 h 331"/>
                  <a:gd name="T22" fmla="*/ 1 w 398"/>
                  <a:gd name="T23" fmla="*/ 1 h 331"/>
                  <a:gd name="T24" fmla="*/ 1 w 398"/>
                  <a:gd name="T25" fmla="*/ 1 h 331"/>
                  <a:gd name="T26" fmla="*/ 2 w 398"/>
                  <a:gd name="T27" fmla="*/ 1 h 331"/>
                  <a:gd name="T28" fmla="*/ 2 w 398"/>
                  <a:gd name="T29" fmla="*/ 1 h 331"/>
                  <a:gd name="T30" fmla="*/ 2 w 398"/>
                  <a:gd name="T31" fmla="*/ 1 h 331"/>
                  <a:gd name="T32" fmla="*/ 2 w 398"/>
                  <a:gd name="T33" fmla="*/ 1 h 331"/>
                  <a:gd name="T34" fmla="*/ 2 w 398"/>
                  <a:gd name="T35" fmla="*/ 1 h 331"/>
                  <a:gd name="T36" fmla="*/ 3 w 398"/>
                  <a:gd name="T37" fmla="*/ 1 h 331"/>
                  <a:gd name="T38" fmla="*/ 3 w 398"/>
                  <a:gd name="T39" fmla="*/ 1 h 331"/>
                  <a:gd name="T40" fmla="*/ 3 w 398"/>
                  <a:gd name="T41" fmla="*/ 1 h 331"/>
                  <a:gd name="T42" fmla="*/ 3 w 398"/>
                  <a:gd name="T43" fmla="*/ 1 h 331"/>
                  <a:gd name="T44" fmla="*/ 3 w 398"/>
                  <a:gd name="T45" fmla="*/ 1 h 331"/>
                  <a:gd name="T46" fmla="*/ 3 w 398"/>
                  <a:gd name="T47" fmla="*/ 1 h 331"/>
                  <a:gd name="T48" fmla="*/ 3 w 398"/>
                  <a:gd name="T49" fmla="*/ 2 h 331"/>
                  <a:gd name="T50" fmla="*/ 2 w 398"/>
                  <a:gd name="T51" fmla="*/ 2 h 331"/>
                  <a:gd name="T52" fmla="*/ 2 w 398"/>
                  <a:gd name="T53" fmla="*/ 2 h 331"/>
                  <a:gd name="T54" fmla="*/ 2 w 398"/>
                  <a:gd name="T55" fmla="*/ 2 h 331"/>
                  <a:gd name="T56" fmla="*/ 2 w 398"/>
                  <a:gd name="T57" fmla="*/ 3 h 331"/>
                  <a:gd name="T58" fmla="*/ 2 w 398"/>
                  <a:gd name="T59" fmla="*/ 3 h 331"/>
                  <a:gd name="T60" fmla="*/ 2 w 398"/>
                  <a:gd name="T61" fmla="*/ 2 h 331"/>
                  <a:gd name="T62" fmla="*/ 2 w 398"/>
                  <a:gd name="T63" fmla="*/ 2 h 331"/>
                  <a:gd name="T64" fmla="*/ 2 w 398"/>
                  <a:gd name="T65" fmla="*/ 2 h 331"/>
                  <a:gd name="T66" fmla="*/ 2 w 398"/>
                  <a:gd name="T67" fmla="*/ 2 h 331"/>
                  <a:gd name="T68" fmla="*/ 2 w 398"/>
                  <a:gd name="T69" fmla="*/ 2 h 331"/>
                  <a:gd name="T70" fmla="*/ 2 w 398"/>
                  <a:gd name="T71" fmla="*/ 2 h 331"/>
                  <a:gd name="T72" fmla="*/ 2 w 398"/>
                  <a:gd name="T73" fmla="*/ 1 h 331"/>
                  <a:gd name="T74" fmla="*/ 2 w 398"/>
                  <a:gd name="T75" fmla="*/ 1 h 331"/>
                  <a:gd name="T76" fmla="*/ 2 w 398"/>
                  <a:gd name="T77" fmla="*/ 1 h 331"/>
                  <a:gd name="T78" fmla="*/ 2 w 398"/>
                  <a:gd name="T79" fmla="*/ 1 h 331"/>
                  <a:gd name="T80" fmla="*/ 2 w 398"/>
                  <a:gd name="T81" fmla="*/ 1 h 331"/>
                  <a:gd name="T82" fmla="*/ 2 w 398"/>
                  <a:gd name="T83" fmla="*/ 1 h 331"/>
                  <a:gd name="T84" fmla="*/ 2 w 398"/>
                  <a:gd name="T85" fmla="*/ 1 h 331"/>
                  <a:gd name="T86" fmla="*/ 2 w 398"/>
                  <a:gd name="T87" fmla="*/ 1 h 331"/>
                  <a:gd name="T88" fmla="*/ 1 w 398"/>
                  <a:gd name="T89" fmla="*/ 1 h 331"/>
                  <a:gd name="T90" fmla="*/ 1 w 398"/>
                  <a:gd name="T91" fmla="*/ 1 h 331"/>
                  <a:gd name="T92" fmla="*/ 1 w 398"/>
                  <a:gd name="T93" fmla="*/ 1 h 331"/>
                  <a:gd name="T94" fmla="*/ 1 w 398"/>
                  <a:gd name="T95" fmla="*/ 2 h 331"/>
                  <a:gd name="T96" fmla="*/ 1 w 398"/>
                  <a:gd name="T97" fmla="*/ 2 h 331"/>
                  <a:gd name="T98" fmla="*/ 0 w 398"/>
                  <a:gd name="T99" fmla="*/ 2 h 331"/>
                  <a:gd name="T100" fmla="*/ 0 w 398"/>
                  <a:gd name="T101" fmla="*/ 2 h 331"/>
                  <a:gd name="T102" fmla="*/ 0 w 398"/>
                  <a:gd name="T103" fmla="*/ 2 h 331"/>
                  <a:gd name="T104" fmla="*/ 0 w 398"/>
                  <a:gd name="T105" fmla="*/ 3 h 331"/>
                  <a:gd name="T106" fmla="*/ 0 w 398"/>
                  <a:gd name="T107" fmla="*/ 3 h 331"/>
                  <a:gd name="T108" fmla="*/ 0 w 398"/>
                  <a:gd name="T109" fmla="*/ 3 h 331"/>
                  <a:gd name="T110" fmla="*/ 0 w 398"/>
                  <a:gd name="T111" fmla="*/ 3 h 331"/>
                  <a:gd name="T112" fmla="*/ 0 w 398"/>
                  <a:gd name="T113" fmla="*/ 3 h 331"/>
                  <a:gd name="T114" fmla="*/ 0 w 398"/>
                  <a:gd name="T115" fmla="*/ 3 h 331"/>
                  <a:gd name="T116" fmla="*/ 0 w 398"/>
                  <a:gd name="T117" fmla="*/ 3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37" name="Rectangle 32"/>
            <p:cNvSpPr>
              <a:spLocks noChangeArrowheads="1"/>
            </p:cNvSpPr>
            <p:nvPr/>
          </p:nvSpPr>
          <p:spPr bwMode="auto">
            <a:xfrm>
              <a:off x="2365248" y="6106180"/>
              <a:ext cx="487375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800"/>
                <a:t>This “bridge” has been burned.</a:t>
              </a:r>
              <a:endParaRPr lang="en-CA" altLang="en-US" sz="2800">
                <a:solidFill>
                  <a:srgbClr val="CC00FF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8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8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 -0.06667 L -0.0033 0.00717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3287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74" y="36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ChangeArrowheads="1"/>
          </p:cNvSpPr>
          <p:nvPr/>
        </p:nvSpPr>
        <p:spPr bwMode="auto">
          <a:xfrm>
            <a:off x="1165225" y="0"/>
            <a:ext cx="684212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Designing the Loop Invariant</a:t>
            </a:r>
          </a:p>
        </p:txBody>
      </p:sp>
      <p:pic>
        <p:nvPicPr>
          <p:cNvPr id="573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447800"/>
            <a:ext cx="7240588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8" name="Rectangle 18"/>
          <p:cNvSpPr>
            <a:spLocks noChangeArrowheads="1"/>
          </p:cNvSpPr>
          <p:nvPr/>
        </p:nvSpPr>
        <p:spPr bwMode="auto">
          <a:xfrm>
            <a:off x="63500" y="542925"/>
            <a:ext cx="8509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FF66FF"/>
                </a:solidFill>
              </a:rPr>
              <a:t>A</a:t>
            </a:r>
            <a:r>
              <a:rPr lang="en-US" altLang="en-US" sz="2800" baseline="-25000">
                <a:solidFill>
                  <a:srgbClr val="FF66FF"/>
                </a:solidFill>
              </a:rPr>
              <a:t>t+1</a:t>
            </a:r>
            <a:r>
              <a:rPr lang="en-US" altLang="en-US" sz="2800">
                <a:solidFill>
                  <a:srgbClr val="FF66FF"/>
                </a:solidFill>
              </a:rPr>
              <a:t>:</a:t>
            </a:r>
            <a:endParaRPr lang="en-CA" altLang="en-US" sz="2800"/>
          </a:p>
        </p:txBody>
      </p:sp>
      <p:sp>
        <p:nvSpPr>
          <p:cNvPr id="57349" name="Rectangle 7"/>
          <p:cNvSpPr>
            <a:spLocks noChangeArrowheads="1"/>
          </p:cNvSpPr>
          <p:nvPr/>
        </p:nvSpPr>
        <p:spPr bwMode="auto">
          <a:xfrm>
            <a:off x="762000" y="569913"/>
            <a:ext cx="838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800"/>
              <a:t>In the </a:t>
            </a:r>
            <a:r>
              <a:rPr lang="en-US" altLang="en-US" sz="2800">
                <a:solidFill>
                  <a:srgbClr val="FF66FF"/>
                </a:solidFill>
              </a:rPr>
              <a:t>t+1</a:t>
            </a:r>
            <a:r>
              <a:rPr lang="en-US" altLang="en-US" sz="2800" baseline="30000">
                <a:solidFill>
                  <a:srgbClr val="FF66FF"/>
                </a:solidFill>
              </a:rPr>
              <a:t>st</a:t>
            </a:r>
            <a:r>
              <a:rPr lang="en-US" altLang="en-US" sz="2800">
                <a:solidFill>
                  <a:srgbClr val="FF66FF"/>
                </a:solidFill>
              </a:rPr>
              <a:t> </a:t>
            </a:r>
            <a:r>
              <a:rPr lang="en-CA" altLang="en-US" sz="2800"/>
              <a:t>time steps, the algorithm decides </a:t>
            </a:r>
            <a:br>
              <a:rPr lang="en-CA" altLang="en-US" sz="2800"/>
            </a:br>
            <a:r>
              <a:rPr lang="en-CA" altLang="en-US" sz="2800"/>
              <a:t>about the next “best” object.</a:t>
            </a:r>
          </a:p>
        </p:txBody>
      </p:sp>
      <p:grpSp>
        <p:nvGrpSpPr>
          <p:cNvPr id="57350" name="Group 22"/>
          <p:cNvGrpSpPr>
            <a:grpSpLocks/>
          </p:cNvGrpSpPr>
          <p:nvPr/>
        </p:nvGrpSpPr>
        <p:grpSpPr bwMode="auto">
          <a:xfrm>
            <a:off x="258763" y="3048000"/>
            <a:ext cx="8351837" cy="523875"/>
            <a:chOff x="259195" y="3047762"/>
            <a:chExt cx="8351405" cy="524673"/>
          </a:xfrm>
        </p:grpSpPr>
        <p:sp>
          <p:nvSpPr>
            <p:cNvPr id="57362" name="Rectangle 6"/>
            <p:cNvSpPr>
              <a:spLocks noChangeArrowheads="1"/>
            </p:cNvSpPr>
            <p:nvPr/>
          </p:nvSpPr>
          <p:spPr bwMode="auto">
            <a:xfrm>
              <a:off x="259195" y="3049215"/>
              <a:ext cx="5293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S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sp>
          <p:nvSpPr>
            <p:cNvPr id="57363" name="Rectangle 9"/>
            <p:cNvSpPr>
              <a:spLocks noChangeArrowheads="1"/>
            </p:cNvSpPr>
            <p:nvPr/>
          </p:nvSpPr>
          <p:spPr bwMode="auto">
            <a:xfrm>
              <a:off x="762000" y="3047762"/>
              <a:ext cx="7848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CA" altLang="en-US" sz="2800"/>
                <a:t>A solution must make a decision for </a:t>
              </a:r>
              <a:r>
                <a:rPr lang="en-CA" altLang="en-US" sz="2800">
                  <a:solidFill>
                    <a:srgbClr val="FF0000"/>
                  </a:solidFill>
                </a:rPr>
                <a:t>every</a:t>
              </a:r>
              <a:r>
                <a:rPr lang="en-CA" altLang="en-US" sz="2800"/>
                <a:t> object.</a:t>
              </a:r>
            </a:p>
          </p:txBody>
        </p:sp>
      </p:grpSp>
      <p:pic>
        <p:nvPicPr>
          <p:cNvPr id="5735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5" y="3603625"/>
            <a:ext cx="7269163" cy="150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2" name="Picture 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2013" y="1476375"/>
            <a:ext cx="781050" cy="65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3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0425" y="1855788"/>
            <a:ext cx="7794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54" name="Picture 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3" y="2259013"/>
            <a:ext cx="161925" cy="209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99"/>
          <p:cNvGrpSpPr>
            <a:grpSpLocks/>
          </p:cNvGrpSpPr>
          <p:nvPr/>
        </p:nvGrpSpPr>
        <p:grpSpPr bwMode="auto">
          <a:xfrm>
            <a:off x="304800" y="4991100"/>
            <a:ext cx="8115300" cy="1866900"/>
            <a:chOff x="304800" y="4990635"/>
            <a:chExt cx="8115300" cy="1867365"/>
          </a:xfrm>
        </p:grpSpPr>
        <p:sp>
          <p:nvSpPr>
            <p:cNvPr id="57360" name="Rectangle 11"/>
            <p:cNvSpPr>
              <a:spLocks noChangeArrowheads="1"/>
            </p:cNvSpPr>
            <p:nvPr/>
          </p:nvSpPr>
          <p:spPr bwMode="auto">
            <a:xfrm>
              <a:off x="304800" y="4990635"/>
              <a:ext cx="270612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S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t+1 </a:t>
              </a:r>
              <a:r>
                <a:rPr lang="en-US" altLang="en-US" sz="2800">
                  <a:solidFill>
                    <a:srgbClr val="FF66FF"/>
                  </a:solidFill>
                </a:rPr>
                <a:t> </a:t>
              </a:r>
              <a:r>
                <a:rPr lang="en-US" altLang="en-US" sz="2800">
                  <a:solidFill>
                    <a:srgbClr val="FFFF00"/>
                  </a:solidFill>
                </a:rPr>
                <a:t>extends</a:t>
              </a:r>
              <a:r>
                <a:rPr lang="en-US" altLang="en-US" sz="2800">
                  <a:solidFill>
                    <a:srgbClr val="FF66FF"/>
                  </a:solidFill>
                </a:rPr>
                <a:t> A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t+1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pic>
          <p:nvPicPr>
            <p:cNvPr id="57361" name="Picture 2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900" y="5495925"/>
              <a:ext cx="7696200" cy="136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104" name="Straight Arrow Connector 103"/>
          <p:cNvCxnSpPr>
            <a:cxnSpLocks noChangeShapeType="1"/>
          </p:cNvCxnSpPr>
          <p:nvPr/>
        </p:nvCxnSpPr>
        <p:spPr bwMode="auto">
          <a:xfrm>
            <a:off x="5060950" y="2617788"/>
            <a:ext cx="44450" cy="3249612"/>
          </a:xfrm>
          <a:prstGeom prst="straightConnector1">
            <a:avLst/>
          </a:prstGeom>
          <a:noFill/>
          <a:ln w="38100" algn="ctr">
            <a:solidFill>
              <a:schemeClr val="hlink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Arrow Connector 16"/>
          <p:cNvCxnSpPr>
            <a:cxnSpLocks noChangeShapeType="1"/>
          </p:cNvCxnSpPr>
          <p:nvPr/>
        </p:nvCxnSpPr>
        <p:spPr bwMode="auto">
          <a:xfrm>
            <a:off x="5715000" y="4624388"/>
            <a:ext cx="609600" cy="1624012"/>
          </a:xfrm>
          <a:prstGeom prst="straightConnector1">
            <a:avLst/>
          </a:prstGeom>
          <a:noFill/>
          <a:ln w="38100" algn="ctr">
            <a:solidFill>
              <a:schemeClr val="hlink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2514600" y="5257800"/>
            <a:ext cx="2895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FF0000"/>
                </a:solidFill>
              </a:rPr>
              <a:t>Made consistent with </a:t>
            </a:r>
            <a:br>
              <a:rPr lang="en-US" altLang="en-US" sz="2000">
                <a:solidFill>
                  <a:srgbClr val="FF0000"/>
                </a:solidFill>
              </a:rPr>
            </a:br>
            <a:r>
              <a:rPr lang="en-US" altLang="en-US" sz="2000">
                <a:solidFill>
                  <a:srgbClr val="FF0000"/>
                </a:solidFill>
              </a:rPr>
              <a:t>Algorithm’s </a:t>
            </a:r>
            <a:r>
              <a:rPr lang="en-US" altLang="en-US" sz="2000" i="1">
                <a:solidFill>
                  <a:srgbClr val="FF0000"/>
                </a:solidFill>
              </a:rPr>
              <a:t>t</a:t>
            </a:r>
            <a:r>
              <a:rPr lang="en-US" altLang="en-US" sz="2000" i="1" baseline="30000">
                <a:solidFill>
                  <a:srgbClr val="FF0000"/>
                </a:solidFill>
              </a:rPr>
              <a:t>th</a:t>
            </a:r>
            <a:r>
              <a:rPr lang="en-US" altLang="en-US" sz="2000">
                <a:solidFill>
                  <a:srgbClr val="FF0000"/>
                </a:solidFill>
              </a:rPr>
              <a:t> decision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6324600" y="5410200"/>
            <a:ext cx="2895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FF0000"/>
                </a:solidFill>
              </a:rPr>
              <a:t>Other decisions</a:t>
            </a:r>
            <a:br>
              <a:rPr lang="en-US" altLang="en-US" sz="2000">
                <a:solidFill>
                  <a:srgbClr val="FF0000"/>
                </a:solidFill>
              </a:rPr>
            </a:br>
            <a:r>
              <a:rPr lang="en-US" altLang="en-US" sz="2000">
                <a:solidFill>
                  <a:srgbClr val="FF0000"/>
                </a:solidFill>
              </a:rPr>
              <a:t>may change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0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ChangeArrowheads="1"/>
          </p:cNvSpPr>
          <p:nvPr/>
        </p:nvSpPr>
        <p:spPr bwMode="auto">
          <a:xfrm>
            <a:off x="1165225" y="0"/>
            <a:ext cx="684212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Designing the Loop Invariant</a:t>
            </a:r>
          </a:p>
        </p:txBody>
      </p:sp>
      <p:pic>
        <p:nvPicPr>
          <p:cNvPr id="5837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447800"/>
            <a:ext cx="7240588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2" name="Rectangle 18"/>
          <p:cNvSpPr>
            <a:spLocks noChangeArrowheads="1"/>
          </p:cNvSpPr>
          <p:nvPr/>
        </p:nvSpPr>
        <p:spPr bwMode="auto">
          <a:xfrm>
            <a:off x="63500" y="542925"/>
            <a:ext cx="8509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FF66FF"/>
                </a:solidFill>
              </a:rPr>
              <a:t>A</a:t>
            </a:r>
            <a:r>
              <a:rPr lang="en-US" altLang="en-US" sz="2800" baseline="-25000">
                <a:solidFill>
                  <a:srgbClr val="FF66FF"/>
                </a:solidFill>
              </a:rPr>
              <a:t>t+1</a:t>
            </a:r>
            <a:r>
              <a:rPr lang="en-US" altLang="en-US" sz="2800">
                <a:solidFill>
                  <a:srgbClr val="FF66FF"/>
                </a:solidFill>
              </a:rPr>
              <a:t>:</a:t>
            </a:r>
            <a:endParaRPr lang="en-CA" altLang="en-US" sz="2800"/>
          </a:p>
        </p:txBody>
      </p:sp>
      <p:sp>
        <p:nvSpPr>
          <p:cNvPr id="58373" name="Rectangle 7"/>
          <p:cNvSpPr>
            <a:spLocks noChangeArrowheads="1"/>
          </p:cNvSpPr>
          <p:nvPr/>
        </p:nvSpPr>
        <p:spPr bwMode="auto">
          <a:xfrm>
            <a:off x="762000" y="569913"/>
            <a:ext cx="838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CA" altLang="en-US" sz="2800"/>
              <a:t>In the </a:t>
            </a:r>
            <a:r>
              <a:rPr lang="en-US" altLang="en-US" sz="2800">
                <a:solidFill>
                  <a:srgbClr val="FF66FF"/>
                </a:solidFill>
              </a:rPr>
              <a:t>t+1</a:t>
            </a:r>
            <a:r>
              <a:rPr lang="en-US" altLang="en-US" sz="2800" baseline="30000">
                <a:solidFill>
                  <a:srgbClr val="FF66FF"/>
                </a:solidFill>
              </a:rPr>
              <a:t>st</a:t>
            </a:r>
            <a:r>
              <a:rPr lang="en-US" altLang="en-US" sz="2800">
                <a:solidFill>
                  <a:srgbClr val="FF66FF"/>
                </a:solidFill>
              </a:rPr>
              <a:t> </a:t>
            </a:r>
            <a:r>
              <a:rPr lang="en-CA" altLang="en-US" sz="2800"/>
              <a:t>time steps, the algorithm decides </a:t>
            </a:r>
            <a:br>
              <a:rPr lang="en-CA" altLang="en-US" sz="2800"/>
            </a:br>
            <a:r>
              <a:rPr lang="en-CA" altLang="en-US" sz="2800"/>
              <a:t>about the next “best” object.</a:t>
            </a:r>
          </a:p>
        </p:txBody>
      </p:sp>
      <p:pic>
        <p:nvPicPr>
          <p:cNvPr id="58374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2013" y="1476375"/>
            <a:ext cx="781050" cy="65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5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0425" y="1855788"/>
            <a:ext cx="7794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6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3" y="2259013"/>
            <a:ext cx="161925" cy="209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8377" name="Group 99"/>
          <p:cNvGrpSpPr>
            <a:grpSpLocks/>
          </p:cNvGrpSpPr>
          <p:nvPr/>
        </p:nvGrpSpPr>
        <p:grpSpPr bwMode="auto">
          <a:xfrm>
            <a:off x="304800" y="4991100"/>
            <a:ext cx="8115300" cy="1866900"/>
            <a:chOff x="304800" y="4990635"/>
            <a:chExt cx="8115300" cy="1867365"/>
          </a:xfrm>
        </p:grpSpPr>
        <p:sp>
          <p:nvSpPr>
            <p:cNvPr id="58384" name="Rectangle 11"/>
            <p:cNvSpPr>
              <a:spLocks noChangeArrowheads="1"/>
            </p:cNvSpPr>
            <p:nvPr/>
          </p:nvSpPr>
          <p:spPr bwMode="auto">
            <a:xfrm>
              <a:off x="304800" y="4990635"/>
              <a:ext cx="270612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66FF"/>
                  </a:solidFill>
                </a:rPr>
                <a:t>S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t+1 </a:t>
              </a:r>
              <a:r>
                <a:rPr lang="en-US" altLang="en-US" sz="2800">
                  <a:solidFill>
                    <a:srgbClr val="FF66FF"/>
                  </a:solidFill>
                </a:rPr>
                <a:t> </a:t>
              </a:r>
              <a:r>
                <a:rPr lang="en-US" altLang="en-US" sz="2800">
                  <a:solidFill>
                    <a:srgbClr val="FFFF00"/>
                  </a:solidFill>
                </a:rPr>
                <a:t>extends</a:t>
              </a:r>
              <a:r>
                <a:rPr lang="en-US" altLang="en-US" sz="2800">
                  <a:solidFill>
                    <a:srgbClr val="FF66FF"/>
                  </a:solidFill>
                </a:rPr>
                <a:t> A</a:t>
              </a:r>
              <a:r>
                <a:rPr lang="en-US" altLang="en-US" sz="2800" baseline="-25000">
                  <a:solidFill>
                    <a:srgbClr val="FF66FF"/>
                  </a:solidFill>
                </a:rPr>
                <a:t>t+1</a:t>
              </a:r>
              <a:r>
                <a:rPr lang="en-US" altLang="en-US" sz="2800">
                  <a:solidFill>
                    <a:srgbClr val="FF66FF"/>
                  </a:solidFill>
                </a:rPr>
                <a:t>:</a:t>
              </a:r>
              <a:endParaRPr lang="en-CA" altLang="en-US" sz="2800"/>
            </a:p>
          </p:txBody>
        </p:sp>
        <p:pic>
          <p:nvPicPr>
            <p:cNvPr id="58385" name="Picture 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900" y="5495925"/>
              <a:ext cx="7696200" cy="136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" name="Text Box 3"/>
          <p:cNvSpPr txBox="1">
            <a:spLocks noChangeArrowheads="1"/>
          </p:cNvSpPr>
          <p:nvPr/>
        </p:nvSpPr>
        <p:spPr bwMode="auto">
          <a:xfrm>
            <a:off x="1976438" y="3446463"/>
            <a:ext cx="71675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We have not gone wrong. </a:t>
            </a:r>
            <a:br>
              <a:rPr lang="en-US" altLang="en-US"/>
            </a:br>
            <a:r>
              <a:rPr lang="en-US" altLang="en-US"/>
              <a:t>There is at least one optimal solution </a:t>
            </a:r>
            <a:r>
              <a:rPr lang="en-US" altLang="en-US" i="1">
                <a:solidFill>
                  <a:srgbClr val="FF66FF"/>
                </a:solidFill>
              </a:rPr>
              <a:t>S</a:t>
            </a:r>
            <a:r>
              <a:rPr lang="en-US" altLang="en-US" i="1" baseline="-25000">
                <a:solidFill>
                  <a:srgbClr val="FF66FF"/>
                </a:solidFill>
              </a:rPr>
              <a:t>t+1</a:t>
            </a:r>
            <a:r>
              <a:rPr lang="en-US" altLang="en-US"/>
              <a:t> that extends the choices </a:t>
            </a:r>
            <a:r>
              <a:rPr lang="en-US" altLang="en-US" i="1">
                <a:solidFill>
                  <a:srgbClr val="FF66FF"/>
                </a:solidFill>
              </a:rPr>
              <a:t>A</a:t>
            </a:r>
            <a:r>
              <a:rPr lang="en-US" altLang="en-US" i="1" baseline="-25000">
                <a:solidFill>
                  <a:srgbClr val="FF66FF"/>
                </a:solidFill>
              </a:rPr>
              <a:t>t+1  </a:t>
            </a:r>
            <a:r>
              <a:rPr lang="en-US" altLang="en-US"/>
              <a:t>made so far.</a:t>
            </a: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-19050" y="2971800"/>
            <a:ext cx="2609850" cy="1685925"/>
            <a:chOff x="-12" y="234"/>
            <a:chExt cx="1644" cy="1062"/>
          </a:xfrm>
        </p:grpSpPr>
        <p:sp>
          <p:nvSpPr>
            <p:cNvPr id="58380" name="Rectangle 5"/>
            <p:cNvSpPr>
              <a:spLocks noChangeArrowheads="1"/>
            </p:cNvSpPr>
            <p:nvPr/>
          </p:nvSpPr>
          <p:spPr bwMode="auto">
            <a:xfrm>
              <a:off x="-12" y="234"/>
              <a:ext cx="16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Loop Invariant</a:t>
              </a:r>
              <a:endParaRPr lang="en-CA" altLang="en-US">
                <a:solidFill>
                  <a:schemeClr val="accent1"/>
                </a:solidFill>
              </a:endParaRPr>
            </a:p>
          </p:txBody>
        </p:sp>
        <p:grpSp>
          <p:nvGrpSpPr>
            <p:cNvPr id="58381" name="Group 6"/>
            <p:cNvGrpSpPr>
              <a:grpSpLocks/>
            </p:cNvGrpSpPr>
            <p:nvPr/>
          </p:nvGrpSpPr>
          <p:grpSpPr bwMode="auto">
            <a:xfrm>
              <a:off x="96" y="720"/>
              <a:ext cx="1105" cy="576"/>
              <a:chOff x="2303" y="1056"/>
              <a:chExt cx="1105" cy="576"/>
            </a:xfrm>
          </p:grpSpPr>
          <p:sp>
            <p:nvSpPr>
              <p:cNvPr id="58382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2303" y="1056"/>
                <a:ext cx="673" cy="576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1 h 1785"/>
                  <a:gd name="T10" fmla="*/ 0 w 2280"/>
                  <a:gd name="T11" fmla="*/ 1 h 1785"/>
                  <a:gd name="T12" fmla="*/ 0 w 2280"/>
                  <a:gd name="T13" fmla="*/ 1 h 1785"/>
                  <a:gd name="T14" fmla="*/ 0 w 2280"/>
                  <a:gd name="T15" fmla="*/ 1 h 1785"/>
                  <a:gd name="T16" fmla="*/ 0 w 2280"/>
                  <a:gd name="T17" fmla="*/ 1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3" name="Freeform 8" descr="Green marble"/>
              <p:cNvSpPr>
                <a:spLocks noChangeAspect="1"/>
              </p:cNvSpPr>
              <p:nvPr/>
            </p:nvSpPr>
            <p:spPr bwMode="auto">
              <a:xfrm rot="2360341">
                <a:off x="3020" y="1118"/>
                <a:ext cx="388" cy="418"/>
              </a:xfrm>
              <a:custGeom>
                <a:avLst/>
                <a:gdLst>
                  <a:gd name="T0" fmla="*/ 0 w 1312"/>
                  <a:gd name="T1" fmla="*/ 0 h 1296"/>
                  <a:gd name="T2" fmla="*/ 0 w 1312"/>
                  <a:gd name="T3" fmla="*/ 0 h 1296"/>
                  <a:gd name="T4" fmla="*/ 0 w 1312"/>
                  <a:gd name="T5" fmla="*/ 0 h 1296"/>
                  <a:gd name="T6" fmla="*/ 0 w 1312"/>
                  <a:gd name="T7" fmla="*/ 0 h 1296"/>
                  <a:gd name="T8" fmla="*/ 0 w 1312"/>
                  <a:gd name="T9" fmla="*/ 0 h 1296"/>
                  <a:gd name="T10" fmla="*/ 0 w 1312"/>
                  <a:gd name="T11" fmla="*/ 0 h 1296"/>
                  <a:gd name="T12" fmla="*/ 0 w 1312"/>
                  <a:gd name="T13" fmla="*/ 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395" name="Line 16"/>
          <p:cNvSpPr>
            <a:spLocks noChangeShapeType="1"/>
          </p:cNvSpPr>
          <p:nvPr/>
        </p:nvSpPr>
        <p:spPr bwMode="auto">
          <a:xfrm>
            <a:off x="1506538" y="49530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396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397" name="Rectangle 131"/>
          <p:cNvSpPr txBox="1">
            <a:spLocks noChangeArrowheads="1"/>
          </p:cNvSpPr>
          <p:nvPr/>
        </p:nvSpPr>
        <p:spPr bwMode="auto">
          <a:xfrm>
            <a:off x="5334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Changing </a:t>
            </a:r>
            <a:r>
              <a:rPr lang="en-US" altLang="en-US" sz="4400" i="1">
                <a:solidFill>
                  <a:srgbClr val="FF66FF"/>
                </a:solidFill>
              </a:rPr>
              <a:t>S</a:t>
            </a:r>
            <a:r>
              <a:rPr lang="en-US" altLang="en-US" sz="4400" i="1" baseline="-25000">
                <a:solidFill>
                  <a:srgbClr val="FF66FF"/>
                </a:solidFill>
              </a:rPr>
              <a:t>t-1</a:t>
            </a:r>
            <a:r>
              <a:rPr lang="en-US" altLang="en-US" sz="4400" baseline="-25000">
                <a:solidFill>
                  <a:srgbClr val="FF66FF"/>
                </a:solidFill>
              </a:rPr>
              <a:t> </a:t>
            </a:r>
            <a:r>
              <a:rPr lang="en-US" altLang="en-US" sz="4400">
                <a:solidFill>
                  <a:schemeClr val="tx2"/>
                </a:solidFill>
              </a:rPr>
              <a:t>into </a:t>
            </a:r>
            <a:r>
              <a:rPr lang="en-US" altLang="en-US" sz="4400" i="1">
                <a:solidFill>
                  <a:srgbClr val="CC00FF"/>
                </a:solidFill>
              </a:rPr>
              <a:t>S</a:t>
            </a:r>
            <a:r>
              <a:rPr lang="en-US" altLang="en-US" sz="4400" i="1" baseline="-25000">
                <a:solidFill>
                  <a:srgbClr val="CC00FF"/>
                </a:solidFill>
              </a:rPr>
              <a:t>t</a:t>
            </a:r>
            <a:endParaRPr lang="en-US" altLang="en-US" sz="4400" i="1">
              <a:solidFill>
                <a:srgbClr val="CC00FF"/>
              </a:solidFill>
            </a:endParaRP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0988"/>
            <a:chExt cx="9274175" cy="4098925"/>
          </a:xfrm>
        </p:grpSpPr>
        <p:grpSp>
          <p:nvGrpSpPr>
            <p:cNvPr id="59399" name="Group 2"/>
            <p:cNvGrpSpPr>
              <a:grpSpLocks/>
            </p:cNvGrpSpPr>
            <p:nvPr/>
          </p:nvGrpSpPr>
          <p:grpSpPr bwMode="auto">
            <a:xfrm>
              <a:off x="0" y="280988"/>
              <a:ext cx="9274175" cy="4098925"/>
              <a:chOff x="0" y="281064"/>
              <a:chExt cx="9274863" cy="4098151"/>
            </a:xfrm>
          </p:grpSpPr>
          <p:sp>
            <p:nvSpPr>
              <p:cNvPr id="59430" name="Freeform 2" descr="Green marble"/>
              <p:cNvSpPr>
                <a:spLocks/>
              </p:cNvSpPr>
              <p:nvPr/>
            </p:nvSpPr>
            <p:spPr bwMode="auto">
              <a:xfrm>
                <a:off x="194390" y="1200566"/>
                <a:ext cx="8567711" cy="3178649"/>
              </a:xfrm>
              <a:custGeom>
                <a:avLst/>
                <a:gdLst>
                  <a:gd name="T0" fmla="*/ 2147483647 w 9918"/>
                  <a:gd name="T1" fmla="*/ 2147483647 h 12392"/>
                  <a:gd name="T2" fmla="*/ 2147483647 w 9918"/>
                  <a:gd name="T3" fmla="*/ 2147483647 h 12392"/>
                  <a:gd name="T4" fmla="*/ 2147483647 w 9918"/>
                  <a:gd name="T5" fmla="*/ 2147483647 h 12392"/>
                  <a:gd name="T6" fmla="*/ 2147483647 w 9918"/>
                  <a:gd name="T7" fmla="*/ 2147483647 h 12392"/>
                  <a:gd name="T8" fmla="*/ 2147483647 w 9918"/>
                  <a:gd name="T9" fmla="*/ 2147483647 h 12392"/>
                  <a:gd name="T10" fmla="*/ 2147483647 w 9918"/>
                  <a:gd name="T11" fmla="*/ 2147483647 h 12392"/>
                  <a:gd name="T12" fmla="*/ 2147483647 w 9918"/>
                  <a:gd name="T13" fmla="*/ 2147483647 h 12392"/>
                  <a:gd name="T14" fmla="*/ 2147483647 w 9918"/>
                  <a:gd name="T15" fmla="*/ 2147483647 h 12392"/>
                  <a:gd name="T16" fmla="*/ 2147483647 w 9918"/>
                  <a:gd name="T17" fmla="*/ 2147483647 h 12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18" h="12392">
                    <a:moveTo>
                      <a:pt x="6164" y="6032"/>
                    </a:moveTo>
                    <a:cubicBezTo>
                      <a:pt x="7257" y="4980"/>
                      <a:pt x="8651" y="1374"/>
                      <a:pt x="9212" y="539"/>
                    </a:cubicBezTo>
                    <a:cubicBezTo>
                      <a:pt x="9773" y="-296"/>
                      <a:pt x="10306" y="-182"/>
                      <a:pt x="9528" y="1019"/>
                    </a:cubicBezTo>
                    <a:cubicBezTo>
                      <a:pt x="8859" y="1957"/>
                      <a:pt x="7409" y="6042"/>
                      <a:pt x="6315" y="7189"/>
                    </a:cubicBezTo>
                    <a:cubicBezTo>
                      <a:pt x="5221" y="8336"/>
                      <a:pt x="3854" y="7097"/>
                      <a:pt x="2966" y="7899"/>
                    </a:cubicBezTo>
                    <a:cubicBezTo>
                      <a:pt x="2078" y="8703"/>
                      <a:pt x="673" y="11778"/>
                      <a:pt x="227" y="12257"/>
                    </a:cubicBezTo>
                    <a:cubicBezTo>
                      <a:pt x="-219" y="12736"/>
                      <a:pt x="99" y="11872"/>
                      <a:pt x="293" y="10774"/>
                    </a:cubicBezTo>
                    <a:cubicBezTo>
                      <a:pt x="756" y="10021"/>
                      <a:pt x="1840" y="7658"/>
                      <a:pt x="2655" y="6851"/>
                    </a:cubicBezTo>
                    <a:cubicBezTo>
                      <a:pt x="3469" y="6044"/>
                      <a:pt x="5071" y="7084"/>
                      <a:pt x="6164" y="6032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59431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249338" y="281064"/>
                <a:ext cx="1025525" cy="9255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9432" name="Picture 10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2527609"/>
                <a:ext cx="796925" cy="1143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9400" name="Group 10"/>
            <p:cNvGrpSpPr>
              <a:grpSpLocks/>
            </p:cNvGrpSpPr>
            <p:nvPr/>
          </p:nvGrpSpPr>
          <p:grpSpPr bwMode="auto">
            <a:xfrm>
              <a:off x="573088" y="911934"/>
              <a:ext cx="1181100" cy="1066800"/>
              <a:chOff x="1224" y="2539"/>
              <a:chExt cx="2280" cy="1785"/>
            </a:xfrm>
          </p:grpSpPr>
          <p:sp>
            <p:nvSpPr>
              <p:cNvPr id="59417" name="Freeform 11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9418" name="Group 12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59419" name="Group 13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59424" name="Freeform 14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25" name="Freeform 15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26" name="Freeform 16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27" name="Freeform 17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28" name="Freeform 18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29" name="Freeform 19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9420" name="Group 20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59421" name="Freeform 21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22" name="Freeform 22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23" name="Freeform 23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59401" name="Group 3"/>
            <p:cNvGrpSpPr>
              <a:grpSpLocks/>
            </p:cNvGrpSpPr>
            <p:nvPr/>
          </p:nvGrpSpPr>
          <p:grpSpPr bwMode="auto">
            <a:xfrm>
              <a:off x="1998662" y="1986330"/>
              <a:ext cx="1125538" cy="1518870"/>
              <a:chOff x="2013" y="2206"/>
              <a:chExt cx="679" cy="1010"/>
            </a:xfrm>
          </p:grpSpPr>
          <p:sp>
            <p:nvSpPr>
              <p:cNvPr id="59402" name="Freeform 4"/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1 h 1307"/>
                  <a:gd name="T4" fmla="*/ 0 w 525"/>
                  <a:gd name="T5" fmla="*/ 1 h 1307"/>
                  <a:gd name="T6" fmla="*/ 0 w 525"/>
                  <a:gd name="T7" fmla="*/ 1 h 1307"/>
                  <a:gd name="T8" fmla="*/ 0 w 525"/>
                  <a:gd name="T9" fmla="*/ 1 h 1307"/>
                  <a:gd name="T10" fmla="*/ 0 w 525"/>
                  <a:gd name="T11" fmla="*/ 1 h 1307"/>
                  <a:gd name="T12" fmla="*/ 0 w 525"/>
                  <a:gd name="T13" fmla="*/ 1 h 1307"/>
                  <a:gd name="T14" fmla="*/ 0 w 525"/>
                  <a:gd name="T15" fmla="*/ 1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9403" name="Group 5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59404" name="Freeform 6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1 h 485"/>
                    <a:gd name="T16" fmla="*/ 0 w 432"/>
                    <a:gd name="T17" fmla="*/ 1 h 485"/>
                    <a:gd name="T18" fmla="*/ 0 w 432"/>
                    <a:gd name="T19" fmla="*/ 1 h 485"/>
                    <a:gd name="T20" fmla="*/ 0 w 432"/>
                    <a:gd name="T21" fmla="*/ 1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5" name="Freeform 7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1 h 828"/>
                    <a:gd name="T18" fmla="*/ 0 w 500"/>
                    <a:gd name="T19" fmla="*/ 1 h 828"/>
                    <a:gd name="T20" fmla="*/ 0 w 500"/>
                    <a:gd name="T21" fmla="*/ 1 h 828"/>
                    <a:gd name="T22" fmla="*/ 0 w 500"/>
                    <a:gd name="T23" fmla="*/ 1 h 828"/>
                    <a:gd name="T24" fmla="*/ 0 w 500"/>
                    <a:gd name="T25" fmla="*/ 1 h 828"/>
                    <a:gd name="T26" fmla="*/ 0 w 500"/>
                    <a:gd name="T27" fmla="*/ 1 h 828"/>
                    <a:gd name="T28" fmla="*/ 0 w 500"/>
                    <a:gd name="T29" fmla="*/ 1 h 828"/>
                    <a:gd name="T30" fmla="*/ 0 w 500"/>
                    <a:gd name="T31" fmla="*/ 1 h 828"/>
                    <a:gd name="T32" fmla="*/ 0 w 500"/>
                    <a:gd name="T33" fmla="*/ 1 h 828"/>
                    <a:gd name="T34" fmla="*/ 0 w 500"/>
                    <a:gd name="T35" fmla="*/ 1 h 828"/>
                    <a:gd name="T36" fmla="*/ 0 w 500"/>
                    <a:gd name="T37" fmla="*/ 1 h 828"/>
                    <a:gd name="T38" fmla="*/ 0 w 500"/>
                    <a:gd name="T39" fmla="*/ 1 h 828"/>
                    <a:gd name="T40" fmla="*/ 0 w 500"/>
                    <a:gd name="T41" fmla="*/ 1 h 828"/>
                    <a:gd name="T42" fmla="*/ 0 w 500"/>
                    <a:gd name="T43" fmla="*/ 1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6" name="Freeform 8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1 h 895"/>
                    <a:gd name="T14" fmla="*/ 0 w 265"/>
                    <a:gd name="T15" fmla="*/ 1 h 895"/>
                    <a:gd name="T16" fmla="*/ 0 w 265"/>
                    <a:gd name="T17" fmla="*/ 1 h 895"/>
                    <a:gd name="T18" fmla="*/ 0 w 265"/>
                    <a:gd name="T19" fmla="*/ 1 h 895"/>
                    <a:gd name="T20" fmla="*/ 0 w 265"/>
                    <a:gd name="T21" fmla="*/ 1 h 895"/>
                    <a:gd name="T22" fmla="*/ 0 w 265"/>
                    <a:gd name="T23" fmla="*/ 1 h 895"/>
                    <a:gd name="T24" fmla="*/ 0 w 265"/>
                    <a:gd name="T25" fmla="*/ 1 h 895"/>
                    <a:gd name="T26" fmla="*/ 0 w 265"/>
                    <a:gd name="T27" fmla="*/ 1 h 895"/>
                    <a:gd name="T28" fmla="*/ 0 w 265"/>
                    <a:gd name="T29" fmla="*/ 1 h 895"/>
                    <a:gd name="T30" fmla="*/ 0 w 265"/>
                    <a:gd name="T31" fmla="*/ 1 h 895"/>
                    <a:gd name="T32" fmla="*/ 0 w 265"/>
                    <a:gd name="T33" fmla="*/ 1 h 895"/>
                    <a:gd name="T34" fmla="*/ 0 w 265"/>
                    <a:gd name="T35" fmla="*/ 1 h 895"/>
                    <a:gd name="T36" fmla="*/ 0 w 265"/>
                    <a:gd name="T37" fmla="*/ 1 h 895"/>
                    <a:gd name="T38" fmla="*/ 0 w 265"/>
                    <a:gd name="T39" fmla="*/ 1 h 895"/>
                    <a:gd name="T40" fmla="*/ 0 w 265"/>
                    <a:gd name="T41" fmla="*/ 1 h 895"/>
                    <a:gd name="T42" fmla="*/ 0 w 265"/>
                    <a:gd name="T43" fmla="*/ 1 h 895"/>
                    <a:gd name="T44" fmla="*/ 0 w 265"/>
                    <a:gd name="T45" fmla="*/ 1 h 895"/>
                    <a:gd name="T46" fmla="*/ 0 w 265"/>
                    <a:gd name="T47" fmla="*/ 1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7" name="Freeform 9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1 h 1160"/>
                    <a:gd name="T10" fmla="*/ 0 w 383"/>
                    <a:gd name="T11" fmla="*/ 1 h 1160"/>
                    <a:gd name="T12" fmla="*/ 0 w 383"/>
                    <a:gd name="T13" fmla="*/ 1 h 1160"/>
                    <a:gd name="T14" fmla="*/ 0 w 383"/>
                    <a:gd name="T15" fmla="*/ 1 h 1160"/>
                    <a:gd name="T16" fmla="*/ 0 w 383"/>
                    <a:gd name="T17" fmla="*/ 2 h 1160"/>
                    <a:gd name="T18" fmla="*/ 0 w 383"/>
                    <a:gd name="T19" fmla="*/ 2 h 1160"/>
                    <a:gd name="T20" fmla="*/ 0 w 383"/>
                    <a:gd name="T21" fmla="*/ 2 h 1160"/>
                    <a:gd name="T22" fmla="*/ 0 w 383"/>
                    <a:gd name="T23" fmla="*/ 2 h 1160"/>
                    <a:gd name="T24" fmla="*/ 0 w 383"/>
                    <a:gd name="T25" fmla="*/ 2 h 1160"/>
                    <a:gd name="T26" fmla="*/ 0 w 383"/>
                    <a:gd name="T27" fmla="*/ 2 h 1160"/>
                    <a:gd name="T28" fmla="*/ 0 w 383"/>
                    <a:gd name="T29" fmla="*/ 2 h 1160"/>
                    <a:gd name="T30" fmla="*/ 0 w 383"/>
                    <a:gd name="T31" fmla="*/ 2 h 1160"/>
                    <a:gd name="T32" fmla="*/ 0 w 383"/>
                    <a:gd name="T33" fmla="*/ 2 h 1160"/>
                    <a:gd name="T34" fmla="*/ 0 w 383"/>
                    <a:gd name="T35" fmla="*/ 2 h 1160"/>
                    <a:gd name="T36" fmla="*/ 0 w 383"/>
                    <a:gd name="T37" fmla="*/ 2 h 1160"/>
                    <a:gd name="T38" fmla="*/ 0 w 383"/>
                    <a:gd name="T39" fmla="*/ 1 h 1160"/>
                    <a:gd name="T40" fmla="*/ 0 w 383"/>
                    <a:gd name="T41" fmla="*/ 1 h 1160"/>
                    <a:gd name="T42" fmla="*/ 0 w 383"/>
                    <a:gd name="T43" fmla="*/ 1 h 1160"/>
                    <a:gd name="T44" fmla="*/ 0 w 383"/>
                    <a:gd name="T45" fmla="*/ 1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8" name="Freeform 10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1 h 1027"/>
                    <a:gd name="T14" fmla="*/ 0 w 461"/>
                    <a:gd name="T15" fmla="*/ 1 h 1027"/>
                    <a:gd name="T16" fmla="*/ 0 w 461"/>
                    <a:gd name="T17" fmla="*/ 1 h 1027"/>
                    <a:gd name="T18" fmla="*/ 0 w 461"/>
                    <a:gd name="T19" fmla="*/ 2 h 1027"/>
                    <a:gd name="T20" fmla="*/ 0 w 461"/>
                    <a:gd name="T21" fmla="*/ 2 h 1027"/>
                    <a:gd name="T22" fmla="*/ 0 w 461"/>
                    <a:gd name="T23" fmla="*/ 2 h 1027"/>
                    <a:gd name="T24" fmla="*/ 0 w 461"/>
                    <a:gd name="T25" fmla="*/ 2 h 1027"/>
                    <a:gd name="T26" fmla="*/ 0 w 461"/>
                    <a:gd name="T27" fmla="*/ 2 h 1027"/>
                    <a:gd name="T28" fmla="*/ 0 w 461"/>
                    <a:gd name="T29" fmla="*/ 2 h 1027"/>
                    <a:gd name="T30" fmla="*/ 0 w 461"/>
                    <a:gd name="T31" fmla="*/ 2 h 1027"/>
                    <a:gd name="T32" fmla="*/ 0 w 461"/>
                    <a:gd name="T33" fmla="*/ 2 h 1027"/>
                    <a:gd name="T34" fmla="*/ 0 w 461"/>
                    <a:gd name="T35" fmla="*/ 2 h 1027"/>
                    <a:gd name="T36" fmla="*/ 0 w 461"/>
                    <a:gd name="T37" fmla="*/ 2 h 1027"/>
                    <a:gd name="T38" fmla="*/ 0 w 461"/>
                    <a:gd name="T39" fmla="*/ 2 h 1027"/>
                    <a:gd name="T40" fmla="*/ 0 w 461"/>
                    <a:gd name="T41" fmla="*/ 2 h 1027"/>
                    <a:gd name="T42" fmla="*/ 0 w 461"/>
                    <a:gd name="T43" fmla="*/ 1 h 1027"/>
                    <a:gd name="T44" fmla="*/ 0 w 461"/>
                    <a:gd name="T45" fmla="*/ 1 h 1027"/>
                    <a:gd name="T46" fmla="*/ 0 w 461"/>
                    <a:gd name="T47" fmla="*/ 1 h 1027"/>
                    <a:gd name="T48" fmla="*/ 0 w 461"/>
                    <a:gd name="T49" fmla="*/ 1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9" name="Freeform 11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1 h 563"/>
                    <a:gd name="T28" fmla="*/ 0 w 827"/>
                    <a:gd name="T29" fmla="*/ 1 h 563"/>
                    <a:gd name="T30" fmla="*/ 0 w 827"/>
                    <a:gd name="T31" fmla="*/ 1 h 563"/>
                    <a:gd name="T32" fmla="*/ 0 w 827"/>
                    <a:gd name="T33" fmla="*/ 1 h 563"/>
                    <a:gd name="T34" fmla="*/ 0 w 827"/>
                    <a:gd name="T35" fmla="*/ 1 h 563"/>
                    <a:gd name="T36" fmla="*/ 0 w 827"/>
                    <a:gd name="T37" fmla="*/ 1 h 563"/>
                    <a:gd name="T38" fmla="*/ 0 w 827"/>
                    <a:gd name="T39" fmla="*/ 1 h 563"/>
                    <a:gd name="T40" fmla="*/ 0 w 827"/>
                    <a:gd name="T41" fmla="*/ 1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0" name="Freeform 12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1 h 606"/>
                    <a:gd name="T4" fmla="*/ 0 w 856"/>
                    <a:gd name="T5" fmla="*/ 1 h 606"/>
                    <a:gd name="T6" fmla="*/ 0 w 856"/>
                    <a:gd name="T7" fmla="*/ 1 h 606"/>
                    <a:gd name="T8" fmla="*/ 0 w 856"/>
                    <a:gd name="T9" fmla="*/ 1 h 606"/>
                    <a:gd name="T10" fmla="*/ 0 w 856"/>
                    <a:gd name="T11" fmla="*/ 1 h 606"/>
                    <a:gd name="T12" fmla="*/ 0 w 856"/>
                    <a:gd name="T13" fmla="*/ 1 h 606"/>
                    <a:gd name="T14" fmla="*/ 0 w 856"/>
                    <a:gd name="T15" fmla="*/ 1 h 606"/>
                    <a:gd name="T16" fmla="*/ 0 w 856"/>
                    <a:gd name="T17" fmla="*/ 1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1 h 606"/>
                    <a:gd name="T80" fmla="*/ 0 w 856"/>
                    <a:gd name="T81" fmla="*/ 1 h 606"/>
                    <a:gd name="T82" fmla="*/ 0 w 856"/>
                    <a:gd name="T83" fmla="*/ 1 h 606"/>
                    <a:gd name="T84" fmla="*/ 0 w 856"/>
                    <a:gd name="T85" fmla="*/ 1 h 606"/>
                    <a:gd name="T86" fmla="*/ 0 w 856"/>
                    <a:gd name="T87" fmla="*/ 1 h 606"/>
                    <a:gd name="T88" fmla="*/ 0 w 856"/>
                    <a:gd name="T89" fmla="*/ 1 h 606"/>
                    <a:gd name="T90" fmla="*/ 0 w 856"/>
                    <a:gd name="T91" fmla="*/ 1 h 606"/>
                    <a:gd name="T92" fmla="*/ 0 w 856"/>
                    <a:gd name="T93" fmla="*/ 1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1" name="Oval 13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9412" name="Oval 14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9413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9414" name="Oval 1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9415" name="Oval 17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/>
                  <a:endParaRPr lang="en-US" altLang="en-US" sz="2400"/>
                </a:p>
              </p:txBody>
            </p:sp>
            <p:sp>
              <p:nvSpPr>
                <p:cNvPr id="59416" name="Oval 18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8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60464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60465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66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0419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0" name="Line 16"/>
          <p:cNvSpPr>
            <a:spLocks noChangeShapeType="1"/>
          </p:cNvSpPr>
          <p:nvPr/>
        </p:nvSpPr>
        <p:spPr bwMode="auto">
          <a:xfrm>
            <a:off x="1506538" y="49530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0421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6" name="Rectangle 13"/>
          <p:cNvSpPr>
            <a:spLocks noChangeArrowheads="1"/>
          </p:cNvSpPr>
          <p:nvPr/>
        </p:nvSpPr>
        <p:spPr bwMode="auto">
          <a:xfrm>
            <a:off x="1166813" y="9144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In order to make progress,</a:t>
            </a:r>
            <a:br>
              <a:rPr lang="en-US" altLang="en-US"/>
            </a:br>
            <a:r>
              <a:rPr lang="en-US" altLang="en-US"/>
              <a:t>we may head in one direction.</a:t>
            </a:r>
          </a:p>
        </p:txBody>
      </p:sp>
      <p:grpSp>
        <p:nvGrpSpPr>
          <p:cNvPr id="106504" name="Group 204"/>
          <p:cNvGrpSpPr>
            <a:grpSpLocks/>
          </p:cNvGrpSpPr>
          <p:nvPr/>
        </p:nvGrpSpPr>
        <p:grpSpPr bwMode="auto">
          <a:xfrm>
            <a:off x="6172200" y="863600"/>
            <a:ext cx="1114425" cy="1066800"/>
            <a:chOff x="528" y="3264"/>
            <a:chExt cx="907" cy="907"/>
          </a:xfrm>
        </p:grpSpPr>
        <p:grpSp>
          <p:nvGrpSpPr>
            <p:cNvPr id="60444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0451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452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0458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9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60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61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62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63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453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140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54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55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140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56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57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60445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0446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0449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4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0450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0447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48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45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9" name="AutoShape 129"/>
          <p:cNvSpPr>
            <a:spLocks noChangeArrowheads="1"/>
          </p:cNvSpPr>
          <p:nvPr/>
        </p:nvSpPr>
        <p:spPr bwMode="auto">
          <a:xfrm>
            <a:off x="1371600" y="3581400"/>
            <a:ext cx="7620000" cy="2438400"/>
          </a:xfrm>
          <a:prstGeom prst="wedgeRoundRectCallout">
            <a:avLst>
              <a:gd name="adj1" fmla="val -11407"/>
              <a:gd name="adj2" fmla="val -6888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My little brother made a decision about </a:t>
            </a:r>
            <a:r>
              <a:rPr lang="en-US" altLang="en-US">
                <a:solidFill>
                  <a:srgbClr val="9900CC"/>
                </a:solidFill>
              </a:rPr>
              <a:t>Obj</a:t>
            </a:r>
            <a:r>
              <a:rPr lang="en-US" altLang="en-US" baseline="-25000">
                <a:solidFill>
                  <a:srgbClr val="9900CC"/>
                </a:solidFill>
              </a:rPr>
              <a:t>t</a:t>
            </a:r>
            <a:r>
              <a:rPr lang="en-US" altLang="en-US"/>
              <a:t>.</a:t>
            </a:r>
            <a:br>
              <a:rPr lang="en-US" altLang="en-US"/>
            </a:br>
            <a:r>
              <a:rPr lang="en-US" altLang="en-US"/>
              <a:t>I must first tell the Fairy Godmother to make this same decision about </a:t>
            </a:r>
            <a:r>
              <a:rPr lang="en-US" altLang="en-US">
                <a:solidFill>
                  <a:srgbClr val="9900CC"/>
                </a:solidFill>
              </a:rPr>
              <a:t>Obj</a:t>
            </a:r>
            <a:r>
              <a:rPr lang="en-US" altLang="en-US" baseline="-25000">
                <a:solidFill>
                  <a:srgbClr val="9900CC"/>
                </a:solidFill>
              </a:rPr>
              <a:t>t</a:t>
            </a:r>
            <a:r>
              <a:rPr lang="en-US" altLang="en-US"/>
              <a:t>.</a:t>
            </a:r>
          </a:p>
        </p:txBody>
      </p: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830388" y="5257800"/>
            <a:ext cx="79232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CC00FF"/>
                </a:solidFill>
              </a:rPr>
              <a:t>S’</a:t>
            </a:r>
            <a:r>
              <a:rPr lang="en-US" altLang="en-US" baseline="-25000">
                <a:solidFill>
                  <a:srgbClr val="CC00FF"/>
                </a:solidFill>
              </a:rPr>
              <a:t>t </a:t>
            </a:r>
            <a:r>
              <a:rPr lang="en-US" altLang="en-US"/>
              <a:t> =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>
                <a:solidFill>
                  <a:srgbClr val="FF66FF"/>
                </a:solidFill>
              </a:rPr>
              <a:t> </a:t>
            </a:r>
            <a:r>
              <a:rPr lang="en-US" altLang="en-US" baseline="-25000">
                <a:solidFill>
                  <a:srgbClr val="FF66FF"/>
                </a:solidFill>
              </a:rPr>
              <a:t> </a:t>
            </a:r>
            <a:r>
              <a:rPr lang="en-US" altLang="en-US"/>
              <a:t>+ </a:t>
            </a:r>
            <a:r>
              <a:rPr lang="en-US" altLang="en-US">
                <a:solidFill>
                  <a:srgbClr val="CC00FF"/>
                </a:solidFill>
              </a:rPr>
              <a:t>A</a:t>
            </a:r>
            <a:r>
              <a:rPr lang="en-US" altLang="en-US" baseline="-25000">
                <a:solidFill>
                  <a:srgbClr val="CC00FF"/>
                </a:solidFill>
              </a:rPr>
              <a:t>t</a:t>
            </a:r>
            <a:r>
              <a:rPr lang="en-US" altLang="en-US"/>
              <a:t>’s decision made about </a:t>
            </a:r>
            <a:r>
              <a:rPr lang="en-US" altLang="en-US">
                <a:solidFill>
                  <a:srgbClr val="9900CC"/>
                </a:solidFill>
              </a:rPr>
              <a:t>Obj</a:t>
            </a:r>
            <a:r>
              <a:rPr lang="en-US" altLang="en-US" baseline="-25000">
                <a:solidFill>
                  <a:srgbClr val="9900CC"/>
                </a:solidFill>
              </a:rPr>
              <a:t>t</a:t>
            </a:r>
            <a:r>
              <a:rPr lang="en-US" altLang="en-US"/>
              <a:t>.</a:t>
            </a:r>
          </a:p>
        </p:txBody>
      </p:sp>
      <p:sp>
        <p:nvSpPr>
          <p:cNvPr id="60427" name="Rectangle 131"/>
          <p:cNvSpPr txBox="1">
            <a:spLocks noChangeArrowheads="1"/>
          </p:cNvSpPr>
          <p:nvPr/>
        </p:nvSpPr>
        <p:spPr bwMode="auto">
          <a:xfrm>
            <a:off x="5334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Changing </a:t>
            </a:r>
            <a:r>
              <a:rPr lang="en-US" altLang="en-US" sz="4400" i="1">
                <a:solidFill>
                  <a:srgbClr val="FF66FF"/>
                </a:solidFill>
              </a:rPr>
              <a:t>S</a:t>
            </a:r>
            <a:r>
              <a:rPr lang="en-US" altLang="en-US" sz="4400" i="1" baseline="-25000">
                <a:solidFill>
                  <a:srgbClr val="FF66FF"/>
                </a:solidFill>
              </a:rPr>
              <a:t>t-1</a:t>
            </a:r>
            <a:r>
              <a:rPr lang="en-US" altLang="en-US" sz="4400" baseline="-25000">
                <a:solidFill>
                  <a:srgbClr val="FF66FF"/>
                </a:solidFill>
              </a:rPr>
              <a:t> </a:t>
            </a:r>
            <a:r>
              <a:rPr lang="en-US" altLang="en-US" sz="4400">
                <a:solidFill>
                  <a:schemeClr val="tx2"/>
                </a:solidFill>
              </a:rPr>
              <a:t>into </a:t>
            </a:r>
            <a:r>
              <a:rPr lang="en-US" altLang="en-US" sz="4400" i="1">
                <a:solidFill>
                  <a:srgbClr val="CC00FF"/>
                </a:solidFill>
              </a:rPr>
              <a:t>S</a:t>
            </a:r>
            <a:r>
              <a:rPr lang="en-US" altLang="en-US" sz="4400" i="1" baseline="-25000">
                <a:solidFill>
                  <a:srgbClr val="CC00FF"/>
                </a:solidFill>
              </a:rPr>
              <a:t>t</a:t>
            </a:r>
            <a:endParaRPr lang="en-US" altLang="en-US" sz="4400" i="1">
              <a:solidFill>
                <a:srgbClr val="CC00FF"/>
              </a:solidFill>
            </a:endParaRPr>
          </a:p>
        </p:txBody>
      </p:sp>
      <p:grpSp>
        <p:nvGrpSpPr>
          <p:cNvPr id="84" name="Group 3"/>
          <p:cNvGrpSpPr>
            <a:grpSpLocks/>
          </p:cNvGrpSpPr>
          <p:nvPr/>
        </p:nvGrpSpPr>
        <p:grpSpPr bwMode="auto">
          <a:xfrm>
            <a:off x="1998663" y="1985963"/>
            <a:ext cx="1125537" cy="1519237"/>
            <a:chOff x="2013" y="2206"/>
            <a:chExt cx="679" cy="1010"/>
          </a:xfrm>
        </p:grpSpPr>
        <p:sp>
          <p:nvSpPr>
            <p:cNvPr id="60429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1 h 1307"/>
                <a:gd name="T4" fmla="*/ 0 w 525"/>
                <a:gd name="T5" fmla="*/ 1 h 1307"/>
                <a:gd name="T6" fmla="*/ 0 w 525"/>
                <a:gd name="T7" fmla="*/ 1 h 1307"/>
                <a:gd name="T8" fmla="*/ 0 w 525"/>
                <a:gd name="T9" fmla="*/ 1 h 1307"/>
                <a:gd name="T10" fmla="*/ 0 w 525"/>
                <a:gd name="T11" fmla="*/ 1 h 1307"/>
                <a:gd name="T12" fmla="*/ 0 w 525"/>
                <a:gd name="T13" fmla="*/ 1 h 1307"/>
                <a:gd name="T14" fmla="*/ 0 w 525"/>
                <a:gd name="T15" fmla="*/ 1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430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60431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1 h 485"/>
                  <a:gd name="T16" fmla="*/ 0 w 432"/>
                  <a:gd name="T17" fmla="*/ 1 h 485"/>
                  <a:gd name="T18" fmla="*/ 0 w 432"/>
                  <a:gd name="T19" fmla="*/ 1 h 485"/>
                  <a:gd name="T20" fmla="*/ 0 w 432"/>
                  <a:gd name="T21" fmla="*/ 1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32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1 h 828"/>
                  <a:gd name="T18" fmla="*/ 0 w 500"/>
                  <a:gd name="T19" fmla="*/ 1 h 828"/>
                  <a:gd name="T20" fmla="*/ 0 w 500"/>
                  <a:gd name="T21" fmla="*/ 1 h 828"/>
                  <a:gd name="T22" fmla="*/ 0 w 500"/>
                  <a:gd name="T23" fmla="*/ 1 h 828"/>
                  <a:gd name="T24" fmla="*/ 0 w 500"/>
                  <a:gd name="T25" fmla="*/ 1 h 828"/>
                  <a:gd name="T26" fmla="*/ 0 w 500"/>
                  <a:gd name="T27" fmla="*/ 1 h 828"/>
                  <a:gd name="T28" fmla="*/ 0 w 500"/>
                  <a:gd name="T29" fmla="*/ 1 h 828"/>
                  <a:gd name="T30" fmla="*/ 0 w 500"/>
                  <a:gd name="T31" fmla="*/ 1 h 828"/>
                  <a:gd name="T32" fmla="*/ 0 w 500"/>
                  <a:gd name="T33" fmla="*/ 1 h 828"/>
                  <a:gd name="T34" fmla="*/ 0 w 500"/>
                  <a:gd name="T35" fmla="*/ 1 h 828"/>
                  <a:gd name="T36" fmla="*/ 0 w 500"/>
                  <a:gd name="T37" fmla="*/ 1 h 828"/>
                  <a:gd name="T38" fmla="*/ 0 w 500"/>
                  <a:gd name="T39" fmla="*/ 1 h 828"/>
                  <a:gd name="T40" fmla="*/ 0 w 500"/>
                  <a:gd name="T41" fmla="*/ 1 h 828"/>
                  <a:gd name="T42" fmla="*/ 0 w 500"/>
                  <a:gd name="T43" fmla="*/ 1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33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1 h 895"/>
                  <a:gd name="T14" fmla="*/ 0 w 265"/>
                  <a:gd name="T15" fmla="*/ 1 h 895"/>
                  <a:gd name="T16" fmla="*/ 0 w 265"/>
                  <a:gd name="T17" fmla="*/ 1 h 895"/>
                  <a:gd name="T18" fmla="*/ 0 w 265"/>
                  <a:gd name="T19" fmla="*/ 1 h 895"/>
                  <a:gd name="T20" fmla="*/ 0 w 265"/>
                  <a:gd name="T21" fmla="*/ 1 h 895"/>
                  <a:gd name="T22" fmla="*/ 0 w 265"/>
                  <a:gd name="T23" fmla="*/ 1 h 895"/>
                  <a:gd name="T24" fmla="*/ 0 w 265"/>
                  <a:gd name="T25" fmla="*/ 1 h 895"/>
                  <a:gd name="T26" fmla="*/ 0 w 265"/>
                  <a:gd name="T27" fmla="*/ 1 h 895"/>
                  <a:gd name="T28" fmla="*/ 0 w 265"/>
                  <a:gd name="T29" fmla="*/ 1 h 895"/>
                  <a:gd name="T30" fmla="*/ 0 w 265"/>
                  <a:gd name="T31" fmla="*/ 1 h 895"/>
                  <a:gd name="T32" fmla="*/ 0 w 265"/>
                  <a:gd name="T33" fmla="*/ 1 h 895"/>
                  <a:gd name="T34" fmla="*/ 0 w 265"/>
                  <a:gd name="T35" fmla="*/ 1 h 895"/>
                  <a:gd name="T36" fmla="*/ 0 w 265"/>
                  <a:gd name="T37" fmla="*/ 1 h 895"/>
                  <a:gd name="T38" fmla="*/ 0 w 265"/>
                  <a:gd name="T39" fmla="*/ 1 h 895"/>
                  <a:gd name="T40" fmla="*/ 0 w 265"/>
                  <a:gd name="T41" fmla="*/ 1 h 895"/>
                  <a:gd name="T42" fmla="*/ 0 w 265"/>
                  <a:gd name="T43" fmla="*/ 1 h 895"/>
                  <a:gd name="T44" fmla="*/ 0 w 265"/>
                  <a:gd name="T45" fmla="*/ 1 h 895"/>
                  <a:gd name="T46" fmla="*/ 0 w 265"/>
                  <a:gd name="T47" fmla="*/ 1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34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1 h 1160"/>
                  <a:gd name="T10" fmla="*/ 0 w 383"/>
                  <a:gd name="T11" fmla="*/ 1 h 1160"/>
                  <a:gd name="T12" fmla="*/ 0 w 383"/>
                  <a:gd name="T13" fmla="*/ 1 h 1160"/>
                  <a:gd name="T14" fmla="*/ 0 w 383"/>
                  <a:gd name="T15" fmla="*/ 1 h 1160"/>
                  <a:gd name="T16" fmla="*/ 0 w 383"/>
                  <a:gd name="T17" fmla="*/ 2 h 1160"/>
                  <a:gd name="T18" fmla="*/ 0 w 383"/>
                  <a:gd name="T19" fmla="*/ 2 h 1160"/>
                  <a:gd name="T20" fmla="*/ 0 w 383"/>
                  <a:gd name="T21" fmla="*/ 2 h 1160"/>
                  <a:gd name="T22" fmla="*/ 0 w 383"/>
                  <a:gd name="T23" fmla="*/ 2 h 1160"/>
                  <a:gd name="T24" fmla="*/ 0 w 383"/>
                  <a:gd name="T25" fmla="*/ 2 h 1160"/>
                  <a:gd name="T26" fmla="*/ 0 w 383"/>
                  <a:gd name="T27" fmla="*/ 2 h 1160"/>
                  <a:gd name="T28" fmla="*/ 0 w 383"/>
                  <a:gd name="T29" fmla="*/ 2 h 1160"/>
                  <a:gd name="T30" fmla="*/ 0 w 383"/>
                  <a:gd name="T31" fmla="*/ 2 h 1160"/>
                  <a:gd name="T32" fmla="*/ 0 w 383"/>
                  <a:gd name="T33" fmla="*/ 2 h 1160"/>
                  <a:gd name="T34" fmla="*/ 0 w 383"/>
                  <a:gd name="T35" fmla="*/ 2 h 1160"/>
                  <a:gd name="T36" fmla="*/ 0 w 383"/>
                  <a:gd name="T37" fmla="*/ 2 h 1160"/>
                  <a:gd name="T38" fmla="*/ 0 w 383"/>
                  <a:gd name="T39" fmla="*/ 1 h 1160"/>
                  <a:gd name="T40" fmla="*/ 0 w 383"/>
                  <a:gd name="T41" fmla="*/ 1 h 1160"/>
                  <a:gd name="T42" fmla="*/ 0 w 383"/>
                  <a:gd name="T43" fmla="*/ 1 h 1160"/>
                  <a:gd name="T44" fmla="*/ 0 w 383"/>
                  <a:gd name="T45" fmla="*/ 1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35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1 h 1027"/>
                  <a:gd name="T14" fmla="*/ 0 w 461"/>
                  <a:gd name="T15" fmla="*/ 1 h 1027"/>
                  <a:gd name="T16" fmla="*/ 0 w 461"/>
                  <a:gd name="T17" fmla="*/ 1 h 1027"/>
                  <a:gd name="T18" fmla="*/ 0 w 461"/>
                  <a:gd name="T19" fmla="*/ 2 h 1027"/>
                  <a:gd name="T20" fmla="*/ 0 w 461"/>
                  <a:gd name="T21" fmla="*/ 2 h 1027"/>
                  <a:gd name="T22" fmla="*/ 0 w 461"/>
                  <a:gd name="T23" fmla="*/ 2 h 1027"/>
                  <a:gd name="T24" fmla="*/ 0 w 461"/>
                  <a:gd name="T25" fmla="*/ 2 h 1027"/>
                  <a:gd name="T26" fmla="*/ 0 w 461"/>
                  <a:gd name="T27" fmla="*/ 2 h 1027"/>
                  <a:gd name="T28" fmla="*/ 0 w 461"/>
                  <a:gd name="T29" fmla="*/ 2 h 1027"/>
                  <a:gd name="T30" fmla="*/ 0 w 461"/>
                  <a:gd name="T31" fmla="*/ 2 h 1027"/>
                  <a:gd name="T32" fmla="*/ 0 w 461"/>
                  <a:gd name="T33" fmla="*/ 2 h 1027"/>
                  <a:gd name="T34" fmla="*/ 0 w 461"/>
                  <a:gd name="T35" fmla="*/ 2 h 1027"/>
                  <a:gd name="T36" fmla="*/ 0 w 461"/>
                  <a:gd name="T37" fmla="*/ 2 h 1027"/>
                  <a:gd name="T38" fmla="*/ 0 w 461"/>
                  <a:gd name="T39" fmla="*/ 2 h 1027"/>
                  <a:gd name="T40" fmla="*/ 0 w 461"/>
                  <a:gd name="T41" fmla="*/ 2 h 1027"/>
                  <a:gd name="T42" fmla="*/ 0 w 461"/>
                  <a:gd name="T43" fmla="*/ 1 h 1027"/>
                  <a:gd name="T44" fmla="*/ 0 w 461"/>
                  <a:gd name="T45" fmla="*/ 1 h 1027"/>
                  <a:gd name="T46" fmla="*/ 0 w 461"/>
                  <a:gd name="T47" fmla="*/ 1 h 1027"/>
                  <a:gd name="T48" fmla="*/ 0 w 461"/>
                  <a:gd name="T49" fmla="*/ 1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36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1 h 563"/>
                  <a:gd name="T28" fmla="*/ 0 w 827"/>
                  <a:gd name="T29" fmla="*/ 1 h 563"/>
                  <a:gd name="T30" fmla="*/ 0 w 827"/>
                  <a:gd name="T31" fmla="*/ 1 h 563"/>
                  <a:gd name="T32" fmla="*/ 0 w 827"/>
                  <a:gd name="T33" fmla="*/ 1 h 563"/>
                  <a:gd name="T34" fmla="*/ 0 w 827"/>
                  <a:gd name="T35" fmla="*/ 1 h 563"/>
                  <a:gd name="T36" fmla="*/ 0 w 827"/>
                  <a:gd name="T37" fmla="*/ 1 h 563"/>
                  <a:gd name="T38" fmla="*/ 0 w 827"/>
                  <a:gd name="T39" fmla="*/ 1 h 563"/>
                  <a:gd name="T40" fmla="*/ 0 w 827"/>
                  <a:gd name="T41" fmla="*/ 1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37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1 h 606"/>
                  <a:gd name="T4" fmla="*/ 0 w 856"/>
                  <a:gd name="T5" fmla="*/ 1 h 606"/>
                  <a:gd name="T6" fmla="*/ 0 w 856"/>
                  <a:gd name="T7" fmla="*/ 1 h 606"/>
                  <a:gd name="T8" fmla="*/ 0 w 856"/>
                  <a:gd name="T9" fmla="*/ 1 h 606"/>
                  <a:gd name="T10" fmla="*/ 0 w 856"/>
                  <a:gd name="T11" fmla="*/ 1 h 606"/>
                  <a:gd name="T12" fmla="*/ 0 w 856"/>
                  <a:gd name="T13" fmla="*/ 1 h 606"/>
                  <a:gd name="T14" fmla="*/ 0 w 856"/>
                  <a:gd name="T15" fmla="*/ 1 h 606"/>
                  <a:gd name="T16" fmla="*/ 0 w 856"/>
                  <a:gd name="T17" fmla="*/ 1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1 h 606"/>
                  <a:gd name="T80" fmla="*/ 0 w 856"/>
                  <a:gd name="T81" fmla="*/ 1 h 606"/>
                  <a:gd name="T82" fmla="*/ 0 w 856"/>
                  <a:gd name="T83" fmla="*/ 1 h 606"/>
                  <a:gd name="T84" fmla="*/ 0 w 856"/>
                  <a:gd name="T85" fmla="*/ 1 h 606"/>
                  <a:gd name="T86" fmla="*/ 0 w 856"/>
                  <a:gd name="T87" fmla="*/ 1 h 606"/>
                  <a:gd name="T88" fmla="*/ 0 w 856"/>
                  <a:gd name="T89" fmla="*/ 1 h 606"/>
                  <a:gd name="T90" fmla="*/ 0 w 856"/>
                  <a:gd name="T91" fmla="*/ 1 h 606"/>
                  <a:gd name="T92" fmla="*/ 0 w 856"/>
                  <a:gd name="T93" fmla="*/ 1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38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0439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044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044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0442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US" altLang="en-US" sz="2400"/>
              </a:p>
            </p:txBody>
          </p:sp>
          <p:sp>
            <p:nvSpPr>
              <p:cNvPr id="60443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6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6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1.23959E-6 L 0.2283 -0.12234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06" y="-61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59" grpId="0" animBg="1"/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Two Example Algorithms</a:t>
            </a:r>
            <a:endParaRPr lang="en-CA" altLang="en-US" smtClean="0"/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7772400" cy="2971800"/>
          </a:xfrm>
        </p:spPr>
        <p:txBody>
          <a:bodyPr/>
          <a:lstStyle/>
          <a:p>
            <a:pPr eaLnBrk="1" hangingPunct="1"/>
            <a:r>
              <a:rPr lang="en-CA" altLang="en-US" smtClean="0"/>
              <a:t>Sum</a:t>
            </a:r>
            <a:r>
              <a:rPr lang="en-US" altLang="en-US" smtClean="0"/>
              <a:t> N array entries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CA" altLang="en-US" smtClean="0"/>
              <a:t>A(1)</a:t>
            </a:r>
            <a:r>
              <a:rPr lang="en-US" altLang="en-US" smtClean="0"/>
              <a:t> + </a:t>
            </a:r>
            <a:r>
              <a:rPr lang="en-CA" altLang="en-US" smtClean="0"/>
              <a:t>A(2)</a:t>
            </a:r>
            <a:r>
              <a:rPr lang="en-US" altLang="en-US" smtClean="0"/>
              <a:t> +</a:t>
            </a:r>
            <a:r>
              <a:rPr lang="en-CA" altLang="en-US" smtClean="0"/>
              <a:t> A(3)</a:t>
            </a:r>
            <a:r>
              <a:rPr lang="en-US" altLang="en-US" smtClean="0"/>
              <a:t> + …</a:t>
            </a:r>
            <a:endParaRPr lang="en-CA" altLang="en-US" smtClean="0"/>
          </a:p>
          <a:p>
            <a:pPr eaLnBrk="1" hangingPunct="1"/>
            <a:r>
              <a:rPr lang="en-CA" altLang="en-US" smtClean="0"/>
              <a:t>Factor</a:t>
            </a:r>
            <a:r>
              <a:rPr lang="en-US" altLang="en-US" smtClean="0"/>
              <a:t> value N</a:t>
            </a:r>
            <a:r>
              <a:rPr lang="en-CA" altLang="en-US" smtClean="0"/>
              <a:t>: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Input </a:t>
            </a:r>
            <a:r>
              <a:rPr lang="en-CA" altLang="en-US" smtClean="0"/>
              <a:t>N=5917 </a:t>
            </a:r>
            <a:r>
              <a:rPr lang="en-US" altLang="en-US" smtClean="0"/>
              <a:t>&amp; Output </a:t>
            </a:r>
            <a:r>
              <a:rPr lang="en-CA" altLang="en-US" smtClean="0"/>
              <a:t>N=97*61. </a:t>
            </a:r>
            <a:endParaRPr lang="en-US" altLang="en-US" smtClean="0"/>
          </a:p>
          <a:p>
            <a:pPr lvl="1" eaLnBrk="1" hangingPunct="1">
              <a:buFontTx/>
              <a:buNone/>
            </a:pPr>
            <a:r>
              <a:rPr lang="en-US" altLang="en-US" smtClean="0"/>
              <a:t>A</a:t>
            </a:r>
            <a:r>
              <a:rPr lang="en-CA" altLang="en-US" smtClean="0"/>
              <a:t>lgorithm N</a:t>
            </a:r>
            <a:r>
              <a:rPr lang="en-US" altLang="en-US" smtClean="0"/>
              <a:t>/2, N/3, N/4, …. ?</a:t>
            </a:r>
            <a:r>
              <a:rPr lang="en-CA" altLang="en-US" smtClean="0"/>
              <a:t> </a:t>
            </a:r>
            <a:endParaRPr lang="en-US" altLang="en-US" smtClean="0"/>
          </a:p>
          <a:p>
            <a:pPr eaLnBrk="1" hangingPunct="1"/>
            <a:endParaRPr lang="en-US" altLang="en-US" smtClean="0"/>
          </a:p>
        </p:txBody>
      </p:sp>
      <p:sp>
        <p:nvSpPr>
          <p:cNvPr id="7172" name="Text Box 4"/>
          <p:cNvSpPr txBox="1">
            <a:spLocks noChangeArrowheads="1"/>
          </p:cNvSpPr>
          <p:nvPr/>
        </p:nvSpPr>
        <p:spPr bwMode="auto">
          <a:xfrm>
            <a:off x="6538913" y="2133600"/>
            <a:ext cx="14652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2"/>
                </a:solidFill>
              </a:rPr>
              <a:t>size n =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7173" name="Text Box 5"/>
          <p:cNvSpPr txBox="1">
            <a:spLocks noChangeArrowheads="1"/>
          </p:cNvSpPr>
          <p:nvPr/>
        </p:nvSpPr>
        <p:spPr bwMode="auto">
          <a:xfrm>
            <a:off x="6538913" y="3733800"/>
            <a:ext cx="14652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2"/>
                </a:solidFill>
              </a:rPr>
              <a:t>size</a:t>
            </a:r>
            <a:r>
              <a:rPr lang="en-CA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n </a:t>
            </a:r>
            <a:r>
              <a:rPr lang="en-CA" altLang="en-US">
                <a:solidFill>
                  <a:schemeClr val="accent2"/>
                </a:solidFill>
              </a:rPr>
              <a:t>=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957388" y="4724400"/>
            <a:ext cx="6577012" cy="1219200"/>
            <a:chOff x="1233" y="2976"/>
            <a:chExt cx="4143" cy="768"/>
          </a:xfrm>
        </p:grpSpPr>
        <p:sp>
          <p:nvSpPr>
            <p:cNvPr id="7182" name="Text Box 7"/>
            <p:cNvSpPr txBox="1">
              <a:spLocks noChangeArrowheads="1"/>
            </p:cNvSpPr>
            <p:nvPr/>
          </p:nvSpPr>
          <p:spPr bwMode="auto">
            <a:xfrm>
              <a:off x="1233" y="2976"/>
              <a:ext cx="329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>
                  <a:solidFill>
                    <a:schemeClr val="hlink"/>
                  </a:solidFill>
                </a:rPr>
                <a:t>Time as function of input size</a:t>
              </a:r>
              <a:endParaRPr lang="en-CA" altLang="en-US">
                <a:solidFill>
                  <a:schemeClr val="hlink"/>
                </a:solidFill>
              </a:endParaRPr>
            </a:p>
          </p:txBody>
        </p:sp>
        <p:grpSp>
          <p:nvGrpSpPr>
            <p:cNvPr id="7183" name="Group 8"/>
            <p:cNvGrpSpPr>
              <a:grpSpLocks/>
            </p:cNvGrpSpPr>
            <p:nvPr/>
          </p:nvGrpSpPr>
          <p:grpSpPr bwMode="auto">
            <a:xfrm>
              <a:off x="5123" y="3024"/>
              <a:ext cx="253" cy="720"/>
              <a:chOff x="5760" y="720"/>
              <a:chExt cx="1021" cy="2477"/>
            </a:xfrm>
          </p:grpSpPr>
          <p:grpSp>
            <p:nvGrpSpPr>
              <p:cNvPr id="7184" name="Group 9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7188" name="Freeform 10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9" name="Freeform 11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0" name="Freeform 12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1" name="Freeform 13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2" name="Freeform 14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3" name="Freeform 15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185" name="Group 16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7186" name="Freeform 17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7" name="Oval 18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</p:grpSp>
      <p:sp>
        <p:nvSpPr>
          <p:cNvPr id="726035" name="Text Box 19"/>
          <p:cNvSpPr txBox="1">
            <a:spLocks noChangeArrowheads="1"/>
          </p:cNvSpPr>
          <p:nvPr/>
        </p:nvSpPr>
        <p:spPr bwMode="auto">
          <a:xfrm>
            <a:off x="704850" y="5303838"/>
            <a:ext cx="7600950" cy="155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>
                <a:solidFill>
                  <a:schemeClr val="hlink"/>
                </a:solidFill>
              </a:rPr>
              <a:t>Time for you to solve problem instance </a:t>
            </a:r>
            <a:br>
              <a:rPr lang="en-US" altLang="en-US">
                <a:solidFill>
                  <a:schemeClr val="hlink"/>
                </a:solidFill>
              </a:rPr>
            </a:br>
            <a:r>
              <a:rPr lang="en-US" altLang="en-US">
                <a:solidFill>
                  <a:schemeClr val="hlink"/>
                </a:solidFill>
              </a:rPr>
              <a:t>as a function of </a:t>
            </a:r>
          </a:p>
          <a:p>
            <a:pPr algn="ctr" eaLnBrk="1" hangingPunct="1"/>
            <a:r>
              <a:rPr lang="en-US" altLang="en-US">
                <a:solidFill>
                  <a:schemeClr val="hlink"/>
                </a:solidFill>
              </a:rPr>
              <a:t>time for me to give you the problem instance.</a:t>
            </a:r>
          </a:p>
        </p:txBody>
      </p:sp>
      <p:sp>
        <p:nvSpPr>
          <p:cNvPr id="726036" name="Text Box 20"/>
          <p:cNvSpPr txBox="1">
            <a:spLocks noChangeArrowheads="1"/>
          </p:cNvSpPr>
          <p:nvPr/>
        </p:nvSpPr>
        <p:spPr bwMode="auto">
          <a:xfrm>
            <a:off x="8216900" y="2773363"/>
            <a:ext cx="7175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2"/>
                </a:solidFill>
              </a:rPr>
              <a:t>= n</a:t>
            </a:r>
            <a:endParaRPr lang="en-CA" altLang="en-US">
              <a:solidFill>
                <a:schemeClr val="accent2"/>
              </a:solidFill>
            </a:endParaRPr>
          </a:p>
        </p:txBody>
      </p:sp>
      <p:sp>
        <p:nvSpPr>
          <p:cNvPr id="726037" name="Text Box 21"/>
          <p:cNvSpPr txBox="1">
            <a:spLocks noChangeArrowheads="1"/>
          </p:cNvSpPr>
          <p:nvPr/>
        </p:nvSpPr>
        <p:spPr bwMode="auto">
          <a:xfrm>
            <a:off x="8216900" y="4373563"/>
            <a:ext cx="850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2"/>
                </a:solidFill>
              </a:rPr>
              <a:t>=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endParaRPr lang="en-CA" altLang="en-US" baseline="30000">
              <a:solidFill>
                <a:schemeClr val="accent2"/>
              </a:solidFill>
            </a:endParaRPr>
          </a:p>
        </p:txBody>
      </p:sp>
      <p:sp>
        <p:nvSpPr>
          <p:cNvPr id="7178" name="Text Box 22"/>
          <p:cNvSpPr txBox="1">
            <a:spLocks noChangeArrowheads="1"/>
          </p:cNvSpPr>
          <p:nvPr/>
        </p:nvSpPr>
        <p:spPr bwMode="auto">
          <a:xfrm>
            <a:off x="6538913" y="2773363"/>
            <a:ext cx="176688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7179" name="Text Box 23"/>
          <p:cNvSpPr txBox="1">
            <a:spLocks noChangeArrowheads="1"/>
          </p:cNvSpPr>
          <p:nvPr/>
        </p:nvSpPr>
        <p:spPr bwMode="auto">
          <a:xfrm>
            <a:off x="6538913" y="4343400"/>
            <a:ext cx="1766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2"/>
                </a:solidFill>
              </a:rPr>
              <a:t>Time</a:t>
            </a:r>
            <a:r>
              <a:rPr lang="en-CA" altLang="en-US">
                <a:solidFill>
                  <a:schemeClr val="accent2"/>
                </a:solidFill>
              </a:rPr>
              <a:t> = N</a:t>
            </a: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8001000" y="2144713"/>
            <a:ext cx="4810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>
                <a:solidFill>
                  <a:schemeClr val="accent2"/>
                </a:solidFill>
              </a:rPr>
              <a:t>N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7913688" y="3717925"/>
            <a:ext cx="1108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2"/>
                </a:solidFill>
              </a:rPr>
              <a:t>log N</a:t>
            </a:r>
            <a:endParaRPr lang="en-CA" altLang="en-US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6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6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26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26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26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26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6035" grpId="0"/>
      <p:bldP spid="726036" grpId="0"/>
      <p:bldP spid="726037" grpId="0"/>
      <p:bldP spid="3" grpId="0"/>
      <p:bldP spid="4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2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61591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61592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93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1443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4" name="Line 16"/>
          <p:cNvSpPr>
            <a:spLocks noChangeShapeType="1"/>
          </p:cNvSpPr>
          <p:nvPr/>
        </p:nvSpPr>
        <p:spPr bwMode="auto">
          <a:xfrm>
            <a:off x="2565400" y="5105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1445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61446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4288" y="446088"/>
            <a:ext cx="7853362" cy="1182687"/>
            <a:chOff x="14745" y="446343"/>
            <a:chExt cx="7853203" cy="1182433"/>
          </a:xfrm>
        </p:grpSpPr>
        <p:sp>
          <p:nvSpPr>
            <p:cNvPr id="61571" name="Text Box 45"/>
            <p:cNvSpPr txBox="1">
              <a:spLocks noChangeArrowheads="1"/>
            </p:cNvSpPr>
            <p:nvPr/>
          </p:nvSpPr>
          <p:spPr bwMode="auto">
            <a:xfrm>
              <a:off x="14745" y="551986"/>
              <a:ext cx="7078663" cy="10767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/>
                <a:t>In order to maintain the loop invariant,</a:t>
              </a:r>
              <a:br>
                <a:rPr lang="en-US" altLang="en-US"/>
              </a:br>
              <a:r>
                <a:rPr lang="en-US" altLang="en-US"/>
                <a:t>we must adjust to come back to the path.</a:t>
              </a:r>
            </a:p>
          </p:txBody>
        </p:sp>
        <p:grpSp>
          <p:nvGrpSpPr>
            <p:cNvPr id="61572" name="Group 46"/>
            <p:cNvGrpSpPr>
              <a:grpSpLocks noChangeAspect="1"/>
            </p:cNvGrpSpPr>
            <p:nvPr/>
          </p:nvGrpSpPr>
          <p:grpSpPr bwMode="auto">
            <a:xfrm>
              <a:off x="6698046" y="446343"/>
              <a:ext cx="1169902" cy="1169523"/>
              <a:chOff x="4320" y="2016"/>
              <a:chExt cx="912" cy="912"/>
            </a:xfrm>
          </p:grpSpPr>
          <p:grpSp>
            <p:nvGrpSpPr>
              <p:cNvPr id="61573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61580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61582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583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1584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61585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2 w 600"/>
                        <a:gd name="T37" fmla="*/ 1 h 608"/>
                        <a:gd name="T38" fmla="*/ 2 w 600"/>
                        <a:gd name="T39" fmla="*/ 1 h 608"/>
                        <a:gd name="T40" fmla="*/ 2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586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2 w 619"/>
                        <a:gd name="T7" fmla="*/ 0 h 1085"/>
                        <a:gd name="T8" fmla="*/ 2 w 619"/>
                        <a:gd name="T9" fmla="*/ 1 h 1085"/>
                        <a:gd name="T10" fmla="*/ 2 w 619"/>
                        <a:gd name="T11" fmla="*/ 1 h 1085"/>
                        <a:gd name="T12" fmla="*/ 2 w 619"/>
                        <a:gd name="T13" fmla="*/ 1 h 1085"/>
                        <a:gd name="T14" fmla="*/ 2 w 619"/>
                        <a:gd name="T15" fmla="*/ 2 h 1085"/>
                        <a:gd name="T16" fmla="*/ 2 w 619"/>
                        <a:gd name="T17" fmla="*/ 3 h 1085"/>
                        <a:gd name="T18" fmla="*/ 1 w 619"/>
                        <a:gd name="T19" fmla="*/ 3 h 1085"/>
                        <a:gd name="T20" fmla="*/ 1 w 619"/>
                        <a:gd name="T21" fmla="*/ 4 h 1085"/>
                        <a:gd name="T22" fmla="*/ 1 w 619"/>
                        <a:gd name="T23" fmla="*/ 5 h 1085"/>
                        <a:gd name="T24" fmla="*/ 2 w 619"/>
                        <a:gd name="T25" fmla="*/ 5 h 1085"/>
                        <a:gd name="T26" fmla="*/ 2 w 619"/>
                        <a:gd name="T27" fmla="*/ 6 h 1085"/>
                        <a:gd name="T28" fmla="*/ 1 w 619"/>
                        <a:gd name="T29" fmla="*/ 7 h 1085"/>
                        <a:gd name="T30" fmla="*/ 1 w 619"/>
                        <a:gd name="T31" fmla="*/ 7 h 1085"/>
                        <a:gd name="T32" fmla="*/ 1 w 619"/>
                        <a:gd name="T33" fmla="*/ 7 h 1085"/>
                        <a:gd name="T34" fmla="*/ 1 w 619"/>
                        <a:gd name="T35" fmla="*/ 7 h 1085"/>
                        <a:gd name="T36" fmla="*/ 1 w 619"/>
                        <a:gd name="T37" fmla="*/ 7 h 1085"/>
                        <a:gd name="T38" fmla="*/ 1 w 619"/>
                        <a:gd name="T39" fmla="*/ 6 h 1085"/>
                        <a:gd name="T40" fmla="*/ 0 w 619"/>
                        <a:gd name="T41" fmla="*/ 5 h 1085"/>
                        <a:gd name="T42" fmla="*/ 1 w 619"/>
                        <a:gd name="T43" fmla="*/ 4 h 1085"/>
                        <a:gd name="T44" fmla="*/ 1 w 619"/>
                        <a:gd name="T45" fmla="*/ 3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587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13 w 782"/>
                        <a:gd name="T3" fmla="*/ 0 h 808"/>
                        <a:gd name="T4" fmla="*/ 275 w 782"/>
                        <a:gd name="T5" fmla="*/ 0 h 808"/>
                        <a:gd name="T6" fmla="*/ 580 w 782"/>
                        <a:gd name="T7" fmla="*/ 1 h 808"/>
                        <a:gd name="T8" fmla="*/ 941 w 782"/>
                        <a:gd name="T9" fmla="*/ 1 h 808"/>
                        <a:gd name="T10" fmla="*/ 1074 w 782"/>
                        <a:gd name="T11" fmla="*/ 1 h 808"/>
                        <a:gd name="T12" fmla="*/ 1135 w 782"/>
                        <a:gd name="T13" fmla="*/ 1 h 808"/>
                        <a:gd name="T14" fmla="*/ 1147 w 782"/>
                        <a:gd name="T15" fmla="*/ 1 h 808"/>
                        <a:gd name="T16" fmla="*/ 1107 w 782"/>
                        <a:gd name="T17" fmla="*/ 1 h 808"/>
                        <a:gd name="T18" fmla="*/ 995 w 782"/>
                        <a:gd name="T19" fmla="*/ 1 h 808"/>
                        <a:gd name="T20" fmla="*/ 851 w 782"/>
                        <a:gd name="T21" fmla="*/ 1 h 808"/>
                        <a:gd name="T22" fmla="*/ 746 w 782"/>
                        <a:gd name="T23" fmla="*/ 1 h 808"/>
                        <a:gd name="T24" fmla="*/ 698 w 782"/>
                        <a:gd name="T25" fmla="*/ 1 h 808"/>
                        <a:gd name="T26" fmla="*/ 667 w 782"/>
                        <a:gd name="T27" fmla="*/ 1 h 808"/>
                        <a:gd name="T28" fmla="*/ 678 w 782"/>
                        <a:gd name="T29" fmla="*/ 2 h 808"/>
                        <a:gd name="T30" fmla="*/ 686 w 782"/>
                        <a:gd name="T31" fmla="*/ 2 h 808"/>
                        <a:gd name="T32" fmla="*/ 815 w 782"/>
                        <a:gd name="T33" fmla="*/ 2 h 808"/>
                        <a:gd name="T34" fmla="*/ 1019 w 782"/>
                        <a:gd name="T35" fmla="*/ 2 h 808"/>
                        <a:gd name="T36" fmla="*/ 1147 w 782"/>
                        <a:gd name="T37" fmla="*/ 2 h 808"/>
                        <a:gd name="T38" fmla="*/ 1283 w 782"/>
                        <a:gd name="T39" fmla="*/ 2 h 808"/>
                        <a:gd name="T40" fmla="*/ 1325 w 782"/>
                        <a:gd name="T41" fmla="*/ 2 h 808"/>
                        <a:gd name="T42" fmla="*/ 1283 w 782"/>
                        <a:gd name="T43" fmla="*/ 2 h 808"/>
                        <a:gd name="T44" fmla="*/ 1228 w 782"/>
                        <a:gd name="T45" fmla="*/ 2 h 808"/>
                        <a:gd name="T46" fmla="*/ 1135 w 782"/>
                        <a:gd name="T47" fmla="*/ 2 h 808"/>
                        <a:gd name="T48" fmla="*/ 1013 w 782"/>
                        <a:gd name="T49" fmla="*/ 2 h 808"/>
                        <a:gd name="T50" fmla="*/ 881 w 782"/>
                        <a:gd name="T51" fmla="*/ 2 h 808"/>
                        <a:gd name="T52" fmla="*/ 667 w 782"/>
                        <a:gd name="T53" fmla="*/ 2 h 808"/>
                        <a:gd name="T54" fmla="*/ 601 w 782"/>
                        <a:gd name="T55" fmla="*/ 2 h 808"/>
                        <a:gd name="T56" fmla="*/ 566 w 782"/>
                        <a:gd name="T57" fmla="*/ 2 h 808"/>
                        <a:gd name="T58" fmla="*/ 566 w 782"/>
                        <a:gd name="T59" fmla="*/ 2 h 808"/>
                        <a:gd name="T60" fmla="*/ 566 w 782"/>
                        <a:gd name="T61" fmla="*/ 1 h 808"/>
                        <a:gd name="T62" fmla="*/ 658 w 782"/>
                        <a:gd name="T63" fmla="*/ 1 h 808"/>
                        <a:gd name="T64" fmla="*/ 794 w 782"/>
                        <a:gd name="T65" fmla="*/ 1 h 808"/>
                        <a:gd name="T66" fmla="*/ 915 w 782"/>
                        <a:gd name="T67" fmla="*/ 1 h 808"/>
                        <a:gd name="T68" fmla="*/ 990 w 782"/>
                        <a:gd name="T69" fmla="*/ 1 h 808"/>
                        <a:gd name="T70" fmla="*/ 1029 w 782"/>
                        <a:gd name="T71" fmla="*/ 1 h 808"/>
                        <a:gd name="T72" fmla="*/ 1013 w 782"/>
                        <a:gd name="T73" fmla="*/ 1 h 808"/>
                        <a:gd name="T74" fmla="*/ 957 w 782"/>
                        <a:gd name="T75" fmla="*/ 1 h 808"/>
                        <a:gd name="T76" fmla="*/ 881 w 782"/>
                        <a:gd name="T77" fmla="*/ 1 h 808"/>
                        <a:gd name="T78" fmla="*/ 794 w 782"/>
                        <a:gd name="T79" fmla="*/ 1 h 808"/>
                        <a:gd name="T80" fmla="*/ 607 w 782"/>
                        <a:gd name="T81" fmla="*/ 1 h 808"/>
                        <a:gd name="T82" fmla="*/ 327 w 782"/>
                        <a:gd name="T83" fmla="*/ 1 h 808"/>
                        <a:gd name="T84" fmla="*/ 118 w 782"/>
                        <a:gd name="T85" fmla="*/ 1 h 808"/>
                        <a:gd name="T86" fmla="*/ 34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588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7136 w 992"/>
                        <a:gd name="T1" fmla="*/ 1 h 770"/>
                        <a:gd name="T2" fmla="*/ 7271 w 992"/>
                        <a:gd name="T3" fmla="*/ 1 h 770"/>
                        <a:gd name="T4" fmla="*/ 7771 w 992"/>
                        <a:gd name="T5" fmla="*/ 1 h 770"/>
                        <a:gd name="T6" fmla="*/ 8390 w 992"/>
                        <a:gd name="T7" fmla="*/ 1 h 770"/>
                        <a:gd name="T8" fmla="*/ 8757 w 992"/>
                        <a:gd name="T9" fmla="*/ 1 h 770"/>
                        <a:gd name="T10" fmla="*/ 8596 w 992"/>
                        <a:gd name="T11" fmla="*/ 1 h 770"/>
                        <a:gd name="T12" fmla="*/ 8254 w 992"/>
                        <a:gd name="T13" fmla="*/ 1 h 770"/>
                        <a:gd name="T14" fmla="*/ 7569 w 992"/>
                        <a:gd name="T15" fmla="*/ 1 h 770"/>
                        <a:gd name="T16" fmla="*/ 6723 w 992"/>
                        <a:gd name="T17" fmla="*/ 1 h 770"/>
                        <a:gd name="T18" fmla="*/ 6018 w 992"/>
                        <a:gd name="T19" fmla="*/ 1 h 770"/>
                        <a:gd name="T20" fmla="*/ 5228 w 992"/>
                        <a:gd name="T21" fmla="*/ 1 h 770"/>
                        <a:gd name="T22" fmla="*/ 4475 w 992"/>
                        <a:gd name="T23" fmla="*/ 1 h 770"/>
                        <a:gd name="T24" fmla="*/ 3903 w 992"/>
                        <a:gd name="T25" fmla="*/ 1 h 770"/>
                        <a:gd name="T26" fmla="*/ 3694 w 992"/>
                        <a:gd name="T27" fmla="*/ 1 h 770"/>
                        <a:gd name="T28" fmla="*/ 3462 w 992"/>
                        <a:gd name="T29" fmla="*/ 1 h 770"/>
                        <a:gd name="T30" fmla="*/ 3190 w 992"/>
                        <a:gd name="T31" fmla="*/ 1 h 770"/>
                        <a:gd name="T32" fmla="*/ 2986 w 992"/>
                        <a:gd name="T33" fmla="*/ 1 h 770"/>
                        <a:gd name="T34" fmla="*/ 2986 w 992"/>
                        <a:gd name="T35" fmla="*/ 1 h 770"/>
                        <a:gd name="T36" fmla="*/ 2845 w 992"/>
                        <a:gd name="T37" fmla="*/ 1 h 770"/>
                        <a:gd name="T38" fmla="*/ 2455 w 992"/>
                        <a:gd name="T39" fmla="*/ 1 h 770"/>
                        <a:gd name="T40" fmla="*/ 1973 w 992"/>
                        <a:gd name="T41" fmla="*/ 1 h 770"/>
                        <a:gd name="T42" fmla="*/ 1525 w 992"/>
                        <a:gd name="T43" fmla="*/ 1 h 770"/>
                        <a:gd name="T44" fmla="*/ 1012 w 992"/>
                        <a:gd name="T45" fmla="*/ 1 h 770"/>
                        <a:gd name="T46" fmla="*/ 234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48 w 992"/>
                        <a:gd name="T53" fmla="*/ 1 h 770"/>
                        <a:gd name="T54" fmla="*/ 722 w 992"/>
                        <a:gd name="T55" fmla="*/ 1 h 770"/>
                        <a:gd name="T56" fmla="*/ 1045 w 992"/>
                        <a:gd name="T57" fmla="*/ 1 h 770"/>
                        <a:gd name="T58" fmla="*/ 1667 w 992"/>
                        <a:gd name="T59" fmla="*/ 1 h 770"/>
                        <a:gd name="T60" fmla="*/ 2271 w 992"/>
                        <a:gd name="T61" fmla="*/ 1 h 770"/>
                        <a:gd name="T62" fmla="*/ 2845 w 992"/>
                        <a:gd name="T63" fmla="*/ 1 h 770"/>
                        <a:gd name="T64" fmla="*/ 3665 w 992"/>
                        <a:gd name="T65" fmla="*/ 0 h 770"/>
                        <a:gd name="T66" fmla="*/ 3694 w 992"/>
                        <a:gd name="T67" fmla="*/ 1 h 770"/>
                        <a:gd name="T68" fmla="*/ 3509 w 992"/>
                        <a:gd name="T69" fmla="*/ 1 h 770"/>
                        <a:gd name="T70" fmla="*/ 3462 w 992"/>
                        <a:gd name="T71" fmla="*/ 1 h 770"/>
                        <a:gd name="T72" fmla="*/ 3694 w 992"/>
                        <a:gd name="T73" fmla="*/ 1 h 770"/>
                        <a:gd name="T74" fmla="*/ 4080 w 992"/>
                        <a:gd name="T75" fmla="*/ 1 h 770"/>
                        <a:gd name="T76" fmla="*/ 4409 w 992"/>
                        <a:gd name="T77" fmla="*/ 1 h 770"/>
                        <a:gd name="T78" fmla="*/ 4928 w 992"/>
                        <a:gd name="T79" fmla="*/ 1 h 770"/>
                        <a:gd name="T80" fmla="*/ 5430 w 992"/>
                        <a:gd name="T81" fmla="*/ 1 h 770"/>
                        <a:gd name="T82" fmla="*/ 5943 w 992"/>
                        <a:gd name="T83" fmla="*/ 1 h 770"/>
                        <a:gd name="T84" fmla="*/ 6619 w 992"/>
                        <a:gd name="T85" fmla="*/ 1 h 770"/>
                        <a:gd name="T86" fmla="*/ 7065 w 992"/>
                        <a:gd name="T87" fmla="*/ 1 h 770"/>
                        <a:gd name="T88" fmla="*/ 7136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589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2 w 699"/>
                        <a:gd name="T1" fmla="*/ 6 h 1216"/>
                        <a:gd name="T2" fmla="*/ 2 w 699"/>
                        <a:gd name="T3" fmla="*/ 7 h 1216"/>
                        <a:gd name="T4" fmla="*/ 2 w 699"/>
                        <a:gd name="T5" fmla="*/ 7 h 1216"/>
                        <a:gd name="T6" fmla="*/ 3 w 699"/>
                        <a:gd name="T7" fmla="*/ 7 h 1216"/>
                        <a:gd name="T8" fmla="*/ 3 w 699"/>
                        <a:gd name="T9" fmla="*/ 7 h 1216"/>
                        <a:gd name="T10" fmla="*/ 3 w 699"/>
                        <a:gd name="T11" fmla="*/ 8 h 1216"/>
                        <a:gd name="T12" fmla="*/ 3 w 699"/>
                        <a:gd name="T13" fmla="*/ 8 h 1216"/>
                        <a:gd name="T14" fmla="*/ 2 w 699"/>
                        <a:gd name="T15" fmla="*/ 7 h 1216"/>
                        <a:gd name="T16" fmla="*/ 1 w 699"/>
                        <a:gd name="T17" fmla="*/ 6 h 1216"/>
                        <a:gd name="T18" fmla="*/ 1 w 699"/>
                        <a:gd name="T19" fmla="*/ 6 h 1216"/>
                        <a:gd name="T20" fmla="*/ 1 w 699"/>
                        <a:gd name="T21" fmla="*/ 5 h 1216"/>
                        <a:gd name="T22" fmla="*/ 1 w 699"/>
                        <a:gd name="T23" fmla="*/ 4 h 1216"/>
                        <a:gd name="T24" fmla="*/ 1 w 699"/>
                        <a:gd name="T25" fmla="*/ 2 h 1216"/>
                        <a:gd name="T26" fmla="*/ 1 w 699"/>
                        <a:gd name="T27" fmla="*/ 2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2 h 1216"/>
                        <a:gd name="T74" fmla="*/ 1 w 699"/>
                        <a:gd name="T75" fmla="*/ 3 h 1216"/>
                        <a:gd name="T76" fmla="*/ 1 w 699"/>
                        <a:gd name="T77" fmla="*/ 4 h 1216"/>
                        <a:gd name="T78" fmla="*/ 1 w 699"/>
                        <a:gd name="T79" fmla="*/ 5 h 1216"/>
                        <a:gd name="T80" fmla="*/ 1 w 699"/>
                        <a:gd name="T81" fmla="*/ 6 h 1216"/>
                        <a:gd name="T82" fmla="*/ 2 w 699"/>
                        <a:gd name="T83" fmla="*/ 6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590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2 w 915"/>
                        <a:gd name="T13" fmla="*/ 1 h 1139"/>
                        <a:gd name="T14" fmla="*/ 3 w 915"/>
                        <a:gd name="T15" fmla="*/ 1 h 1139"/>
                        <a:gd name="T16" fmla="*/ 3 w 915"/>
                        <a:gd name="T17" fmla="*/ 1 h 1139"/>
                        <a:gd name="T18" fmla="*/ 3 w 915"/>
                        <a:gd name="T19" fmla="*/ 1 h 1139"/>
                        <a:gd name="T20" fmla="*/ 3 w 915"/>
                        <a:gd name="T21" fmla="*/ 1 h 1139"/>
                        <a:gd name="T22" fmla="*/ 3 w 915"/>
                        <a:gd name="T23" fmla="*/ 1 h 1139"/>
                        <a:gd name="T24" fmla="*/ 3 w 915"/>
                        <a:gd name="T25" fmla="*/ 1 h 1139"/>
                        <a:gd name="T26" fmla="*/ 4 w 915"/>
                        <a:gd name="T27" fmla="*/ 1 h 1139"/>
                        <a:gd name="T28" fmla="*/ 4 w 915"/>
                        <a:gd name="T29" fmla="*/ 1 h 1139"/>
                        <a:gd name="T30" fmla="*/ 3 w 915"/>
                        <a:gd name="T31" fmla="*/ 1 h 1139"/>
                        <a:gd name="T32" fmla="*/ 3 w 915"/>
                        <a:gd name="T33" fmla="*/ 1 h 1139"/>
                        <a:gd name="T34" fmla="*/ 3 w 915"/>
                        <a:gd name="T35" fmla="*/ 1 h 1139"/>
                        <a:gd name="T36" fmla="*/ 3 w 915"/>
                        <a:gd name="T37" fmla="*/ 1 h 1139"/>
                        <a:gd name="T38" fmla="*/ 3 w 915"/>
                        <a:gd name="T39" fmla="*/ 1 h 1139"/>
                        <a:gd name="T40" fmla="*/ 3 w 915"/>
                        <a:gd name="T41" fmla="*/ 1 h 1139"/>
                        <a:gd name="T42" fmla="*/ 3 w 915"/>
                        <a:gd name="T43" fmla="*/ 1 h 1139"/>
                        <a:gd name="T44" fmla="*/ 3 w 915"/>
                        <a:gd name="T45" fmla="*/ 1 h 1139"/>
                        <a:gd name="T46" fmla="*/ 3 w 915"/>
                        <a:gd name="T47" fmla="*/ 0 h 1139"/>
                        <a:gd name="T48" fmla="*/ 3 w 915"/>
                        <a:gd name="T49" fmla="*/ 1 h 1139"/>
                        <a:gd name="T50" fmla="*/ 3 w 915"/>
                        <a:gd name="T51" fmla="*/ 1 h 1139"/>
                        <a:gd name="T52" fmla="*/ 3 w 915"/>
                        <a:gd name="T53" fmla="*/ 1 h 1139"/>
                        <a:gd name="T54" fmla="*/ 3 w 915"/>
                        <a:gd name="T55" fmla="*/ 1 h 1139"/>
                        <a:gd name="T56" fmla="*/ 3 w 915"/>
                        <a:gd name="T57" fmla="*/ 1 h 1139"/>
                        <a:gd name="T58" fmla="*/ 3 w 915"/>
                        <a:gd name="T59" fmla="*/ 1 h 1139"/>
                        <a:gd name="T60" fmla="*/ 3 w 915"/>
                        <a:gd name="T61" fmla="*/ 1 h 1139"/>
                        <a:gd name="T62" fmla="*/ 3 w 915"/>
                        <a:gd name="T63" fmla="*/ 1 h 1139"/>
                        <a:gd name="T64" fmla="*/ 3 w 915"/>
                        <a:gd name="T65" fmla="*/ 1 h 1139"/>
                        <a:gd name="T66" fmla="*/ 3 w 915"/>
                        <a:gd name="T67" fmla="*/ 1 h 1139"/>
                        <a:gd name="T68" fmla="*/ 3 w 915"/>
                        <a:gd name="T69" fmla="*/ 1 h 1139"/>
                        <a:gd name="T70" fmla="*/ 3 w 915"/>
                        <a:gd name="T71" fmla="*/ 1 h 1139"/>
                        <a:gd name="T72" fmla="*/ 3 w 915"/>
                        <a:gd name="T73" fmla="*/ 1 h 1139"/>
                        <a:gd name="T74" fmla="*/ 2 w 915"/>
                        <a:gd name="T75" fmla="*/ 1 h 1139"/>
                        <a:gd name="T76" fmla="*/ 2 w 915"/>
                        <a:gd name="T77" fmla="*/ 1 h 1139"/>
                        <a:gd name="T78" fmla="*/ 2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61581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61574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61575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61578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240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61579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1576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7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cxnSp>
        <p:nvCxnSpPr>
          <p:cNvPr id="71" name="Straight Connector 70"/>
          <p:cNvCxnSpPr>
            <a:cxnSpLocks noChangeShapeType="1"/>
          </p:cNvCxnSpPr>
          <p:nvPr/>
        </p:nvCxnSpPr>
        <p:spPr bwMode="auto">
          <a:xfrm>
            <a:off x="4651375" y="2312988"/>
            <a:ext cx="293688" cy="730250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1449" name="Rectangle 131"/>
          <p:cNvSpPr txBox="1">
            <a:spLocks noChangeArrowheads="1"/>
          </p:cNvSpPr>
          <p:nvPr/>
        </p:nvSpPr>
        <p:spPr bwMode="auto">
          <a:xfrm>
            <a:off x="5334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Changing </a:t>
            </a:r>
            <a:r>
              <a:rPr lang="en-US" altLang="en-US" sz="4400" i="1">
                <a:solidFill>
                  <a:srgbClr val="FF66FF"/>
                </a:solidFill>
              </a:rPr>
              <a:t>S</a:t>
            </a:r>
            <a:r>
              <a:rPr lang="en-US" altLang="en-US" sz="4400" i="1" baseline="-25000">
                <a:solidFill>
                  <a:srgbClr val="FF66FF"/>
                </a:solidFill>
              </a:rPr>
              <a:t>t-1</a:t>
            </a:r>
            <a:r>
              <a:rPr lang="en-US" altLang="en-US" sz="4400" baseline="-25000">
                <a:solidFill>
                  <a:srgbClr val="FF66FF"/>
                </a:solidFill>
              </a:rPr>
              <a:t> </a:t>
            </a:r>
            <a:r>
              <a:rPr lang="en-US" altLang="en-US" sz="4400">
                <a:solidFill>
                  <a:schemeClr val="tx2"/>
                </a:solidFill>
              </a:rPr>
              <a:t>into </a:t>
            </a:r>
            <a:r>
              <a:rPr lang="en-US" altLang="en-US" sz="4400" i="1">
                <a:solidFill>
                  <a:srgbClr val="CC00FF"/>
                </a:solidFill>
              </a:rPr>
              <a:t>S</a:t>
            </a:r>
            <a:r>
              <a:rPr lang="en-US" altLang="en-US" sz="4400" i="1" baseline="-25000">
                <a:solidFill>
                  <a:srgbClr val="CC00FF"/>
                </a:solidFill>
              </a:rPr>
              <a:t>t</a:t>
            </a:r>
            <a:endParaRPr lang="en-US" altLang="en-US" sz="4400" i="1">
              <a:solidFill>
                <a:srgbClr val="CC00FF"/>
              </a:solidFill>
            </a:endParaRP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2565400" y="2770188"/>
            <a:ext cx="6543675" cy="2728912"/>
            <a:chOff x="2565400" y="2769521"/>
            <a:chExt cx="6543674" cy="2728913"/>
          </a:xfrm>
        </p:grpSpPr>
        <p:grpSp>
          <p:nvGrpSpPr>
            <p:cNvPr id="61468" name="Group 18"/>
            <p:cNvGrpSpPr>
              <a:grpSpLocks/>
            </p:cNvGrpSpPr>
            <p:nvPr/>
          </p:nvGrpSpPr>
          <p:grpSpPr bwMode="auto">
            <a:xfrm flipH="1">
              <a:off x="7816849" y="2769521"/>
              <a:ext cx="1292225" cy="2728913"/>
              <a:chOff x="3786" y="1361"/>
              <a:chExt cx="814" cy="1719"/>
            </a:xfrm>
          </p:grpSpPr>
          <p:sp>
            <p:nvSpPr>
              <p:cNvPr id="61470" name="Rectangle 19"/>
              <p:cNvSpPr>
                <a:spLocks noChangeArrowheads="1"/>
              </p:cNvSpPr>
              <p:nvPr/>
            </p:nvSpPr>
            <p:spPr bwMode="auto">
              <a:xfrm>
                <a:off x="3829" y="1478"/>
                <a:ext cx="639" cy="137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471" name="Freeform 20"/>
              <p:cNvSpPr>
                <a:spLocks/>
              </p:cNvSpPr>
              <p:nvPr/>
            </p:nvSpPr>
            <p:spPr bwMode="auto">
              <a:xfrm>
                <a:off x="3839" y="1493"/>
                <a:ext cx="619" cy="538"/>
              </a:xfrm>
              <a:custGeom>
                <a:avLst/>
                <a:gdLst>
                  <a:gd name="T0" fmla="*/ 0 w 2476"/>
                  <a:gd name="T1" fmla="*/ 0 h 2149"/>
                  <a:gd name="T2" fmla="*/ 0 w 2476"/>
                  <a:gd name="T3" fmla="*/ 0 h 2149"/>
                  <a:gd name="T4" fmla="*/ 0 w 2476"/>
                  <a:gd name="T5" fmla="*/ 0 h 2149"/>
                  <a:gd name="T6" fmla="*/ 0 w 2476"/>
                  <a:gd name="T7" fmla="*/ 0 h 2149"/>
                  <a:gd name="T8" fmla="*/ 0 w 2476"/>
                  <a:gd name="T9" fmla="*/ 0 h 2149"/>
                  <a:gd name="T10" fmla="*/ 0 w 2476"/>
                  <a:gd name="T11" fmla="*/ 0 h 2149"/>
                  <a:gd name="T12" fmla="*/ 0 w 2476"/>
                  <a:gd name="T13" fmla="*/ 0 h 2149"/>
                  <a:gd name="T14" fmla="*/ 0 w 2476"/>
                  <a:gd name="T15" fmla="*/ 0 h 2149"/>
                  <a:gd name="T16" fmla="*/ 0 w 2476"/>
                  <a:gd name="T17" fmla="*/ 0 h 2149"/>
                  <a:gd name="T18" fmla="*/ 0 w 2476"/>
                  <a:gd name="T19" fmla="*/ 0 h 2149"/>
                  <a:gd name="T20" fmla="*/ 0 w 2476"/>
                  <a:gd name="T21" fmla="*/ 0 h 2149"/>
                  <a:gd name="T22" fmla="*/ 0 w 2476"/>
                  <a:gd name="T23" fmla="*/ 0 h 2149"/>
                  <a:gd name="T24" fmla="*/ 0 w 2476"/>
                  <a:gd name="T25" fmla="*/ 0 h 2149"/>
                  <a:gd name="T26" fmla="*/ 0 w 2476"/>
                  <a:gd name="T27" fmla="*/ 0 h 2149"/>
                  <a:gd name="T28" fmla="*/ 0 w 2476"/>
                  <a:gd name="T29" fmla="*/ 0 h 2149"/>
                  <a:gd name="T30" fmla="*/ 0 w 2476"/>
                  <a:gd name="T31" fmla="*/ 0 h 2149"/>
                  <a:gd name="T32" fmla="*/ 0 w 2476"/>
                  <a:gd name="T33" fmla="*/ 0 h 2149"/>
                  <a:gd name="T34" fmla="*/ 0 w 2476"/>
                  <a:gd name="T35" fmla="*/ 0 h 2149"/>
                  <a:gd name="T36" fmla="*/ 0 w 2476"/>
                  <a:gd name="T37" fmla="*/ 0 h 2149"/>
                  <a:gd name="T38" fmla="*/ 0 w 2476"/>
                  <a:gd name="T39" fmla="*/ 0 h 2149"/>
                  <a:gd name="T40" fmla="*/ 0 w 2476"/>
                  <a:gd name="T41" fmla="*/ 0 h 2149"/>
                  <a:gd name="T42" fmla="*/ 0 w 2476"/>
                  <a:gd name="T43" fmla="*/ 0 h 2149"/>
                  <a:gd name="T44" fmla="*/ 0 w 2476"/>
                  <a:gd name="T45" fmla="*/ 0 h 2149"/>
                  <a:gd name="T46" fmla="*/ 0 w 2476"/>
                  <a:gd name="T47" fmla="*/ 0 h 2149"/>
                  <a:gd name="T48" fmla="*/ 0 w 2476"/>
                  <a:gd name="T49" fmla="*/ 0 h 2149"/>
                  <a:gd name="T50" fmla="*/ 0 w 2476"/>
                  <a:gd name="T51" fmla="*/ 0 h 2149"/>
                  <a:gd name="T52" fmla="*/ 0 w 2476"/>
                  <a:gd name="T53" fmla="*/ 0 h 2149"/>
                  <a:gd name="T54" fmla="*/ 0 w 2476"/>
                  <a:gd name="T55" fmla="*/ 0 h 2149"/>
                  <a:gd name="T56" fmla="*/ 0 w 2476"/>
                  <a:gd name="T57" fmla="*/ 0 h 2149"/>
                  <a:gd name="T58" fmla="*/ 0 w 2476"/>
                  <a:gd name="T59" fmla="*/ 0 h 2149"/>
                  <a:gd name="T60" fmla="*/ 0 w 2476"/>
                  <a:gd name="T61" fmla="*/ 0 h 2149"/>
                  <a:gd name="T62" fmla="*/ 0 w 2476"/>
                  <a:gd name="T63" fmla="*/ 0 h 2149"/>
                  <a:gd name="T64" fmla="*/ 0 w 2476"/>
                  <a:gd name="T65" fmla="*/ 0 h 2149"/>
                  <a:gd name="T66" fmla="*/ 0 w 2476"/>
                  <a:gd name="T67" fmla="*/ 0 h 2149"/>
                  <a:gd name="T68" fmla="*/ 0 w 2476"/>
                  <a:gd name="T69" fmla="*/ 0 h 21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476"/>
                  <a:gd name="T106" fmla="*/ 0 h 2149"/>
                  <a:gd name="T107" fmla="*/ 2476 w 2476"/>
                  <a:gd name="T108" fmla="*/ 2149 h 214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476" h="2149">
                    <a:moveTo>
                      <a:pt x="2456" y="0"/>
                    </a:moveTo>
                    <a:lnTo>
                      <a:pt x="2476" y="1711"/>
                    </a:lnTo>
                    <a:lnTo>
                      <a:pt x="2358" y="1702"/>
                    </a:lnTo>
                    <a:lnTo>
                      <a:pt x="2236" y="1735"/>
                    </a:lnTo>
                    <a:lnTo>
                      <a:pt x="2113" y="1791"/>
                    </a:lnTo>
                    <a:lnTo>
                      <a:pt x="1990" y="1855"/>
                    </a:lnTo>
                    <a:lnTo>
                      <a:pt x="1866" y="1908"/>
                    </a:lnTo>
                    <a:lnTo>
                      <a:pt x="1747" y="1937"/>
                    </a:lnTo>
                    <a:lnTo>
                      <a:pt x="1631" y="1922"/>
                    </a:lnTo>
                    <a:lnTo>
                      <a:pt x="1520" y="1850"/>
                    </a:lnTo>
                    <a:lnTo>
                      <a:pt x="1417" y="1916"/>
                    </a:lnTo>
                    <a:lnTo>
                      <a:pt x="1314" y="1970"/>
                    </a:lnTo>
                    <a:lnTo>
                      <a:pt x="1209" y="2012"/>
                    </a:lnTo>
                    <a:lnTo>
                      <a:pt x="1104" y="2047"/>
                    </a:lnTo>
                    <a:lnTo>
                      <a:pt x="996" y="2074"/>
                    </a:lnTo>
                    <a:lnTo>
                      <a:pt x="890" y="2099"/>
                    </a:lnTo>
                    <a:lnTo>
                      <a:pt x="782" y="2123"/>
                    </a:lnTo>
                    <a:lnTo>
                      <a:pt x="674" y="2149"/>
                    </a:lnTo>
                    <a:lnTo>
                      <a:pt x="583" y="2065"/>
                    </a:lnTo>
                    <a:lnTo>
                      <a:pt x="483" y="2005"/>
                    </a:lnTo>
                    <a:lnTo>
                      <a:pt x="379" y="1966"/>
                    </a:lnTo>
                    <a:lnTo>
                      <a:pt x="277" y="1943"/>
                    </a:lnTo>
                    <a:lnTo>
                      <a:pt x="182" y="1932"/>
                    </a:lnTo>
                    <a:lnTo>
                      <a:pt x="102" y="1931"/>
                    </a:lnTo>
                    <a:lnTo>
                      <a:pt x="41" y="1934"/>
                    </a:lnTo>
                    <a:lnTo>
                      <a:pt x="7" y="1940"/>
                    </a:lnTo>
                    <a:lnTo>
                      <a:pt x="8" y="1722"/>
                    </a:lnTo>
                    <a:lnTo>
                      <a:pt x="8" y="1490"/>
                    </a:lnTo>
                    <a:lnTo>
                      <a:pt x="6" y="1247"/>
                    </a:lnTo>
                    <a:lnTo>
                      <a:pt x="4" y="998"/>
                    </a:lnTo>
                    <a:lnTo>
                      <a:pt x="1" y="745"/>
                    </a:lnTo>
                    <a:lnTo>
                      <a:pt x="0" y="492"/>
                    </a:lnTo>
                    <a:lnTo>
                      <a:pt x="1" y="241"/>
                    </a:lnTo>
                    <a:lnTo>
                      <a:pt x="7" y="0"/>
                    </a:lnTo>
                    <a:lnTo>
                      <a:pt x="2456" y="0"/>
                    </a:lnTo>
                    <a:close/>
                  </a:path>
                </a:pathLst>
              </a:custGeom>
              <a:solidFill>
                <a:srgbClr val="3F7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2" name="Freeform 21"/>
              <p:cNvSpPr>
                <a:spLocks/>
              </p:cNvSpPr>
              <p:nvPr/>
            </p:nvSpPr>
            <p:spPr bwMode="auto">
              <a:xfrm>
                <a:off x="4020" y="1941"/>
                <a:ext cx="436" cy="162"/>
              </a:xfrm>
              <a:custGeom>
                <a:avLst/>
                <a:gdLst>
                  <a:gd name="T0" fmla="*/ 0 w 1742"/>
                  <a:gd name="T1" fmla="*/ 0 h 650"/>
                  <a:gd name="T2" fmla="*/ 0 w 1742"/>
                  <a:gd name="T3" fmla="*/ 0 h 650"/>
                  <a:gd name="T4" fmla="*/ 0 w 1742"/>
                  <a:gd name="T5" fmla="*/ 0 h 650"/>
                  <a:gd name="T6" fmla="*/ 0 w 1742"/>
                  <a:gd name="T7" fmla="*/ 0 h 650"/>
                  <a:gd name="T8" fmla="*/ 0 w 1742"/>
                  <a:gd name="T9" fmla="*/ 0 h 650"/>
                  <a:gd name="T10" fmla="*/ 0 w 1742"/>
                  <a:gd name="T11" fmla="*/ 0 h 650"/>
                  <a:gd name="T12" fmla="*/ 0 w 1742"/>
                  <a:gd name="T13" fmla="*/ 0 h 650"/>
                  <a:gd name="T14" fmla="*/ 0 w 1742"/>
                  <a:gd name="T15" fmla="*/ 0 h 650"/>
                  <a:gd name="T16" fmla="*/ 0 w 1742"/>
                  <a:gd name="T17" fmla="*/ 0 h 650"/>
                  <a:gd name="T18" fmla="*/ 0 w 1742"/>
                  <a:gd name="T19" fmla="*/ 0 h 650"/>
                  <a:gd name="T20" fmla="*/ 0 w 1742"/>
                  <a:gd name="T21" fmla="*/ 0 h 650"/>
                  <a:gd name="T22" fmla="*/ 0 w 1742"/>
                  <a:gd name="T23" fmla="*/ 0 h 650"/>
                  <a:gd name="T24" fmla="*/ 0 w 1742"/>
                  <a:gd name="T25" fmla="*/ 0 h 650"/>
                  <a:gd name="T26" fmla="*/ 0 w 1742"/>
                  <a:gd name="T27" fmla="*/ 0 h 650"/>
                  <a:gd name="T28" fmla="*/ 0 w 1742"/>
                  <a:gd name="T29" fmla="*/ 0 h 650"/>
                  <a:gd name="T30" fmla="*/ 0 w 1742"/>
                  <a:gd name="T31" fmla="*/ 0 h 650"/>
                  <a:gd name="T32" fmla="*/ 0 w 1742"/>
                  <a:gd name="T33" fmla="*/ 0 h 650"/>
                  <a:gd name="T34" fmla="*/ 0 w 1742"/>
                  <a:gd name="T35" fmla="*/ 0 h 650"/>
                  <a:gd name="T36" fmla="*/ 0 w 1742"/>
                  <a:gd name="T37" fmla="*/ 0 h 650"/>
                  <a:gd name="T38" fmla="*/ 0 w 1742"/>
                  <a:gd name="T39" fmla="*/ 0 h 650"/>
                  <a:gd name="T40" fmla="*/ 0 w 1742"/>
                  <a:gd name="T41" fmla="*/ 0 h 650"/>
                  <a:gd name="T42" fmla="*/ 0 w 1742"/>
                  <a:gd name="T43" fmla="*/ 0 h 650"/>
                  <a:gd name="T44" fmla="*/ 0 w 1742"/>
                  <a:gd name="T45" fmla="*/ 0 h 650"/>
                  <a:gd name="T46" fmla="*/ 0 w 1742"/>
                  <a:gd name="T47" fmla="*/ 0 h 650"/>
                  <a:gd name="T48" fmla="*/ 0 w 1742"/>
                  <a:gd name="T49" fmla="*/ 0 h 650"/>
                  <a:gd name="T50" fmla="*/ 0 w 1742"/>
                  <a:gd name="T51" fmla="*/ 0 h 650"/>
                  <a:gd name="T52" fmla="*/ 0 w 1742"/>
                  <a:gd name="T53" fmla="*/ 0 h 650"/>
                  <a:gd name="T54" fmla="*/ 0 w 1742"/>
                  <a:gd name="T55" fmla="*/ 0 h 650"/>
                  <a:gd name="T56" fmla="*/ 0 w 1742"/>
                  <a:gd name="T57" fmla="*/ 0 h 6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42"/>
                  <a:gd name="T88" fmla="*/ 0 h 650"/>
                  <a:gd name="T89" fmla="*/ 1742 w 1742"/>
                  <a:gd name="T90" fmla="*/ 650 h 6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42" h="650">
                    <a:moveTo>
                      <a:pt x="1742" y="648"/>
                    </a:moveTo>
                    <a:lnTo>
                      <a:pt x="1616" y="650"/>
                    </a:lnTo>
                    <a:lnTo>
                      <a:pt x="1487" y="630"/>
                    </a:lnTo>
                    <a:lnTo>
                      <a:pt x="1355" y="593"/>
                    </a:lnTo>
                    <a:lnTo>
                      <a:pt x="1223" y="550"/>
                    </a:lnTo>
                    <a:lnTo>
                      <a:pt x="1088" y="507"/>
                    </a:lnTo>
                    <a:lnTo>
                      <a:pt x="956" y="473"/>
                    </a:lnTo>
                    <a:lnTo>
                      <a:pt x="825" y="457"/>
                    </a:lnTo>
                    <a:lnTo>
                      <a:pt x="697" y="469"/>
                    </a:lnTo>
                    <a:lnTo>
                      <a:pt x="408" y="598"/>
                    </a:lnTo>
                    <a:lnTo>
                      <a:pt x="0" y="409"/>
                    </a:lnTo>
                    <a:lnTo>
                      <a:pt x="84" y="386"/>
                    </a:lnTo>
                    <a:lnTo>
                      <a:pt x="179" y="366"/>
                    </a:lnTo>
                    <a:lnTo>
                      <a:pt x="280" y="344"/>
                    </a:lnTo>
                    <a:lnTo>
                      <a:pt x="385" y="320"/>
                    </a:lnTo>
                    <a:lnTo>
                      <a:pt x="488" y="290"/>
                    </a:lnTo>
                    <a:lnTo>
                      <a:pt x="587" y="253"/>
                    </a:lnTo>
                    <a:lnTo>
                      <a:pt x="677" y="206"/>
                    </a:lnTo>
                    <a:lnTo>
                      <a:pt x="756" y="150"/>
                    </a:lnTo>
                    <a:lnTo>
                      <a:pt x="843" y="187"/>
                    </a:lnTo>
                    <a:lnTo>
                      <a:pt x="936" y="205"/>
                    </a:lnTo>
                    <a:lnTo>
                      <a:pt x="1031" y="205"/>
                    </a:lnTo>
                    <a:lnTo>
                      <a:pt x="1127" y="190"/>
                    </a:lnTo>
                    <a:lnTo>
                      <a:pt x="1220" y="160"/>
                    </a:lnTo>
                    <a:lnTo>
                      <a:pt x="1313" y="117"/>
                    </a:lnTo>
                    <a:lnTo>
                      <a:pt x="1401" y="63"/>
                    </a:lnTo>
                    <a:lnTo>
                      <a:pt x="1483" y="0"/>
                    </a:lnTo>
                    <a:lnTo>
                      <a:pt x="1742" y="0"/>
                    </a:lnTo>
                    <a:lnTo>
                      <a:pt x="1742" y="648"/>
                    </a:lnTo>
                    <a:close/>
                  </a:path>
                </a:pathLst>
              </a:custGeom>
              <a:solidFill>
                <a:srgbClr val="00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3" name="Freeform 22"/>
              <p:cNvSpPr>
                <a:spLocks/>
              </p:cNvSpPr>
              <p:nvPr/>
            </p:nvSpPr>
            <p:spPr bwMode="auto">
              <a:xfrm>
                <a:off x="3841" y="1993"/>
                <a:ext cx="269" cy="164"/>
              </a:xfrm>
              <a:custGeom>
                <a:avLst/>
                <a:gdLst>
                  <a:gd name="T0" fmla="*/ 0 w 1075"/>
                  <a:gd name="T1" fmla="*/ 0 h 658"/>
                  <a:gd name="T2" fmla="*/ 0 w 1075"/>
                  <a:gd name="T3" fmla="*/ 0 h 658"/>
                  <a:gd name="T4" fmla="*/ 0 w 1075"/>
                  <a:gd name="T5" fmla="*/ 0 h 658"/>
                  <a:gd name="T6" fmla="*/ 0 w 1075"/>
                  <a:gd name="T7" fmla="*/ 0 h 658"/>
                  <a:gd name="T8" fmla="*/ 0 w 1075"/>
                  <a:gd name="T9" fmla="*/ 0 h 658"/>
                  <a:gd name="T10" fmla="*/ 0 w 1075"/>
                  <a:gd name="T11" fmla="*/ 0 h 658"/>
                  <a:gd name="T12" fmla="*/ 0 w 1075"/>
                  <a:gd name="T13" fmla="*/ 0 h 658"/>
                  <a:gd name="T14" fmla="*/ 0 w 1075"/>
                  <a:gd name="T15" fmla="*/ 0 h 658"/>
                  <a:gd name="T16" fmla="*/ 0 w 1075"/>
                  <a:gd name="T17" fmla="*/ 0 h 658"/>
                  <a:gd name="T18" fmla="*/ 0 w 1075"/>
                  <a:gd name="T19" fmla="*/ 0 h 658"/>
                  <a:gd name="T20" fmla="*/ 0 w 1075"/>
                  <a:gd name="T21" fmla="*/ 0 h 658"/>
                  <a:gd name="T22" fmla="*/ 0 w 1075"/>
                  <a:gd name="T23" fmla="*/ 0 h 658"/>
                  <a:gd name="T24" fmla="*/ 0 w 1075"/>
                  <a:gd name="T25" fmla="*/ 0 h 658"/>
                  <a:gd name="T26" fmla="*/ 0 w 1075"/>
                  <a:gd name="T27" fmla="*/ 0 h 658"/>
                  <a:gd name="T28" fmla="*/ 0 w 1075"/>
                  <a:gd name="T29" fmla="*/ 0 h 658"/>
                  <a:gd name="T30" fmla="*/ 0 w 1075"/>
                  <a:gd name="T31" fmla="*/ 0 h 658"/>
                  <a:gd name="T32" fmla="*/ 0 w 1075"/>
                  <a:gd name="T33" fmla="*/ 0 h 658"/>
                  <a:gd name="T34" fmla="*/ 0 w 1075"/>
                  <a:gd name="T35" fmla="*/ 0 h 658"/>
                  <a:gd name="T36" fmla="*/ 0 w 1075"/>
                  <a:gd name="T37" fmla="*/ 0 h 658"/>
                  <a:gd name="T38" fmla="*/ 0 w 1075"/>
                  <a:gd name="T39" fmla="*/ 0 h 658"/>
                  <a:gd name="T40" fmla="*/ 0 w 1075"/>
                  <a:gd name="T41" fmla="*/ 0 h 658"/>
                  <a:gd name="T42" fmla="*/ 0 w 1075"/>
                  <a:gd name="T43" fmla="*/ 0 h 658"/>
                  <a:gd name="T44" fmla="*/ 0 w 1075"/>
                  <a:gd name="T45" fmla="*/ 0 h 658"/>
                  <a:gd name="T46" fmla="*/ 0 w 1075"/>
                  <a:gd name="T47" fmla="*/ 0 h 658"/>
                  <a:gd name="T48" fmla="*/ 0 w 1075"/>
                  <a:gd name="T49" fmla="*/ 0 h 658"/>
                  <a:gd name="T50" fmla="*/ 0 w 1075"/>
                  <a:gd name="T51" fmla="*/ 0 h 658"/>
                  <a:gd name="T52" fmla="*/ 0 w 1075"/>
                  <a:gd name="T53" fmla="*/ 0 h 658"/>
                  <a:gd name="T54" fmla="*/ 0 w 1075"/>
                  <a:gd name="T55" fmla="*/ 0 h 658"/>
                  <a:gd name="T56" fmla="*/ 0 w 1075"/>
                  <a:gd name="T57" fmla="*/ 0 h 658"/>
                  <a:gd name="T58" fmla="*/ 0 w 1075"/>
                  <a:gd name="T59" fmla="*/ 0 h 658"/>
                  <a:gd name="T60" fmla="*/ 0 w 1075"/>
                  <a:gd name="T61" fmla="*/ 0 h 658"/>
                  <a:gd name="T62" fmla="*/ 0 w 1075"/>
                  <a:gd name="T63" fmla="*/ 0 h 658"/>
                  <a:gd name="T64" fmla="*/ 0 w 1075"/>
                  <a:gd name="T65" fmla="*/ 0 h 658"/>
                  <a:gd name="T66" fmla="*/ 0 w 1075"/>
                  <a:gd name="T67" fmla="*/ 0 h 6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75"/>
                  <a:gd name="T103" fmla="*/ 0 h 658"/>
                  <a:gd name="T104" fmla="*/ 1075 w 1075"/>
                  <a:gd name="T105" fmla="*/ 658 h 65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75" h="658">
                    <a:moveTo>
                      <a:pt x="1075" y="439"/>
                    </a:moveTo>
                    <a:lnTo>
                      <a:pt x="989" y="522"/>
                    </a:lnTo>
                    <a:lnTo>
                      <a:pt x="907" y="575"/>
                    </a:lnTo>
                    <a:lnTo>
                      <a:pt x="828" y="599"/>
                    </a:lnTo>
                    <a:lnTo>
                      <a:pt x="753" y="600"/>
                    </a:lnTo>
                    <a:lnTo>
                      <a:pt x="680" y="577"/>
                    </a:lnTo>
                    <a:lnTo>
                      <a:pt x="614" y="538"/>
                    </a:lnTo>
                    <a:lnTo>
                      <a:pt x="552" y="483"/>
                    </a:lnTo>
                    <a:lnTo>
                      <a:pt x="498" y="418"/>
                    </a:lnTo>
                    <a:lnTo>
                      <a:pt x="436" y="444"/>
                    </a:lnTo>
                    <a:lnTo>
                      <a:pt x="374" y="472"/>
                    </a:lnTo>
                    <a:lnTo>
                      <a:pt x="312" y="500"/>
                    </a:lnTo>
                    <a:lnTo>
                      <a:pt x="249" y="530"/>
                    </a:lnTo>
                    <a:lnTo>
                      <a:pt x="185" y="559"/>
                    </a:lnTo>
                    <a:lnTo>
                      <a:pt x="122" y="592"/>
                    </a:lnTo>
                    <a:lnTo>
                      <a:pt x="60" y="623"/>
                    </a:lnTo>
                    <a:lnTo>
                      <a:pt x="0" y="658"/>
                    </a:lnTo>
                    <a:lnTo>
                      <a:pt x="0" y="0"/>
                    </a:lnTo>
                    <a:lnTo>
                      <a:pt x="64" y="12"/>
                    </a:lnTo>
                    <a:lnTo>
                      <a:pt x="133" y="15"/>
                    </a:lnTo>
                    <a:lnTo>
                      <a:pt x="201" y="12"/>
                    </a:lnTo>
                    <a:lnTo>
                      <a:pt x="271" y="10"/>
                    </a:lnTo>
                    <a:lnTo>
                      <a:pt x="339" y="9"/>
                    </a:lnTo>
                    <a:lnTo>
                      <a:pt x="406" y="19"/>
                    </a:lnTo>
                    <a:lnTo>
                      <a:pt x="469" y="41"/>
                    </a:lnTo>
                    <a:lnTo>
                      <a:pt x="528" y="80"/>
                    </a:lnTo>
                    <a:lnTo>
                      <a:pt x="584" y="148"/>
                    </a:lnTo>
                    <a:lnTo>
                      <a:pt x="648" y="208"/>
                    </a:lnTo>
                    <a:lnTo>
                      <a:pt x="717" y="259"/>
                    </a:lnTo>
                    <a:lnTo>
                      <a:pt x="790" y="303"/>
                    </a:lnTo>
                    <a:lnTo>
                      <a:pt x="864" y="341"/>
                    </a:lnTo>
                    <a:lnTo>
                      <a:pt x="937" y="376"/>
                    </a:lnTo>
                    <a:lnTo>
                      <a:pt x="1008" y="407"/>
                    </a:lnTo>
                    <a:lnTo>
                      <a:pt x="1075" y="439"/>
                    </a:lnTo>
                    <a:close/>
                  </a:path>
                </a:pathLst>
              </a:custGeom>
              <a:solidFill>
                <a:srgbClr val="00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4" name="Freeform 23"/>
              <p:cNvSpPr>
                <a:spLocks/>
              </p:cNvSpPr>
              <p:nvPr/>
            </p:nvSpPr>
            <p:spPr bwMode="auto">
              <a:xfrm>
                <a:off x="4047" y="2066"/>
                <a:ext cx="409" cy="131"/>
              </a:xfrm>
              <a:custGeom>
                <a:avLst/>
                <a:gdLst>
                  <a:gd name="T0" fmla="*/ 0 w 1632"/>
                  <a:gd name="T1" fmla="*/ 0 h 523"/>
                  <a:gd name="T2" fmla="*/ 0 w 1632"/>
                  <a:gd name="T3" fmla="*/ 0 h 523"/>
                  <a:gd name="T4" fmla="*/ 0 w 1632"/>
                  <a:gd name="T5" fmla="*/ 0 h 523"/>
                  <a:gd name="T6" fmla="*/ 0 w 1632"/>
                  <a:gd name="T7" fmla="*/ 0 h 523"/>
                  <a:gd name="T8" fmla="*/ 0 w 1632"/>
                  <a:gd name="T9" fmla="*/ 0 h 523"/>
                  <a:gd name="T10" fmla="*/ 0 w 1632"/>
                  <a:gd name="T11" fmla="*/ 0 h 523"/>
                  <a:gd name="T12" fmla="*/ 0 w 1632"/>
                  <a:gd name="T13" fmla="*/ 0 h 523"/>
                  <a:gd name="T14" fmla="*/ 0 w 1632"/>
                  <a:gd name="T15" fmla="*/ 0 h 523"/>
                  <a:gd name="T16" fmla="*/ 0 w 1632"/>
                  <a:gd name="T17" fmla="*/ 0 h 523"/>
                  <a:gd name="T18" fmla="*/ 0 w 1632"/>
                  <a:gd name="T19" fmla="*/ 0 h 523"/>
                  <a:gd name="T20" fmla="*/ 0 w 1632"/>
                  <a:gd name="T21" fmla="*/ 0 h 523"/>
                  <a:gd name="T22" fmla="*/ 0 w 1632"/>
                  <a:gd name="T23" fmla="*/ 0 h 523"/>
                  <a:gd name="T24" fmla="*/ 0 w 1632"/>
                  <a:gd name="T25" fmla="*/ 0 h 523"/>
                  <a:gd name="T26" fmla="*/ 0 w 1632"/>
                  <a:gd name="T27" fmla="*/ 0 h 523"/>
                  <a:gd name="T28" fmla="*/ 0 w 1632"/>
                  <a:gd name="T29" fmla="*/ 0 h 523"/>
                  <a:gd name="T30" fmla="*/ 0 w 1632"/>
                  <a:gd name="T31" fmla="*/ 0 h 523"/>
                  <a:gd name="T32" fmla="*/ 0 w 1632"/>
                  <a:gd name="T33" fmla="*/ 0 h 523"/>
                  <a:gd name="T34" fmla="*/ 0 w 1632"/>
                  <a:gd name="T35" fmla="*/ 0 h 523"/>
                  <a:gd name="T36" fmla="*/ 0 w 1632"/>
                  <a:gd name="T37" fmla="*/ 0 h 523"/>
                  <a:gd name="T38" fmla="*/ 0 w 1632"/>
                  <a:gd name="T39" fmla="*/ 0 h 523"/>
                  <a:gd name="T40" fmla="*/ 0 w 1632"/>
                  <a:gd name="T41" fmla="*/ 0 h 523"/>
                  <a:gd name="T42" fmla="*/ 0 w 1632"/>
                  <a:gd name="T43" fmla="*/ 0 h 523"/>
                  <a:gd name="T44" fmla="*/ 0 w 1632"/>
                  <a:gd name="T45" fmla="*/ 0 h 523"/>
                  <a:gd name="T46" fmla="*/ 0 w 1632"/>
                  <a:gd name="T47" fmla="*/ 0 h 523"/>
                  <a:gd name="T48" fmla="*/ 0 w 1632"/>
                  <a:gd name="T49" fmla="*/ 0 h 523"/>
                  <a:gd name="T50" fmla="*/ 0 w 1632"/>
                  <a:gd name="T51" fmla="*/ 0 h 523"/>
                  <a:gd name="T52" fmla="*/ 0 w 1632"/>
                  <a:gd name="T53" fmla="*/ 0 h 523"/>
                  <a:gd name="T54" fmla="*/ 0 w 1632"/>
                  <a:gd name="T55" fmla="*/ 0 h 523"/>
                  <a:gd name="T56" fmla="*/ 0 w 1632"/>
                  <a:gd name="T57" fmla="*/ 0 h 523"/>
                  <a:gd name="T58" fmla="*/ 0 w 1632"/>
                  <a:gd name="T59" fmla="*/ 0 h 523"/>
                  <a:gd name="T60" fmla="*/ 0 w 1632"/>
                  <a:gd name="T61" fmla="*/ 0 h 523"/>
                  <a:gd name="T62" fmla="*/ 0 w 1632"/>
                  <a:gd name="T63" fmla="*/ 0 h 523"/>
                  <a:gd name="T64" fmla="*/ 0 w 1632"/>
                  <a:gd name="T65" fmla="*/ 0 h 523"/>
                  <a:gd name="T66" fmla="*/ 0 w 1632"/>
                  <a:gd name="T67" fmla="*/ 0 h 523"/>
                  <a:gd name="T68" fmla="*/ 0 w 1632"/>
                  <a:gd name="T69" fmla="*/ 0 h 5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32"/>
                  <a:gd name="T106" fmla="*/ 0 h 523"/>
                  <a:gd name="T107" fmla="*/ 1632 w 1632"/>
                  <a:gd name="T108" fmla="*/ 523 h 52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32" h="523">
                    <a:moveTo>
                      <a:pt x="1632" y="205"/>
                    </a:moveTo>
                    <a:lnTo>
                      <a:pt x="1622" y="434"/>
                    </a:lnTo>
                    <a:lnTo>
                      <a:pt x="1548" y="410"/>
                    </a:lnTo>
                    <a:lnTo>
                      <a:pt x="1463" y="394"/>
                    </a:lnTo>
                    <a:lnTo>
                      <a:pt x="1371" y="381"/>
                    </a:lnTo>
                    <a:lnTo>
                      <a:pt x="1275" y="373"/>
                    </a:lnTo>
                    <a:lnTo>
                      <a:pt x="1178" y="368"/>
                    </a:lnTo>
                    <a:lnTo>
                      <a:pt x="1083" y="366"/>
                    </a:lnTo>
                    <a:lnTo>
                      <a:pt x="994" y="365"/>
                    </a:lnTo>
                    <a:lnTo>
                      <a:pt x="915" y="365"/>
                    </a:lnTo>
                    <a:lnTo>
                      <a:pt x="827" y="332"/>
                    </a:lnTo>
                    <a:lnTo>
                      <a:pt x="744" y="320"/>
                    </a:lnTo>
                    <a:lnTo>
                      <a:pt x="663" y="324"/>
                    </a:lnTo>
                    <a:lnTo>
                      <a:pt x="585" y="343"/>
                    </a:lnTo>
                    <a:lnTo>
                      <a:pt x="507" y="373"/>
                    </a:lnTo>
                    <a:lnTo>
                      <a:pt x="431" y="416"/>
                    </a:lnTo>
                    <a:lnTo>
                      <a:pt x="356" y="466"/>
                    </a:lnTo>
                    <a:lnTo>
                      <a:pt x="279" y="523"/>
                    </a:lnTo>
                    <a:lnTo>
                      <a:pt x="0" y="374"/>
                    </a:lnTo>
                    <a:lnTo>
                      <a:pt x="115" y="299"/>
                    </a:lnTo>
                    <a:lnTo>
                      <a:pt x="233" y="216"/>
                    </a:lnTo>
                    <a:lnTo>
                      <a:pt x="353" y="134"/>
                    </a:lnTo>
                    <a:lnTo>
                      <a:pt x="479" y="64"/>
                    </a:lnTo>
                    <a:lnTo>
                      <a:pt x="610" y="15"/>
                    </a:lnTo>
                    <a:lnTo>
                      <a:pt x="753" y="0"/>
                    </a:lnTo>
                    <a:lnTo>
                      <a:pt x="902" y="26"/>
                    </a:lnTo>
                    <a:lnTo>
                      <a:pt x="1065" y="106"/>
                    </a:lnTo>
                    <a:lnTo>
                      <a:pt x="1142" y="125"/>
                    </a:lnTo>
                    <a:lnTo>
                      <a:pt x="1231" y="142"/>
                    </a:lnTo>
                    <a:lnTo>
                      <a:pt x="1324" y="156"/>
                    </a:lnTo>
                    <a:lnTo>
                      <a:pt x="1415" y="170"/>
                    </a:lnTo>
                    <a:lnTo>
                      <a:pt x="1497" y="179"/>
                    </a:lnTo>
                    <a:lnTo>
                      <a:pt x="1565" y="189"/>
                    </a:lnTo>
                    <a:lnTo>
                      <a:pt x="1612" y="197"/>
                    </a:lnTo>
                    <a:lnTo>
                      <a:pt x="1632" y="205"/>
                    </a:lnTo>
                    <a:close/>
                  </a:path>
                </a:pathLst>
              </a:custGeom>
              <a:solidFill>
                <a:srgbClr val="00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5" name="Freeform 24"/>
              <p:cNvSpPr>
                <a:spLocks/>
              </p:cNvSpPr>
              <p:nvPr/>
            </p:nvSpPr>
            <p:spPr bwMode="auto">
              <a:xfrm>
                <a:off x="3838" y="2115"/>
                <a:ext cx="620" cy="727"/>
              </a:xfrm>
              <a:custGeom>
                <a:avLst/>
                <a:gdLst>
                  <a:gd name="T0" fmla="*/ 0 w 2479"/>
                  <a:gd name="T1" fmla="*/ 0 h 2908"/>
                  <a:gd name="T2" fmla="*/ 0 w 2479"/>
                  <a:gd name="T3" fmla="*/ 0 h 2908"/>
                  <a:gd name="T4" fmla="*/ 0 w 2479"/>
                  <a:gd name="T5" fmla="*/ 0 h 2908"/>
                  <a:gd name="T6" fmla="*/ 0 w 2479"/>
                  <a:gd name="T7" fmla="*/ 0 h 2908"/>
                  <a:gd name="T8" fmla="*/ 0 w 2479"/>
                  <a:gd name="T9" fmla="*/ 0 h 2908"/>
                  <a:gd name="T10" fmla="*/ 0 w 2479"/>
                  <a:gd name="T11" fmla="*/ 0 h 2908"/>
                  <a:gd name="T12" fmla="*/ 0 w 2479"/>
                  <a:gd name="T13" fmla="*/ 0 h 2908"/>
                  <a:gd name="T14" fmla="*/ 0 w 2479"/>
                  <a:gd name="T15" fmla="*/ 0 h 2908"/>
                  <a:gd name="T16" fmla="*/ 0 w 2479"/>
                  <a:gd name="T17" fmla="*/ 0 h 2908"/>
                  <a:gd name="T18" fmla="*/ 0 w 2479"/>
                  <a:gd name="T19" fmla="*/ 0 h 2908"/>
                  <a:gd name="T20" fmla="*/ 0 w 2479"/>
                  <a:gd name="T21" fmla="*/ 0 h 2908"/>
                  <a:gd name="T22" fmla="*/ 0 w 2479"/>
                  <a:gd name="T23" fmla="*/ 0 h 2908"/>
                  <a:gd name="T24" fmla="*/ 0 w 2479"/>
                  <a:gd name="T25" fmla="*/ 0 h 2908"/>
                  <a:gd name="T26" fmla="*/ 0 w 2479"/>
                  <a:gd name="T27" fmla="*/ 0 h 2908"/>
                  <a:gd name="T28" fmla="*/ 0 w 2479"/>
                  <a:gd name="T29" fmla="*/ 0 h 2908"/>
                  <a:gd name="T30" fmla="*/ 0 w 2479"/>
                  <a:gd name="T31" fmla="*/ 0 h 2908"/>
                  <a:gd name="T32" fmla="*/ 0 w 2479"/>
                  <a:gd name="T33" fmla="*/ 0 h 2908"/>
                  <a:gd name="T34" fmla="*/ 0 w 2479"/>
                  <a:gd name="T35" fmla="*/ 0 h 2908"/>
                  <a:gd name="T36" fmla="*/ 0 w 2479"/>
                  <a:gd name="T37" fmla="*/ 0 h 2908"/>
                  <a:gd name="T38" fmla="*/ 0 w 2479"/>
                  <a:gd name="T39" fmla="*/ 0 h 2908"/>
                  <a:gd name="T40" fmla="*/ 0 w 2479"/>
                  <a:gd name="T41" fmla="*/ 0 h 2908"/>
                  <a:gd name="T42" fmla="*/ 0 w 2479"/>
                  <a:gd name="T43" fmla="*/ 0 h 2908"/>
                  <a:gd name="T44" fmla="*/ 0 w 2479"/>
                  <a:gd name="T45" fmla="*/ 0 h 2908"/>
                  <a:gd name="T46" fmla="*/ 0 w 2479"/>
                  <a:gd name="T47" fmla="*/ 0 h 2908"/>
                  <a:gd name="T48" fmla="*/ 0 w 2479"/>
                  <a:gd name="T49" fmla="*/ 0 h 2908"/>
                  <a:gd name="T50" fmla="*/ 0 w 2479"/>
                  <a:gd name="T51" fmla="*/ 0 h 2908"/>
                  <a:gd name="T52" fmla="*/ 0 w 2479"/>
                  <a:gd name="T53" fmla="*/ 0 h 2908"/>
                  <a:gd name="T54" fmla="*/ 0 w 2479"/>
                  <a:gd name="T55" fmla="*/ 0 h 2908"/>
                  <a:gd name="T56" fmla="*/ 0 w 2479"/>
                  <a:gd name="T57" fmla="*/ 0 h 2908"/>
                  <a:gd name="T58" fmla="*/ 0 w 2479"/>
                  <a:gd name="T59" fmla="*/ 0 h 2908"/>
                  <a:gd name="T60" fmla="*/ 0 w 2479"/>
                  <a:gd name="T61" fmla="*/ 0 h 2908"/>
                  <a:gd name="T62" fmla="*/ 0 w 2479"/>
                  <a:gd name="T63" fmla="*/ 0 h 2908"/>
                  <a:gd name="T64" fmla="*/ 0 w 2479"/>
                  <a:gd name="T65" fmla="*/ 0 h 2908"/>
                  <a:gd name="T66" fmla="*/ 0 w 2479"/>
                  <a:gd name="T67" fmla="*/ 0 h 2908"/>
                  <a:gd name="T68" fmla="*/ 0 w 2479"/>
                  <a:gd name="T69" fmla="*/ 0 h 2908"/>
                  <a:gd name="T70" fmla="*/ 0 w 2479"/>
                  <a:gd name="T71" fmla="*/ 0 h 2908"/>
                  <a:gd name="T72" fmla="*/ 0 w 2479"/>
                  <a:gd name="T73" fmla="*/ 0 h 2908"/>
                  <a:gd name="T74" fmla="*/ 0 w 2479"/>
                  <a:gd name="T75" fmla="*/ 0 h 2908"/>
                  <a:gd name="T76" fmla="*/ 0 w 2479"/>
                  <a:gd name="T77" fmla="*/ 0 h 2908"/>
                  <a:gd name="T78" fmla="*/ 0 w 2479"/>
                  <a:gd name="T79" fmla="*/ 0 h 2908"/>
                  <a:gd name="T80" fmla="*/ 0 w 2479"/>
                  <a:gd name="T81" fmla="*/ 0 h 2908"/>
                  <a:gd name="T82" fmla="*/ 0 w 2479"/>
                  <a:gd name="T83" fmla="*/ 0 h 2908"/>
                  <a:gd name="T84" fmla="*/ 0 w 2479"/>
                  <a:gd name="T85" fmla="*/ 0 h 2908"/>
                  <a:gd name="T86" fmla="*/ 0 w 2479"/>
                  <a:gd name="T87" fmla="*/ 0 h 2908"/>
                  <a:gd name="T88" fmla="*/ 0 w 2479"/>
                  <a:gd name="T89" fmla="*/ 0 h 2908"/>
                  <a:gd name="T90" fmla="*/ 0 w 2479"/>
                  <a:gd name="T91" fmla="*/ 0 h 2908"/>
                  <a:gd name="T92" fmla="*/ 0 w 2479"/>
                  <a:gd name="T93" fmla="*/ 0 h 2908"/>
                  <a:gd name="T94" fmla="*/ 0 w 2479"/>
                  <a:gd name="T95" fmla="*/ 0 h 2908"/>
                  <a:gd name="T96" fmla="*/ 0 w 2479"/>
                  <a:gd name="T97" fmla="*/ 0 h 2908"/>
                  <a:gd name="T98" fmla="*/ 0 w 2479"/>
                  <a:gd name="T99" fmla="*/ 0 h 2908"/>
                  <a:gd name="T100" fmla="*/ 0 w 2479"/>
                  <a:gd name="T101" fmla="*/ 0 h 2908"/>
                  <a:gd name="T102" fmla="*/ 0 w 2479"/>
                  <a:gd name="T103" fmla="*/ 0 h 2908"/>
                  <a:gd name="T104" fmla="*/ 0 w 2479"/>
                  <a:gd name="T105" fmla="*/ 0 h 2908"/>
                  <a:gd name="T106" fmla="*/ 0 w 2479"/>
                  <a:gd name="T107" fmla="*/ 0 h 2908"/>
                  <a:gd name="T108" fmla="*/ 0 w 2479"/>
                  <a:gd name="T109" fmla="*/ 0 h 2908"/>
                  <a:gd name="T110" fmla="*/ 0 w 2479"/>
                  <a:gd name="T111" fmla="*/ 0 h 2908"/>
                  <a:gd name="T112" fmla="*/ 0 w 2479"/>
                  <a:gd name="T113" fmla="*/ 0 h 29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79"/>
                  <a:gd name="T172" fmla="*/ 0 h 2908"/>
                  <a:gd name="T173" fmla="*/ 2479 w 2479"/>
                  <a:gd name="T174" fmla="*/ 2908 h 29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79" h="2908">
                    <a:moveTo>
                      <a:pt x="1125" y="398"/>
                    </a:moveTo>
                    <a:lnTo>
                      <a:pt x="1174" y="340"/>
                    </a:lnTo>
                    <a:lnTo>
                      <a:pt x="1226" y="297"/>
                    </a:lnTo>
                    <a:lnTo>
                      <a:pt x="1280" y="263"/>
                    </a:lnTo>
                    <a:lnTo>
                      <a:pt x="1336" y="240"/>
                    </a:lnTo>
                    <a:lnTo>
                      <a:pt x="1391" y="222"/>
                    </a:lnTo>
                    <a:lnTo>
                      <a:pt x="1450" y="209"/>
                    </a:lnTo>
                    <a:lnTo>
                      <a:pt x="1506" y="198"/>
                    </a:lnTo>
                    <a:lnTo>
                      <a:pt x="1564" y="188"/>
                    </a:lnTo>
                    <a:lnTo>
                      <a:pt x="1669" y="220"/>
                    </a:lnTo>
                    <a:lnTo>
                      <a:pt x="1783" y="233"/>
                    </a:lnTo>
                    <a:lnTo>
                      <a:pt x="1902" y="232"/>
                    </a:lnTo>
                    <a:lnTo>
                      <a:pt x="2024" y="226"/>
                    </a:lnTo>
                    <a:lnTo>
                      <a:pt x="2145" y="221"/>
                    </a:lnTo>
                    <a:lnTo>
                      <a:pt x="2263" y="225"/>
                    </a:lnTo>
                    <a:lnTo>
                      <a:pt x="2375" y="245"/>
                    </a:lnTo>
                    <a:lnTo>
                      <a:pt x="2479" y="288"/>
                    </a:lnTo>
                    <a:lnTo>
                      <a:pt x="2469" y="400"/>
                    </a:lnTo>
                    <a:lnTo>
                      <a:pt x="2466" y="634"/>
                    </a:lnTo>
                    <a:lnTo>
                      <a:pt x="2464" y="960"/>
                    </a:lnTo>
                    <a:lnTo>
                      <a:pt x="2466" y="1348"/>
                    </a:lnTo>
                    <a:lnTo>
                      <a:pt x="2467" y="1763"/>
                    </a:lnTo>
                    <a:lnTo>
                      <a:pt x="2469" y="2180"/>
                    </a:lnTo>
                    <a:lnTo>
                      <a:pt x="2470" y="2563"/>
                    </a:lnTo>
                    <a:lnTo>
                      <a:pt x="2469" y="2886"/>
                    </a:lnTo>
                    <a:lnTo>
                      <a:pt x="2214" y="2891"/>
                    </a:lnTo>
                    <a:lnTo>
                      <a:pt x="1877" y="2898"/>
                    </a:lnTo>
                    <a:lnTo>
                      <a:pt x="1490" y="2902"/>
                    </a:lnTo>
                    <a:lnTo>
                      <a:pt x="1088" y="2906"/>
                    </a:lnTo>
                    <a:lnTo>
                      <a:pt x="704" y="2907"/>
                    </a:lnTo>
                    <a:lnTo>
                      <a:pt x="374" y="2908"/>
                    </a:lnTo>
                    <a:lnTo>
                      <a:pt x="126" y="2907"/>
                    </a:lnTo>
                    <a:lnTo>
                      <a:pt x="0" y="2905"/>
                    </a:lnTo>
                    <a:lnTo>
                      <a:pt x="2" y="2584"/>
                    </a:lnTo>
                    <a:lnTo>
                      <a:pt x="3" y="2254"/>
                    </a:lnTo>
                    <a:lnTo>
                      <a:pt x="2" y="1917"/>
                    </a:lnTo>
                    <a:lnTo>
                      <a:pt x="2" y="1578"/>
                    </a:lnTo>
                    <a:lnTo>
                      <a:pt x="0" y="1237"/>
                    </a:lnTo>
                    <a:lnTo>
                      <a:pt x="2" y="902"/>
                    </a:lnTo>
                    <a:lnTo>
                      <a:pt x="4" y="573"/>
                    </a:lnTo>
                    <a:lnTo>
                      <a:pt x="10" y="258"/>
                    </a:lnTo>
                    <a:lnTo>
                      <a:pt x="62" y="201"/>
                    </a:lnTo>
                    <a:lnTo>
                      <a:pt x="121" y="159"/>
                    </a:lnTo>
                    <a:lnTo>
                      <a:pt x="185" y="126"/>
                    </a:lnTo>
                    <a:lnTo>
                      <a:pt x="252" y="101"/>
                    </a:lnTo>
                    <a:lnTo>
                      <a:pt x="318" y="79"/>
                    </a:lnTo>
                    <a:lnTo>
                      <a:pt x="384" y="57"/>
                    </a:lnTo>
                    <a:lnTo>
                      <a:pt x="448" y="31"/>
                    </a:lnTo>
                    <a:lnTo>
                      <a:pt x="508" y="0"/>
                    </a:lnTo>
                    <a:lnTo>
                      <a:pt x="576" y="74"/>
                    </a:lnTo>
                    <a:lnTo>
                      <a:pt x="651" y="135"/>
                    </a:lnTo>
                    <a:lnTo>
                      <a:pt x="728" y="183"/>
                    </a:lnTo>
                    <a:lnTo>
                      <a:pt x="809" y="224"/>
                    </a:lnTo>
                    <a:lnTo>
                      <a:pt x="889" y="261"/>
                    </a:lnTo>
                    <a:lnTo>
                      <a:pt x="969" y="299"/>
                    </a:lnTo>
                    <a:lnTo>
                      <a:pt x="1048" y="343"/>
                    </a:lnTo>
                    <a:lnTo>
                      <a:pt x="1125" y="398"/>
                    </a:lnTo>
                    <a:close/>
                  </a:path>
                </a:pathLst>
              </a:custGeom>
              <a:solidFill>
                <a:srgbClr val="33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6" name="Freeform 25"/>
              <p:cNvSpPr>
                <a:spLocks/>
              </p:cNvSpPr>
              <p:nvPr/>
            </p:nvSpPr>
            <p:spPr bwMode="auto">
              <a:xfrm>
                <a:off x="4510" y="1361"/>
                <a:ext cx="35" cy="55"/>
              </a:xfrm>
              <a:custGeom>
                <a:avLst/>
                <a:gdLst>
                  <a:gd name="T0" fmla="*/ 0 w 139"/>
                  <a:gd name="T1" fmla="*/ 0 h 219"/>
                  <a:gd name="T2" fmla="*/ 0 w 139"/>
                  <a:gd name="T3" fmla="*/ 0 h 219"/>
                  <a:gd name="T4" fmla="*/ 0 w 139"/>
                  <a:gd name="T5" fmla="*/ 0 h 219"/>
                  <a:gd name="T6" fmla="*/ 0 w 139"/>
                  <a:gd name="T7" fmla="*/ 0 h 219"/>
                  <a:gd name="T8" fmla="*/ 0 w 139"/>
                  <a:gd name="T9" fmla="*/ 0 h 219"/>
                  <a:gd name="T10" fmla="*/ 0 w 139"/>
                  <a:gd name="T11" fmla="*/ 0 h 219"/>
                  <a:gd name="T12" fmla="*/ 0 w 139"/>
                  <a:gd name="T13" fmla="*/ 0 h 219"/>
                  <a:gd name="T14" fmla="*/ 0 w 139"/>
                  <a:gd name="T15" fmla="*/ 0 h 219"/>
                  <a:gd name="T16" fmla="*/ 0 w 139"/>
                  <a:gd name="T17" fmla="*/ 0 h 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219"/>
                  <a:gd name="T29" fmla="*/ 139 w 139"/>
                  <a:gd name="T30" fmla="*/ 219 h 2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219">
                    <a:moveTo>
                      <a:pt x="139" y="0"/>
                    </a:moveTo>
                    <a:lnTo>
                      <a:pt x="30" y="219"/>
                    </a:lnTo>
                    <a:lnTo>
                      <a:pt x="0" y="219"/>
                    </a:lnTo>
                    <a:lnTo>
                      <a:pt x="0" y="21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7" name="Freeform 26"/>
              <p:cNvSpPr>
                <a:spLocks/>
              </p:cNvSpPr>
              <p:nvPr/>
            </p:nvSpPr>
            <p:spPr bwMode="auto">
              <a:xfrm>
                <a:off x="4490" y="1366"/>
                <a:ext cx="13" cy="35"/>
              </a:xfrm>
              <a:custGeom>
                <a:avLst/>
                <a:gdLst>
                  <a:gd name="T0" fmla="*/ 0 w 50"/>
                  <a:gd name="T1" fmla="*/ 0 h 139"/>
                  <a:gd name="T2" fmla="*/ 0 w 50"/>
                  <a:gd name="T3" fmla="*/ 0 h 139"/>
                  <a:gd name="T4" fmla="*/ 0 w 50"/>
                  <a:gd name="T5" fmla="*/ 0 h 139"/>
                  <a:gd name="T6" fmla="*/ 0 w 50"/>
                  <a:gd name="T7" fmla="*/ 0 h 139"/>
                  <a:gd name="T8" fmla="*/ 0 w 50"/>
                  <a:gd name="T9" fmla="*/ 0 h 139"/>
                  <a:gd name="T10" fmla="*/ 0 w 50"/>
                  <a:gd name="T11" fmla="*/ 0 h 139"/>
                  <a:gd name="T12" fmla="*/ 0 w 50"/>
                  <a:gd name="T13" fmla="*/ 0 h 139"/>
                  <a:gd name="T14" fmla="*/ 0 w 50"/>
                  <a:gd name="T15" fmla="*/ 0 h 1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0"/>
                  <a:gd name="T25" fmla="*/ 0 h 139"/>
                  <a:gd name="T26" fmla="*/ 50 w 50"/>
                  <a:gd name="T27" fmla="*/ 139 h 1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0" h="139">
                    <a:moveTo>
                      <a:pt x="50" y="10"/>
                    </a:moveTo>
                    <a:lnTo>
                      <a:pt x="30" y="139"/>
                    </a:lnTo>
                    <a:lnTo>
                      <a:pt x="0" y="129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8" y="1"/>
                    </a:lnTo>
                    <a:lnTo>
                      <a:pt x="49" y="3"/>
                    </a:lnTo>
                    <a:lnTo>
                      <a:pt x="5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8" name="Freeform 27"/>
              <p:cNvSpPr>
                <a:spLocks/>
              </p:cNvSpPr>
              <p:nvPr/>
            </p:nvSpPr>
            <p:spPr bwMode="auto">
              <a:xfrm>
                <a:off x="4431" y="1370"/>
                <a:ext cx="19" cy="43"/>
              </a:xfrm>
              <a:custGeom>
                <a:avLst/>
                <a:gdLst>
                  <a:gd name="T0" fmla="*/ 0 w 80"/>
                  <a:gd name="T1" fmla="*/ 0 h 175"/>
                  <a:gd name="T2" fmla="*/ 0 w 80"/>
                  <a:gd name="T3" fmla="*/ 0 h 175"/>
                  <a:gd name="T4" fmla="*/ 0 w 80"/>
                  <a:gd name="T5" fmla="*/ 0 h 175"/>
                  <a:gd name="T6" fmla="*/ 0 w 80"/>
                  <a:gd name="T7" fmla="*/ 0 h 175"/>
                  <a:gd name="T8" fmla="*/ 0 w 80"/>
                  <a:gd name="T9" fmla="*/ 0 h 175"/>
                  <a:gd name="T10" fmla="*/ 0 w 80"/>
                  <a:gd name="T11" fmla="*/ 0 h 175"/>
                  <a:gd name="T12" fmla="*/ 0 w 80"/>
                  <a:gd name="T13" fmla="*/ 0 h 175"/>
                  <a:gd name="T14" fmla="*/ 0 w 80"/>
                  <a:gd name="T15" fmla="*/ 0 h 175"/>
                  <a:gd name="T16" fmla="*/ 0 w 80"/>
                  <a:gd name="T17" fmla="*/ 0 h 175"/>
                  <a:gd name="T18" fmla="*/ 0 w 80"/>
                  <a:gd name="T19" fmla="*/ 0 h 175"/>
                  <a:gd name="T20" fmla="*/ 0 w 80"/>
                  <a:gd name="T21" fmla="*/ 0 h 175"/>
                  <a:gd name="T22" fmla="*/ 0 w 80"/>
                  <a:gd name="T23" fmla="*/ 0 h 175"/>
                  <a:gd name="T24" fmla="*/ 0 w 80"/>
                  <a:gd name="T25" fmla="*/ 0 h 175"/>
                  <a:gd name="T26" fmla="*/ 0 w 80"/>
                  <a:gd name="T27" fmla="*/ 0 h 175"/>
                  <a:gd name="T28" fmla="*/ 0 w 80"/>
                  <a:gd name="T29" fmla="*/ 0 h 175"/>
                  <a:gd name="T30" fmla="*/ 0 w 80"/>
                  <a:gd name="T31" fmla="*/ 0 h 175"/>
                  <a:gd name="T32" fmla="*/ 0 w 80"/>
                  <a:gd name="T33" fmla="*/ 0 h 175"/>
                  <a:gd name="T34" fmla="*/ 0 w 80"/>
                  <a:gd name="T35" fmla="*/ 0 h 175"/>
                  <a:gd name="T36" fmla="*/ 0 w 80"/>
                  <a:gd name="T37" fmla="*/ 0 h 175"/>
                  <a:gd name="T38" fmla="*/ 0 w 80"/>
                  <a:gd name="T39" fmla="*/ 0 h 175"/>
                  <a:gd name="T40" fmla="*/ 0 w 80"/>
                  <a:gd name="T41" fmla="*/ 0 h 175"/>
                  <a:gd name="T42" fmla="*/ 0 w 80"/>
                  <a:gd name="T43" fmla="*/ 0 h 17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0"/>
                  <a:gd name="T67" fmla="*/ 0 h 175"/>
                  <a:gd name="T68" fmla="*/ 80 w 80"/>
                  <a:gd name="T69" fmla="*/ 175 h 17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0" h="175">
                    <a:moveTo>
                      <a:pt x="10" y="5"/>
                    </a:moveTo>
                    <a:lnTo>
                      <a:pt x="20" y="24"/>
                    </a:lnTo>
                    <a:lnTo>
                      <a:pt x="31" y="43"/>
                    </a:lnTo>
                    <a:lnTo>
                      <a:pt x="39" y="64"/>
                    </a:lnTo>
                    <a:lnTo>
                      <a:pt x="48" y="86"/>
                    </a:lnTo>
                    <a:lnTo>
                      <a:pt x="56" y="107"/>
                    </a:lnTo>
                    <a:lnTo>
                      <a:pt x="64" y="129"/>
                    </a:lnTo>
                    <a:lnTo>
                      <a:pt x="72" y="152"/>
                    </a:lnTo>
                    <a:lnTo>
                      <a:pt x="80" y="175"/>
                    </a:lnTo>
                    <a:lnTo>
                      <a:pt x="70" y="175"/>
                    </a:lnTo>
                    <a:lnTo>
                      <a:pt x="56" y="157"/>
                    </a:lnTo>
                    <a:lnTo>
                      <a:pt x="45" y="139"/>
                    </a:lnTo>
                    <a:lnTo>
                      <a:pt x="34" y="118"/>
                    </a:lnTo>
                    <a:lnTo>
                      <a:pt x="28" y="97"/>
                    </a:lnTo>
                    <a:lnTo>
                      <a:pt x="20" y="74"/>
                    </a:lnTo>
                    <a:lnTo>
                      <a:pt x="13" y="51"/>
                    </a:lnTo>
                    <a:lnTo>
                      <a:pt x="7" y="2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9" name="Freeform 28"/>
              <p:cNvSpPr>
                <a:spLocks/>
              </p:cNvSpPr>
              <p:nvPr/>
            </p:nvSpPr>
            <p:spPr bwMode="auto">
              <a:xfrm>
                <a:off x="4460" y="1376"/>
                <a:ext cx="10" cy="20"/>
              </a:xfrm>
              <a:custGeom>
                <a:avLst/>
                <a:gdLst>
                  <a:gd name="T0" fmla="*/ 0 w 40"/>
                  <a:gd name="T1" fmla="*/ 0 h 80"/>
                  <a:gd name="T2" fmla="*/ 0 w 40"/>
                  <a:gd name="T3" fmla="*/ 0 h 80"/>
                  <a:gd name="T4" fmla="*/ 0 w 40"/>
                  <a:gd name="T5" fmla="*/ 0 h 80"/>
                  <a:gd name="T6" fmla="*/ 0 w 40"/>
                  <a:gd name="T7" fmla="*/ 0 h 80"/>
                  <a:gd name="T8" fmla="*/ 0 w 40"/>
                  <a:gd name="T9" fmla="*/ 0 h 80"/>
                  <a:gd name="T10" fmla="*/ 0 w 40"/>
                  <a:gd name="T11" fmla="*/ 0 h 80"/>
                  <a:gd name="T12" fmla="*/ 0 w 40"/>
                  <a:gd name="T13" fmla="*/ 0 h 80"/>
                  <a:gd name="T14" fmla="*/ 0 w 40"/>
                  <a:gd name="T15" fmla="*/ 0 h 80"/>
                  <a:gd name="T16" fmla="*/ 0 w 40"/>
                  <a:gd name="T17" fmla="*/ 0 h 80"/>
                  <a:gd name="T18" fmla="*/ 0 w 40"/>
                  <a:gd name="T19" fmla="*/ 0 h 80"/>
                  <a:gd name="T20" fmla="*/ 0 w 40"/>
                  <a:gd name="T21" fmla="*/ 0 h 80"/>
                  <a:gd name="T22" fmla="*/ 0 w 40"/>
                  <a:gd name="T23" fmla="*/ 0 h 80"/>
                  <a:gd name="T24" fmla="*/ 0 w 40"/>
                  <a:gd name="T25" fmla="*/ 0 h 80"/>
                  <a:gd name="T26" fmla="*/ 0 w 40"/>
                  <a:gd name="T27" fmla="*/ 0 h 80"/>
                  <a:gd name="T28" fmla="*/ 0 w 40"/>
                  <a:gd name="T29" fmla="*/ 0 h 80"/>
                  <a:gd name="T30" fmla="*/ 0 w 40"/>
                  <a:gd name="T31" fmla="*/ 0 h 80"/>
                  <a:gd name="T32" fmla="*/ 0 w 40"/>
                  <a:gd name="T33" fmla="*/ 0 h 80"/>
                  <a:gd name="T34" fmla="*/ 0 w 40"/>
                  <a:gd name="T35" fmla="*/ 0 h 80"/>
                  <a:gd name="T36" fmla="*/ 0 w 40"/>
                  <a:gd name="T37" fmla="*/ 0 h 80"/>
                  <a:gd name="T38" fmla="*/ 0 w 40"/>
                  <a:gd name="T39" fmla="*/ 0 h 80"/>
                  <a:gd name="T40" fmla="*/ 0 w 40"/>
                  <a:gd name="T41" fmla="*/ 0 h 8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80"/>
                  <a:gd name="T65" fmla="*/ 40 w 40"/>
                  <a:gd name="T66" fmla="*/ 80 h 8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80">
                    <a:moveTo>
                      <a:pt x="40" y="70"/>
                    </a:moveTo>
                    <a:lnTo>
                      <a:pt x="32" y="72"/>
                    </a:lnTo>
                    <a:lnTo>
                      <a:pt x="25" y="75"/>
                    </a:lnTo>
                    <a:lnTo>
                      <a:pt x="17" y="78"/>
                    </a:lnTo>
                    <a:lnTo>
                      <a:pt x="9" y="80"/>
                    </a:lnTo>
                    <a:lnTo>
                      <a:pt x="7" y="68"/>
                    </a:lnTo>
                    <a:lnTo>
                      <a:pt x="6" y="56"/>
                    </a:lnTo>
                    <a:lnTo>
                      <a:pt x="3" y="43"/>
                    </a:lnTo>
                    <a:lnTo>
                      <a:pt x="2" y="33"/>
                    </a:lnTo>
                    <a:lnTo>
                      <a:pt x="0" y="21"/>
                    </a:lnTo>
                    <a:lnTo>
                      <a:pt x="1" y="12"/>
                    </a:lnTo>
                    <a:lnTo>
                      <a:pt x="3" y="4"/>
                    </a:lnTo>
                    <a:lnTo>
                      <a:pt x="9" y="0"/>
                    </a:lnTo>
                    <a:lnTo>
                      <a:pt x="15" y="4"/>
                    </a:lnTo>
                    <a:lnTo>
                      <a:pt x="20" y="12"/>
                    </a:lnTo>
                    <a:lnTo>
                      <a:pt x="24" y="21"/>
                    </a:lnTo>
                    <a:lnTo>
                      <a:pt x="28" y="31"/>
                    </a:lnTo>
                    <a:lnTo>
                      <a:pt x="30" y="41"/>
                    </a:lnTo>
                    <a:lnTo>
                      <a:pt x="33" y="51"/>
                    </a:lnTo>
                    <a:lnTo>
                      <a:pt x="36" y="61"/>
                    </a:lnTo>
                    <a:lnTo>
                      <a:pt x="4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80" name="Freeform 29"/>
              <p:cNvSpPr>
                <a:spLocks/>
              </p:cNvSpPr>
              <p:nvPr/>
            </p:nvSpPr>
            <p:spPr bwMode="auto">
              <a:xfrm>
                <a:off x="4538" y="1408"/>
                <a:ext cx="24" cy="18"/>
              </a:xfrm>
              <a:custGeom>
                <a:avLst/>
                <a:gdLst>
                  <a:gd name="T0" fmla="*/ 0 w 99"/>
                  <a:gd name="T1" fmla="*/ 0 h 74"/>
                  <a:gd name="T2" fmla="*/ 0 w 99"/>
                  <a:gd name="T3" fmla="*/ 0 h 74"/>
                  <a:gd name="T4" fmla="*/ 0 w 99"/>
                  <a:gd name="T5" fmla="*/ 0 h 74"/>
                  <a:gd name="T6" fmla="*/ 0 w 99"/>
                  <a:gd name="T7" fmla="*/ 0 h 74"/>
                  <a:gd name="T8" fmla="*/ 0 w 99"/>
                  <a:gd name="T9" fmla="*/ 0 h 74"/>
                  <a:gd name="T10" fmla="*/ 0 w 99"/>
                  <a:gd name="T11" fmla="*/ 0 h 74"/>
                  <a:gd name="T12" fmla="*/ 0 w 99"/>
                  <a:gd name="T13" fmla="*/ 0 h 74"/>
                  <a:gd name="T14" fmla="*/ 0 w 99"/>
                  <a:gd name="T15" fmla="*/ 0 h 74"/>
                  <a:gd name="T16" fmla="*/ 0 w 99"/>
                  <a:gd name="T17" fmla="*/ 0 h 74"/>
                  <a:gd name="T18" fmla="*/ 0 w 99"/>
                  <a:gd name="T19" fmla="*/ 0 h 74"/>
                  <a:gd name="T20" fmla="*/ 0 w 99"/>
                  <a:gd name="T21" fmla="*/ 0 h 74"/>
                  <a:gd name="T22" fmla="*/ 0 w 99"/>
                  <a:gd name="T23" fmla="*/ 0 h 74"/>
                  <a:gd name="T24" fmla="*/ 0 w 99"/>
                  <a:gd name="T25" fmla="*/ 0 h 74"/>
                  <a:gd name="T26" fmla="*/ 0 w 99"/>
                  <a:gd name="T27" fmla="*/ 0 h 74"/>
                  <a:gd name="T28" fmla="*/ 0 w 99"/>
                  <a:gd name="T29" fmla="*/ 0 h 74"/>
                  <a:gd name="T30" fmla="*/ 0 w 99"/>
                  <a:gd name="T31" fmla="*/ 0 h 74"/>
                  <a:gd name="T32" fmla="*/ 0 w 99"/>
                  <a:gd name="T33" fmla="*/ 0 h 74"/>
                  <a:gd name="T34" fmla="*/ 0 w 99"/>
                  <a:gd name="T35" fmla="*/ 0 h 74"/>
                  <a:gd name="T36" fmla="*/ 0 w 99"/>
                  <a:gd name="T37" fmla="*/ 0 h 74"/>
                  <a:gd name="T38" fmla="*/ 0 w 99"/>
                  <a:gd name="T39" fmla="*/ 0 h 74"/>
                  <a:gd name="T40" fmla="*/ 0 w 99"/>
                  <a:gd name="T41" fmla="*/ 0 h 74"/>
                  <a:gd name="T42" fmla="*/ 0 w 99"/>
                  <a:gd name="T43" fmla="*/ 0 h 74"/>
                  <a:gd name="T44" fmla="*/ 0 w 99"/>
                  <a:gd name="T45" fmla="*/ 0 h 7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9"/>
                  <a:gd name="T70" fmla="*/ 0 h 74"/>
                  <a:gd name="T71" fmla="*/ 99 w 99"/>
                  <a:gd name="T72" fmla="*/ 74 h 7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9" h="74">
                    <a:moveTo>
                      <a:pt x="99" y="2"/>
                    </a:moveTo>
                    <a:lnTo>
                      <a:pt x="91" y="9"/>
                    </a:lnTo>
                    <a:lnTo>
                      <a:pt x="83" y="17"/>
                    </a:lnTo>
                    <a:lnTo>
                      <a:pt x="76" y="27"/>
                    </a:lnTo>
                    <a:lnTo>
                      <a:pt x="68" y="37"/>
                    </a:lnTo>
                    <a:lnTo>
                      <a:pt x="61" y="46"/>
                    </a:lnTo>
                    <a:lnTo>
                      <a:pt x="53" y="54"/>
                    </a:lnTo>
                    <a:lnTo>
                      <a:pt x="45" y="63"/>
                    </a:lnTo>
                    <a:lnTo>
                      <a:pt x="39" y="72"/>
                    </a:lnTo>
                    <a:lnTo>
                      <a:pt x="31" y="73"/>
                    </a:lnTo>
                    <a:lnTo>
                      <a:pt x="25" y="74"/>
                    </a:lnTo>
                    <a:lnTo>
                      <a:pt x="19" y="72"/>
                    </a:lnTo>
                    <a:lnTo>
                      <a:pt x="15" y="69"/>
                    </a:lnTo>
                    <a:lnTo>
                      <a:pt x="6" y="64"/>
                    </a:lnTo>
                    <a:lnTo>
                      <a:pt x="0" y="62"/>
                    </a:lnTo>
                    <a:lnTo>
                      <a:pt x="10" y="52"/>
                    </a:lnTo>
                    <a:lnTo>
                      <a:pt x="22" y="41"/>
                    </a:lnTo>
                    <a:lnTo>
                      <a:pt x="32" y="30"/>
                    </a:lnTo>
                    <a:lnTo>
                      <a:pt x="45" y="21"/>
                    </a:lnTo>
                    <a:lnTo>
                      <a:pt x="57" y="10"/>
                    </a:lnTo>
                    <a:lnTo>
                      <a:pt x="70" y="3"/>
                    </a:lnTo>
                    <a:lnTo>
                      <a:pt x="83" y="0"/>
                    </a:lnTo>
                    <a:lnTo>
                      <a:pt x="9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81" name="Freeform 30"/>
              <p:cNvSpPr>
                <a:spLocks/>
              </p:cNvSpPr>
              <p:nvPr/>
            </p:nvSpPr>
            <p:spPr bwMode="auto">
              <a:xfrm>
                <a:off x="4403" y="1410"/>
                <a:ext cx="137" cy="138"/>
              </a:xfrm>
              <a:custGeom>
                <a:avLst/>
                <a:gdLst>
                  <a:gd name="T0" fmla="*/ 0 w 548"/>
                  <a:gd name="T1" fmla="*/ 0 h 550"/>
                  <a:gd name="T2" fmla="*/ 0 w 548"/>
                  <a:gd name="T3" fmla="*/ 0 h 550"/>
                  <a:gd name="T4" fmla="*/ 0 w 548"/>
                  <a:gd name="T5" fmla="*/ 0 h 550"/>
                  <a:gd name="T6" fmla="*/ 0 w 548"/>
                  <a:gd name="T7" fmla="*/ 0 h 550"/>
                  <a:gd name="T8" fmla="*/ 0 w 548"/>
                  <a:gd name="T9" fmla="*/ 0 h 550"/>
                  <a:gd name="T10" fmla="*/ 0 w 548"/>
                  <a:gd name="T11" fmla="*/ 0 h 550"/>
                  <a:gd name="T12" fmla="*/ 0 w 548"/>
                  <a:gd name="T13" fmla="*/ 0 h 550"/>
                  <a:gd name="T14" fmla="*/ 0 w 548"/>
                  <a:gd name="T15" fmla="*/ 0 h 550"/>
                  <a:gd name="T16" fmla="*/ 0 w 548"/>
                  <a:gd name="T17" fmla="*/ 0 h 550"/>
                  <a:gd name="T18" fmla="*/ 0 w 548"/>
                  <a:gd name="T19" fmla="*/ 0 h 550"/>
                  <a:gd name="T20" fmla="*/ 0 w 548"/>
                  <a:gd name="T21" fmla="*/ 0 h 550"/>
                  <a:gd name="T22" fmla="*/ 0 w 548"/>
                  <a:gd name="T23" fmla="*/ 0 h 550"/>
                  <a:gd name="T24" fmla="*/ 0 w 548"/>
                  <a:gd name="T25" fmla="*/ 0 h 550"/>
                  <a:gd name="T26" fmla="*/ 0 w 548"/>
                  <a:gd name="T27" fmla="*/ 0 h 550"/>
                  <a:gd name="T28" fmla="*/ 0 w 548"/>
                  <a:gd name="T29" fmla="*/ 0 h 550"/>
                  <a:gd name="T30" fmla="*/ 0 w 548"/>
                  <a:gd name="T31" fmla="*/ 0 h 550"/>
                  <a:gd name="T32" fmla="*/ 0 w 548"/>
                  <a:gd name="T33" fmla="*/ 0 h 550"/>
                  <a:gd name="T34" fmla="*/ 0 w 548"/>
                  <a:gd name="T35" fmla="*/ 0 h 550"/>
                  <a:gd name="T36" fmla="*/ 0 w 548"/>
                  <a:gd name="T37" fmla="*/ 0 h 550"/>
                  <a:gd name="T38" fmla="*/ 0 w 548"/>
                  <a:gd name="T39" fmla="*/ 0 h 550"/>
                  <a:gd name="T40" fmla="*/ 0 w 548"/>
                  <a:gd name="T41" fmla="*/ 0 h 550"/>
                  <a:gd name="T42" fmla="*/ 0 w 548"/>
                  <a:gd name="T43" fmla="*/ 0 h 550"/>
                  <a:gd name="T44" fmla="*/ 0 w 548"/>
                  <a:gd name="T45" fmla="*/ 0 h 550"/>
                  <a:gd name="T46" fmla="*/ 0 w 548"/>
                  <a:gd name="T47" fmla="*/ 0 h 550"/>
                  <a:gd name="T48" fmla="*/ 0 w 548"/>
                  <a:gd name="T49" fmla="*/ 0 h 550"/>
                  <a:gd name="T50" fmla="*/ 0 w 548"/>
                  <a:gd name="T51" fmla="*/ 0 h 550"/>
                  <a:gd name="T52" fmla="*/ 0 w 548"/>
                  <a:gd name="T53" fmla="*/ 0 h 550"/>
                  <a:gd name="T54" fmla="*/ 0 w 548"/>
                  <a:gd name="T55" fmla="*/ 0 h 550"/>
                  <a:gd name="T56" fmla="*/ 0 w 548"/>
                  <a:gd name="T57" fmla="*/ 0 h 550"/>
                  <a:gd name="T58" fmla="*/ 0 w 548"/>
                  <a:gd name="T59" fmla="*/ 0 h 550"/>
                  <a:gd name="T60" fmla="*/ 0 w 548"/>
                  <a:gd name="T61" fmla="*/ 0 h 550"/>
                  <a:gd name="T62" fmla="*/ 0 w 548"/>
                  <a:gd name="T63" fmla="*/ 0 h 550"/>
                  <a:gd name="T64" fmla="*/ 0 w 548"/>
                  <a:gd name="T65" fmla="*/ 0 h 550"/>
                  <a:gd name="T66" fmla="*/ 0 w 548"/>
                  <a:gd name="T67" fmla="*/ 0 h 550"/>
                  <a:gd name="T68" fmla="*/ 0 w 548"/>
                  <a:gd name="T69" fmla="*/ 0 h 550"/>
                  <a:gd name="T70" fmla="*/ 0 w 548"/>
                  <a:gd name="T71" fmla="*/ 0 h 550"/>
                  <a:gd name="T72" fmla="*/ 0 w 548"/>
                  <a:gd name="T73" fmla="*/ 0 h 550"/>
                  <a:gd name="T74" fmla="*/ 0 w 548"/>
                  <a:gd name="T75" fmla="*/ 0 h 550"/>
                  <a:gd name="T76" fmla="*/ 0 w 548"/>
                  <a:gd name="T77" fmla="*/ 0 h 550"/>
                  <a:gd name="T78" fmla="*/ 0 w 548"/>
                  <a:gd name="T79" fmla="*/ 0 h 550"/>
                  <a:gd name="T80" fmla="*/ 0 w 548"/>
                  <a:gd name="T81" fmla="*/ 0 h 550"/>
                  <a:gd name="T82" fmla="*/ 0 w 548"/>
                  <a:gd name="T83" fmla="*/ 0 h 550"/>
                  <a:gd name="T84" fmla="*/ 0 w 548"/>
                  <a:gd name="T85" fmla="*/ 0 h 550"/>
                  <a:gd name="T86" fmla="*/ 0 w 548"/>
                  <a:gd name="T87" fmla="*/ 0 h 550"/>
                  <a:gd name="T88" fmla="*/ 0 w 548"/>
                  <a:gd name="T89" fmla="*/ 0 h 550"/>
                  <a:gd name="T90" fmla="*/ 0 w 548"/>
                  <a:gd name="T91" fmla="*/ 0 h 550"/>
                  <a:gd name="T92" fmla="*/ 0 w 548"/>
                  <a:gd name="T93" fmla="*/ 0 h 550"/>
                  <a:gd name="T94" fmla="*/ 0 w 548"/>
                  <a:gd name="T95" fmla="*/ 0 h 550"/>
                  <a:gd name="T96" fmla="*/ 0 w 548"/>
                  <a:gd name="T97" fmla="*/ 0 h 550"/>
                  <a:gd name="T98" fmla="*/ 0 w 548"/>
                  <a:gd name="T99" fmla="*/ 0 h 550"/>
                  <a:gd name="T100" fmla="*/ 0 w 548"/>
                  <a:gd name="T101" fmla="*/ 0 h 550"/>
                  <a:gd name="T102" fmla="*/ 0 w 548"/>
                  <a:gd name="T103" fmla="*/ 0 h 550"/>
                  <a:gd name="T104" fmla="*/ 0 w 548"/>
                  <a:gd name="T105" fmla="*/ 0 h 550"/>
                  <a:gd name="T106" fmla="*/ 0 w 548"/>
                  <a:gd name="T107" fmla="*/ 0 h 5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48"/>
                  <a:gd name="T163" fmla="*/ 0 h 550"/>
                  <a:gd name="T164" fmla="*/ 548 w 548"/>
                  <a:gd name="T165" fmla="*/ 550 h 55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48" h="550">
                    <a:moveTo>
                      <a:pt x="309" y="71"/>
                    </a:moveTo>
                    <a:lnTo>
                      <a:pt x="358" y="171"/>
                    </a:lnTo>
                    <a:lnTo>
                      <a:pt x="380" y="173"/>
                    </a:lnTo>
                    <a:lnTo>
                      <a:pt x="402" y="175"/>
                    </a:lnTo>
                    <a:lnTo>
                      <a:pt x="425" y="177"/>
                    </a:lnTo>
                    <a:lnTo>
                      <a:pt x="449" y="179"/>
                    </a:lnTo>
                    <a:lnTo>
                      <a:pt x="472" y="179"/>
                    </a:lnTo>
                    <a:lnTo>
                      <a:pt x="497" y="180"/>
                    </a:lnTo>
                    <a:lnTo>
                      <a:pt x="522" y="180"/>
                    </a:lnTo>
                    <a:lnTo>
                      <a:pt x="548" y="181"/>
                    </a:lnTo>
                    <a:lnTo>
                      <a:pt x="544" y="188"/>
                    </a:lnTo>
                    <a:lnTo>
                      <a:pt x="538" y="200"/>
                    </a:lnTo>
                    <a:lnTo>
                      <a:pt x="535" y="211"/>
                    </a:lnTo>
                    <a:lnTo>
                      <a:pt x="538" y="221"/>
                    </a:lnTo>
                    <a:lnTo>
                      <a:pt x="448" y="321"/>
                    </a:lnTo>
                    <a:lnTo>
                      <a:pt x="451" y="346"/>
                    </a:lnTo>
                    <a:lnTo>
                      <a:pt x="454" y="371"/>
                    </a:lnTo>
                    <a:lnTo>
                      <a:pt x="458" y="395"/>
                    </a:lnTo>
                    <a:lnTo>
                      <a:pt x="462" y="419"/>
                    </a:lnTo>
                    <a:lnTo>
                      <a:pt x="465" y="443"/>
                    </a:lnTo>
                    <a:lnTo>
                      <a:pt x="470" y="468"/>
                    </a:lnTo>
                    <a:lnTo>
                      <a:pt x="474" y="493"/>
                    </a:lnTo>
                    <a:lnTo>
                      <a:pt x="478" y="519"/>
                    </a:lnTo>
                    <a:lnTo>
                      <a:pt x="477" y="520"/>
                    </a:lnTo>
                    <a:lnTo>
                      <a:pt x="476" y="525"/>
                    </a:lnTo>
                    <a:lnTo>
                      <a:pt x="473" y="531"/>
                    </a:lnTo>
                    <a:lnTo>
                      <a:pt x="467" y="539"/>
                    </a:lnTo>
                    <a:lnTo>
                      <a:pt x="455" y="532"/>
                    </a:lnTo>
                    <a:lnTo>
                      <a:pt x="446" y="525"/>
                    </a:lnTo>
                    <a:lnTo>
                      <a:pt x="436" y="514"/>
                    </a:lnTo>
                    <a:lnTo>
                      <a:pt x="427" y="504"/>
                    </a:lnTo>
                    <a:lnTo>
                      <a:pt x="417" y="492"/>
                    </a:lnTo>
                    <a:lnTo>
                      <a:pt x="408" y="482"/>
                    </a:lnTo>
                    <a:lnTo>
                      <a:pt x="398" y="474"/>
                    </a:lnTo>
                    <a:lnTo>
                      <a:pt x="388" y="469"/>
                    </a:lnTo>
                    <a:lnTo>
                      <a:pt x="319" y="410"/>
                    </a:lnTo>
                    <a:lnTo>
                      <a:pt x="296" y="418"/>
                    </a:lnTo>
                    <a:lnTo>
                      <a:pt x="276" y="431"/>
                    </a:lnTo>
                    <a:lnTo>
                      <a:pt x="257" y="447"/>
                    </a:lnTo>
                    <a:lnTo>
                      <a:pt x="238" y="464"/>
                    </a:lnTo>
                    <a:lnTo>
                      <a:pt x="219" y="480"/>
                    </a:lnTo>
                    <a:lnTo>
                      <a:pt x="201" y="496"/>
                    </a:lnTo>
                    <a:lnTo>
                      <a:pt x="180" y="509"/>
                    </a:lnTo>
                    <a:lnTo>
                      <a:pt x="159" y="519"/>
                    </a:lnTo>
                    <a:lnTo>
                      <a:pt x="160" y="525"/>
                    </a:lnTo>
                    <a:lnTo>
                      <a:pt x="160" y="531"/>
                    </a:lnTo>
                    <a:lnTo>
                      <a:pt x="158" y="537"/>
                    </a:lnTo>
                    <a:lnTo>
                      <a:pt x="155" y="541"/>
                    </a:lnTo>
                    <a:lnTo>
                      <a:pt x="148" y="543"/>
                    </a:lnTo>
                    <a:lnTo>
                      <a:pt x="143" y="546"/>
                    </a:lnTo>
                    <a:lnTo>
                      <a:pt x="135" y="549"/>
                    </a:lnTo>
                    <a:lnTo>
                      <a:pt x="129" y="550"/>
                    </a:lnTo>
                    <a:lnTo>
                      <a:pt x="119" y="550"/>
                    </a:lnTo>
                    <a:lnTo>
                      <a:pt x="120" y="527"/>
                    </a:lnTo>
                    <a:lnTo>
                      <a:pt x="125" y="505"/>
                    </a:lnTo>
                    <a:lnTo>
                      <a:pt x="131" y="485"/>
                    </a:lnTo>
                    <a:lnTo>
                      <a:pt x="140" y="465"/>
                    </a:lnTo>
                    <a:lnTo>
                      <a:pt x="147" y="443"/>
                    </a:lnTo>
                    <a:lnTo>
                      <a:pt x="156" y="423"/>
                    </a:lnTo>
                    <a:lnTo>
                      <a:pt x="163" y="401"/>
                    </a:lnTo>
                    <a:lnTo>
                      <a:pt x="169" y="380"/>
                    </a:lnTo>
                    <a:lnTo>
                      <a:pt x="150" y="364"/>
                    </a:lnTo>
                    <a:lnTo>
                      <a:pt x="132" y="348"/>
                    </a:lnTo>
                    <a:lnTo>
                      <a:pt x="116" y="332"/>
                    </a:lnTo>
                    <a:lnTo>
                      <a:pt x="100" y="318"/>
                    </a:lnTo>
                    <a:lnTo>
                      <a:pt x="82" y="302"/>
                    </a:lnTo>
                    <a:lnTo>
                      <a:pt x="65" y="290"/>
                    </a:lnTo>
                    <a:lnTo>
                      <a:pt x="48" y="278"/>
                    </a:lnTo>
                    <a:lnTo>
                      <a:pt x="30" y="271"/>
                    </a:lnTo>
                    <a:lnTo>
                      <a:pt x="28" y="262"/>
                    </a:lnTo>
                    <a:lnTo>
                      <a:pt x="25" y="256"/>
                    </a:lnTo>
                    <a:lnTo>
                      <a:pt x="19" y="250"/>
                    </a:lnTo>
                    <a:lnTo>
                      <a:pt x="15" y="245"/>
                    </a:lnTo>
                    <a:lnTo>
                      <a:pt x="9" y="238"/>
                    </a:lnTo>
                    <a:lnTo>
                      <a:pt x="4" y="233"/>
                    </a:lnTo>
                    <a:lnTo>
                      <a:pt x="0" y="226"/>
                    </a:lnTo>
                    <a:lnTo>
                      <a:pt x="0" y="221"/>
                    </a:lnTo>
                    <a:lnTo>
                      <a:pt x="10" y="211"/>
                    </a:lnTo>
                    <a:lnTo>
                      <a:pt x="31" y="209"/>
                    </a:lnTo>
                    <a:lnTo>
                      <a:pt x="54" y="207"/>
                    </a:lnTo>
                    <a:lnTo>
                      <a:pt x="76" y="203"/>
                    </a:lnTo>
                    <a:lnTo>
                      <a:pt x="99" y="199"/>
                    </a:lnTo>
                    <a:lnTo>
                      <a:pt x="120" y="194"/>
                    </a:lnTo>
                    <a:lnTo>
                      <a:pt x="143" y="188"/>
                    </a:lnTo>
                    <a:lnTo>
                      <a:pt x="166" y="184"/>
                    </a:lnTo>
                    <a:lnTo>
                      <a:pt x="189" y="181"/>
                    </a:lnTo>
                    <a:lnTo>
                      <a:pt x="193" y="161"/>
                    </a:lnTo>
                    <a:lnTo>
                      <a:pt x="201" y="144"/>
                    </a:lnTo>
                    <a:lnTo>
                      <a:pt x="209" y="128"/>
                    </a:lnTo>
                    <a:lnTo>
                      <a:pt x="219" y="111"/>
                    </a:lnTo>
                    <a:lnTo>
                      <a:pt x="228" y="94"/>
                    </a:lnTo>
                    <a:lnTo>
                      <a:pt x="236" y="77"/>
                    </a:lnTo>
                    <a:lnTo>
                      <a:pt x="243" y="59"/>
                    </a:lnTo>
                    <a:lnTo>
                      <a:pt x="249" y="42"/>
                    </a:lnTo>
                    <a:lnTo>
                      <a:pt x="255" y="37"/>
                    </a:lnTo>
                    <a:lnTo>
                      <a:pt x="258" y="32"/>
                    </a:lnTo>
                    <a:lnTo>
                      <a:pt x="260" y="27"/>
                    </a:lnTo>
                    <a:lnTo>
                      <a:pt x="261" y="21"/>
                    </a:lnTo>
                    <a:lnTo>
                      <a:pt x="260" y="9"/>
                    </a:lnTo>
                    <a:lnTo>
                      <a:pt x="259" y="2"/>
                    </a:lnTo>
                    <a:lnTo>
                      <a:pt x="271" y="0"/>
                    </a:lnTo>
                    <a:lnTo>
                      <a:pt x="280" y="5"/>
                    </a:lnTo>
                    <a:lnTo>
                      <a:pt x="285" y="13"/>
                    </a:lnTo>
                    <a:lnTo>
                      <a:pt x="291" y="25"/>
                    </a:lnTo>
                    <a:lnTo>
                      <a:pt x="294" y="37"/>
                    </a:lnTo>
                    <a:lnTo>
                      <a:pt x="297" y="50"/>
                    </a:lnTo>
                    <a:lnTo>
                      <a:pt x="301" y="62"/>
                    </a:lnTo>
                    <a:lnTo>
                      <a:pt x="309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82" name="Freeform 31"/>
              <p:cNvSpPr>
                <a:spLocks/>
              </p:cNvSpPr>
              <p:nvPr/>
            </p:nvSpPr>
            <p:spPr bwMode="auto">
              <a:xfrm>
                <a:off x="4406" y="1413"/>
                <a:ext cx="20" cy="20"/>
              </a:xfrm>
              <a:custGeom>
                <a:avLst/>
                <a:gdLst>
                  <a:gd name="T0" fmla="*/ 0 w 80"/>
                  <a:gd name="T1" fmla="*/ 0 h 80"/>
                  <a:gd name="T2" fmla="*/ 0 w 80"/>
                  <a:gd name="T3" fmla="*/ 0 h 80"/>
                  <a:gd name="T4" fmla="*/ 0 w 80"/>
                  <a:gd name="T5" fmla="*/ 0 h 80"/>
                  <a:gd name="T6" fmla="*/ 0 w 80"/>
                  <a:gd name="T7" fmla="*/ 0 h 80"/>
                  <a:gd name="T8" fmla="*/ 0 w 80"/>
                  <a:gd name="T9" fmla="*/ 0 h 80"/>
                  <a:gd name="T10" fmla="*/ 0 w 80"/>
                  <a:gd name="T11" fmla="*/ 0 h 80"/>
                  <a:gd name="T12" fmla="*/ 0 w 80"/>
                  <a:gd name="T13" fmla="*/ 0 h 80"/>
                  <a:gd name="T14" fmla="*/ 0 w 80"/>
                  <a:gd name="T15" fmla="*/ 0 h 80"/>
                  <a:gd name="T16" fmla="*/ 0 w 80"/>
                  <a:gd name="T17" fmla="*/ 0 h 80"/>
                  <a:gd name="T18" fmla="*/ 0 w 80"/>
                  <a:gd name="T19" fmla="*/ 0 h 80"/>
                  <a:gd name="T20" fmla="*/ 0 w 80"/>
                  <a:gd name="T21" fmla="*/ 0 h 80"/>
                  <a:gd name="T22" fmla="*/ 0 w 80"/>
                  <a:gd name="T23" fmla="*/ 0 h 80"/>
                  <a:gd name="T24" fmla="*/ 0 w 80"/>
                  <a:gd name="T25" fmla="*/ 0 h 80"/>
                  <a:gd name="T26" fmla="*/ 0 w 80"/>
                  <a:gd name="T27" fmla="*/ 0 h 80"/>
                  <a:gd name="T28" fmla="*/ 0 w 80"/>
                  <a:gd name="T29" fmla="*/ 0 h 80"/>
                  <a:gd name="T30" fmla="*/ 0 w 80"/>
                  <a:gd name="T31" fmla="*/ 0 h 80"/>
                  <a:gd name="T32" fmla="*/ 0 w 80"/>
                  <a:gd name="T33" fmla="*/ 0 h 80"/>
                  <a:gd name="T34" fmla="*/ 0 w 80"/>
                  <a:gd name="T35" fmla="*/ 0 h 80"/>
                  <a:gd name="T36" fmla="*/ 0 w 80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0"/>
                  <a:gd name="T58" fmla="*/ 0 h 80"/>
                  <a:gd name="T59" fmla="*/ 80 w 80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0" h="80">
                    <a:moveTo>
                      <a:pt x="80" y="50"/>
                    </a:moveTo>
                    <a:lnTo>
                      <a:pt x="70" y="80"/>
                    </a:lnTo>
                    <a:lnTo>
                      <a:pt x="58" y="73"/>
                    </a:lnTo>
                    <a:lnTo>
                      <a:pt x="48" y="68"/>
                    </a:lnTo>
                    <a:lnTo>
                      <a:pt x="39" y="60"/>
                    </a:lnTo>
                    <a:lnTo>
                      <a:pt x="31" y="53"/>
                    </a:lnTo>
                    <a:lnTo>
                      <a:pt x="21" y="44"/>
                    </a:lnTo>
                    <a:lnTo>
                      <a:pt x="14" y="35"/>
                    </a:lnTo>
                    <a:lnTo>
                      <a:pt x="6" y="26"/>
                    </a:lnTo>
                    <a:lnTo>
                      <a:pt x="0" y="19"/>
                    </a:lnTo>
                    <a:lnTo>
                      <a:pt x="9" y="0"/>
                    </a:lnTo>
                    <a:lnTo>
                      <a:pt x="16" y="6"/>
                    </a:lnTo>
                    <a:lnTo>
                      <a:pt x="26" y="14"/>
                    </a:lnTo>
                    <a:lnTo>
                      <a:pt x="34" y="20"/>
                    </a:lnTo>
                    <a:lnTo>
                      <a:pt x="44" y="28"/>
                    </a:lnTo>
                    <a:lnTo>
                      <a:pt x="53" y="33"/>
                    </a:lnTo>
                    <a:lnTo>
                      <a:pt x="63" y="40"/>
                    </a:lnTo>
                    <a:lnTo>
                      <a:pt x="71" y="44"/>
                    </a:lnTo>
                    <a:lnTo>
                      <a:pt x="8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83" name="Freeform 32"/>
              <p:cNvSpPr>
                <a:spLocks/>
              </p:cNvSpPr>
              <p:nvPr/>
            </p:nvSpPr>
            <p:spPr bwMode="auto">
              <a:xfrm>
                <a:off x="4358" y="1423"/>
                <a:ext cx="43" cy="25"/>
              </a:xfrm>
              <a:custGeom>
                <a:avLst/>
                <a:gdLst>
                  <a:gd name="T0" fmla="*/ 0 w 169"/>
                  <a:gd name="T1" fmla="*/ 0 h 102"/>
                  <a:gd name="T2" fmla="*/ 0 w 169"/>
                  <a:gd name="T3" fmla="*/ 0 h 102"/>
                  <a:gd name="T4" fmla="*/ 0 w 169"/>
                  <a:gd name="T5" fmla="*/ 0 h 102"/>
                  <a:gd name="T6" fmla="*/ 0 w 169"/>
                  <a:gd name="T7" fmla="*/ 0 h 102"/>
                  <a:gd name="T8" fmla="*/ 0 w 169"/>
                  <a:gd name="T9" fmla="*/ 0 h 102"/>
                  <a:gd name="T10" fmla="*/ 0 w 169"/>
                  <a:gd name="T11" fmla="*/ 0 h 102"/>
                  <a:gd name="T12" fmla="*/ 0 w 169"/>
                  <a:gd name="T13" fmla="*/ 0 h 102"/>
                  <a:gd name="T14" fmla="*/ 0 w 169"/>
                  <a:gd name="T15" fmla="*/ 0 h 102"/>
                  <a:gd name="T16" fmla="*/ 0 w 169"/>
                  <a:gd name="T17" fmla="*/ 0 h 102"/>
                  <a:gd name="T18" fmla="*/ 0 w 169"/>
                  <a:gd name="T19" fmla="*/ 0 h 102"/>
                  <a:gd name="T20" fmla="*/ 0 w 169"/>
                  <a:gd name="T21" fmla="*/ 0 h 102"/>
                  <a:gd name="T22" fmla="*/ 0 w 169"/>
                  <a:gd name="T23" fmla="*/ 0 h 102"/>
                  <a:gd name="T24" fmla="*/ 0 w 169"/>
                  <a:gd name="T25" fmla="*/ 0 h 102"/>
                  <a:gd name="T26" fmla="*/ 0 w 169"/>
                  <a:gd name="T27" fmla="*/ 0 h 102"/>
                  <a:gd name="T28" fmla="*/ 0 w 169"/>
                  <a:gd name="T29" fmla="*/ 0 h 102"/>
                  <a:gd name="T30" fmla="*/ 0 w 169"/>
                  <a:gd name="T31" fmla="*/ 0 h 102"/>
                  <a:gd name="T32" fmla="*/ 0 w 169"/>
                  <a:gd name="T33" fmla="*/ 0 h 102"/>
                  <a:gd name="T34" fmla="*/ 0 w 169"/>
                  <a:gd name="T35" fmla="*/ 0 h 102"/>
                  <a:gd name="T36" fmla="*/ 0 w 169"/>
                  <a:gd name="T37" fmla="*/ 0 h 102"/>
                  <a:gd name="T38" fmla="*/ 0 w 169"/>
                  <a:gd name="T39" fmla="*/ 0 h 102"/>
                  <a:gd name="T40" fmla="*/ 0 w 169"/>
                  <a:gd name="T41" fmla="*/ 0 h 102"/>
                  <a:gd name="T42" fmla="*/ 0 w 169"/>
                  <a:gd name="T43" fmla="*/ 0 h 102"/>
                  <a:gd name="T44" fmla="*/ 0 w 169"/>
                  <a:gd name="T45" fmla="*/ 0 h 102"/>
                  <a:gd name="T46" fmla="*/ 0 w 169"/>
                  <a:gd name="T47" fmla="*/ 0 h 102"/>
                  <a:gd name="T48" fmla="*/ 0 w 169"/>
                  <a:gd name="T49" fmla="*/ 0 h 102"/>
                  <a:gd name="T50" fmla="*/ 0 w 169"/>
                  <a:gd name="T51" fmla="*/ 0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9"/>
                  <a:gd name="T79" fmla="*/ 0 h 102"/>
                  <a:gd name="T80" fmla="*/ 169 w 169"/>
                  <a:gd name="T81" fmla="*/ 102 h 10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9" h="102">
                    <a:moveTo>
                      <a:pt x="159" y="71"/>
                    </a:moveTo>
                    <a:lnTo>
                      <a:pt x="169" y="102"/>
                    </a:lnTo>
                    <a:lnTo>
                      <a:pt x="146" y="93"/>
                    </a:lnTo>
                    <a:lnTo>
                      <a:pt x="124" y="84"/>
                    </a:lnTo>
                    <a:lnTo>
                      <a:pt x="102" y="73"/>
                    </a:lnTo>
                    <a:lnTo>
                      <a:pt x="80" y="64"/>
                    </a:lnTo>
                    <a:lnTo>
                      <a:pt x="58" y="51"/>
                    </a:lnTo>
                    <a:lnTo>
                      <a:pt x="38" y="39"/>
                    </a:lnTo>
                    <a:lnTo>
                      <a:pt x="18" y="25"/>
                    </a:lnTo>
                    <a:lnTo>
                      <a:pt x="0" y="12"/>
                    </a:lnTo>
                    <a:lnTo>
                      <a:pt x="6" y="3"/>
                    </a:lnTo>
                    <a:lnTo>
                      <a:pt x="14" y="0"/>
                    </a:lnTo>
                    <a:lnTo>
                      <a:pt x="22" y="1"/>
                    </a:lnTo>
                    <a:lnTo>
                      <a:pt x="29" y="5"/>
                    </a:lnTo>
                    <a:lnTo>
                      <a:pt x="36" y="9"/>
                    </a:lnTo>
                    <a:lnTo>
                      <a:pt x="44" y="15"/>
                    </a:lnTo>
                    <a:lnTo>
                      <a:pt x="51" y="19"/>
                    </a:lnTo>
                    <a:lnTo>
                      <a:pt x="60" y="21"/>
                    </a:lnTo>
                    <a:lnTo>
                      <a:pt x="70" y="28"/>
                    </a:lnTo>
                    <a:lnTo>
                      <a:pt x="81" y="38"/>
                    </a:lnTo>
                    <a:lnTo>
                      <a:pt x="92" y="45"/>
                    </a:lnTo>
                    <a:lnTo>
                      <a:pt x="105" y="54"/>
                    </a:lnTo>
                    <a:lnTo>
                      <a:pt x="117" y="59"/>
                    </a:lnTo>
                    <a:lnTo>
                      <a:pt x="130" y="66"/>
                    </a:lnTo>
                    <a:lnTo>
                      <a:pt x="143" y="69"/>
                    </a:lnTo>
                    <a:lnTo>
                      <a:pt x="159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84" name="Freeform 33"/>
              <p:cNvSpPr>
                <a:spLocks/>
              </p:cNvSpPr>
              <p:nvPr/>
            </p:nvSpPr>
            <p:spPr bwMode="auto">
              <a:xfrm>
                <a:off x="4413" y="1423"/>
                <a:ext cx="117" cy="110"/>
              </a:xfrm>
              <a:custGeom>
                <a:avLst/>
                <a:gdLst>
                  <a:gd name="T0" fmla="*/ 0 w 467"/>
                  <a:gd name="T1" fmla="*/ 0 h 438"/>
                  <a:gd name="T2" fmla="*/ 0 w 467"/>
                  <a:gd name="T3" fmla="*/ 0 h 438"/>
                  <a:gd name="T4" fmla="*/ 0 w 467"/>
                  <a:gd name="T5" fmla="*/ 0 h 438"/>
                  <a:gd name="T6" fmla="*/ 0 w 467"/>
                  <a:gd name="T7" fmla="*/ 0 h 438"/>
                  <a:gd name="T8" fmla="*/ 0 w 467"/>
                  <a:gd name="T9" fmla="*/ 0 h 438"/>
                  <a:gd name="T10" fmla="*/ 0 w 467"/>
                  <a:gd name="T11" fmla="*/ 0 h 438"/>
                  <a:gd name="T12" fmla="*/ 0 w 467"/>
                  <a:gd name="T13" fmla="*/ 0 h 438"/>
                  <a:gd name="T14" fmla="*/ 0 w 467"/>
                  <a:gd name="T15" fmla="*/ 0 h 438"/>
                  <a:gd name="T16" fmla="*/ 0 w 467"/>
                  <a:gd name="T17" fmla="*/ 0 h 438"/>
                  <a:gd name="T18" fmla="*/ 0 w 467"/>
                  <a:gd name="T19" fmla="*/ 0 h 438"/>
                  <a:gd name="T20" fmla="*/ 0 w 467"/>
                  <a:gd name="T21" fmla="*/ 0 h 438"/>
                  <a:gd name="T22" fmla="*/ 0 w 467"/>
                  <a:gd name="T23" fmla="*/ 0 h 438"/>
                  <a:gd name="T24" fmla="*/ 0 w 467"/>
                  <a:gd name="T25" fmla="*/ 0 h 438"/>
                  <a:gd name="T26" fmla="*/ 0 w 467"/>
                  <a:gd name="T27" fmla="*/ 0 h 438"/>
                  <a:gd name="T28" fmla="*/ 0 w 467"/>
                  <a:gd name="T29" fmla="*/ 0 h 438"/>
                  <a:gd name="T30" fmla="*/ 0 w 467"/>
                  <a:gd name="T31" fmla="*/ 0 h 438"/>
                  <a:gd name="T32" fmla="*/ 0 w 467"/>
                  <a:gd name="T33" fmla="*/ 0 h 438"/>
                  <a:gd name="T34" fmla="*/ 0 w 467"/>
                  <a:gd name="T35" fmla="*/ 0 h 438"/>
                  <a:gd name="T36" fmla="*/ 0 w 467"/>
                  <a:gd name="T37" fmla="*/ 0 h 438"/>
                  <a:gd name="T38" fmla="*/ 0 w 467"/>
                  <a:gd name="T39" fmla="*/ 0 h 438"/>
                  <a:gd name="T40" fmla="*/ 0 w 467"/>
                  <a:gd name="T41" fmla="*/ 0 h 438"/>
                  <a:gd name="T42" fmla="*/ 0 w 467"/>
                  <a:gd name="T43" fmla="*/ 0 h 438"/>
                  <a:gd name="T44" fmla="*/ 0 w 467"/>
                  <a:gd name="T45" fmla="*/ 0 h 438"/>
                  <a:gd name="T46" fmla="*/ 0 w 467"/>
                  <a:gd name="T47" fmla="*/ 0 h 438"/>
                  <a:gd name="T48" fmla="*/ 0 w 467"/>
                  <a:gd name="T49" fmla="*/ 0 h 438"/>
                  <a:gd name="T50" fmla="*/ 0 w 467"/>
                  <a:gd name="T51" fmla="*/ 0 h 438"/>
                  <a:gd name="T52" fmla="*/ 0 w 467"/>
                  <a:gd name="T53" fmla="*/ 0 h 438"/>
                  <a:gd name="T54" fmla="*/ 0 w 467"/>
                  <a:gd name="T55" fmla="*/ 0 h 438"/>
                  <a:gd name="T56" fmla="*/ 0 w 467"/>
                  <a:gd name="T57" fmla="*/ 0 h 438"/>
                  <a:gd name="T58" fmla="*/ 0 w 467"/>
                  <a:gd name="T59" fmla="*/ 0 h 438"/>
                  <a:gd name="T60" fmla="*/ 0 w 467"/>
                  <a:gd name="T61" fmla="*/ 0 h 438"/>
                  <a:gd name="T62" fmla="*/ 0 w 467"/>
                  <a:gd name="T63" fmla="*/ 0 h 438"/>
                  <a:gd name="T64" fmla="*/ 0 w 467"/>
                  <a:gd name="T65" fmla="*/ 0 h 438"/>
                  <a:gd name="T66" fmla="*/ 0 w 467"/>
                  <a:gd name="T67" fmla="*/ 0 h 438"/>
                  <a:gd name="T68" fmla="*/ 0 w 467"/>
                  <a:gd name="T69" fmla="*/ 0 h 438"/>
                  <a:gd name="T70" fmla="*/ 0 w 467"/>
                  <a:gd name="T71" fmla="*/ 0 h 438"/>
                  <a:gd name="T72" fmla="*/ 0 w 467"/>
                  <a:gd name="T73" fmla="*/ 0 h 438"/>
                  <a:gd name="T74" fmla="*/ 0 w 467"/>
                  <a:gd name="T75" fmla="*/ 0 h 438"/>
                  <a:gd name="T76" fmla="*/ 0 w 467"/>
                  <a:gd name="T77" fmla="*/ 0 h 438"/>
                  <a:gd name="T78" fmla="*/ 0 w 467"/>
                  <a:gd name="T79" fmla="*/ 0 h 438"/>
                  <a:gd name="T80" fmla="*/ 0 w 467"/>
                  <a:gd name="T81" fmla="*/ 0 h 438"/>
                  <a:gd name="T82" fmla="*/ 0 w 467"/>
                  <a:gd name="T83" fmla="*/ 0 h 438"/>
                  <a:gd name="T84" fmla="*/ 0 w 467"/>
                  <a:gd name="T85" fmla="*/ 0 h 438"/>
                  <a:gd name="T86" fmla="*/ 0 w 467"/>
                  <a:gd name="T87" fmla="*/ 0 h 438"/>
                  <a:gd name="T88" fmla="*/ 0 w 467"/>
                  <a:gd name="T89" fmla="*/ 0 h 438"/>
                  <a:gd name="T90" fmla="*/ 0 w 467"/>
                  <a:gd name="T91" fmla="*/ 0 h 438"/>
                  <a:gd name="T92" fmla="*/ 0 w 467"/>
                  <a:gd name="T93" fmla="*/ 0 h 438"/>
                  <a:gd name="T94" fmla="*/ 0 w 467"/>
                  <a:gd name="T95" fmla="*/ 0 h 438"/>
                  <a:gd name="T96" fmla="*/ 0 w 467"/>
                  <a:gd name="T97" fmla="*/ 0 h 438"/>
                  <a:gd name="T98" fmla="*/ 0 w 467"/>
                  <a:gd name="T99" fmla="*/ 0 h 438"/>
                  <a:gd name="T100" fmla="*/ 0 w 467"/>
                  <a:gd name="T101" fmla="*/ 0 h 438"/>
                  <a:gd name="T102" fmla="*/ 0 w 467"/>
                  <a:gd name="T103" fmla="*/ 0 h 438"/>
                  <a:gd name="T104" fmla="*/ 0 w 467"/>
                  <a:gd name="T105" fmla="*/ 0 h 438"/>
                  <a:gd name="T106" fmla="*/ 0 w 467"/>
                  <a:gd name="T107" fmla="*/ 0 h 438"/>
                  <a:gd name="T108" fmla="*/ 0 w 467"/>
                  <a:gd name="T109" fmla="*/ 0 h 438"/>
                  <a:gd name="T110" fmla="*/ 0 w 467"/>
                  <a:gd name="T111" fmla="*/ 0 h 438"/>
                  <a:gd name="T112" fmla="*/ 0 w 467"/>
                  <a:gd name="T113" fmla="*/ 0 h 438"/>
                  <a:gd name="T114" fmla="*/ 0 w 467"/>
                  <a:gd name="T115" fmla="*/ 0 h 438"/>
                  <a:gd name="T116" fmla="*/ 0 w 467"/>
                  <a:gd name="T117" fmla="*/ 0 h 438"/>
                  <a:gd name="T118" fmla="*/ 0 w 467"/>
                  <a:gd name="T119" fmla="*/ 0 h 438"/>
                  <a:gd name="T120" fmla="*/ 0 w 467"/>
                  <a:gd name="T121" fmla="*/ 0 h 438"/>
                  <a:gd name="T122" fmla="*/ 0 w 467"/>
                  <a:gd name="T123" fmla="*/ 0 h 43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67"/>
                  <a:gd name="T187" fmla="*/ 0 h 438"/>
                  <a:gd name="T188" fmla="*/ 467 w 467"/>
                  <a:gd name="T189" fmla="*/ 438 h 43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67" h="438">
                    <a:moveTo>
                      <a:pt x="318" y="169"/>
                    </a:moveTo>
                    <a:lnTo>
                      <a:pt x="333" y="159"/>
                    </a:lnTo>
                    <a:lnTo>
                      <a:pt x="350" y="154"/>
                    </a:lnTo>
                    <a:lnTo>
                      <a:pt x="369" y="152"/>
                    </a:lnTo>
                    <a:lnTo>
                      <a:pt x="388" y="153"/>
                    </a:lnTo>
                    <a:lnTo>
                      <a:pt x="408" y="154"/>
                    </a:lnTo>
                    <a:lnTo>
                      <a:pt x="427" y="156"/>
                    </a:lnTo>
                    <a:lnTo>
                      <a:pt x="447" y="157"/>
                    </a:lnTo>
                    <a:lnTo>
                      <a:pt x="467" y="159"/>
                    </a:lnTo>
                    <a:lnTo>
                      <a:pt x="377" y="269"/>
                    </a:lnTo>
                    <a:lnTo>
                      <a:pt x="408" y="427"/>
                    </a:lnTo>
                    <a:lnTo>
                      <a:pt x="396" y="417"/>
                    </a:lnTo>
                    <a:lnTo>
                      <a:pt x="386" y="404"/>
                    </a:lnTo>
                    <a:lnTo>
                      <a:pt x="375" y="390"/>
                    </a:lnTo>
                    <a:lnTo>
                      <a:pt x="366" y="377"/>
                    </a:lnTo>
                    <a:lnTo>
                      <a:pt x="355" y="365"/>
                    </a:lnTo>
                    <a:lnTo>
                      <a:pt x="344" y="357"/>
                    </a:lnTo>
                    <a:lnTo>
                      <a:pt x="331" y="353"/>
                    </a:lnTo>
                    <a:lnTo>
                      <a:pt x="318" y="358"/>
                    </a:lnTo>
                    <a:lnTo>
                      <a:pt x="311" y="349"/>
                    </a:lnTo>
                    <a:lnTo>
                      <a:pt x="305" y="343"/>
                    </a:lnTo>
                    <a:lnTo>
                      <a:pt x="295" y="336"/>
                    </a:lnTo>
                    <a:lnTo>
                      <a:pt x="286" y="333"/>
                    </a:lnTo>
                    <a:lnTo>
                      <a:pt x="276" y="328"/>
                    </a:lnTo>
                    <a:lnTo>
                      <a:pt x="266" y="328"/>
                    </a:lnTo>
                    <a:lnTo>
                      <a:pt x="256" y="332"/>
                    </a:lnTo>
                    <a:lnTo>
                      <a:pt x="248" y="338"/>
                    </a:lnTo>
                    <a:lnTo>
                      <a:pt x="129" y="438"/>
                    </a:lnTo>
                    <a:lnTo>
                      <a:pt x="129" y="422"/>
                    </a:lnTo>
                    <a:lnTo>
                      <a:pt x="133" y="408"/>
                    </a:lnTo>
                    <a:lnTo>
                      <a:pt x="138" y="391"/>
                    </a:lnTo>
                    <a:lnTo>
                      <a:pt x="144" y="377"/>
                    </a:lnTo>
                    <a:lnTo>
                      <a:pt x="149" y="362"/>
                    </a:lnTo>
                    <a:lnTo>
                      <a:pt x="154" y="347"/>
                    </a:lnTo>
                    <a:lnTo>
                      <a:pt x="157" y="332"/>
                    </a:lnTo>
                    <a:lnTo>
                      <a:pt x="159" y="318"/>
                    </a:lnTo>
                    <a:lnTo>
                      <a:pt x="0" y="179"/>
                    </a:lnTo>
                    <a:lnTo>
                      <a:pt x="14" y="177"/>
                    </a:lnTo>
                    <a:lnTo>
                      <a:pt x="30" y="173"/>
                    </a:lnTo>
                    <a:lnTo>
                      <a:pt x="47" y="169"/>
                    </a:lnTo>
                    <a:lnTo>
                      <a:pt x="64" y="166"/>
                    </a:lnTo>
                    <a:lnTo>
                      <a:pt x="80" y="161"/>
                    </a:lnTo>
                    <a:lnTo>
                      <a:pt x="97" y="160"/>
                    </a:lnTo>
                    <a:lnTo>
                      <a:pt x="113" y="162"/>
                    </a:lnTo>
                    <a:lnTo>
                      <a:pt x="129" y="169"/>
                    </a:lnTo>
                    <a:lnTo>
                      <a:pt x="136" y="165"/>
                    </a:lnTo>
                    <a:lnTo>
                      <a:pt x="142" y="164"/>
                    </a:lnTo>
                    <a:lnTo>
                      <a:pt x="148" y="164"/>
                    </a:lnTo>
                    <a:lnTo>
                      <a:pt x="154" y="164"/>
                    </a:lnTo>
                    <a:lnTo>
                      <a:pt x="159" y="162"/>
                    </a:lnTo>
                    <a:lnTo>
                      <a:pt x="165" y="162"/>
                    </a:lnTo>
                    <a:lnTo>
                      <a:pt x="171" y="161"/>
                    </a:lnTo>
                    <a:lnTo>
                      <a:pt x="179" y="159"/>
                    </a:lnTo>
                    <a:lnTo>
                      <a:pt x="229" y="0"/>
                    </a:lnTo>
                    <a:lnTo>
                      <a:pt x="239" y="21"/>
                    </a:lnTo>
                    <a:lnTo>
                      <a:pt x="248" y="43"/>
                    </a:lnTo>
                    <a:lnTo>
                      <a:pt x="258" y="65"/>
                    </a:lnTo>
                    <a:lnTo>
                      <a:pt x="269" y="88"/>
                    </a:lnTo>
                    <a:lnTo>
                      <a:pt x="279" y="108"/>
                    </a:lnTo>
                    <a:lnTo>
                      <a:pt x="291" y="129"/>
                    </a:lnTo>
                    <a:lnTo>
                      <a:pt x="304" y="148"/>
                    </a:lnTo>
                    <a:lnTo>
                      <a:pt x="318" y="16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85" name="Freeform 34"/>
              <p:cNvSpPr>
                <a:spLocks/>
              </p:cNvSpPr>
              <p:nvPr/>
            </p:nvSpPr>
            <p:spPr bwMode="auto">
              <a:xfrm>
                <a:off x="4556" y="1456"/>
                <a:ext cx="44" cy="12"/>
              </a:xfrm>
              <a:custGeom>
                <a:avLst/>
                <a:gdLst>
                  <a:gd name="T0" fmla="*/ 0 w 174"/>
                  <a:gd name="T1" fmla="*/ 0 h 50"/>
                  <a:gd name="T2" fmla="*/ 0 w 174"/>
                  <a:gd name="T3" fmla="*/ 0 h 50"/>
                  <a:gd name="T4" fmla="*/ 0 w 174"/>
                  <a:gd name="T5" fmla="*/ 0 h 50"/>
                  <a:gd name="T6" fmla="*/ 0 w 174"/>
                  <a:gd name="T7" fmla="*/ 0 h 50"/>
                  <a:gd name="T8" fmla="*/ 0 w 174"/>
                  <a:gd name="T9" fmla="*/ 0 h 50"/>
                  <a:gd name="T10" fmla="*/ 0 w 174"/>
                  <a:gd name="T11" fmla="*/ 0 h 50"/>
                  <a:gd name="T12" fmla="*/ 0 w 174"/>
                  <a:gd name="T13" fmla="*/ 0 h 50"/>
                  <a:gd name="T14" fmla="*/ 0 w 174"/>
                  <a:gd name="T15" fmla="*/ 0 h 50"/>
                  <a:gd name="T16" fmla="*/ 0 w 174"/>
                  <a:gd name="T17" fmla="*/ 0 h 50"/>
                  <a:gd name="T18" fmla="*/ 0 w 174"/>
                  <a:gd name="T19" fmla="*/ 0 h 50"/>
                  <a:gd name="T20" fmla="*/ 0 w 174"/>
                  <a:gd name="T21" fmla="*/ 0 h 50"/>
                  <a:gd name="T22" fmla="*/ 0 w 174"/>
                  <a:gd name="T23" fmla="*/ 0 h 50"/>
                  <a:gd name="T24" fmla="*/ 0 w 174"/>
                  <a:gd name="T25" fmla="*/ 0 h 50"/>
                  <a:gd name="T26" fmla="*/ 0 w 174"/>
                  <a:gd name="T27" fmla="*/ 0 h 50"/>
                  <a:gd name="T28" fmla="*/ 0 w 174"/>
                  <a:gd name="T29" fmla="*/ 0 h 50"/>
                  <a:gd name="T30" fmla="*/ 0 w 174"/>
                  <a:gd name="T31" fmla="*/ 0 h 5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4"/>
                  <a:gd name="T49" fmla="*/ 0 h 50"/>
                  <a:gd name="T50" fmla="*/ 174 w 174"/>
                  <a:gd name="T51" fmla="*/ 50 h 5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4" h="50">
                    <a:moveTo>
                      <a:pt x="174" y="10"/>
                    </a:moveTo>
                    <a:lnTo>
                      <a:pt x="174" y="19"/>
                    </a:lnTo>
                    <a:lnTo>
                      <a:pt x="15" y="50"/>
                    </a:lnTo>
                    <a:lnTo>
                      <a:pt x="7" y="48"/>
                    </a:lnTo>
                    <a:lnTo>
                      <a:pt x="2" y="43"/>
                    </a:lnTo>
                    <a:lnTo>
                      <a:pt x="0" y="37"/>
                    </a:lnTo>
                    <a:lnTo>
                      <a:pt x="5" y="30"/>
                    </a:lnTo>
                    <a:lnTo>
                      <a:pt x="27" y="28"/>
                    </a:lnTo>
                    <a:lnTo>
                      <a:pt x="48" y="25"/>
                    </a:lnTo>
                    <a:lnTo>
                      <a:pt x="70" y="19"/>
                    </a:lnTo>
                    <a:lnTo>
                      <a:pt x="93" y="15"/>
                    </a:lnTo>
                    <a:lnTo>
                      <a:pt x="114" y="9"/>
                    </a:lnTo>
                    <a:lnTo>
                      <a:pt x="134" y="4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7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86" name="Freeform 35"/>
              <p:cNvSpPr>
                <a:spLocks/>
              </p:cNvSpPr>
              <p:nvPr/>
            </p:nvSpPr>
            <p:spPr bwMode="auto">
              <a:xfrm>
                <a:off x="4363" y="1468"/>
                <a:ext cx="25" cy="10"/>
              </a:xfrm>
              <a:custGeom>
                <a:avLst/>
                <a:gdLst>
                  <a:gd name="T0" fmla="*/ 0 w 100"/>
                  <a:gd name="T1" fmla="*/ 0 h 41"/>
                  <a:gd name="T2" fmla="*/ 0 w 100"/>
                  <a:gd name="T3" fmla="*/ 0 h 41"/>
                  <a:gd name="T4" fmla="*/ 0 w 100"/>
                  <a:gd name="T5" fmla="*/ 0 h 41"/>
                  <a:gd name="T6" fmla="*/ 0 w 100"/>
                  <a:gd name="T7" fmla="*/ 0 h 41"/>
                  <a:gd name="T8" fmla="*/ 0 w 100"/>
                  <a:gd name="T9" fmla="*/ 0 h 41"/>
                  <a:gd name="T10" fmla="*/ 0 w 100"/>
                  <a:gd name="T11" fmla="*/ 0 h 41"/>
                  <a:gd name="T12" fmla="*/ 0 w 100"/>
                  <a:gd name="T13" fmla="*/ 0 h 41"/>
                  <a:gd name="T14" fmla="*/ 0 w 100"/>
                  <a:gd name="T15" fmla="*/ 0 h 41"/>
                  <a:gd name="T16" fmla="*/ 0 w 100"/>
                  <a:gd name="T17" fmla="*/ 0 h 41"/>
                  <a:gd name="T18" fmla="*/ 0 w 100"/>
                  <a:gd name="T19" fmla="*/ 0 h 41"/>
                  <a:gd name="T20" fmla="*/ 0 w 100"/>
                  <a:gd name="T21" fmla="*/ 0 h 41"/>
                  <a:gd name="T22" fmla="*/ 0 w 100"/>
                  <a:gd name="T23" fmla="*/ 0 h 41"/>
                  <a:gd name="T24" fmla="*/ 0 w 100"/>
                  <a:gd name="T25" fmla="*/ 0 h 41"/>
                  <a:gd name="T26" fmla="*/ 0 w 100"/>
                  <a:gd name="T27" fmla="*/ 0 h 41"/>
                  <a:gd name="T28" fmla="*/ 0 w 100"/>
                  <a:gd name="T29" fmla="*/ 0 h 41"/>
                  <a:gd name="T30" fmla="*/ 0 w 100"/>
                  <a:gd name="T31" fmla="*/ 0 h 41"/>
                  <a:gd name="T32" fmla="*/ 0 w 100"/>
                  <a:gd name="T33" fmla="*/ 0 h 41"/>
                  <a:gd name="T34" fmla="*/ 0 w 100"/>
                  <a:gd name="T35" fmla="*/ 0 h 41"/>
                  <a:gd name="T36" fmla="*/ 0 w 100"/>
                  <a:gd name="T37" fmla="*/ 0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0"/>
                  <a:gd name="T58" fmla="*/ 0 h 41"/>
                  <a:gd name="T59" fmla="*/ 100 w 10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0" h="41">
                    <a:moveTo>
                      <a:pt x="100" y="0"/>
                    </a:moveTo>
                    <a:lnTo>
                      <a:pt x="99" y="6"/>
                    </a:lnTo>
                    <a:lnTo>
                      <a:pt x="99" y="15"/>
                    </a:lnTo>
                    <a:lnTo>
                      <a:pt x="98" y="23"/>
                    </a:lnTo>
                    <a:lnTo>
                      <a:pt x="96" y="30"/>
                    </a:lnTo>
                    <a:lnTo>
                      <a:pt x="92" y="36"/>
                    </a:lnTo>
                    <a:lnTo>
                      <a:pt x="87" y="40"/>
                    </a:lnTo>
                    <a:lnTo>
                      <a:pt x="80" y="41"/>
                    </a:lnTo>
                    <a:lnTo>
                      <a:pt x="71" y="40"/>
                    </a:lnTo>
                    <a:lnTo>
                      <a:pt x="0" y="29"/>
                    </a:lnTo>
                    <a:lnTo>
                      <a:pt x="6" y="19"/>
                    </a:lnTo>
                    <a:lnTo>
                      <a:pt x="15" y="15"/>
                    </a:lnTo>
                    <a:lnTo>
                      <a:pt x="26" y="14"/>
                    </a:lnTo>
                    <a:lnTo>
                      <a:pt x="42" y="14"/>
                    </a:lnTo>
                    <a:lnTo>
                      <a:pt x="55" y="13"/>
                    </a:lnTo>
                    <a:lnTo>
                      <a:pt x="69" y="12"/>
                    </a:lnTo>
                    <a:lnTo>
                      <a:pt x="81" y="7"/>
                    </a:lnTo>
                    <a:lnTo>
                      <a:pt x="90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87" name="Freeform 36"/>
              <p:cNvSpPr>
                <a:spLocks/>
              </p:cNvSpPr>
              <p:nvPr/>
            </p:nvSpPr>
            <p:spPr bwMode="auto">
              <a:xfrm>
                <a:off x="4555" y="1488"/>
                <a:ext cx="27" cy="6"/>
              </a:xfrm>
              <a:custGeom>
                <a:avLst/>
                <a:gdLst>
                  <a:gd name="T0" fmla="*/ 0 w 110"/>
                  <a:gd name="T1" fmla="*/ 0 h 26"/>
                  <a:gd name="T2" fmla="*/ 0 w 110"/>
                  <a:gd name="T3" fmla="*/ 0 h 26"/>
                  <a:gd name="T4" fmla="*/ 0 w 110"/>
                  <a:gd name="T5" fmla="*/ 0 h 26"/>
                  <a:gd name="T6" fmla="*/ 0 w 110"/>
                  <a:gd name="T7" fmla="*/ 0 h 26"/>
                  <a:gd name="T8" fmla="*/ 0 w 110"/>
                  <a:gd name="T9" fmla="*/ 0 h 26"/>
                  <a:gd name="T10" fmla="*/ 0 w 110"/>
                  <a:gd name="T11" fmla="*/ 0 h 26"/>
                  <a:gd name="T12" fmla="*/ 0 w 110"/>
                  <a:gd name="T13" fmla="*/ 0 h 26"/>
                  <a:gd name="T14" fmla="*/ 0 w 110"/>
                  <a:gd name="T15" fmla="*/ 0 h 26"/>
                  <a:gd name="T16" fmla="*/ 0 w 110"/>
                  <a:gd name="T17" fmla="*/ 0 h 26"/>
                  <a:gd name="T18" fmla="*/ 0 w 110"/>
                  <a:gd name="T19" fmla="*/ 0 h 26"/>
                  <a:gd name="T20" fmla="*/ 0 w 110"/>
                  <a:gd name="T21" fmla="*/ 0 h 26"/>
                  <a:gd name="T22" fmla="*/ 0 w 110"/>
                  <a:gd name="T23" fmla="*/ 0 h 26"/>
                  <a:gd name="T24" fmla="*/ 0 w 110"/>
                  <a:gd name="T25" fmla="*/ 0 h 26"/>
                  <a:gd name="T26" fmla="*/ 0 w 110"/>
                  <a:gd name="T27" fmla="*/ 0 h 26"/>
                  <a:gd name="T28" fmla="*/ 0 w 110"/>
                  <a:gd name="T29" fmla="*/ 0 h 26"/>
                  <a:gd name="T30" fmla="*/ 0 w 110"/>
                  <a:gd name="T31" fmla="*/ 0 h 26"/>
                  <a:gd name="T32" fmla="*/ 0 w 110"/>
                  <a:gd name="T33" fmla="*/ 0 h 26"/>
                  <a:gd name="T34" fmla="*/ 0 w 110"/>
                  <a:gd name="T35" fmla="*/ 0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0"/>
                  <a:gd name="T55" fmla="*/ 0 h 26"/>
                  <a:gd name="T56" fmla="*/ 110 w 110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0" h="26">
                    <a:moveTo>
                      <a:pt x="110" y="21"/>
                    </a:moveTo>
                    <a:lnTo>
                      <a:pt x="97" y="23"/>
                    </a:lnTo>
                    <a:lnTo>
                      <a:pt x="85" y="25"/>
                    </a:lnTo>
                    <a:lnTo>
                      <a:pt x="71" y="25"/>
                    </a:lnTo>
                    <a:lnTo>
                      <a:pt x="58" y="26"/>
                    </a:lnTo>
                    <a:lnTo>
                      <a:pt x="43" y="24"/>
                    </a:lnTo>
                    <a:lnTo>
                      <a:pt x="28" y="22"/>
                    </a:lnTo>
                    <a:lnTo>
                      <a:pt x="14" y="16"/>
                    </a:lnTo>
                    <a:lnTo>
                      <a:pt x="0" y="11"/>
                    </a:lnTo>
                    <a:lnTo>
                      <a:pt x="14" y="4"/>
                    </a:lnTo>
                    <a:lnTo>
                      <a:pt x="28" y="1"/>
                    </a:lnTo>
                    <a:lnTo>
                      <a:pt x="43" y="0"/>
                    </a:lnTo>
                    <a:lnTo>
                      <a:pt x="58" y="2"/>
                    </a:lnTo>
                    <a:lnTo>
                      <a:pt x="71" y="4"/>
                    </a:lnTo>
                    <a:lnTo>
                      <a:pt x="85" y="8"/>
                    </a:lnTo>
                    <a:lnTo>
                      <a:pt x="97" y="9"/>
                    </a:lnTo>
                    <a:lnTo>
                      <a:pt x="110" y="11"/>
                    </a:lnTo>
                    <a:lnTo>
                      <a:pt x="11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88" name="Freeform 37"/>
              <p:cNvSpPr>
                <a:spLocks/>
              </p:cNvSpPr>
              <p:nvPr/>
            </p:nvSpPr>
            <p:spPr bwMode="auto">
              <a:xfrm>
                <a:off x="4344" y="1500"/>
                <a:ext cx="59" cy="10"/>
              </a:xfrm>
              <a:custGeom>
                <a:avLst/>
                <a:gdLst>
                  <a:gd name="T0" fmla="*/ 0 w 239"/>
                  <a:gd name="T1" fmla="*/ 0 h 40"/>
                  <a:gd name="T2" fmla="*/ 0 w 239"/>
                  <a:gd name="T3" fmla="*/ 0 h 40"/>
                  <a:gd name="T4" fmla="*/ 0 w 239"/>
                  <a:gd name="T5" fmla="*/ 0 h 40"/>
                  <a:gd name="T6" fmla="*/ 0 w 239"/>
                  <a:gd name="T7" fmla="*/ 0 h 40"/>
                  <a:gd name="T8" fmla="*/ 0 w 239"/>
                  <a:gd name="T9" fmla="*/ 0 h 40"/>
                  <a:gd name="T10" fmla="*/ 0 w 239"/>
                  <a:gd name="T11" fmla="*/ 0 h 40"/>
                  <a:gd name="T12" fmla="*/ 0 w 239"/>
                  <a:gd name="T13" fmla="*/ 0 h 40"/>
                  <a:gd name="T14" fmla="*/ 0 w 239"/>
                  <a:gd name="T15" fmla="*/ 0 h 40"/>
                  <a:gd name="T16" fmla="*/ 0 w 239"/>
                  <a:gd name="T17" fmla="*/ 0 h 40"/>
                  <a:gd name="T18" fmla="*/ 0 w 239"/>
                  <a:gd name="T19" fmla="*/ 0 h 40"/>
                  <a:gd name="T20" fmla="*/ 0 w 239"/>
                  <a:gd name="T21" fmla="*/ 0 h 40"/>
                  <a:gd name="T22" fmla="*/ 0 w 239"/>
                  <a:gd name="T23" fmla="*/ 0 h 40"/>
                  <a:gd name="T24" fmla="*/ 0 w 239"/>
                  <a:gd name="T25" fmla="*/ 0 h 40"/>
                  <a:gd name="T26" fmla="*/ 0 w 239"/>
                  <a:gd name="T27" fmla="*/ 0 h 40"/>
                  <a:gd name="T28" fmla="*/ 0 w 239"/>
                  <a:gd name="T29" fmla="*/ 0 h 40"/>
                  <a:gd name="T30" fmla="*/ 0 w 239"/>
                  <a:gd name="T31" fmla="*/ 0 h 40"/>
                  <a:gd name="T32" fmla="*/ 0 w 239"/>
                  <a:gd name="T33" fmla="*/ 0 h 40"/>
                  <a:gd name="T34" fmla="*/ 0 w 239"/>
                  <a:gd name="T35" fmla="*/ 0 h 40"/>
                  <a:gd name="T36" fmla="*/ 0 w 239"/>
                  <a:gd name="T37" fmla="*/ 0 h 40"/>
                  <a:gd name="T38" fmla="*/ 0 w 239"/>
                  <a:gd name="T39" fmla="*/ 0 h 40"/>
                  <a:gd name="T40" fmla="*/ 0 w 239"/>
                  <a:gd name="T41" fmla="*/ 0 h 40"/>
                  <a:gd name="T42" fmla="*/ 0 w 239"/>
                  <a:gd name="T43" fmla="*/ 0 h 40"/>
                  <a:gd name="T44" fmla="*/ 0 w 239"/>
                  <a:gd name="T45" fmla="*/ 0 h 40"/>
                  <a:gd name="T46" fmla="*/ 0 w 239"/>
                  <a:gd name="T47" fmla="*/ 0 h 40"/>
                  <a:gd name="T48" fmla="*/ 0 w 239"/>
                  <a:gd name="T49" fmla="*/ 0 h 40"/>
                  <a:gd name="T50" fmla="*/ 0 w 239"/>
                  <a:gd name="T51" fmla="*/ 0 h 40"/>
                  <a:gd name="T52" fmla="*/ 0 w 239"/>
                  <a:gd name="T53" fmla="*/ 0 h 40"/>
                  <a:gd name="T54" fmla="*/ 0 w 239"/>
                  <a:gd name="T55" fmla="*/ 0 h 40"/>
                  <a:gd name="T56" fmla="*/ 0 w 239"/>
                  <a:gd name="T57" fmla="*/ 0 h 40"/>
                  <a:gd name="T58" fmla="*/ 0 w 239"/>
                  <a:gd name="T59" fmla="*/ 0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9"/>
                  <a:gd name="T91" fmla="*/ 0 h 40"/>
                  <a:gd name="T92" fmla="*/ 239 w 239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9" h="40">
                    <a:moveTo>
                      <a:pt x="239" y="0"/>
                    </a:moveTo>
                    <a:lnTo>
                      <a:pt x="237" y="6"/>
                    </a:lnTo>
                    <a:lnTo>
                      <a:pt x="235" y="13"/>
                    </a:lnTo>
                    <a:lnTo>
                      <a:pt x="230" y="17"/>
                    </a:lnTo>
                    <a:lnTo>
                      <a:pt x="227" y="23"/>
                    </a:lnTo>
                    <a:lnTo>
                      <a:pt x="217" y="28"/>
                    </a:lnTo>
                    <a:lnTo>
                      <a:pt x="210" y="30"/>
                    </a:lnTo>
                    <a:lnTo>
                      <a:pt x="182" y="32"/>
                    </a:lnTo>
                    <a:lnTo>
                      <a:pt x="156" y="33"/>
                    </a:lnTo>
                    <a:lnTo>
                      <a:pt x="130" y="33"/>
                    </a:lnTo>
                    <a:lnTo>
                      <a:pt x="104" y="35"/>
                    </a:lnTo>
                    <a:lnTo>
                      <a:pt x="78" y="35"/>
                    </a:lnTo>
                    <a:lnTo>
                      <a:pt x="52" y="35"/>
                    </a:lnTo>
                    <a:lnTo>
                      <a:pt x="26" y="36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25" y="20"/>
                    </a:lnTo>
                    <a:lnTo>
                      <a:pt x="51" y="16"/>
                    </a:lnTo>
                    <a:lnTo>
                      <a:pt x="76" y="15"/>
                    </a:lnTo>
                    <a:lnTo>
                      <a:pt x="102" y="15"/>
                    </a:lnTo>
                    <a:lnTo>
                      <a:pt x="126" y="14"/>
                    </a:lnTo>
                    <a:lnTo>
                      <a:pt x="151" y="13"/>
                    </a:lnTo>
                    <a:lnTo>
                      <a:pt x="175" y="7"/>
                    </a:lnTo>
                    <a:lnTo>
                      <a:pt x="199" y="0"/>
                    </a:lnTo>
                    <a:lnTo>
                      <a:pt x="206" y="0"/>
                    </a:lnTo>
                    <a:lnTo>
                      <a:pt x="215" y="0"/>
                    </a:lnTo>
                    <a:lnTo>
                      <a:pt x="219" y="0"/>
                    </a:lnTo>
                    <a:lnTo>
                      <a:pt x="225" y="0"/>
                    </a:lnTo>
                    <a:lnTo>
                      <a:pt x="231" y="0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89" name="Freeform 38"/>
              <p:cNvSpPr>
                <a:spLocks/>
              </p:cNvSpPr>
              <p:nvPr/>
            </p:nvSpPr>
            <p:spPr bwMode="auto">
              <a:xfrm>
                <a:off x="4553" y="1515"/>
                <a:ext cx="42" cy="23"/>
              </a:xfrm>
              <a:custGeom>
                <a:avLst/>
                <a:gdLst>
                  <a:gd name="T0" fmla="*/ 0 w 169"/>
                  <a:gd name="T1" fmla="*/ 0 h 90"/>
                  <a:gd name="T2" fmla="*/ 0 w 169"/>
                  <a:gd name="T3" fmla="*/ 0 h 90"/>
                  <a:gd name="T4" fmla="*/ 0 w 169"/>
                  <a:gd name="T5" fmla="*/ 0 h 90"/>
                  <a:gd name="T6" fmla="*/ 0 w 169"/>
                  <a:gd name="T7" fmla="*/ 0 h 90"/>
                  <a:gd name="T8" fmla="*/ 0 w 169"/>
                  <a:gd name="T9" fmla="*/ 0 h 90"/>
                  <a:gd name="T10" fmla="*/ 0 w 169"/>
                  <a:gd name="T11" fmla="*/ 0 h 90"/>
                  <a:gd name="T12" fmla="*/ 0 w 169"/>
                  <a:gd name="T13" fmla="*/ 0 h 90"/>
                  <a:gd name="T14" fmla="*/ 0 w 169"/>
                  <a:gd name="T15" fmla="*/ 0 h 90"/>
                  <a:gd name="T16" fmla="*/ 0 w 169"/>
                  <a:gd name="T17" fmla="*/ 0 h 90"/>
                  <a:gd name="T18" fmla="*/ 0 w 169"/>
                  <a:gd name="T19" fmla="*/ 0 h 90"/>
                  <a:gd name="T20" fmla="*/ 0 w 169"/>
                  <a:gd name="T21" fmla="*/ 0 h 90"/>
                  <a:gd name="T22" fmla="*/ 0 w 169"/>
                  <a:gd name="T23" fmla="*/ 0 h 90"/>
                  <a:gd name="T24" fmla="*/ 0 w 169"/>
                  <a:gd name="T25" fmla="*/ 0 h 90"/>
                  <a:gd name="T26" fmla="*/ 0 w 169"/>
                  <a:gd name="T27" fmla="*/ 0 h 90"/>
                  <a:gd name="T28" fmla="*/ 0 w 169"/>
                  <a:gd name="T29" fmla="*/ 0 h 90"/>
                  <a:gd name="T30" fmla="*/ 0 w 169"/>
                  <a:gd name="T31" fmla="*/ 0 h 90"/>
                  <a:gd name="T32" fmla="*/ 0 w 169"/>
                  <a:gd name="T33" fmla="*/ 0 h 90"/>
                  <a:gd name="T34" fmla="*/ 0 w 169"/>
                  <a:gd name="T35" fmla="*/ 0 h 90"/>
                  <a:gd name="T36" fmla="*/ 0 w 169"/>
                  <a:gd name="T37" fmla="*/ 0 h 9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9"/>
                  <a:gd name="T58" fmla="*/ 0 h 90"/>
                  <a:gd name="T59" fmla="*/ 169 w 169"/>
                  <a:gd name="T60" fmla="*/ 90 h 9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9" h="90">
                    <a:moveTo>
                      <a:pt x="169" y="81"/>
                    </a:moveTo>
                    <a:lnTo>
                      <a:pt x="169" y="90"/>
                    </a:lnTo>
                    <a:lnTo>
                      <a:pt x="143" y="87"/>
                    </a:lnTo>
                    <a:lnTo>
                      <a:pt x="120" y="81"/>
                    </a:lnTo>
                    <a:lnTo>
                      <a:pt x="99" y="70"/>
                    </a:lnTo>
                    <a:lnTo>
                      <a:pt x="80" y="59"/>
                    </a:lnTo>
                    <a:lnTo>
                      <a:pt x="60" y="46"/>
                    </a:lnTo>
                    <a:lnTo>
                      <a:pt x="41" y="35"/>
                    </a:lnTo>
                    <a:lnTo>
                      <a:pt x="20" y="26"/>
                    </a:lnTo>
                    <a:lnTo>
                      <a:pt x="0" y="21"/>
                    </a:lnTo>
                    <a:lnTo>
                      <a:pt x="9" y="0"/>
                    </a:lnTo>
                    <a:lnTo>
                      <a:pt x="28" y="7"/>
                    </a:lnTo>
                    <a:lnTo>
                      <a:pt x="47" y="15"/>
                    </a:lnTo>
                    <a:lnTo>
                      <a:pt x="68" y="23"/>
                    </a:lnTo>
                    <a:lnTo>
                      <a:pt x="88" y="33"/>
                    </a:lnTo>
                    <a:lnTo>
                      <a:pt x="108" y="42"/>
                    </a:lnTo>
                    <a:lnTo>
                      <a:pt x="129" y="54"/>
                    </a:lnTo>
                    <a:lnTo>
                      <a:pt x="148" y="66"/>
                    </a:lnTo>
                    <a:lnTo>
                      <a:pt x="169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90" name="Freeform 39"/>
              <p:cNvSpPr>
                <a:spLocks/>
              </p:cNvSpPr>
              <p:nvPr/>
            </p:nvSpPr>
            <p:spPr bwMode="auto">
              <a:xfrm>
                <a:off x="4388" y="1524"/>
                <a:ext cx="25" cy="16"/>
              </a:xfrm>
              <a:custGeom>
                <a:avLst/>
                <a:gdLst>
                  <a:gd name="T0" fmla="*/ 0 w 100"/>
                  <a:gd name="T1" fmla="*/ 0 h 65"/>
                  <a:gd name="T2" fmla="*/ 0 w 100"/>
                  <a:gd name="T3" fmla="*/ 0 h 65"/>
                  <a:gd name="T4" fmla="*/ 0 w 100"/>
                  <a:gd name="T5" fmla="*/ 0 h 65"/>
                  <a:gd name="T6" fmla="*/ 0 w 100"/>
                  <a:gd name="T7" fmla="*/ 0 h 65"/>
                  <a:gd name="T8" fmla="*/ 0 w 100"/>
                  <a:gd name="T9" fmla="*/ 0 h 65"/>
                  <a:gd name="T10" fmla="*/ 0 w 100"/>
                  <a:gd name="T11" fmla="*/ 0 h 65"/>
                  <a:gd name="T12" fmla="*/ 0 w 100"/>
                  <a:gd name="T13" fmla="*/ 0 h 65"/>
                  <a:gd name="T14" fmla="*/ 0 w 100"/>
                  <a:gd name="T15" fmla="*/ 0 h 65"/>
                  <a:gd name="T16" fmla="*/ 0 w 100"/>
                  <a:gd name="T17" fmla="*/ 0 h 65"/>
                  <a:gd name="T18" fmla="*/ 0 w 100"/>
                  <a:gd name="T19" fmla="*/ 0 h 65"/>
                  <a:gd name="T20" fmla="*/ 0 w 100"/>
                  <a:gd name="T21" fmla="*/ 0 h 65"/>
                  <a:gd name="T22" fmla="*/ 0 w 100"/>
                  <a:gd name="T23" fmla="*/ 0 h 65"/>
                  <a:gd name="T24" fmla="*/ 0 w 100"/>
                  <a:gd name="T25" fmla="*/ 0 h 65"/>
                  <a:gd name="T26" fmla="*/ 0 w 100"/>
                  <a:gd name="T27" fmla="*/ 0 h 65"/>
                  <a:gd name="T28" fmla="*/ 0 w 100"/>
                  <a:gd name="T29" fmla="*/ 0 h 65"/>
                  <a:gd name="T30" fmla="*/ 0 w 100"/>
                  <a:gd name="T31" fmla="*/ 0 h 65"/>
                  <a:gd name="T32" fmla="*/ 0 w 100"/>
                  <a:gd name="T33" fmla="*/ 0 h 65"/>
                  <a:gd name="T34" fmla="*/ 0 w 100"/>
                  <a:gd name="T35" fmla="*/ 0 h 65"/>
                  <a:gd name="T36" fmla="*/ 0 w 100"/>
                  <a:gd name="T37" fmla="*/ 0 h 65"/>
                  <a:gd name="T38" fmla="*/ 0 w 100"/>
                  <a:gd name="T39" fmla="*/ 0 h 65"/>
                  <a:gd name="T40" fmla="*/ 0 w 100"/>
                  <a:gd name="T41" fmla="*/ 0 h 65"/>
                  <a:gd name="T42" fmla="*/ 0 w 100"/>
                  <a:gd name="T43" fmla="*/ 0 h 65"/>
                  <a:gd name="T44" fmla="*/ 0 w 100"/>
                  <a:gd name="T45" fmla="*/ 0 h 65"/>
                  <a:gd name="T46" fmla="*/ 0 w 100"/>
                  <a:gd name="T47" fmla="*/ 0 h 65"/>
                  <a:gd name="T48" fmla="*/ 0 w 100"/>
                  <a:gd name="T49" fmla="*/ 0 h 6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0"/>
                  <a:gd name="T76" fmla="*/ 0 h 65"/>
                  <a:gd name="T77" fmla="*/ 100 w 100"/>
                  <a:gd name="T78" fmla="*/ 65 h 6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0" h="65">
                    <a:moveTo>
                      <a:pt x="100" y="6"/>
                    </a:moveTo>
                    <a:lnTo>
                      <a:pt x="90" y="15"/>
                    </a:lnTo>
                    <a:lnTo>
                      <a:pt x="80" y="24"/>
                    </a:lnTo>
                    <a:lnTo>
                      <a:pt x="69" y="32"/>
                    </a:lnTo>
                    <a:lnTo>
                      <a:pt x="58" y="39"/>
                    </a:lnTo>
                    <a:lnTo>
                      <a:pt x="46" y="45"/>
                    </a:lnTo>
                    <a:lnTo>
                      <a:pt x="34" y="51"/>
                    </a:lnTo>
                    <a:lnTo>
                      <a:pt x="21" y="58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5" y="65"/>
                    </a:lnTo>
                    <a:lnTo>
                      <a:pt x="1" y="65"/>
                    </a:lnTo>
                    <a:lnTo>
                      <a:pt x="0" y="65"/>
                    </a:lnTo>
                    <a:lnTo>
                      <a:pt x="5" y="54"/>
                    </a:lnTo>
                    <a:lnTo>
                      <a:pt x="12" y="46"/>
                    </a:lnTo>
                    <a:lnTo>
                      <a:pt x="21" y="38"/>
                    </a:lnTo>
                    <a:lnTo>
                      <a:pt x="31" y="32"/>
                    </a:lnTo>
                    <a:lnTo>
                      <a:pt x="40" y="25"/>
                    </a:lnTo>
                    <a:lnTo>
                      <a:pt x="51" y="19"/>
                    </a:lnTo>
                    <a:lnTo>
                      <a:pt x="60" y="12"/>
                    </a:lnTo>
                    <a:lnTo>
                      <a:pt x="70" y="6"/>
                    </a:lnTo>
                    <a:lnTo>
                      <a:pt x="77" y="3"/>
                    </a:lnTo>
                    <a:lnTo>
                      <a:pt x="88" y="1"/>
                    </a:lnTo>
                    <a:lnTo>
                      <a:pt x="96" y="0"/>
                    </a:lnTo>
                    <a:lnTo>
                      <a:pt x="10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91" name="Freeform 40"/>
              <p:cNvSpPr>
                <a:spLocks/>
              </p:cNvSpPr>
              <p:nvPr/>
            </p:nvSpPr>
            <p:spPr bwMode="auto">
              <a:xfrm>
                <a:off x="4547" y="1548"/>
                <a:ext cx="23" cy="15"/>
              </a:xfrm>
              <a:custGeom>
                <a:avLst/>
                <a:gdLst>
                  <a:gd name="T0" fmla="*/ 0 w 90"/>
                  <a:gd name="T1" fmla="*/ 0 h 59"/>
                  <a:gd name="T2" fmla="*/ 0 w 90"/>
                  <a:gd name="T3" fmla="*/ 0 h 59"/>
                  <a:gd name="T4" fmla="*/ 0 w 90"/>
                  <a:gd name="T5" fmla="*/ 0 h 59"/>
                  <a:gd name="T6" fmla="*/ 0 w 90"/>
                  <a:gd name="T7" fmla="*/ 0 h 59"/>
                  <a:gd name="T8" fmla="*/ 0 w 90"/>
                  <a:gd name="T9" fmla="*/ 0 h 59"/>
                  <a:gd name="T10" fmla="*/ 0 w 90"/>
                  <a:gd name="T11" fmla="*/ 0 h 59"/>
                  <a:gd name="T12" fmla="*/ 0 w 90"/>
                  <a:gd name="T13" fmla="*/ 0 h 59"/>
                  <a:gd name="T14" fmla="*/ 0 w 90"/>
                  <a:gd name="T15" fmla="*/ 0 h 59"/>
                  <a:gd name="T16" fmla="*/ 0 w 90"/>
                  <a:gd name="T17" fmla="*/ 0 h 59"/>
                  <a:gd name="T18" fmla="*/ 0 w 90"/>
                  <a:gd name="T19" fmla="*/ 0 h 59"/>
                  <a:gd name="T20" fmla="*/ 0 w 90"/>
                  <a:gd name="T21" fmla="*/ 0 h 59"/>
                  <a:gd name="T22" fmla="*/ 0 w 90"/>
                  <a:gd name="T23" fmla="*/ 0 h 59"/>
                  <a:gd name="T24" fmla="*/ 0 w 90"/>
                  <a:gd name="T25" fmla="*/ 0 h 59"/>
                  <a:gd name="T26" fmla="*/ 0 w 90"/>
                  <a:gd name="T27" fmla="*/ 0 h 59"/>
                  <a:gd name="T28" fmla="*/ 0 w 90"/>
                  <a:gd name="T29" fmla="*/ 0 h 59"/>
                  <a:gd name="T30" fmla="*/ 0 w 90"/>
                  <a:gd name="T31" fmla="*/ 0 h 59"/>
                  <a:gd name="T32" fmla="*/ 0 w 90"/>
                  <a:gd name="T33" fmla="*/ 0 h 59"/>
                  <a:gd name="T34" fmla="*/ 0 w 90"/>
                  <a:gd name="T35" fmla="*/ 0 h 59"/>
                  <a:gd name="T36" fmla="*/ 0 w 90"/>
                  <a:gd name="T37" fmla="*/ 0 h 59"/>
                  <a:gd name="T38" fmla="*/ 0 w 90"/>
                  <a:gd name="T39" fmla="*/ 0 h 59"/>
                  <a:gd name="T40" fmla="*/ 0 w 90"/>
                  <a:gd name="T41" fmla="*/ 0 h 5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0"/>
                  <a:gd name="T64" fmla="*/ 0 h 59"/>
                  <a:gd name="T65" fmla="*/ 90 w 90"/>
                  <a:gd name="T66" fmla="*/ 59 h 5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0" h="59">
                    <a:moveTo>
                      <a:pt x="90" y="59"/>
                    </a:moveTo>
                    <a:lnTo>
                      <a:pt x="83" y="59"/>
                    </a:lnTo>
                    <a:lnTo>
                      <a:pt x="81" y="59"/>
                    </a:lnTo>
                    <a:lnTo>
                      <a:pt x="80" y="59"/>
                    </a:lnTo>
                    <a:lnTo>
                      <a:pt x="68" y="59"/>
                    </a:lnTo>
                    <a:lnTo>
                      <a:pt x="58" y="57"/>
                    </a:lnTo>
                    <a:lnTo>
                      <a:pt x="49" y="52"/>
                    </a:lnTo>
                    <a:lnTo>
                      <a:pt x="40" y="46"/>
                    </a:lnTo>
                    <a:lnTo>
                      <a:pt x="30" y="38"/>
                    </a:lnTo>
                    <a:lnTo>
                      <a:pt x="21" y="30"/>
                    </a:lnTo>
                    <a:lnTo>
                      <a:pt x="10" y="23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1" y="5"/>
                    </a:lnTo>
                    <a:lnTo>
                      <a:pt x="22" y="12"/>
                    </a:lnTo>
                    <a:lnTo>
                      <a:pt x="32" y="18"/>
                    </a:lnTo>
                    <a:lnTo>
                      <a:pt x="44" y="25"/>
                    </a:lnTo>
                    <a:lnTo>
                      <a:pt x="55" y="31"/>
                    </a:lnTo>
                    <a:lnTo>
                      <a:pt x="67" y="39"/>
                    </a:lnTo>
                    <a:lnTo>
                      <a:pt x="78" y="48"/>
                    </a:lnTo>
                    <a:lnTo>
                      <a:pt x="9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92" name="Freeform 41"/>
              <p:cNvSpPr>
                <a:spLocks/>
              </p:cNvSpPr>
              <p:nvPr/>
            </p:nvSpPr>
            <p:spPr bwMode="auto">
              <a:xfrm>
                <a:off x="4369" y="1550"/>
                <a:ext cx="49" cy="43"/>
              </a:xfrm>
              <a:custGeom>
                <a:avLst/>
                <a:gdLst>
                  <a:gd name="T0" fmla="*/ 0 w 199"/>
                  <a:gd name="T1" fmla="*/ 0 h 170"/>
                  <a:gd name="T2" fmla="*/ 0 w 199"/>
                  <a:gd name="T3" fmla="*/ 0 h 170"/>
                  <a:gd name="T4" fmla="*/ 0 w 199"/>
                  <a:gd name="T5" fmla="*/ 0 h 170"/>
                  <a:gd name="T6" fmla="*/ 0 w 199"/>
                  <a:gd name="T7" fmla="*/ 0 h 170"/>
                  <a:gd name="T8" fmla="*/ 0 w 199"/>
                  <a:gd name="T9" fmla="*/ 0 h 170"/>
                  <a:gd name="T10" fmla="*/ 0 w 199"/>
                  <a:gd name="T11" fmla="*/ 0 h 170"/>
                  <a:gd name="T12" fmla="*/ 0 w 199"/>
                  <a:gd name="T13" fmla="*/ 0 h 170"/>
                  <a:gd name="T14" fmla="*/ 0 w 199"/>
                  <a:gd name="T15" fmla="*/ 0 h 170"/>
                  <a:gd name="T16" fmla="*/ 0 w 199"/>
                  <a:gd name="T17" fmla="*/ 0 h 170"/>
                  <a:gd name="T18" fmla="*/ 0 w 199"/>
                  <a:gd name="T19" fmla="*/ 0 h 17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9"/>
                  <a:gd name="T31" fmla="*/ 0 h 170"/>
                  <a:gd name="T32" fmla="*/ 199 w 199"/>
                  <a:gd name="T33" fmla="*/ 170 h 17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9" h="170">
                    <a:moveTo>
                      <a:pt x="189" y="20"/>
                    </a:moveTo>
                    <a:lnTo>
                      <a:pt x="20" y="170"/>
                    </a:lnTo>
                    <a:lnTo>
                      <a:pt x="17" y="168"/>
                    </a:lnTo>
                    <a:lnTo>
                      <a:pt x="13" y="167"/>
                    </a:lnTo>
                    <a:lnTo>
                      <a:pt x="7" y="164"/>
                    </a:lnTo>
                    <a:lnTo>
                      <a:pt x="0" y="160"/>
                    </a:lnTo>
                    <a:lnTo>
                      <a:pt x="0" y="149"/>
                    </a:lnTo>
                    <a:lnTo>
                      <a:pt x="179" y="0"/>
                    </a:lnTo>
                    <a:lnTo>
                      <a:pt x="199" y="0"/>
                    </a:lnTo>
                    <a:lnTo>
                      <a:pt x="18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93" name="Freeform 42"/>
              <p:cNvSpPr>
                <a:spLocks/>
              </p:cNvSpPr>
              <p:nvPr/>
            </p:nvSpPr>
            <p:spPr bwMode="auto">
              <a:xfrm>
                <a:off x="4450" y="1553"/>
                <a:ext cx="16" cy="65"/>
              </a:xfrm>
              <a:custGeom>
                <a:avLst/>
                <a:gdLst>
                  <a:gd name="T0" fmla="*/ 0 w 60"/>
                  <a:gd name="T1" fmla="*/ 0 h 259"/>
                  <a:gd name="T2" fmla="*/ 0 w 60"/>
                  <a:gd name="T3" fmla="*/ 0 h 259"/>
                  <a:gd name="T4" fmla="*/ 0 w 60"/>
                  <a:gd name="T5" fmla="*/ 0 h 259"/>
                  <a:gd name="T6" fmla="*/ 0 w 60"/>
                  <a:gd name="T7" fmla="*/ 0 h 259"/>
                  <a:gd name="T8" fmla="*/ 0 w 60"/>
                  <a:gd name="T9" fmla="*/ 0 h 259"/>
                  <a:gd name="T10" fmla="*/ 0 w 60"/>
                  <a:gd name="T11" fmla="*/ 0 h 259"/>
                  <a:gd name="T12" fmla="*/ 0 w 60"/>
                  <a:gd name="T13" fmla="*/ 0 h 259"/>
                  <a:gd name="T14" fmla="*/ 0 w 60"/>
                  <a:gd name="T15" fmla="*/ 0 h 259"/>
                  <a:gd name="T16" fmla="*/ 0 w 60"/>
                  <a:gd name="T17" fmla="*/ 0 h 259"/>
                  <a:gd name="T18" fmla="*/ 0 w 60"/>
                  <a:gd name="T19" fmla="*/ 0 h 259"/>
                  <a:gd name="T20" fmla="*/ 0 w 60"/>
                  <a:gd name="T21" fmla="*/ 0 h 259"/>
                  <a:gd name="T22" fmla="*/ 0 w 60"/>
                  <a:gd name="T23" fmla="*/ 0 h 259"/>
                  <a:gd name="T24" fmla="*/ 0 w 60"/>
                  <a:gd name="T25" fmla="*/ 0 h 259"/>
                  <a:gd name="T26" fmla="*/ 0 w 60"/>
                  <a:gd name="T27" fmla="*/ 0 h 259"/>
                  <a:gd name="T28" fmla="*/ 0 w 60"/>
                  <a:gd name="T29" fmla="*/ 0 h 259"/>
                  <a:gd name="T30" fmla="*/ 0 w 60"/>
                  <a:gd name="T31" fmla="*/ 0 h 259"/>
                  <a:gd name="T32" fmla="*/ 0 w 60"/>
                  <a:gd name="T33" fmla="*/ 0 h 259"/>
                  <a:gd name="T34" fmla="*/ 0 w 60"/>
                  <a:gd name="T35" fmla="*/ 0 h 259"/>
                  <a:gd name="T36" fmla="*/ 0 w 60"/>
                  <a:gd name="T37" fmla="*/ 0 h 259"/>
                  <a:gd name="T38" fmla="*/ 0 w 60"/>
                  <a:gd name="T39" fmla="*/ 0 h 259"/>
                  <a:gd name="T40" fmla="*/ 0 w 60"/>
                  <a:gd name="T41" fmla="*/ 0 h 259"/>
                  <a:gd name="T42" fmla="*/ 0 w 60"/>
                  <a:gd name="T43" fmla="*/ 0 h 259"/>
                  <a:gd name="T44" fmla="*/ 0 w 60"/>
                  <a:gd name="T45" fmla="*/ 0 h 259"/>
                  <a:gd name="T46" fmla="*/ 0 w 60"/>
                  <a:gd name="T47" fmla="*/ 0 h 259"/>
                  <a:gd name="T48" fmla="*/ 0 w 60"/>
                  <a:gd name="T49" fmla="*/ 0 h 259"/>
                  <a:gd name="T50" fmla="*/ 0 w 60"/>
                  <a:gd name="T51" fmla="*/ 0 h 259"/>
                  <a:gd name="T52" fmla="*/ 0 w 60"/>
                  <a:gd name="T53" fmla="*/ 0 h 259"/>
                  <a:gd name="T54" fmla="*/ 0 w 60"/>
                  <a:gd name="T55" fmla="*/ 0 h 259"/>
                  <a:gd name="T56" fmla="*/ 0 w 60"/>
                  <a:gd name="T57" fmla="*/ 0 h 25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0"/>
                  <a:gd name="T88" fmla="*/ 0 h 259"/>
                  <a:gd name="T89" fmla="*/ 60 w 60"/>
                  <a:gd name="T90" fmla="*/ 259 h 25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0" h="259">
                    <a:moveTo>
                      <a:pt x="60" y="10"/>
                    </a:moveTo>
                    <a:lnTo>
                      <a:pt x="53" y="39"/>
                    </a:lnTo>
                    <a:lnTo>
                      <a:pt x="47" y="71"/>
                    </a:lnTo>
                    <a:lnTo>
                      <a:pt x="43" y="102"/>
                    </a:lnTo>
                    <a:lnTo>
                      <a:pt x="40" y="135"/>
                    </a:lnTo>
                    <a:lnTo>
                      <a:pt x="35" y="166"/>
                    </a:lnTo>
                    <a:lnTo>
                      <a:pt x="31" y="198"/>
                    </a:lnTo>
                    <a:lnTo>
                      <a:pt x="26" y="228"/>
                    </a:lnTo>
                    <a:lnTo>
                      <a:pt x="20" y="259"/>
                    </a:lnTo>
                    <a:lnTo>
                      <a:pt x="12" y="256"/>
                    </a:lnTo>
                    <a:lnTo>
                      <a:pt x="6" y="251"/>
                    </a:lnTo>
                    <a:lnTo>
                      <a:pt x="3" y="246"/>
                    </a:lnTo>
                    <a:lnTo>
                      <a:pt x="1" y="241"/>
                    </a:lnTo>
                    <a:lnTo>
                      <a:pt x="0" y="234"/>
                    </a:lnTo>
                    <a:lnTo>
                      <a:pt x="0" y="229"/>
                    </a:lnTo>
                    <a:lnTo>
                      <a:pt x="3" y="199"/>
                    </a:lnTo>
                    <a:lnTo>
                      <a:pt x="8" y="170"/>
                    </a:lnTo>
                    <a:lnTo>
                      <a:pt x="14" y="141"/>
                    </a:lnTo>
                    <a:lnTo>
                      <a:pt x="19" y="114"/>
                    </a:lnTo>
                    <a:lnTo>
                      <a:pt x="25" y="86"/>
                    </a:lnTo>
                    <a:lnTo>
                      <a:pt x="30" y="58"/>
                    </a:lnTo>
                    <a:lnTo>
                      <a:pt x="34" y="28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1" y="1"/>
                    </a:lnTo>
                    <a:lnTo>
                      <a:pt x="54" y="2"/>
                    </a:lnTo>
                    <a:lnTo>
                      <a:pt x="57" y="4"/>
                    </a:lnTo>
                    <a:lnTo>
                      <a:pt x="59" y="8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94" name="Freeform 43"/>
              <p:cNvSpPr>
                <a:spLocks/>
              </p:cNvSpPr>
              <p:nvPr/>
            </p:nvSpPr>
            <p:spPr bwMode="auto">
              <a:xfrm>
                <a:off x="4495" y="1558"/>
                <a:ext cx="8" cy="28"/>
              </a:xfrm>
              <a:custGeom>
                <a:avLst/>
                <a:gdLst>
                  <a:gd name="T0" fmla="*/ 0 w 29"/>
                  <a:gd name="T1" fmla="*/ 0 h 112"/>
                  <a:gd name="T2" fmla="*/ 0 w 29"/>
                  <a:gd name="T3" fmla="*/ 0 h 112"/>
                  <a:gd name="T4" fmla="*/ 0 w 29"/>
                  <a:gd name="T5" fmla="*/ 0 h 112"/>
                  <a:gd name="T6" fmla="*/ 0 w 29"/>
                  <a:gd name="T7" fmla="*/ 0 h 112"/>
                  <a:gd name="T8" fmla="*/ 0 w 29"/>
                  <a:gd name="T9" fmla="*/ 0 h 112"/>
                  <a:gd name="T10" fmla="*/ 0 w 29"/>
                  <a:gd name="T11" fmla="*/ 0 h 112"/>
                  <a:gd name="T12" fmla="*/ 0 w 29"/>
                  <a:gd name="T13" fmla="*/ 0 h 112"/>
                  <a:gd name="T14" fmla="*/ 0 w 29"/>
                  <a:gd name="T15" fmla="*/ 0 h 112"/>
                  <a:gd name="T16" fmla="*/ 0 w 29"/>
                  <a:gd name="T17" fmla="*/ 0 h 112"/>
                  <a:gd name="T18" fmla="*/ 0 w 29"/>
                  <a:gd name="T19" fmla="*/ 0 h 112"/>
                  <a:gd name="T20" fmla="*/ 0 w 29"/>
                  <a:gd name="T21" fmla="*/ 0 h 112"/>
                  <a:gd name="T22" fmla="*/ 0 w 29"/>
                  <a:gd name="T23" fmla="*/ 0 h 112"/>
                  <a:gd name="T24" fmla="*/ 0 w 29"/>
                  <a:gd name="T25" fmla="*/ 0 h 112"/>
                  <a:gd name="T26" fmla="*/ 0 w 29"/>
                  <a:gd name="T27" fmla="*/ 0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12"/>
                  <a:gd name="T44" fmla="*/ 29 w 29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12">
                    <a:moveTo>
                      <a:pt x="29" y="109"/>
                    </a:moveTo>
                    <a:lnTo>
                      <a:pt x="21" y="110"/>
                    </a:lnTo>
                    <a:lnTo>
                      <a:pt x="14" y="112"/>
                    </a:lnTo>
                    <a:lnTo>
                      <a:pt x="6" y="112"/>
                    </a:lnTo>
                    <a:lnTo>
                      <a:pt x="0" y="109"/>
                    </a:lnTo>
                    <a:lnTo>
                      <a:pt x="0" y="0"/>
                    </a:lnTo>
                    <a:lnTo>
                      <a:pt x="7" y="7"/>
                    </a:lnTo>
                    <a:lnTo>
                      <a:pt x="13" y="19"/>
                    </a:lnTo>
                    <a:lnTo>
                      <a:pt x="15" y="31"/>
                    </a:lnTo>
                    <a:lnTo>
                      <a:pt x="17" y="47"/>
                    </a:lnTo>
                    <a:lnTo>
                      <a:pt x="18" y="61"/>
                    </a:lnTo>
                    <a:lnTo>
                      <a:pt x="19" y="78"/>
                    </a:lnTo>
                    <a:lnTo>
                      <a:pt x="22" y="93"/>
                    </a:lnTo>
                    <a:lnTo>
                      <a:pt x="29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95" name="Freeform 44"/>
              <p:cNvSpPr>
                <a:spLocks/>
              </p:cNvSpPr>
              <p:nvPr/>
            </p:nvSpPr>
            <p:spPr bwMode="auto">
              <a:xfrm>
                <a:off x="4423" y="1560"/>
                <a:ext cx="12" cy="29"/>
              </a:xfrm>
              <a:custGeom>
                <a:avLst/>
                <a:gdLst>
                  <a:gd name="T0" fmla="*/ 0 w 48"/>
                  <a:gd name="T1" fmla="*/ 0 h 114"/>
                  <a:gd name="T2" fmla="*/ 0 w 48"/>
                  <a:gd name="T3" fmla="*/ 0 h 114"/>
                  <a:gd name="T4" fmla="*/ 0 w 48"/>
                  <a:gd name="T5" fmla="*/ 0 h 114"/>
                  <a:gd name="T6" fmla="*/ 0 w 48"/>
                  <a:gd name="T7" fmla="*/ 0 h 114"/>
                  <a:gd name="T8" fmla="*/ 0 w 48"/>
                  <a:gd name="T9" fmla="*/ 0 h 114"/>
                  <a:gd name="T10" fmla="*/ 0 w 48"/>
                  <a:gd name="T11" fmla="*/ 0 h 114"/>
                  <a:gd name="T12" fmla="*/ 0 w 48"/>
                  <a:gd name="T13" fmla="*/ 0 h 114"/>
                  <a:gd name="T14" fmla="*/ 0 w 48"/>
                  <a:gd name="T15" fmla="*/ 0 h 114"/>
                  <a:gd name="T16" fmla="*/ 0 w 48"/>
                  <a:gd name="T17" fmla="*/ 0 h 114"/>
                  <a:gd name="T18" fmla="*/ 0 w 48"/>
                  <a:gd name="T19" fmla="*/ 0 h 114"/>
                  <a:gd name="T20" fmla="*/ 0 w 48"/>
                  <a:gd name="T21" fmla="*/ 0 h 114"/>
                  <a:gd name="T22" fmla="*/ 0 w 48"/>
                  <a:gd name="T23" fmla="*/ 0 h 114"/>
                  <a:gd name="T24" fmla="*/ 0 w 48"/>
                  <a:gd name="T25" fmla="*/ 0 h 114"/>
                  <a:gd name="T26" fmla="*/ 0 w 48"/>
                  <a:gd name="T27" fmla="*/ 0 h 114"/>
                  <a:gd name="T28" fmla="*/ 0 w 48"/>
                  <a:gd name="T29" fmla="*/ 0 h 114"/>
                  <a:gd name="T30" fmla="*/ 0 w 48"/>
                  <a:gd name="T31" fmla="*/ 0 h 114"/>
                  <a:gd name="T32" fmla="*/ 0 w 48"/>
                  <a:gd name="T33" fmla="*/ 0 h 114"/>
                  <a:gd name="T34" fmla="*/ 0 w 48"/>
                  <a:gd name="T35" fmla="*/ 0 h 114"/>
                  <a:gd name="T36" fmla="*/ 0 w 48"/>
                  <a:gd name="T37" fmla="*/ 0 h 114"/>
                  <a:gd name="T38" fmla="*/ 0 w 48"/>
                  <a:gd name="T39" fmla="*/ 0 h 114"/>
                  <a:gd name="T40" fmla="*/ 0 w 48"/>
                  <a:gd name="T41" fmla="*/ 0 h 1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114"/>
                  <a:gd name="T65" fmla="*/ 48 w 48"/>
                  <a:gd name="T66" fmla="*/ 114 h 1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114">
                    <a:moveTo>
                      <a:pt x="10" y="110"/>
                    </a:moveTo>
                    <a:lnTo>
                      <a:pt x="8" y="111"/>
                    </a:lnTo>
                    <a:lnTo>
                      <a:pt x="4" y="113"/>
                    </a:lnTo>
                    <a:lnTo>
                      <a:pt x="1" y="114"/>
                    </a:lnTo>
                    <a:lnTo>
                      <a:pt x="0" y="110"/>
                    </a:lnTo>
                    <a:lnTo>
                      <a:pt x="0" y="95"/>
                    </a:lnTo>
                    <a:lnTo>
                      <a:pt x="2" y="82"/>
                    </a:lnTo>
                    <a:lnTo>
                      <a:pt x="6" y="68"/>
                    </a:lnTo>
                    <a:lnTo>
                      <a:pt x="12" y="55"/>
                    </a:lnTo>
                    <a:lnTo>
                      <a:pt x="17" y="41"/>
                    </a:lnTo>
                    <a:lnTo>
                      <a:pt x="24" y="28"/>
                    </a:lnTo>
                    <a:lnTo>
                      <a:pt x="32" y="13"/>
                    </a:lnTo>
                    <a:lnTo>
                      <a:pt x="39" y="0"/>
                    </a:lnTo>
                    <a:lnTo>
                      <a:pt x="47" y="11"/>
                    </a:lnTo>
                    <a:lnTo>
                      <a:pt x="48" y="24"/>
                    </a:lnTo>
                    <a:lnTo>
                      <a:pt x="45" y="37"/>
                    </a:lnTo>
                    <a:lnTo>
                      <a:pt x="39" y="51"/>
                    </a:lnTo>
                    <a:lnTo>
                      <a:pt x="31" y="64"/>
                    </a:lnTo>
                    <a:lnTo>
                      <a:pt x="22" y="80"/>
                    </a:lnTo>
                    <a:lnTo>
                      <a:pt x="14" y="95"/>
                    </a:lnTo>
                    <a:lnTo>
                      <a:pt x="10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96" name="Freeform 45"/>
              <p:cNvSpPr>
                <a:spLocks/>
              </p:cNvSpPr>
              <p:nvPr/>
            </p:nvSpPr>
            <p:spPr bwMode="auto">
              <a:xfrm>
                <a:off x="4520" y="1564"/>
                <a:ext cx="27" cy="48"/>
              </a:xfrm>
              <a:custGeom>
                <a:avLst/>
                <a:gdLst>
                  <a:gd name="T0" fmla="*/ 0 w 110"/>
                  <a:gd name="T1" fmla="*/ 0 h 190"/>
                  <a:gd name="T2" fmla="*/ 0 w 110"/>
                  <a:gd name="T3" fmla="*/ 0 h 190"/>
                  <a:gd name="T4" fmla="*/ 0 w 110"/>
                  <a:gd name="T5" fmla="*/ 0 h 190"/>
                  <a:gd name="T6" fmla="*/ 0 w 110"/>
                  <a:gd name="T7" fmla="*/ 0 h 190"/>
                  <a:gd name="T8" fmla="*/ 0 w 110"/>
                  <a:gd name="T9" fmla="*/ 0 h 190"/>
                  <a:gd name="T10" fmla="*/ 0 w 110"/>
                  <a:gd name="T11" fmla="*/ 0 h 190"/>
                  <a:gd name="T12" fmla="*/ 0 w 110"/>
                  <a:gd name="T13" fmla="*/ 0 h 190"/>
                  <a:gd name="T14" fmla="*/ 0 w 110"/>
                  <a:gd name="T15" fmla="*/ 0 h 190"/>
                  <a:gd name="T16" fmla="*/ 0 w 110"/>
                  <a:gd name="T17" fmla="*/ 0 h 190"/>
                  <a:gd name="T18" fmla="*/ 0 w 110"/>
                  <a:gd name="T19" fmla="*/ 0 h 190"/>
                  <a:gd name="T20" fmla="*/ 0 w 110"/>
                  <a:gd name="T21" fmla="*/ 0 h 190"/>
                  <a:gd name="T22" fmla="*/ 0 w 110"/>
                  <a:gd name="T23" fmla="*/ 0 h 190"/>
                  <a:gd name="T24" fmla="*/ 0 w 110"/>
                  <a:gd name="T25" fmla="*/ 0 h 190"/>
                  <a:gd name="T26" fmla="*/ 0 w 110"/>
                  <a:gd name="T27" fmla="*/ 0 h 190"/>
                  <a:gd name="T28" fmla="*/ 0 w 110"/>
                  <a:gd name="T29" fmla="*/ 0 h 190"/>
                  <a:gd name="T30" fmla="*/ 0 w 110"/>
                  <a:gd name="T31" fmla="*/ 0 h 190"/>
                  <a:gd name="T32" fmla="*/ 0 w 110"/>
                  <a:gd name="T33" fmla="*/ 0 h 190"/>
                  <a:gd name="T34" fmla="*/ 0 w 110"/>
                  <a:gd name="T35" fmla="*/ 0 h 190"/>
                  <a:gd name="T36" fmla="*/ 0 w 110"/>
                  <a:gd name="T37" fmla="*/ 0 h 190"/>
                  <a:gd name="T38" fmla="*/ 0 w 110"/>
                  <a:gd name="T39" fmla="*/ 0 h 190"/>
                  <a:gd name="T40" fmla="*/ 0 w 110"/>
                  <a:gd name="T41" fmla="*/ 0 h 190"/>
                  <a:gd name="T42" fmla="*/ 0 w 110"/>
                  <a:gd name="T43" fmla="*/ 0 h 190"/>
                  <a:gd name="T44" fmla="*/ 0 w 110"/>
                  <a:gd name="T45" fmla="*/ 0 h 190"/>
                  <a:gd name="T46" fmla="*/ 0 w 110"/>
                  <a:gd name="T47" fmla="*/ 0 h 190"/>
                  <a:gd name="T48" fmla="*/ 0 w 110"/>
                  <a:gd name="T49" fmla="*/ 0 h 190"/>
                  <a:gd name="T50" fmla="*/ 0 w 110"/>
                  <a:gd name="T51" fmla="*/ 0 h 190"/>
                  <a:gd name="T52" fmla="*/ 0 w 110"/>
                  <a:gd name="T53" fmla="*/ 0 h 190"/>
                  <a:gd name="T54" fmla="*/ 0 w 110"/>
                  <a:gd name="T55" fmla="*/ 0 h 190"/>
                  <a:gd name="T56" fmla="*/ 0 w 110"/>
                  <a:gd name="T57" fmla="*/ 0 h 190"/>
                  <a:gd name="T58" fmla="*/ 0 w 110"/>
                  <a:gd name="T59" fmla="*/ 0 h 190"/>
                  <a:gd name="T60" fmla="*/ 0 w 110"/>
                  <a:gd name="T61" fmla="*/ 0 h 19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0"/>
                  <a:gd name="T94" fmla="*/ 0 h 190"/>
                  <a:gd name="T95" fmla="*/ 110 w 110"/>
                  <a:gd name="T96" fmla="*/ 190 h 19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0" h="190">
                    <a:moveTo>
                      <a:pt x="110" y="182"/>
                    </a:moveTo>
                    <a:lnTo>
                      <a:pt x="106" y="186"/>
                    </a:lnTo>
                    <a:lnTo>
                      <a:pt x="102" y="190"/>
                    </a:lnTo>
                    <a:lnTo>
                      <a:pt x="98" y="190"/>
                    </a:lnTo>
                    <a:lnTo>
                      <a:pt x="95" y="187"/>
                    </a:lnTo>
                    <a:lnTo>
                      <a:pt x="87" y="180"/>
                    </a:lnTo>
                    <a:lnTo>
                      <a:pt x="81" y="172"/>
                    </a:lnTo>
                    <a:lnTo>
                      <a:pt x="72" y="149"/>
                    </a:lnTo>
                    <a:lnTo>
                      <a:pt x="64" y="127"/>
                    </a:lnTo>
                    <a:lnTo>
                      <a:pt x="56" y="105"/>
                    </a:lnTo>
                    <a:lnTo>
                      <a:pt x="47" y="83"/>
                    </a:lnTo>
                    <a:lnTo>
                      <a:pt x="36" y="62"/>
                    </a:lnTo>
                    <a:lnTo>
                      <a:pt x="26" y="41"/>
                    </a:lnTo>
                    <a:lnTo>
                      <a:pt x="13" y="21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1" y="1"/>
                    </a:lnTo>
                    <a:lnTo>
                      <a:pt x="29" y="5"/>
                    </a:lnTo>
                    <a:lnTo>
                      <a:pt x="34" y="8"/>
                    </a:lnTo>
                    <a:lnTo>
                      <a:pt x="40" y="13"/>
                    </a:lnTo>
                    <a:lnTo>
                      <a:pt x="45" y="17"/>
                    </a:lnTo>
                    <a:lnTo>
                      <a:pt x="50" y="23"/>
                    </a:lnTo>
                    <a:lnTo>
                      <a:pt x="57" y="43"/>
                    </a:lnTo>
                    <a:lnTo>
                      <a:pt x="67" y="65"/>
                    </a:lnTo>
                    <a:lnTo>
                      <a:pt x="75" y="84"/>
                    </a:lnTo>
                    <a:lnTo>
                      <a:pt x="84" y="105"/>
                    </a:lnTo>
                    <a:lnTo>
                      <a:pt x="90" y="124"/>
                    </a:lnTo>
                    <a:lnTo>
                      <a:pt x="98" y="144"/>
                    </a:lnTo>
                    <a:lnTo>
                      <a:pt x="104" y="162"/>
                    </a:lnTo>
                    <a:lnTo>
                      <a:pt x="110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97" name="Freeform 46"/>
              <p:cNvSpPr>
                <a:spLocks/>
              </p:cNvSpPr>
              <p:nvPr/>
            </p:nvSpPr>
            <p:spPr bwMode="auto">
              <a:xfrm>
                <a:off x="3905" y="1659"/>
                <a:ext cx="628" cy="1421"/>
              </a:xfrm>
              <a:custGeom>
                <a:avLst/>
                <a:gdLst>
                  <a:gd name="T0" fmla="*/ 0 w 2511"/>
                  <a:gd name="T1" fmla="*/ 0 h 5685"/>
                  <a:gd name="T2" fmla="*/ 0 w 2511"/>
                  <a:gd name="T3" fmla="*/ 0 h 5685"/>
                  <a:gd name="T4" fmla="*/ 0 w 2511"/>
                  <a:gd name="T5" fmla="*/ 0 h 5685"/>
                  <a:gd name="T6" fmla="*/ 0 w 2511"/>
                  <a:gd name="T7" fmla="*/ 0 h 5685"/>
                  <a:gd name="T8" fmla="*/ 0 w 2511"/>
                  <a:gd name="T9" fmla="*/ 0 h 5685"/>
                  <a:gd name="T10" fmla="*/ 0 w 2511"/>
                  <a:gd name="T11" fmla="*/ 0 h 5685"/>
                  <a:gd name="T12" fmla="*/ 0 w 2511"/>
                  <a:gd name="T13" fmla="*/ 0 h 5685"/>
                  <a:gd name="T14" fmla="*/ 0 w 2511"/>
                  <a:gd name="T15" fmla="*/ 0 h 5685"/>
                  <a:gd name="T16" fmla="*/ 0 w 2511"/>
                  <a:gd name="T17" fmla="*/ 0 h 5685"/>
                  <a:gd name="T18" fmla="*/ 0 w 2511"/>
                  <a:gd name="T19" fmla="*/ 0 h 5685"/>
                  <a:gd name="T20" fmla="*/ 0 w 2511"/>
                  <a:gd name="T21" fmla="*/ 0 h 5685"/>
                  <a:gd name="T22" fmla="*/ 0 w 2511"/>
                  <a:gd name="T23" fmla="*/ 0 h 5685"/>
                  <a:gd name="T24" fmla="*/ 0 w 2511"/>
                  <a:gd name="T25" fmla="*/ 0 h 5685"/>
                  <a:gd name="T26" fmla="*/ 0 w 2511"/>
                  <a:gd name="T27" fmla="*/ 0 h 5685"/>
                  <a:gd name="T28" fmla="*/ 0 w 2511"/>
                  <a:gd name="T29" fmla="*/ 0 h 5685"/>
                  <a:gd name="T30" fmla="*/ 0 w 2511"/>
                  <a:gd name="T31" fmla="*/ 0 h 5685"/>
                  <a:gd name="T32" fmla="*/ 0 w 2511"/>
                  <a:gd name="T33" fmla="*/ 0 h 5685"/>
                  <a:gd name="T34" fmla="*/ 0 w 2511"/>
                  <a:gd name="T35" fmla="*/ 0 h 5685"/>
                  <a:gd name="T36" fmla="*/ 0 w 2511"/>
                  <a:gd name="T37" fmla="*/ 0 h 5685"/>
                  <a:gd name="T38" fmla="*/ 0 w 2511"/>
                  <a:gd name="T39" fmla="*/ 0 h 5685"/>
                  <a:gd name="T40" fmla="*/ 0 w 2511"/>
                  <a:gd name="T41" fmla="*/ 0 h 5685"/>
                  <a:gd name="T42" fmla="*/ 0 w 2511"/>
                  <a:gd name="T43" fmla="*/ 0 h 5685"/>
                  <a:gd name="T44" fmla="*/ 0 w 2511"/>
                  <a:gd name="T45" fmla="*/ 0 h 5685"/>
                  <a:gd name="T46" fmla="*/ 0 w 2511"/>
                  <a:gd name="T47" fmla="*/ 0 h 5685"/>
                  <a:gd name="T48" fmla="*/ 0 w 2511"/>
                  <a:gd name="T49" fmla="*/ 0 h 5685"/>
                  <a:gd name="T50" fmla="*/ 0 w 2511"/>
                  <a:gd name="T51" fmla="*/ 0 h 5685"/>
                  <a:gd name="T52" fmla="*/ 0 w 2511"/>
                  <a:gd name="T53" fmla="*/ 0 h 5685"/>
                  <a:gd name="T54" fmla="*/ 0 w 2511"/>
                  <a:gd name="T55" fmla="*/ 0 h 5685"/>
                  <a:gd name="T56" fmla="*/ 0 w 2511"/>
                  <a:gd name="T57" fmla="*/ 0 h 5685"/>
                  <a:gd name="T58" fmla="*/ 0 w 2511"/>
                  <a:gd name="T59" fmla="*/ 0 h 5685"/>
                  <a:gd name="T60" fmla="*/ 0 w 2511"/>
                  <a:gd name="T61" fmla="*/ 0 h 5685"/>
                  <a:gd name="T62" fmla="*/ 0 w 2511"/>
                  <a:gd name="T63" fmla="*/ 0 h 5685"/>
                  <a:gd name="T64" fmla="*/ 0 w 2511"/>
                  <a:gd name="T65" fmla="*/ 0 h 5685"/>
                  <a:gd name="T66" fmla="*/ 0 w 2511"/>
                  <a:gd name="T67" fmla="*/ 0 h 5685"/>
                  <a:gd name="T68" fmla="*/ 0 w 2511"/>
                  <a:gd name="T69" fmla="*/ 0 h 5685"/>
                  <a:gd name="T70" fmla="*/ 0 w 2511"/>
                  <a:gd name="T71" fmla="*/ 0 h 5685"/>
                  <a:gd name="T72" fmla="*/ 0 w 2511"/>
                  <a:gd name="T73" fmla="*/ 0 h 5685"/>
                  <a:gd name="T74" fmla="*/ 0 w 2511"/>
                  <a:gd name="T75" fmla="*/ 0 h 5685"/>
                  <a:gd name="T76" fmla="*/ 0 w 2511"/>
                  <a:gd name="T77" fmla="*/ 0 h 5685"/>
                  <a:gd name="T78" fmla="*/ 0 w 2511"/>
                  <a:gd name="T79" fmla="*/ 0 h 5685"/>
                  <a:gd name="T80" fmla="*/ 0 w 2511"/>
                  <a:gd name="T81" fmla="*/ 0 h 5685"/>
                  <a:gd name="T82" fmla="*/ 0 w 2511"/>
                  <a:gd name="T83" fmla="*/ 0 h 5685"/>
                  <a:gd name="T84" fmla="*/ 0 w 2511"/>
                  <a:gd name="T85" fmla="*/ 0 h 5685"/>
                  <a:gd name="T86" fmla="*/ 0 w 2511"/>
                  <a:gd name="T87" fmla="*/ 0 h 5685"/>
                  <a:gd name="T88" fmla="*/ 0 w 2511"/>
                  <a:gd name="T89" fmla="*/ 0 h 5685"/>
                  <a:gd name="T90" fmla="*/ 0 w 2511"/>
                  <a:gd name="T91" fmla="*/ 0 h 5685"/>
                  <a:gd name="T92" fmla="*/ 0 w 2511"/>
                  <a:gd name="T93" fmla="*/ 0 h 5685"/>
                  <a:gd name="T94" fmla="*/ 0 w 2511"/>
                  <a:gd name="T95" fmla="*/ 0 h 5685"/>
                  <a:gd name="T96" fmla="*/ 0 w 2511"/>
                  <a:gd name="T97" fmla="*/ 0 h 5685"/>
                  <a:gd name="T98" fmla="*/ 0 w 2511"/>
                  <a:gd name="T99" fmla="*/ 0 h 5685"/>
                  <a:gd name="T100" fmla="*/ 0 w 2511"/>
                  <a:gd name="T101" fmla="*/ 0 h 5685"/>
                  <a:gd name="T102" fmla="*/ 0 w 2511"/>
                  <a:gd name="T103" fmla="*/ 0 h 5685"/>
                  <a:gd name="T104" fmla="*/ 0 w 2511"/>
                  <a:gd name="T105" fmla="*/ 0 h 5685"/>
                  <a:gd name="T106" fmla="*/ 0 w 2511"/>
                  <a:gd name="T107" fmla="*/ 0 h 5685"/>
                  <a:gd name="T108" fmla="*/ 0 w 2511"/>
                  <a:gd name="T109" fmla="*/ 0 h 5685"/>
                  <a:gd name="T110" fmla="*/ 0 w 2511"/>
                  <a:gd name="T111" fmla="*/ 0 h 5685"/>
                  <a:gd name="T112" fmla="*/ 0 w 2511"/>
                  <a:gd name="T113" fmla="*/ 0 h 5685"/>
                  <a:gd name="T114" fmla="*/ 0 w 2511"/>
                  <a:gd name="T115" fmla="*/ 0 h 5685"/>
                  <a:gd name="T116" fmla="*/ 0 w 2511"/>
                  <a:gd name="T117" fmla="*/ 0 h 5685"/>
                  <a:gd name="T118" fmla="*/ 0 w 2511"/>
                  <a:gd name="T119" fmla="*/ 0 h 568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511"/>
                  <a:gd name="T181" fmla="*/ 0 h 5685"/>
                  <a:gd name="T182" fmla="*/ 2511 w 2511"/>
                  <a:gd name="T183" fmla="*/ 5685 h 568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511" h="5685">
                    <a:moveTo>
                      <a:pt x="2103" y="91"/>
                    </a:moveTo>
                    <a:lnTo>
                      <a:pt x="2084" y="261"/>
                    </a:lnTo>
                    <a:lnTo>
                      <a:pt x="2107" y="241"/>
                    </a:lnTo>
                    <a:lnTo>
                      <a:pt x="2127" y="217"/>
                    </a:lnTo>
                    <a:lnTo>
                      <a:pt x="2146" y="189"/>
                    </a:lnTo>
                    <a:lnTo>
                      <a:pt x="2165" y="162"/>
                    </a:lnTo>
                    <a:lnTo>
                      <a:pt x="2184" y="133"/>
                    </a:lnTo>
                    <a:lnTo>
                      <a:pt x="2205" y="107"/>
                    </a:lnTo>
                    <a:lnTo>
                      <a:pt x="2231" y="86"/>
                    </a:lnTo>
                    <a:lnTo>
                      <a:pt x="2263" y="72"/>
                    </a:lnTo>
                    <a:lnTo>
                      <a:pt x="2272" y="104"/>
                    </a:lnTo>
                    <a:lnTo>
                      <a:pt x="2274" y="138"/>
                    </a:lnTo>
                    <a:lnTo>
                      <a:pt x="2268" y="171"/>
                    </a:lnTo>
                    <a:lnTo>
                      <a:pt x="2259" y="204"/>
                    </a:lnTo>
                    <a:lnTo>
                      <a:pt x="2244" y="236"/>
                    </a:lnTo>
                    <a:lnTo>
                      <a:pt x="2229" y="268"/>
                    </a:lnTo>
                    <a:lnTo>
                      <a:pt x="2214" y="299"/>
                    </a:lnTo>
                    <a:lnTo>
                      <a:pt x="2203" y="330"/>
                    </a:lnTo>
                    <a:lnTo>
                      <a:pt x="2231" y="328"/>
                    </a:lnTo>
                    <a:lnTo>
                      <a:pt x="2259" y="320"/>
                    </a:lnTo>
                    <a:lnTo>
                      <a:pt x="2286" y="306"/>
                    </a:lnTo>
                    <a:lnTo>
                      <a:pt x="2313" y="291"/>
                    </a:lnTo>
                    <a:lnTo>
                      <a:pt x="2340" y="276"/>
                    </a:lnTo>
                    <a:lnTo>
                      <a:pt x="2369" y="264"/>
                    </a:lnTo>
                    <a:lnTo>
                      <a:pt x="2398" y="257"/>
                    </a:lnTo>
                    <a:lnTo>
                      <a:pt x="2432" y="261"/>
                    </a:lnTo>
                    <a:lnTo>
                      <a:pt x="2435" y="282"/>
                    </a:lnTo>
                    <a:lnTo>
                      <a:pt x="2432" y="304"/>
                    </a:lnTo>
                    <a:lnTo>
                      <a:pt x="2424" y="326"/>
                    </a:lnTo>
                    <a:lnTo>
                      <a:pt x="2414" y="346"/>
                    </a:lnTo>
                    <a:lnTo>
                      <a:pt x="2398" y="365"/>
                    </a:lnTo>
                    <a:lnTo>
                      <a:pt x="2383" y="382"/>
                    </a:lnTo>
                    <a:lnTo>
                      <a:pt x="2367" y="397"/>
                    </a:lnTo>
                    <a:lnTo>
                      <a:pt x="2352" y="410"/>
                    </a:lnTo>
                    <a:lnTo>
                      <a:pt x="2342" y="416"/>
                    </a:lnTo>
                    <a:lnTo>
                      <a:pt x="2333" y="420"/>
                    </a:lnTo>
                    <a:lnTo>
                      <a:pt x="2323" y="422"/>
                    </a:lnTo>
                    <a:lnTo>
                      <a:pt x="2313" y="426"/>
                    </a:lnTo>
                    <a:lnTo>
                      <a:pt x="2303" y="429"/>
                    </a:lnTo>
                    <a:lnTo>
                      <a:pt x="2294" y="433"/>
                    </a:lnTo>
                    <a:lnTo>
                      <a:pt x="2287" y="440"/>
                    </a:lnTo>
                    <a:lnTo>
                      <a:pt x="2282" y="449"/>
                    </a:lnTo>
                    <a:lnTo>
                      <a:pt x="2294" y="459"/>
                    </a:lnTo>
                    <a:lnTo>
                      <a:pt x="2310" y="469"/>
                    </a:lnTo>
                    <a:lnTo>
                      <a:pt x="2325" y="476"/>
                    </a:lnTo>
                    <a:lnTo>
                      <a:pt x="2343" y="484"/>
                    </a:lnTo>
                    <a:lnTo>
                      <a:pt x="2360" y="487"/>
                    </a:lnTo>
                    <a:lnTo>
                      <a:pt x="2379" y="491"/>
                    </a:lnTo>
                    <a:lnTo>
                      <a:pt x="2395" y="491"/>
                    </a:lnTo>
                    <a:lnTo>
                      <a:pt x="2411" y="490"/>
                    </a:lnTo>
                    <a:lnTo>
                      <a:pt x="2413" y="500"/>
                    </a:lnTo>
                    <a:lnTo>
                      <a:pt x="2411" y="512"/>
                    </a:lnTo>
                    <a:lnTo>
                      <a:pt x="2407" y="524"/>
                    </a:lnTo>
                    <a:lnTo>
                      <a:pt x="2402" y="535"/>
                    </a:lnTo>
                    <a:lnTo>
                      <a:pt x="2392" y="544"/>
                    </a:lnTo>
                    <a:lnTo>
                      <a:pt x="2383" y="551"/>
                    </a:lnTo>
                    <a:lnTo>
                      <a:pt x="2372" y="557"/>
                    </a:lnTo>
                    <a:lnTo>
                      <a:pt x="2363" y="559"/>
                    </a:lnTo>
                    <a:lnTo>
                      <a:pt x="2296" y="573"/>
                    </a:lnTo>
                    <a:lnTo>
                      <a:pt x="2230" y="589"/>
                    </a:lnTo>
                    <a:lnTo>
                      <a:pt x="2165" y="609"/>
                    </a:lnTo>
                    <a:lnTo>
                      <a:pt x="2105" y="635"/>
                    </a:lnTo>
                    <a:lnTo>
                      <a:pt x="2048" y="667"/>
                    </a:lnTo>
                    <a:lnTo>
                      <a:pt x="2001" y="712"/>
                    </a:lnTo>
                    <a:lnTo>
                      <a:pt x="1966" y="767"/>
                    </a:lnTo>
                    <a:lnTo>
                      <a:pt x="1944" y="838"/>
                    </a:lnTo>
                    <a:lnTo>
                      <a:pt x="1927" y="856"/>
                    </a:lnTo>
                    <a:lnTo>
                      <a:pt x="1921" y="876"/>
                    </a:lnTo>
                    <a:lnTo>
                      <a:pt x="1923" y="896"/>
                    </a:lnTo>
                    <a:lnTo>
                      <a:pt x="1933" y="917"/>
                    </a:lnTo>
                    <a:lnTo>
                      <a:pt x="1944" y="936"/>
                    </a:lnTo>
                    <a:lnTo>
                      <a:pt x="1956" y="957"/>
                    </a:lnTo>
                    <a:lnTo>
                      <a:pt x="1967" y="976"/>
                    </a:lnTo>
                    <a:lnTo>
                      <a:pt x="1974" y="997"/>
                    </a:lnTo>
                    <a:lnTo>
                      <a:pt x="1990" y="960"/>
                    </a:lnTo>
                    <a:lnTo>
                      <a:pt x="2006" y="924"/>
                    </a:lnTo>
                    <a:lnTo>
                      <a:pt x="2023" y="890"/>
                    </a:lnTo>
                    <a:lnTo>
                      <a:pt x="2041" y="857"/>
                    </a:lnTo>
                    <a:lnTo>
                      <a:pt x="2056" y="822"/>
                    </a:lnTo>
                    <a:lnTo>
                      <a:pt x="2072" y="789"/>
                    </a:lnTo>
                    <a:lnTo>
                      <a:pt x="2084" y="754"/>
                    </a:lnTo>
                    <a:lnTo>
                      <a:pt x="2094" y="718"/>
                    </a:lnTo>
                    <a:lnTo>
                      <a:pt x="2107" y="706"/>
                    </a:lnTo>
                    <a:lnTo>
                      <a:pt x="2120" y="704"/>
                    </a:lnTo>
                    <a:lnTo>
                      <a:pt x="2129" y="708"/>
                    </a:lnTo>
                    <a:lnTo>
                      <a:pt x="2140" y="717"/>
                    </a:lnTo>
                    <a:lnTo>
                      <a:pt x="2149" y="728"/>
                    </a:lnTo>
                    <a:lnTo>
                      <a:pt x="2158" y="741"/>
                    </a:lnTo>
                    <a:lnTo>
                      <a:pt x="2165" y="755"/>
                    </a:lnTo>
                    <a:lnTo>
                      <a:pt x="2173" y="768"/>
                    </a:lnTo>
                    <a:lnTo>
                      <a:pt x="2183" y="918"/>
                    </a:lnTo>
                    <a:lnTo>
                      <a:pt x="2206" y="893"/>
                    </a:lnTo>
                    <a:lnTo>
                      <a:pt x="2228" y="866"/>
                    </a:lnTo>
                    <a:lnTo>
                      <a:pt x="2249" y="838"/>
                    </a:lnTo>
                    <a:lnTo>
                      <a:pt x="2270" y="809"/>
                    </a:lnTo>
                    <a:lnTo>
                      <a:pt x="2292" y="780"/>
                    </a:lnTo>
                    <a:lnTo>
                      <a:pt x="2318" y="753"/>
                    </a:lnTo>
                    <a:lnTo>
                      <a:pt x="2347" y="728"/>
                    </a:lnTo>
                    <a:lnTo>
                      <a:pt x="2382" y="709"/>
                    </a:lnTo>
                    <a:lnTo>
                      <a:pt x="2396" y="717"/>
                    </a:lnTo>
                    <a:lnTo>
                      <a:pt x="2404" y="732"/>
                    </a:lnTo>
                    <a:lnTo>
                      <a:pt x="2406" y="750"/>
                    </a:lnTo>
                    <a:lnTo>
                      <a:pt x="2405" y="770"/>
                    </a:lnTo>
                    <a:lnTo>
                      <a:pt x="2401" y="790"/>
                    </a:lnTo>
                    <a:lnTo>
                      <a:pt x="2396" y="812"/>
                    </a:lnTo>
                    <a:lnTo>
                      <a:pt x="2393" y="830"/>
                    </a:lnTo>
                    <a:lnTo>
                      <a:pt x="2392" y="847"/>
                    </a:lnTo>
                    <a:lnTo>
                      <a:pt x="2381" y="871"/>
                    </a:lnTo>
                    <a:lnTo>
                      <a:pt x="2368" y="894"/>
                    </a:lnTo>
                    <a:lnTo>
                      <a:pt x="2352" y="914"/>
                    </a:lnTo>
                    <a:lnTo>
                      <a:pt x="2336" y="934"/>
                    </a:lnTo>
                    <a:lnTo>
                      <a:pt x="2317" y="952"/>
                    </a:lnTo>
                    <a:lnTo>
                      <a:pt x="2301" y="970"/>
                    </a:lnTo>
                    <a:lnTo>
                      <a:pt x="2285" y="987"/>
                    </a:lnTo>
                    <a:lnTo>
                      <a:pt x="2273" y="1007"/>
                    </a:lnTo>
                    <a:lnTo>
                      <a:pt x="2302" y="1020"/>
                    </a:lnTo>
                    <a:lnTo>
                      <a:pt x="2331" y="1024"/>
                    </a:lnTo>
                    <a:lnTo>
                      <a:pt x="2362" y="1023"/>
                    </a:lnTo>
                    <a:lnTo>
                      <a:pt x="2392" y="1019"/>
                    </a:lnTo>
                    <a:lnTo>
                      <a:pt x="2421" y="1012"/>
                    </a:lnTo>
                    <a:lnTo>
                      <a:pt x="2451" y="1009"/>
                    </a:lnTo>
                    <a:lnTo>
                      <a:pt x="2481" y="1009"/>
                    </a:lnTo>
                    <a:lnTo>
                      <a:pt x="2511" y="1017"/>
                    </a:lnTo>
                    <a:lnTo>
                      <a:pt x="2495" y="1056"/>
                    </a:lnTo>
                    <a:lnTo>
                      <a:pt x="2471" y="1087"/>
                    </a:lnTo>
                    <a:lnTo>
                      <a:pt x="2442" y="1111"/>
                    </a:lnTo>
                    <a:lnTo>
                      <a:pt x="2408" y="1130"/>
                    </a:lnTo>
                    <a:lnTo>
                      <a:pt x="2369" y="1144"/>
                    </a:lnTo>
                    <a:lnTo>
                      <a:pt x="2330" y="1154"/>
                    </a:lnTo>
                    <a:lnTo>
                      <a:pt x="2290" y="1165"/>
                    </a:lnTo>
                    <a:lnTo>
                      <a:pt x="2253" y="1176"/>
                    </a:lnTo>
                    <a:lnTo>
                      <a:pt x="2275" y="1185"/>
                    </a:lnTo>
                    <a:lnTo>
                      <a:pt x="2300" y="1192"/>
                    </a:lnTo>
                    <a:lnTo>
                      <a:pt x="2325" y="1197"/>
                    </a:lnTo>
                    <a:lnTo>
                      <a:pt x="2350" y="1203"/>
                    </a:lnTo>
                    <a:lnTo>
                      <a:pt x="2372" y="1209"/>
                    </a:lnTo>
                    <a:lnTo>
                      <a:pt x="2395" y="1217"/>
                    </a:lnTo>
                    <a:lnTo>
                      <a:pt x="2415" y="1228"/>
                    </a:lnTo>
                    <a:lnTo>
                      <a:pt x="2432" y="1245"/>
                    </a:lnTo>
                    <a:lnTo>
                      <a:pt x="2415" y="1279"/>
                    </a:lnTo>
                    <a:lnTo>
                      <a:pt x="2388" y="1301"/>
                    </a:lnTo>
                    <a:lnTo>
                      <a:pt x="2353" y="1313"/>
                    </a:lnTo>
                    <a:lnTo>
                      <a:pt x="2314" y="1318"/>
                    </a:lnTo>
                    <a:lnTo>
                      <a:pt x="2269" y="1317"/>
                    </a:lnTo>
                    <a:lnTo>
                      <a:pt x="2226" y="1315"/>
                    </a:lnTo>
                    <a:lnTo>
                      <a:pt x="2183" y="1314"/>
                    </a:lnTo>
                    <a:lnTo>
                      <a:pt x="2144" y="1316"/>
                    </a:lnTo>
                    <a:lnTo>
                      <a:pt x="2044" y="1362"/>
                    </a:lnTo>
                    <a:lnTo>
                      <a:pt x="1962" y="1424"/>
                    </a:lnTo>
                    <a:lnTo>
                      <a:pt x="1891" y="1500"/>
                    </a:lnTo>
                    <a:lnTo>
                      <a:pt x="1830" y="1586"/>
                    </a:lnTo>
                    <a:lnTo>
                      <a:pt x="1773" y="1675"/>
                    </a:lnTo>
                    <a:lnTo>
                      <a:pt x="1715" y="1766"/>
                    </a:lnTo>
                    <a:lnTo>
                      <a:pt x="1653" y="1853"/>
                    </a:lnTo>
                    <a:lnTo>
                      <a:pt x="1586" y="1933"/>
                    </a:lnTo>
                    <a:lnTo>
                      <a:pt x="1556" y="1967"/>
                    </a:lnTo>
                    <a:lnTo>
                      <a:pt x="1521" y="1997"/>
                    </a:lnTo>
                    <a:lnTo>
                      <a:pt x="1483" y="2026"/>
                    </a:lnTo>
                    <a:lnTo>
                      <a:pt x="1447" y="2056"/>
                    </a:lnTo>
                    <a:lnTo>
                      <a:pt x="1415" y="2085"/>
                    </a:lnTo>
                    <a:lnTo>
                      <a:pt x="1391" y="2117"/>
                    </a:lnTo>
                    <a:lnTo>
                      <a:pt x="1377" y="2155"/>
                    </a:lnTo>
                    <a:lnTo>
                      <a:pt x="1377" y="2201"/>
                    </a:lnTo>
                    <a:lnTo>
                      <a:pt x="1393" y="2278"/>
                    </a:lnTo>
                    <a:lnTo>
                      <a:pt x="1405" y="2358"/>
                    </a:lnTo>
                    <a:lnTo>
                      <a:pt x="1410" y="2440"/>
                    </a:lnTo>
                    <a:lnTo>
                      <a:pt x="1408" y="2522"/>
                    </a:lnTo>
                    <a:lnTo>
                      <a:pt x="1394" y="2599"/>
                    </a:lnTo>
                    <a:lnTo>
                      <a:pt x="1370" y="2673"/>
                    </a:lnTo>
                    <a:lnTo>
                      <a:pt x="1331" y="2740"/>
                    </a:lnTo>
                    <a:lnTo>
                      <a:pt x="1277" y="2799"/>
                    </a:lnTo>
                    <a:lnTo>
                      <a:pt x="1289" y="2819"/>
                    </a:lnTo>
                    <a:lnTo>
                      <a:pt x="1298" y="2841"/>
                    </a:lnTo>
                    <a:lnTo>
                      <a:pt x="1303" y="2861"/>
                    </a:lnTo>
                    <a:lnTo>
                      <a:pt x="1308" y="2883"/>
                    </a:lnTo>
                    <a:lnTo>
                      <a:pt x="1313" y="2903"/>
                    </a:lnTo>
                    <a:lnTo>
                      <a:pt x="1320" y="2923"/>
                    </a:lnTo>
                    <a:lnTo>
                      <a:pt x="1331" y="2945"/>
                    </a:lnTo>
                    <a:lnTo>
                      <a:pt x="1347" y="2968"/>
                    </a:lnTo>
                    <a:lnTo>
                      <a:pt x="1408" y="3122"/>
                    </a:lnTo>
                    <a:lnTo>
                      <a:pt x="1448" y="3280"/>
                    </a:lnTo>
                    <a:lnTo>
                      <a:pt x="1472" y="3441"/>
                    </a:lnTo>
                    <a:lnTo>
                      <a:pt x="1487" y="3604"/>
                    </a:lnTo>
                    <a:lnTo>
                      <a:pt x="1495" y="3769"/>
                    </a:lnTo>
                    <a:lnTo>
                      <a:pt x="1505" y="3935"/>
                    </a:lnTo>
                    <a:lnTo>
                      <a:pt x="1519" y="4102"/>
                    </a:lnTo>
                    <a:lnTo>
                      <a:pt x="1546" y="4271"/>
                    </a:lnTo>
                    <a:lnTo>
                      <a:pt x="1559" y="4345"/>
                    </a:lnTo>
                    <a:lnTo>
                      <a:pt x="1573" y="4419"/>
                    </a:lnTo>
                    <a:lnTo>
                      <a:pt x="1587" y="4492"/>
                    </a:lnTo>
                    <a:lnTo>
                      <a:pt x="1604" y="4564"/>
                    </a:lnTo>
                    <a:lnTo>
                      <a:pt x="1623" y="4634"/>
                    </a:lnTo>
                    <a:lnTo>
                      <a:pt x="1647" y="4701"/>
                    </a:lnTo>
                    <a:lnTo>
                      <a:pt x="1677" y="4766"/>
                    </a:lnTo>
                    <a:lnTo>
                      <a:pt x="1715" y="4829"/>
                    </a:lnTo>
                    <a:lnTo>
                      <a:pt x="1715" y="4843"/>
                    </a:lnTo>
                    <a:lnTo>
                      <a:pt x="1717" y="4859"/>
                    </a:lnTo>
                    <a:lnTo>
                      <a:pt x="1718" y="4876"/>
                    </a:lnTo>
                    <a:lnTo>
                      <a:pt x="1719" y="4892"/>
                    </a:lnTo>
                    <a:lnTo>
                      <a:pt x="1718" y="4906"/>
                    </a:lnTo>
                    <a:lnTo>
                      <a:pt x="1715" y="4921"/>
                    </a:lnTo>
                    <a:lnTo>
                      <a:pt x="1706" y="4935"/>
                    </a:lnTo>
                    <a:lnTo>
                      <a:pt x="1696" y="4948"/>
                    </a:lnTo>
                    <a:lnTo>
                      <a:pt x="1674" y="4973"/>
                    </a:lnTo>
                    <a:lnTo>
                      <a:pt x="1651" y="4993"/>
                    </a:lnTo>
                    <a:lnTo>
                      <a:pt x="1624" y="5007"/>
                    </a:lnTo>
                    <a:lnTo>
                      <a:pt x="1597" y="5019"/>
                    </a:lnTo>
                    <a:lnTo>
                      <a:pt x="1567" y="5025"/>
                    </a:lnTo>
                    <a:lnTo>
                      <a:pt x="1536" y="5030"/>
                    </a:lnTo>
                    <a:lnTo>
                      <a:pt x="1506" y="5033"/>
                    </a:lnTo>
                    <a:lnTo>
                      <a:pt x="1476" y="5037"/>
                    </a:lnTo>
                    <a:lnTo>
                      <a:pt x="1367" y="4998"/>
                    </a:lnTo>
                    <a:lnTo>
                      <a:pt x="1363" y="5010"/>
                    </a:lnTo>
                    <a:lnTo>
                      <a:pt x="1359" y="5026"/>
                    </a:lnTo>
                    <a:lnTo>
                      <a:pt x="1358" y="5044"/>
                    </a:lnTo>
                    <a:lnTo>
                      <a:pt x="1359" y="5062"/>
                    </a:lnTo>
                    <a:lnTo>
                      <a:pt x="1363" y="5077"/>
                    </a:lnTo>
                    <a:lnTo>
                      <a:pt x="1369" y="5089"/>
                    </a:lnTo>
                    <a:lnTo>
                      <a:pt x="1380" y="5097"/>
                    </a:lnTo>
                    <a:lnTo>
                      <a:pt x="1397" y="5098"/>
                    </a:lnTo>
                    <a:lnTo>
                      <a:pt x="1436" y="5148"/>
                    </a:lnTo>
                    <a:lnTo>
                      <a:pt x="1489" y="5198"/>
                    </a:lnTo>
                    <a:lnTo>
                      <a:pt x="1549" y="5248"/>
                    </a:lnTo>
                    <a:lnTo>
                      <a:pt x="1607" y="5300"/>
                    </a:lnTo>
                    <a:lnTo>
                      <a:pt x="1653" y="5354"/>
                    </a:lnTo>
                    <a:lnTo>
                      <a:pt x="1680" y="5415"/>
                    </a:lnTo>
                    <a:lnTo>
                      <a:pt x="1680" y="5481"/>
                    </a:lnTo>
                    <a:lnTo>
                      <a:pt x="1646" y="5556"/>
                    </a:lnTo>
                    <a:lnTo>
                      <a:pt x="1585" y="5545"/>
                    </a:lnTo>
                    <a:lnTo>
                      <a:pt x="1527" y="5532"/>
                    </a:lnTo>
                    <a:lnTo>
                      <a:pt x="1471" y="5513"/>
                    </a:lnTo>
                    <a:lnTo>
                      <a:pt x="1417" y="5492"/>
                    </a:lnTo>
                    <a:lnTo>
                      <a:pt x="1363" y="5462"/>
                    </a:lnTo>
                    <a:lnTo>
                      <a:pt x="1312" y="5430"/>
                    </a:lnTo>
                    <a:lnTo>
                      <a:pt x="1263" y="5391"/>
                    </a:lnTo>
                    <a:lnTo>
                      <a:pt x="1217" y="5346"/>
                    </a:lnTo>
                    <a:lnTo>
                      <a:pt x="1207" y="5206"/>
                    </a:lnTo>
                    <a:lnTo>
                      <a:pt x="1177" y="5206"/>
                    </a:lnTo>
                    <a:lnTo>
                      <a:pt x="1149" y="5207"/>
                    </a:lnTo>
                    <a:lnTo>
                      <a:pt x="1122" y="5208"/>
                    </a:lnTo>
                    <a:lnTo>
                      <a:pt x="1096" y="5210"/>
                    </a:lnTo>
                    <a:lnTo>
                      <a:pt x="1070" y="5206"/>
                    </a:lnTo>
                    <a:lnTo>
                      <a:pt x="1045" y="5202"/>
                    </a:lnTo>
                    <a:lnTo>
                      <a:pt x="1021" y="5191"/>
                    </a:lnTo>
                    <a:lnTo>
                      <a:pt x="999" y="5177"/>
                    </a:lnTo>
                    <a:lnTo>
                      <a:pt x="979" y="5067"/>
                    </a:lnTo>
                    <a:lnTo>
                      <a:pt x="959" y="5070"/>
                    </a:lnTo>
                    <a:lnTo>
                      <a:pt x="942" y="5067"/>
                    </a:lnTo>
                    <a:lnTo>
                      <a:pt x="923" y="5060"/>
                    </a:lnTo>
                    <a:lnTo>
                      <a:pt x="906" y="5052"/>
                    </a:lnTo>
                    <a:lnTo>
                      <a:pt x="885" y="5043"/>
                    </a:lnTo>
                    <a:lnTo>
                      <a:pt x="866" y="5036"/>
                    </a:lnTo>
                    <a:lnTo>
                      <a:pt x="843" y="5033"/>
                    </a:lnTo>
                    <a:lnTo>
                      <a:pt x="819" y="5037"/>
                    </a:lnTo>
                    <a:lnTo>
                      <a:pt x="816" y="5051"/>
                    </a:lnTo>
                    <a:lnTo>
                      <a:pt x="815" y="5067"/>
                    </a:lnTo>
                    <a:lnTo>
                      <a:pt x="814" y="5084"/>
                    </a:lnTo>
                    <a:lnTo>
                      <a:pt x="814" y="5100"/>
                    </a:lnTo>
                    <a:lnTo>
                      <a:pt x="810" y="5115"/>
                    </a:lnTo>
                    <a:lnTo>
                      <a:pt x="805" y="5130"/>
                    </a:lnTo>
                    <a:lnTo>
                      <a:pt x="794" y="5145"/>
                    </a:lnTo>
                    <a:lnTo>
                      <a:pt x="780" y="5158"/>
                    </a:lnTo>
                    <a:lnTo>
                      <a:pt x="777" y="5217"/>
                    </a:lnTo>
                    <a:lnTo>
                      <a:pt x="790" y="5274"/>
                    </a:lnTo>
                    <a:lnTo>
                      <a:pt x="813" y="5327"/>
                    </a:lnTo>
                    <a:lnTo>
                      <a:pt x="846" y="5377"/>
                    </a:lnTo>
                    <a:lnTo>
                      <a:pt x="883" y="5425"/>
                    </a:lnTo>
                    <a:lnTo>
                      <a:pt x="922" y="5474"/>
                    </a:lnTo>
                    <a:lnTo>
                      <a:pt x="958" y="5523"/>
                    </a:lnTo>
                    <a:lnTo>
                      <a:pt x="988" y="5575"/>
                    </a:lnTo>
                    <a:lnTo>
                      <a:pt x="984" y="5590"/>
                    </a:lnTo>
                    <a:lnTo>
                      <a:pt x="982" y="5607"/>
                    </a:lnTo>
                    <a:lnTo>
                      <a:pt x="980" y="5624"/>
                    </a:lnTo>
                    <a:lnTo>
                      <a:pt x="976" y="5641"/>
                    </a:lnTo>
                    <a:lnTo>
                      <a:pt x="970" y="5655"/>
                    </a:lnTo>
                    <a:lnTo>
                      <a:pt x="961" y="5668"/>
                    </a:lnTo>
                    <a:lnTo>
                      <a:pt x="947" y="5678"/>
                    </a:lnTo>
                    <a:lnTo>
                      <a:pt x="929" y="5685"/>
                    </a:lnTo>
                    <a:lnTo>
                      <a:pt x="873" y="5676"/>
                    </a:lnTo>
                    <a:lnTo>
                      <a:pt x="821" y="5661"/>
                    </a:lnTo>
                    <a:lnTo>
                      <a:pt x="771" y="5639"/>
                    </a:lnTo>
                    <a:lnTo>
                      <a:pt x="724" y="5613"/>
                    </a:lnTo>
                    <a:lnTo>
                      <a:pt x="676" y="5582"/>
                    </a:lnTo>
                    <a:lnTo>
                      <a:pt x="630" y="5548"/>
                    </a:lnTo>
                    <a:lnTo>
                      <a:pt x="585" y="5512"/>
                    </a:lnTo>
                    <a:lnTo>
                      <a:pt x="540" y="5475"/>
                    </a:lnTo>
                    <a:lnTo>
                      <a:pt x="521" y="5433"/>
                    </a:lnTo>
                    <a:lnTo>
                      <a:pt x="519" y="5385"/>
                    </a:lnTo>
                    <a:lnTo>
                      <a:pt x="525" y="5335"/>
                    </a:lnTo>
                    <a:lnTo>
                      <a:pt x="536" y="5285"/>
                    </a:lnTo>
                    <a:lnTo>
                      <a:pt x="540" y="5239"/>
                    </a:lnTo>
                    <a:lnTo>
                      <a:pt x="533" y="5201"/>
                    </a:lnTo>
                    <a:lnTo>
                      <a:pt x="505" y="5172"/>
                    </a:lnTo>
                    <a:lnTo>
                      <a:pt x="451" y="5158"/>
                    </a:lnTo>
                    <a:lnTo>
                      <a:pt x="432" y="5150"/>
                    </a:lnTo>
                    <a:lnTo>
                      <a:pt x="419" y="5140"/>
                    </a:lnTo>
                    <a:lnTo>
                      <a:pt x="410" y="5127"/>
                    </a:lnTo>
                    <a:lnTo>
                      <a:pt x="405" y="5113"/>
                    </a:lnTo>
                    <a:lnTo>
                      <a:pt x="400" y="5096"/>
                    </a:lnTo>
                    <a:lnTo>
                      <a:pt x="396" y="5079"/>
                    </a:lnTo>
                    <a:lnTo>
                      <a:pt x="390" y="5063"/>
                    </a:lnTo>
                    <a:lnTo>
                      <a:pt x="382" y="5048"/>
                    </a:lnTo>
                    <a:lnTo>
                      <a:pt x="344" y="5048"/>
                    </a:lnTo>
                    <a:lnTo>
                      <a:pt x="307" y="5045"/>
                    </a:lnTo>
                    <a:lnTo>
                      <a:pt x="269" y="5037"/>
                    </a:lnTo>
                    <a:lnTo>
                      <a:pt x="233" y="5027"/>
                    </a:lnTo>
                    <a:lnTo>
                      <a:pt x="197" y="5014"/>
                    </a:lnTo>
                    <a:lnTo>
                      <a:pt x="162" y="5002"/>
                    </a:lnTo>
                    <a:lnTo>
                      <a:pt x="126" y="4989"/>
                    </a:lnTo>
                    <a:lnTo>
                      <a:pt x="94" y="4977"/>
                    </a:lnTo>
                    <a:lnTo>
                      <a:pt x="128" y="4912"/>
                    </a:lnTo>
                    <a:lnTo>
                      <a:pt x="153" y="4841"/>
                    </a:lnTo>
                    <a:lnTo>
                      <a:pt x="169" y="4763"/>
                    </a:lnTo>
                    <a:lnTo>
                      <a:pt x="180" y="4681"/>
                    </a:lnTo>
                    <a:lnTo>
                      <a:pt x="187" y="4596"/>
                    </a:lnTo>
                    <a:lnTo>
                      <a:pt x="191" y="4510"/>
                    </a:lnTo>
                    <a:lnTo>
                      <a:pt x="195" y="4423"/>
                    </a:lnTo>
                    <a:lnTo>
                      <a:pt x="202" y="4341"/>
                    </a:lnTo>
                    <a:lnTo>
                      <a:pt x="198" y="4334"/>
                    </a:lnTo>
                    <a:lnTo>
                      <a:pt x="190" y="4332"/>
                    </a:lnTo>
                    <a:lnTo>
                      <a:pt x="180" y="4331"/>
                    </a:lnTo>
                    <a:lnTo>
                      <a:pt x="173" y="4331"/>
                    </a:lnTo>
                    <a:lnTo>
                      <a:pt x="169" y="4326"/>
                    </a:lnTo>
                    <a:lnTo>
                      <a:pt x="169" y="4320"/>
                    </a:lnTo>
                    <a:lnTo>
                      <a:pt x="171" y="4314"/>
                    </a:lnTo>
                    <a:lnTo>
                      <a:pt x="175" y="4307"/>
                    </a:lnTo>
                    <a:lnTo>
                      <a:pt x="178" y="4301"/>
                    </a:lnTo>
                    <a:lnTo>
                      <a:pt x="182" y="4295"/>
                    </a:lnTo>
                    <a:lnTo>
                      <a:pt x="187" y="4291"/>
                    </a:lnTo>
                    <a:lnTo>
                      <a:pt x="192" y="4291"/>
                    </a:lnTo>
                    <a:lnTo>
                      <a:pt x="203" y="4226"/>
                    </a:lnTo>
                    <a:lnTo>
                      <a:pt x="212" y="4159"/>
                    </a:lnTo>
                    <a:lnTo>
                      <a:pt x="216" y="4090"/>
                    </a:lnTo>
                    <a:lnTo>
                      <a:pt x="219" y="4023"/>
                    </a:lnTo>
                    <a:lnTo>
                      <a:pt x="220" y="3955"/>
                    </a:lnTo>
                    <a:lnTo>
                      <a:pt x="223" y="3889"/>
                    </a:lnTo>
                    <a:lnTo>
                      <a:pt x="226" y="3825"/>
                    </a:lnTo>
                    <a:lnTo>
                      <a:pt x="232" y="3764"/>
                    </a:lnTo>
                    <a:lnTo>
                      <a:pt x="253" y="3661"/>
                    </a:lnTo>
                    <a:lnTo>
                      <a:pt x="276" y="3563"/>
                    </a:lnTo>
                    <a:lnTo>
                      <a:pt x="297" y="3469"/>
                    </a:lnTo>
                    <a:lnTo>
                      <a:pt x="323" y="3379"/>
                    </a:lnTo>
                    <a:lnTo>
                      <a:pt x="351" y="3288"/>
                    </a:lnTo>
                    <a:lnTo>
                      <a:pt x="383" y="3199"/>
                    </a:lnTo>
                    <a:lnTo>
                      <a:pt x="419" y="3109"/>
                    </a:lnTo>
                    <a:lnTo>
                      <a:pt x="461" y="3018"/>
                    </a:lnTo>
                    <a:lnTo>
                      <a:pt x="471" y="2888"/>
                    </a:lnTo>
                    <a:lnTo>
                      <a:pt x="428" y="2833"/>
                    </a:lnTo>
                    <a:lnTo>
                      <a:pt x="400" y="2778"/>
                    </a:lnTo>
                    <a:lnTo>
                      <a:pt x="384" y="2719"/>
                    </a:lnTo>
                    <a:lnTo>
                      <a:pt x="376" y="2660"/>
                    </a:lnTo>
                    <a:lnTo>
                      <a:pt x="369" y="2598"/>
                    </a:lnTo>
                    <a:lnTo>
                      <a:pt x="364" y="2536"/>
                    </a:lnTo>
                    <a:lnTo>
                      <a:pt x="352" y="2473"/>
                    </a:lnTo>
                    <a:lnTo>
                      <a:pt x="332" y="2410"/>
                    </a:lnTo>
                    <a:lnTo>
                      <a:pt x="321" y="2405"/>
                    </a:lnTo>
                    <a:lnTo>
                      <a:pt x="314" y="2407"/>
                    </a:lnTo>
                    <a:lnTo>
                      <a:pt x="307" y="2411"/>
                    </a:lnTo>
                    <a:lnTo>
                      <a:pt x="304" y="2420"/>
                    </a:lnTo>
                    <a:lnTo>
                      <a:pt x="300" y="2430"/>
                    </a:lnTo>
                    <a:lnTo>
                      <a:pt x="297" y="2441"/>
                    </a:lnTo>
                    <a:lnTo>
                      <a:pt x="294" y="2450"/>
                    </a:lnTo>
                    <a:lnTo>
                      <a:pt x="292" y="2460"/>
                    </a:lnTo>
                    <a:lnTo>
                      <a:pt x="266" y="2460"/>
                    </a:lnTo>
                    <a:lnTo>
                      <a:pt x="244" y="2458"/>
                    </a:lnTo>
                    <a:lnTo>
                      <a:pt x="224" y="2453"/>
                    </a:lnTo>
                    <a:lnTo>
                      <a:pt x="205" y="2446"/>
                    </a:lnTo>
                    <a:lnTo>
                      <a:pt x="188" y="2436"/>
                    </a:lnTo>
                    <a:lnTo>
                      <a:pt x="172" y="2427"/>
                    </a:lnTo>
                    <a:lnTo>
                      <a:pt x="156" y="2418"/>
                    </a:lnTo>
                    <a:lnTo>
                      <a:pt x="142" y="2410"/>
                    </a:lnTo>
                    <a:lnTo>
                      <a:pt x="126" y="2393"/>
                    </a:lnTo>
                    <a:lnTo>
                      <a:pt x="116" y="2374"/>
                    </a:lnTo>
                    <a:lnTo>
                      <a:pt x="111" y="2355"/>
                    </a:lnTo>
                    <a:lnTo>
                      <a:pt x="111" y="2335"/>
                    </a:lnTo>
                    <a:lnTo>
                      <a:pt x="113" y="2314"/>
                    </a:lnTo>
                    <a:lnTo>
                      <a:pt x="118" y="2294"/>
                    </a:lnTo>
                    <a:lnTo>
                      <a:pt x="125" y="2276"/>
                    </a:lnTo>
                    <a:lnTo>
                      <a:pt x="133" y="2261"/>
                    </a:lnTo>
                    <a:lnTo>
                      <a:pt x="163" y="2222"/>
                    </a:lnTo>
                    <a:lnTo>
                      <a:pt x="147" y="2210"/>
                    </a:lnTo>
                    <a:lnTo>
                      <a:pt x="133" y="2198"/>
                    </a:lnTo>
                    <a:lnTo>
                      <a:pt x="118" y="2186"/>
                    </a:lnTo>
                    <a:lnTo>
                      <a:pt x="107" y="2174"/>
                    </a:lnTo>
                    <a:lnTo>
                      <a:pt x="94" y="2160"/>
                    </a:lnTo>
                    <a:lnTo>
                      <a:pt x="85" y="2146"/>
                    </a:lnTo>
                    <a:lnTo>
                      <a:pt x="77" y="2128"/>
                    </a:lnTo>
                    <a:lnTo>
                      <a:pt x="73" y="2112"/>
                    </a:lnTo>
                    <a:lnTo>
                      <a:pt x="103" y="2052"/>
                    </a:lnTo>
                    <a:lnTo>
                      <a:pt x="90" y="2044"/>
                    </a:lnTo>
                    <a:lnTo>
                      <a:pt x="78" y="2035"/>
                    </a:lnTo>
                    <a:lnTo>
                      <a:pt x="66" y="2024"/>
                    </a:lnTo>
                    <a:lnTo>
                      <a:pt x="57" y="2014"/>
                    </a:lnTo>
                    <a:lnTo>
                      <a:pt x="46" y="2001"/>
                    </a:lnTo>
                    <a:lnTo>
                      <a:pt x="39" y="1989"/>
                    </a:lnTo>
                    <a:lnTo>
                      <a:pt x="34" y="1975"/>
                    </a:lnTo>
                    <a:lnTo>
                      <a:pt x="33" y="1962"/>
                    </a:lnTo>
                    <a:lnTo>
                      <a:pt x="33" y="1943"/>
                    </a:lnTo>
                    <a:lnTo>
                      <a:pt x="37" y="1927"/>
                    </a:lnTo>
                    <a:lnTo>
                      <a:pt x="43" y="1909"/>
                    </a:lnTo>
                    <a:lnTo>
                      <a:pt x="51" y="1894"/>
                    </a:lnTo>
                    <a:lnTo>
                      <a:pt x="60" y="1878"/>
                    </a:lnTo>
                    <a:lnTo>
                      <a:pt x="71" y="1863"/>
                    </a:lnTo>
                    <a:lnTo>
                      <a:pt x="82" y="1847"/>
                    </a:lnTo>
                    <a:lnTo>
                      <a:pt x="94" y="1833"/>
                    </a:lnTo>
                    <a:lnTo>
                      <a:pt x="90" y="1822"/>
                    </a:lnTo>
                    <a:lnTo>
                      <a:pt x="83" y="1815"/>
                    </a:lnTo>
                    <a:lnTo>
                      <a:pt x="72" y="1807"/>
                    </a:lnTo>
                    <a:lnTo>
                      <a:pt x="60" y="1800"/>
                    </a:lnTo>
                    <a:lnTo>
                      <a:pt x="46" y="1791"/>
                    </a:lnTo>
                    <a:lnTo>
                      <a:pt x="33" y="1781"/>
                    </a:lnTo>
                    <a:lnTo>
                      <a:pt x="21" y="1768"/>
                    </a:lnTo>
                    <a:lnTo>
                      <a:pt x="13" y="1753"/>
                    </a:lnTo>
                    <a:lnTo>
                      <a:pt x="2" y="1719"/>
                    </a:lnTo>
                    <a:lnTo>
                      <a:pt x="6" y="1689"/>
                    </a:lnTo>
                    <a:lnTo>
                      <a:pt x="16" y="1660"/>
                    </a:lnTo>
                    <a:lnTo>
                      <a:pt x="32" y="1633"/>
                    </a:lnTo>
                    <a:lnTo>
                      <a:pt x="43" y="1606"/>
                    </a:lnTo>
                    <a:lnTo>
                      <a:pt x="48" y="1581"/>
                    </a:lnTo>
                    <a:lnTo>
                      <a:pt x="39" y="1557"/>
                    </a:lnTo>
                    <a:lnTo>
                      <a:pt x="13" y="1535"/>
                    </a:lnTo>
                    <a:lnTo>
                      <a:pt x="1" y="1508"/>
                    </a:lnTo>
                    <a:lnTo>
                      <a:pt x="0" y="1482"/>
                    </a:lnTo>
                    <a:lnTo>
                      <a:pt x="6" y="1456"/>
                    </a:lnTo>
                    <a:lnTo>
                      <a:pt x="18" y="1433"/>
                    </a:lnTo>
                    <a:lnTo>
                      <a:pt x="32" y="1409"/>
                    </a:lnTo>
                    <a:lnTo>
                      <a:pt x="49" y="1389"/>
                    </a:lnTo>
                    <a:lnTo>
                      <a:pt x="66" y="1370"/>
                    </a:lnTo>
                    <a:lnTo>
                      <a:pt x="83" y="1355"/>
                    </a:lnTo>
                    <a:lnTo>
                      <a:pt x="67" y="1348"/>
                    </a:lnTo>
                    <a:lnTo>
                      <a:pt x="54" y="1342"/>
                    </a:lnTo>
                    <a:lnTo>
                      <a:pt x="41" y="1332"/>
                    </a:lnTo>
                    <a:lnTo>
                      <a:pt x="32" y="1321"/>
                    </a:lnTo>
                    <a:lnTo>
                      <a:pt x="21" y="1307"/>
                    </a:lnTo>
                    <a:lnTo>
                      <a:pt x="13" y="1294"/>
                    </a:lnTo>
                    <a:lnTo>
                      <a:pt x="7" y="1280"/>
                    </a:lnTo>
                    <a:lnTo>
                      <a:pt x="3" y="1266"/>
                    </a:lnTo>
                    <a:lnTo>
                      <a:pt x="2" y="1237"/>
                    </a:lnTo>
                    <a:lnTo>
                      <a:pt x="9" y="1211"/>
                    </a:lnTo>
                    <a:lnTo>
                      <a:pt x="20" y="1187"/>
                    </a:lnTo>
                    <a:lnTo>
                      <a:pt x="35" y="1165"/>
                    </a:lnTo>
                    <a:lnTo>
                      <a:pt x="52" y="1144"/>
                    </a:lnTo>
                    <a:lnTo>
                      <a:pt x="73" y="1124"/>
                    </a:lnTo>
                    <a:lnTo>
                      <a:pt x="92" y="1104"/>
                    </a:lnTo>
                    <a:lnTo>
                      <a:pt x="113" y="1087"/>
                    </a:lnTo>
                    <a:lnTo>
                      <a:pt x="97" y="1068"/>
                    </a:lnTo>
                    <a:lnTo>
                      <a:pt x="80" y="1049"/>
                    </a:lnTo>
                    <a:lnTo>
                      <a:pt x="64" y="1030"/>
                    </a:lnTo>
                    <a:lnTo>
                      <a:pt x="52" y="1010"/>
                    </a:lnTo>
                    <a:lnTo>
                      <a:pt x="43" y="989"/>
                    </a:lnTo>
                    <a:lnTo>
                      <a:pt x="39" y="970"/>
                    </a:lnTo>
                    <a:lnTo>
                      <a:pt x="41" y="948"/>
                    </a:lnTo>
                    <a:lnTo>
                      <a:pt x="53" y="928"/>
                    </a:lnTo>
                    <a:lnTo>
                      <a:pt x="63" y="911"/>
                    </a:lnTo>
                    <a:lnTo>
                      <a:pt x="76" y="897"/>
                    </a:lnTo>
                    <a:lnTo>
                      <a:pt x="89" y="883"/>
                    </a:lnTo>
                    <a:lnTo>
                      <a:pt x="103" y="871"/>
                    </a:lnTo>
                    <a:lnTo>
                      <a:pt x="117" y="858"/>
                    </a:lnTo>
                    <a:lnTo>
                      <a:pt x="133" y="850"/>
                    </a:lnTo>
                    <a:lnTo>
                      <a:pt x="147" y="842"/>
                    </a:lnTo>
                    <a:lnTo>
                      <a:pt x="163" y="838"/>
                    </a:lnTo>
                    <a:lnTo>
                      <a:pt x="165" y="826"/>
                    </a:lnTo>
                    <a:lnTo>
                      <a:pt x="163" y="816"/>
                    </a:lnTo>
                    <a:lnTo>
                      <a:pt x="154" y="806"/>
                    </a:lnTo>
                    <a:lnTo>
                      <a:pt x="146" y="796"/>
                    </a:lnTo>
                    <a:lnTo>
                      <a:pt x="135" y="785"/>
                    </a:lnTo>
                    <a:lnTo>
                      <a:pt x="127" y="774"/>
                    </a:lnTo>
                    <a:lnTo>
                      <a:pt x="122" y="762"/>
                    </a:lnTo>
                    <a:lnTo>
                      <a:pt x="123" y="749"/>
                    </a:lnTo>
                    <a:lnTo>
                      <a:pt x="133" y="732"/>
                    </a:lnTo>
                    <a:lnTo>
                      <a:pt x="143" y="718"/>
                    </a:lnTo>
                    <a:lnTo>
                      <a:pt x="154" y="703"/>
                    </a:lnTo>
                    <a:lnTo>
                      <a:pt x="166" y="690"/>
                    </a:lnTo>
                    <a:lnTo>
                      <a:pt x="178" y="677"/>
                    </a:lnTo>
                    <a:lnTo>
                      <a:pt x="193" y="666"/>
                    </a:lnTo>
                    <a:lnTo>
                      <a:pt x="211" y="657"/>
                    </a:lnTo>
                    <a:lnTo>
                      <a:pt x="232" y="649"/>
                    </a:lnTo>
                    <a:lnTo>
                      <a:pt x="227" y="627"/>
                    </a:lnTo>
                    <a:lnTo>
                      <a:pt x="224" y="604"/>
                    </a:lnTo>
                    <a:lnTo>
                      <a:pt x="222" y="581"/>
                    </a:lnTo>
                    <a:lnTo>
                      <a:pt x="223" y="558"/>
                    </a:lnTo>
                    <a:lnTo>
                      <a:pt x="227" y="535"/>
                    </a:lnTo>
                    <a:lnTo>
                      <a:pt x="239" y="516"/>
                    </a:lnTo>
                    <a:lnTo>
                      <a:pt x="255" y="499"/>
                    </a:lnTo>
                    <a:lnTo>
                      <a:pt x="282" y="490"/>
                    </a:lnTo>
                    <a:lnTo>
                      <a:pt x="308" y="486"/>
                    </a:lnTo>
                    <a:lnTo>
                      <a:pt x="336" y="487"/>
                    </a:lnTo>
                    <a:lnTo>
                      <a:pt x="364" y="488"/>
                    </a:lnTo>
                    <a:lnTo>
                      <a:pt x="391" y="490"/>
                    </a:lnTo>
                    <a:lnTo>
                      <a:pt x="416" y="487"/>
                    </a:lnTo>
                    <a:lnTo>
                      <a:pt x="438" y="483"/>
                    </a:lnTo>
                    <a:lnTo>
                      <a:pt x="456" y="474"/>
                    </a:lnTo>
                    <a:lnTo>
                      <a:pt x="471" y="460"/>
                    </a:lnTo>
                    <a:lnTo>
                      <a:pt x="480" y="443"/>
                    </a:lnTo>
                    <a:lnTo>
                      <a:pt x="492" y="430"/>
                    </a:lnTo>
                    <a:lnTo>
                      <a:pt x="506" y="420"/>
                    </a:lnTo>
                    <a:lnTo>
                      <a:pt x="522" y="414"/>
                    </a:lnTo>
                    <a:lnTo>
                      <a:pt x="537" y="407"/>
                    </a:lnTo>
                    <a:lnTo>
                      <a:pt x="553" y="402"/>
                    </a:lnTo>
                    <a:lnTo>
                      <a:pt x="568" y="395"/>
                    </a:lnTo>
                    <a:lnTo>
                      <a:pt x="581" y="390"/>
                    </a:lnTo>
                    <a:lnTo>
                      <a:pt x="609" y="399"/>
                    </a:lnTo>
                    <a:lnTo>
                      <a:pt x="637" y="396"/>
                    </a:lnTo>
                    <a:lnTo>
                      <a:pt x="664" y="383"/>
                    </a:lnTo>
                    <a:lnTo>
                      <a:pt x="691" y="367"/>
                    </a:lnTo>
                    <a:lnTo>
                      <a:pt x="717" y="351"/>
                    </a:lnTo>
                    <a:lnTo>
                      <a:pt x="746" y="342"/>
                    </a:lnTo>
                    <a:lnTo>
                      <a:pt x="776" y="343"/>
                    </a:lnTo>
                    <a:lnTo>
                      <a:pt x="809" y="360"/>
                    </a:lnTo>
                    <a:lnTo>
                      <a:pt x="843" y="380"/>
                    </a:lnTo>
                    <a:lnTo>
                      <a:pt x="863" y="410"/>
                    </a:lnTo>
                    <a:lnTo>
                      <a:pt x="872" y="446"/>
                    </a:lnTo>
                    <a:lnTo>
                      <a:pt x="878" y="484"/>
                    </a:lnTo>
                    <a:lnTo>
                      <a:pt x="883" y="520"/>
                    </a:lnTo>
                    <a:lnTo>
                      <a:pt x="897" y="550"/>
                    </a:lnTo>
                    <a:lnTo>
                      <a:pt x="923" y="571"/>
                    </a:lnTo>
                    <a:lnTo>
                      <a:pt x="969" y="580"/>
                    </a:lnTo>
                    <a:lnTo>
                      <a:pt x="989" y="573"/>
                    </a:lnTo>
                    <a:lnTo>
                      <a:pt x="1011" y="570"/>
                    </a:lnTo>
                    <a:lnTo>
                      <a:pt x="1031" y="570"/>
                    </a:lnTo>
                    <a:lnTo>
                      <a:pt x="1051" y="574"/>
                    </a:lnTo>
                    <a:lnTo>
                      <a:pt x="1071" y="577"/>
                    </a:lnTo>
                    <a:lnTo>
                      <a:pt x="1090" y="584"/>
                    </a:lnTo>
                    <a:lnTo>
                      <a:pt x="1109" y="590"/>
                    </a:lnTo>
                    <a:lnTo>
                      <a:pt x="1128" y="599"/>
                    </a:lnTo>
                    <a:lnTo>
                      <a:pt x="1139" y="617"/>
                    </a:lnTo>
                    <a:lnTo>
                      <a:pt x="1147" y="638"/>
                    </a:lnTo>
                    <a:lnTo>
                      <a:pt x="1151" y="658"/>
                    </a:lnTo>
                    <a:lnTo>
                      <a:pt x="1156" y="678"/>
                    </a:lnTo>
                    <a:lnTo>
                      <a:pt x="1162" y="694"/>
                    </a:lnTo>
                    <a:lnTo>
                      <a:pt x="1171" y="710"/>
                    </a:lnTo>
                    <a:lnTo>
                      <a:pt x="1185" y="721"/>
                    </a:lnTo>
                    <a:lnTo>
                      <a:pt x="1207" y="728"/>
                    </a:lnTo>
                    <a:lnTo>
                      <a:pt x="1229" y="743"/>
                    </a:lnTo>
                    <a:lnTo>
                      <a:pt x="1241" y="766"/>
                    </a:lnTo>
                    <a:lnTo>
                      <a:pt x="1245" y="793"/>
                    </a:lnTo>
                    <a:lnTo>
                      <a:pt x="1249" y="821"/>
                    </a:lnTo>
                    <a:lnTo>
                      <a:pt x="1252" y="845"/>
                    </a:lnTo>
                    <a:lnTo>
                      <a:pt x="1264" y="866"/>
                    </a:lnTo>
                    <a:lnTo>
                      <a:pt x="1287" y="877"/>
                    </a:lnTo>
                    <a:lnTo>
                      <a:pt x="1327" y="878"/>
                    </a:lnTo>
                    <a:lnTo>
                      <a:pt x="1348" y="895"/>
                    </a:lnTo>
                    <a:lnTo>
                      <a:pt x="1364" y="918"/>
                    </a:lnTo>
                    <a:lnTo>
                      <a:pt x="1372" y="944"/>
                    </a:lnTo>
                    <a:lnTo>
                      <a:pt x="1378" y="973"/>
                    </a:lnTo>
                    <a:lnTo>
                      <a:pt x="1378" y="1001"/>
                    </a:lnTo>
                    <a:lnTo>
                      <a:pt x="1378" y="1030"/>
                    </a:lnTo>
                    <a:lnTo>
                      <a:pt x="1377" y="1055"/>
                    </a:lnTo>
                    <a:lnTo>
                      <a:pt x="1377" y="1076"/>
                    </a:lnTo>
                    <a:lnTo>
                      <a:pt x="1378" y="1094"/>
                    </a:lnTo>
                    <a:lnTo>
                      <a:pt x="1377" y="1111"/>
                    </a:lnTo>
                    <a:lnTo>
                      <a:pt x="1373" y="1128"/>
                    </a:lnTo>
                    <a:lnTo>
                      <a:pt x="1368" y="1146"/>
                    </a:lnTo>
                    <a:lnTo>
                      <a:pt x="1360" y="1162"/>
                    </a:lnTo>
                    <a:lnTo>
                      <a:pt x="1353" y="1179"/>
                    </a:lnTo>
                    <a:lnTo>
                      <a:pt x="1344" y="1197"/>
                    </a:lnTo>
                    <a:lnTo>
                      <a:pt x="1338" y="1216"/>
                    </a:lnTo>
                    <a:lnTo>
                      <a:pt x="1363" y="1230"/>
                    </a:lnTo>
                    <a:lnTo>
                      <a:pt x="1388" y="1235"/>
                    </a:lnTo>
                    <a:lnTo>
                      <a:pt x="1411" y="1229"/>
                    </a:lnTo>
                    <a:lnTo>
                      <a:pt x="1436" y="1218"/>
                    </a:lnTo>
                    <a:lnTo>
                      <a:pt x="1460" y="1204"/>
                    </a:lnTo>
                    <a:lnTo>
                      <a:pt x="1485" y="1190"/>
                    </a:lnTo>
                    <a:lnTo>
                      <a:pt x="1510" y="1179"/>
                    </a:lnTo>
                    <a:lnTo>
                      <a:pt x="1536" y="1176"/>
                    </a:lnTo>
                    <a:lnTo>
                      <a:pt x="1573" y="1094"/>
                    </a:lnTo>
                    <a:lnTo>
                      <a:pt x="1611" y="1012"/>
                    </a:lnTo>
                    <a:lnTo>
                      <a:pt x="1648" y="931"/>
                    </a:lnTo>
                    <a:lnTo>
                      <a:pt x="1685" y="851"/>
                    </a:lnTo>
                    <a:lnTo>
                      <a:pt x="1718" y="768"/>
                    </a:lnTo>
                    <a:lnTo>
                      <a:pt x="1751" y="687"/>
                    </a:lnTo>
                    <a:lnTo>
                      <a:pt x="1779" y="603"/>
                    </a:lnTo>
                    <a:lnTo>
                      <a:pt x="1805" y="520"/>
                    </a:lnTo>
                    <a:lnTo>
                      <a:pt x="1802" y="474"/>
                    </a:lnTo>
                    <a:lnTo>
                      <a:pt x="1794" y="429"/>
                    </a:lnTo>
                    <a:lnTo>
                      <a:pt x="1785" y="383"/>
                    </a:lnTo>
                    <a:lnTo>
                      <a:pt x="1775" y="339"/>
                    </a:lnTo>
                    <a:lnTo>
                      <a:pt x="1766" y="292"/>
                    </a:lnTo>
                    <a:lnTo>
                      <a:pt x="1763" y="245"/>
                    </a:lnTo>
                    <a:lnTo>
                      <a:pt x="1764" y="198"/>
                    </a:lnTo>
                    <a:lnTo>
                      <a:pt x="1775" y="151"/>
                    </a:lnTo>
                    <a:lnTo>
                      <a:pt x="1808" y="150"/>
                    </a:lnTo>
                    <a:lnTo>
                      <a:pt x="1833" y="162"/>
                    </a:lnTo>
                    <a:lnTo>
                      <a:pt x="1850" y="183"/>
                    </a:lnTo>
                    <a:lnTo>
                      <a:pt x="1862" y="211"/>
                    </a:lnTo>
                    <a:lnTo>
                      <a:pt x="1869" y="241"/>
                    </a:lnTo>
                    <a:lnTo>
                      <a:pt x="1878" y="274"/>
                    </a:lnTo>
                    <a:lnTo>
                      <a:pt x="1889" y="303"/>
                    </a:lnTo>
                    <a:lnTo>
                      <a:pt x="1905" y="330"/>
                    </a:lnTo>
                    <a:lnTo>
                      <a:pt x="1924" y="330"/>
                    </a:lnTo>
                    <a:lnTo>
                      <a:pt x="1932" y="285"/>
                    </a:lnTo>
                    <a:lnTo>
                      <a:pt x="1942" y="240"/>
                    </a:lnTo>
                    <a:lnTo>
                      <a:pt x="1954" y="197"/>
                    </a:lnTo>
                    <a:lnTo>
                      <a:pt x="1969" y="154"/>
                    </a:lnTo>
                    <a:lnTo>
                      <a:pt x="1984" y="112"/>
                    </a:lnTo>
                    <a:lnTo>
                      <a:pt x="2001" y="74"/>
                    </a:lnTo>
                    <a:lnTo>
                      <a:pt x="2021" y="36"/>
                    </a:lnTo>
                    <a:lnTo>
                      <a:pt x="2044" y="3"/>
                    </a:lnTo>
                    <a:lnTo>
                      <a:pt x="2059" y="0"/>
                    </a:lnTo>
                    <a:lnTo>
                      <a:pt x="2072" y="6"/>
                    </a:lnTo>
                    <a:lnTo>
                      <a:pt x="2081" y="14"/>
                    </a:lnTo>
                    <a:lnTo>
                      <a:pt x="2088" y="27"/>
                    </a:lnTo>
                    <a:lnTo>
                      <a:pt x="2091" y="42"/>
                    </a:lnTo>
                    <a:lnTo>
                      <a:pt x="2096" y="58"/>
                    </a:lnTo>
                    <a:lnTo>
                      <a:pt x="2099" y="74"/>
                    </a:lnTo>
                    <a:lnTo>
                      <a:pt x="2103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98" name="Freeform 47"/>
              <p:cNvSpPr>
                <a:spLocks/>
              </p:cNvSpPr>
              <p:nvPr/>
            </p:nvSpPr>
            <p:spPr bwMode="auto">
              <a:xfrm>
                <a:off x="4264" y="1672"/>
                <a:ext cx="236" cy="366"/>
              </a:xfrm>
              <a:custGeom>
                <a:avLst/>
                <a:gdLst>
                  <a:gd name="T0" fmla="*/ 0 w 946"/>
                  <a:gd name="T1" fmla="*/ 0 h 1463"/>
                  <a:gd name="T2" fmla="*/ 0 w 946"/>
                  <a:gd name="T3" fmla="*/ 0 h 1463"/>
                  <a:gd name="T4" fmla="*/ 0 w 946"/>
                  <a:gd name="T5" fmla="*/ 0 h 1463"/>
                  <a:gd name="T6" fmla="*/ 0 w 946"/>
                  <a:gd name="T7" fmla="*/ 0 h 1463"/>
                  <a:gd name="T8" fmla="*/ 0 w 946"/>
                  <a:gd name="T9" fmla="*/ 0 h 1463"/>
                  <a:gd name="T10" fmla="*/ 0 w 946"/>
                  <a:gd name="T11" fmla="*/ 0 h 1463"/>
                  <a:gd name="T12" fmla="*/ 0 w 946"/>
                  <a:gd name="T13" fmla="*/ 0 h 1463"/>
                  <a:gd name="T14" fmla="*/ 0 w 946"/>
                  <a:gd name="T15" fmla="*/ 0 h 1463"/>
                  <a:gd name="T16" fmla="*/ 0 w 946"/>
                  <a:gd name="T17" fmla="*/ 0 h 1463"/>
                  <a:gd name="T18" fmla="*/ 0 w 946"/>
                  <a:gd name="T19" fmla="*/ 0 h 1463"/>
                  <a:gd name="T20" fmla="*/ 0 w 946"/>
                  <a:gd name="T21" fmla="*/ 0 h 1463"/>
                  <a:gd name="T22" fmla="*/ 0 w 946"/>
                  <a:gd name="T23" fmla="*/ 0 h 1463"/>
                  <a:gd name="T24" fmla="*/ 0 w 946"/>
                  <a:gd name="T25" fmla="*/ 0 h 1463"/>
                  <a:gd name="T26" fmla="*/ 0 w 946"/>
                  <a:gd name="T27" fmla="*/ 0 h 1463"/>
                  <a:gd name="T28" fmla="*/ 0 w 946"/>
                  <a:gd name="T29" fmla="*/ 0 h 1463"/>
                  <a:gd name="T30" fmla="*/ 0 w 946"/>
                  <a:gd name="T31" fmla="*/ 0 h 1463"/>
                  <a:gd name="T32" fmla="*/ 0 w 946"/>
                  <a:gd name="T33" fmla="*/ 0 h 1463"/>
                  <a:gd name="T34" fmla="*/ 0 w 946"/>
                  <a:gd name="T35" fmla="*/ 0 h 1463"/>
                  <a:gd name="T36" fmla="*/ 0 w 946"/>
                  <a:gd name="T37" fmla="*/ 0 h 1463"/>
                  <a:gd name="T38" fmla="*/ 0 w 946"/>
                  <a:gd name="T39" fmla="*/ 0 h 1463"/>
                  <a:gd name="T40" fmla="*/ 0 w 946"/>
                  <a:gd name="T41" fmla="*/ 0 h 1463"/>
                  <a:gd name="T42" fmla="*/ 0 w 946"/>
                  <a:gd name="T43" fmla="*/ 0 h 1463"/>
                  <a:gd name="T44" fmla="*/ 0 w 946"/>
                  <a:gd name="T45" fmla="*/ 0 h 1463"/>
                  <a:gd name="T46" fmla="*/ 0 w 946"/>
                  <a:gd name="T47" fmla="*/ 0 h 1463"/>
                  <a:gd name="T48" fmla="*/ 0 w 946"/>
                  <a:gd name="T49" fmla="*/ 0 h 1463"/>
                  <a:gd name="T50" fmla="*/ 0 w 946"/>
                  <a:gd name="T51" fmla="*/ 0 h 1463"/>
                  <a:gd name="T52" fmla="*/ 0 w 946"/>
                  <a:gd name="T53" fmla="*/ 0 h 1463"/>
                  <a:gd name="T54" fmla="*/ 0 w 946"/>
                  <a:gd name="T55" fmla="*/ 0 h 1463"/>
                  <a:gd name="T56" fmla="*/ 0 w 946"/>
                  <a:gd name="T57" fmla="*/ 0 h 1463"/>
                  <a:gd name="T58" fmla="*/ 0 w 946"/>
                  <a:gd name="T59" fmla="*/ 0 h 1463"/>
                  <a:gd name="T60" fmla="*/ 0 w 946"/>
                  <a:gd name="T61" fmla="*/ 0 h 1463"/>
                  <a:gd name="T62" fmla="*/ 0 w 946"/>
                  <a:gd name="T63" fmla="*/ 0 h 1463"/>
                  <a:gd name="T64" fmla="*/ 0 w 946"/>
                  <a:gd name="T65" fmla="*/ 0 h 1463"/>
                  <a:gd name="T66" fmla="*/ 0 w 946"/>
                  <a:gd name="T67" fmla="*/ 0 h 1463"/>
                  <a:gd name="T68" fmla="*/ 0 w 946"/>
                  <a:gd name="T69" fmla="*/ 0 h 1463"/>
                  <a:gd name="T70" fmla="*/ 0 w 946"/>
                  <a:gd name="T71" fmla="*/ 0 h 1463"/>
                  <a:gd name="T72" fmla="*/ 0 w 946"/>
                  <a:gd name="T73" fmla="*/ 0 h 1463"/>
                  <a:gd name="T74" fmla="*/ 0 w 946"/>
                  <a:gd name="T75" fmla="*/ 0 h 1463"/>
                  <a:gd name="T76" fmla="*/ 0 w 946"/>
                  <a:gd name="T77" fmla="*/ 0 h 1463"/>
                  <a:gd name="T78" fmla="*/ 0 w 946"/>
                  <a:gd name="T79" fmla="*/ 0 h 1463"/>
                  <a:gd name="T80" fmla="*/ 0 w 946"/>
                  <a:gd name="T81" fmla="*/ 0 h 1463"/>
                  <a:gd name="T82" fmla="*/ 0 w 946"/>
                  <a:gd name="T83" fmla="*/ 0 h 1463"/>
                  <a:gd name="T84" fmla="*/ 0 w 946"/>
                  <a:gd name="T85" fmla="*/ 0 h 1463"/>
                  <a:gd name="T86" fmla="*/ 0 w 946"/>
                  <a:gd name="T87" fmla="*/ 0 h 1463"/>
                  <a:gd name="T88" fmla="*/ 0 w 946"/>
                  <a:gd name="T89" fmla="*/ 0 h 1463"/>
                  <a:gd name="T90" fmla="*/ 0 w 946"/>
                  <a:gd name="T91" fmla="*/ 0 h 1463"/>
                  <a:gd name="T92" fmla="*/ 0 w 946"/>
                  <a:gd name="T93" fmla="*/ 0 h 1463"/>
                  <a:gd name="T94" fmla="*/ 0 w 946"/>
                  <a:gd name="T95" fmla="*/ 0 h 1463"/>
                  <a:gd name="T96" fmla="*/ 0 w 946"/>
                  <a:gd name="T97" fmla="*/ 0 h 1463"/>
                  <a:gd name="T98" fmla="*/ 0 w 946"/>
                  <a:gd name="T99" fmla="*/ 0 h 1463"/>
                  <a:gd name="T100" fmla="*/ 0 w 946"/>
                  <a:gd name="T101" fmla="*/ 0 h 1463"/>
                  <a:gd name="T102" fmla="*/ 0 w 946"/>
                  <a:gd name="T103" fmla="*/ 0 h 1463"/>
                  <a:gd name="T104" fmla="*/ 0 w 946"/>
                  <a:gd name="T105" fmla="*/ 0 h 1463"/>
                  <a:gd name="T106" fmla="*/ 0 w 946"/>
                  <a:gd name="T107" fmla="*/ 0 h 1463"/>
                  <a:gd name="T108" fmla="*/ 0 w 946"/>
                  <a:gd name="T109" fmla="*/ 0 h 1463"/>
                  <a:gd name="T110" fmla="*/ 0 w 946"/>
                  <a:gd name="T111" fmla="*/ 0 h 1463"/>
                  <a:gd name="T112" fmla="*/ 0 w 946"/>
                  <a:gd name="T113" fmla="*/ 0 h 1463"/>
                  <a:gd name="T114" fmla="*/ 0 w 946"/>
                  <a:gd name="T115" fmla="*/ 0 h 1463"/>
                  <a:gd name="T116" fmla="*/ 0 w 946"/>
                  <a:gd name="T117" fmla="*/ 0 h 14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46"/>
                  <a:gd name="T178" fmla="*/ 0 h 1463"/>
                  <a:gd name="T179" fmla="*/ 946 w 946"/>
                  <a:gd name="T180" fmla="*/ 1463 h 146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46" h="1463">
                    <a:moveTo>
                      <a:pt x="618" y="289"/>
                    </a:moveTo>
                    <a:lnTo>
                      <a:pt x="652" y="279"/>
                    </a:lnTo>
                    <a:lnTo>
                      <a:pt x="680" y="263"/>
                    </a:lnTo>
                    <a:lnTo>
                      <a:pt x="702" y="239"/>
                    </a:lnTo>
                    <a:lnTo>
                      <a:pt x="721" y="212"/>
                    </a:lnTo>
                    <a:lnTo>
                      <a:pt x="735" y="180"/>
                    </a:lnTo>
                    <a:lnTo>
                      <a:pt x="750" y="149"/>
                    </a:lnTo>
                    <a:lnTo>
                      <a:pt x="766" y="117"/>
                    </a:lnTo>
                    <a:lnTo>
                      <a:pt x="787" y="90"/>
                    </a:lnTo>
                    <a:lnTo>
                      <a:pt x="787" y="123"/>
                    </a:lnTo>
                    <a:lnTo>
                      <a:pt x="777" y="155"/>
                    </a:lnTo>
                    <a:lnTo>
                      <a:pt x="761" y="187"/>
                    </a:lnTo>
                    <a:lnTo>
                      <a:pt x="743" y="218"/>
                    </a:lnTo>
                    <a:lnTo>
                      <a:pt x="727" y="248"/>
                    </a:lnTo>
                    <a:lnTo>
                      <a:pt x="717" y="278"/>
                    </a:lnTo>
                    <a:lnTo>
                      <a:pt x="719" y="308"/>
                    </a:lnTo>
                    <a:lnTo>
                      <a:pt x="737" y="339"/>
                    </a:lnTo>
                    <a:lnTo>
                      <a:pt x="767" y="338"/>
                    </a:lnTo>
                    <a:lnTo>
                      <a:pt x="795" y="331"/>
                    </a:lnTo>
                    <a:lnTo>
                      <a:pt x="820" y="319"/>
                    </a:lnTo>
                    <a:lnTo>
                      <a:pt x="845" y="305"/>
                    </a:lnTo>
                    <a:lnTo>
                      <a:pt x="868" y="289"/>
                    </a:lnTo>
                    <a:lnTo>
                      <a:pt x="892" y="273"/>
                    </a:lnTo>
                    <a:lnTo>
                      <a:pt x="917" y="258"/>
                    </a:lnTo>
                    <a:lnTo>
                      <a:pt x="946" y="250"/>
                    </a:lnTo>
                    <a:lnTo>
                      <a:pt x="932" y="280"/>
                    </a:lnTo>
                    <a:lnTo>
                      <a:pt x="898" y="308"/>
                    </a:lnTo>
                    <a:lnTo>
                      <a:pt x="855" y="333"/>
                    </a:lnTo>
                    <a:lnTo>
                      <a:pt x="813" y="358"/>
                    </a:lnTo>
                    <a:lnTo>
                      <a:pt x="778" y="382"/>
                    </a:lnTo>
                    <a:lnTo>
                      <a:pt x="764" y="408"/>
                    </a:lnTo>
                    <a:lnTo>
                      <a:pt x="780" y="436"/>
                    </a:lnTo>
                    <a:lnTo>
                      <a:pt x="837" y="469"/>
                    </a:lnTo>
                    <a:lnTo>
                      <a:pt x="896" y="469"/>
                    </a:lnTo>
                    <a:lnTo>
                      <a:pt x="896" y="479"/>
                    </a:lnTo>
                    <a:lnTo>
                      <a:pt x="837" y="491"/>
                    </a:lnTo>
                    <a:lnTo>
                      <a:pt x="776" y="504"/>
                    </a:lnTo>
                    <a:lnTo>
                      <a:pt x="714" y="518"/>
                    </a:lnTo>
                    <a:lnTo>
                      <a:pt x="657" y="538"/>
                    </a:lnTo>
                    <a:lnTo>
                      <a:pt x="603" y="563"/>
                    </a:lnTo>
                    <a:lnTo>
                      <a:pt x="560" y="601"/>
                    </a:lnTo>
                    <a:lnTo>
                      <a:pt x="526" y="651"/>
                    </a:lnTo>
                    <a:lnTo>
                      <a:pt x="508" y="717"/>
                    </a:lnTo>
                    <a:lnTo>
                      <a:pt x="496" y="747"/>
                    </a:lnTo>
                    <a:lnTo>
                      <a:pt x="474" y="765"/>
                    </a:lnTo>
                    <a:lnTo>
                      <a:pt x="446" y="776"/>
                    </a:lnTo>
                    <a:lnTo>
                      <a:pt x="418" y="783"/>
                    </a:lnTo>
                    <a:lnTo>
                      <a:pt x="392" y="790"/>
                    </a:lnTo>
                    <a:lnTo>
                      <a:pt x="376" y="802"/>
                    </a:lnTo>
                    <a:lnTo>
                      <a:pt x="372" y="822"/>
                    </a:lnTo>
                    <a:lnTo>
                      <a:pt x="389" y="856"/>
                    </a:lnTo>
                    <a:lnTo>
                      <a:pt x="380" y="890"/>
                    </a:lnTo>
                    <a:lnTo>
                      <a:pt x="378" y="925"/>
                    </a:lnTo>
                    <a:lnTo>
                      <a:pt x="379" y="961"/>
                    </a:lnTo>
                    <a:lnTo>
                      <a:pt x="383" y="999"/>
                    </a:lnTo>
                    <a:lnTo>
                      <a:pt x="385" y="1034"/>
                    </a:lnTo>
                    <a:lnTo>
                      <a:pt x="388" y="1070"/>
                    </a:lnTo>
                    <a:lnTo>
                      <a:pt x="385" y="1102"/>
                    </a:lnTo>
                    <a:lnTo>
                      <a:pt x="379" y="1135"/>
                    </a:lnTo>
                    <a:lnTo>
                      <a:pt x="369" y="1194"/>
                    </a:lnTo>
                    <a:lnTo>
                      <a:pt x="100" y="1463"/>
                    </a:lnTo>
                    <a:lnTo>
                      <a:pt x="100" y="1453"/>
                    </a:lnTo>
                    <a:lnTo>
                      <a:pt x="98" y="1445"/>
                    </a:lnTo>
                    <a:lnTo>
                      <a:pt x="93" y="1440"/>
                    </a:lnTo>
                    <a:lnTo>
                      <a:pt x="86" y="1436"/>
                    </a:lnTo>
                    <a:lnTo>
                      <a:pt x="76" y="1432"/>
                    </a:lnTo>
                    <a:lnTo>
                      <a:pt x="67" y="1430"/>
                    </a:lnTo>
                    <a:lnTo>
                      <a:pt x="58" y="1427"/>
                    </a:lnTo>
                    <a:lnTo>
                      <a:pt x="50" y="1424"/>
                    </a:lnTo>
                    <a:lnTo>
                      <a:pt x="42" y="1401"/>
                    </a:lnTo>
                    <a:lnTo>
                      <a:pt x="34" y="1378"/>
                    </a:lnTo>
                    <a:lnTo>
                      <a:pt x="24" y="1354"/>
                    </a:lnTo>
                    <a:lnTo>
                      <a:pt x="18" y="1331"/>
                    </a:lnTo>
                    <a:lnTo>
                      <a:pt x="10" y="1305"/>
                    </a:lnTo>
                    <a:lnTo>
                      <a:pt x="5" y="1280"/>
                    </a:lnTo>
                    <a:lnTo>
                      <a:pt x="0" y="1253"/>
                    </a:lnTo>
                    <a:lnTo>
                      <a:pt x="0" y="1225"/>
                    </a:lnTo>
                    <a:lnTo>
                      <a:pt x="12" y="1209"/>
                    </a:lnTo>
                    <a:lnTo>
                      <a:pt x="27" y="1198"/>
                    </a:lnTo>
                    <a:lnTo>
                      <a:pt x="43" y="1190"/>
                    </a:lnTo>
                    <a:lnTo>
                      <a:pt x="61" y="1186"/>
                    </a:lnTo>
                    <a:lnTo>
                      <a:pt x="78" y="1180"/>
                    </a:lnTo>
                    <a:lnTo>
                      <a:pt x="97" y="1175"/>
                    </a:lnTo>
                    <a:lnTo>
                      <a:pt x="113" y="1166"/>
                    </a:lnTo>
                    <a:lnTo>
                      <a:pt x="131" y="1155"/>
                    </a:lnTo>
                    <a:lnTo>
                      <a:pt x="170" y="1073"/>
                    </a:lnTo>
                    <a:lnTo>
                      <a:pt x="210" y="991"/>
                    </a:lnTo>
                    <a:lnTo>
                      <a:pt x="248" y="908"/>
                    </a:lnTo>
                    <a:lnTo>
                      <a:pt x="285" y="827"/>
                    </a:lnTo>
                    <a:lnTo>
                      <a:pt x="319" y="744"/>
                    </a:lnTo>
                    <a:lnTo>
                      <a:pt x="355" y="662"/>
                    </a:lnTo>
                    <a:lnTo>
                      <a:pt x="386" y="579"/>
                    </a:lnTo>
                    <a:lnTo>
                      <a:pt x="419" y="498"/>
                    </a:lnTo>
                    <a:lnTo>
                      <a:pt x="413" y="454"/>
                    </a:lnTo>
                    <a:lnTo>
                      <a:pt x="406" y="411"/>
                    </a:lnTo>
                    <a:lnTo>
                      <a:pt x="397" y="369"/>
                    </a:lnTo>
                    <a:lnTo>
                      <a:pt x="390" y="329"/>
                    </a:lnTo>
                    <a:lnTo>
                      <a:pt x="381" y="287"/>
                    </a:lnTo>
                    <a:lnTo>
                      <a:pt x="375" y="245"/>
                    </a:lnTo>
                    <a:lnTo>
                      <a:pt x="370" y="202"/>
                    </a:lnTo>
                    <a:lnTo>
                      <a:pt x="369" y="160"/>
                    </a:lnTo>
                    <a:lnTo>
                      <a:pt x="429" y="339"/>
                    </a:lnTo>
                    <a:lnTo>
                      <a:pt x="485" y="325"/>
                    </a:lnTo>
                    <a:lnTo>
                      <a:pt x="522" y="296"/>
                    </a:lnTo>
                    <a:lnTo>
                      <a:pt x="542" y="255"/>
                    </a:lnTo>
                    <a:lnTo>
                      <a:pt x="552" y="206"/>
                    </a:lnTo>
                    <a:lnTo>
                      <a:pt x="558" y="152"/>
                    </a:lnTo>
                    <a:lnTo>
                      <a:pt x="568" y="97"/>
                    </a:lnTo>
                    <a:lnTo>
                      <a:pt x="584" y="45"/>
                    </a:lnTo>
                    <a:lnTo>
                      <a:pt x="618" y="0"/>
                    </a:lnTo>
                    <a:lnTo>
                      <a:pt x="621" y="39"/>
                    </a:lnTo>
                    <a:lnTo>
                      <a:pt x="621" y="77"/>
                    </a:lnTo>
                    <a:lnTo>
                      <a:pt x="618" y="112"/>
                    </a:lnTo>
                    <a:lnTo>
                      <a:pt x="614" y="148"/>
                    </a:lnTo>
                    <a:lnTo>
                      <a:pt x="609" y="181"/>
                    </a:lnTo>
                    <a:lnTo>
                      <a:pt x="608" y="216"/>
                    </a:lnTo>
                    <a:lnTo>
                      <a:pt x="609" y="252"/>
                    </a:lnTo>
                    <a:lnTo>
                      <a:pt x="618" y="289"/>
                    </a:lnTo>
                    <a:close/>
                  </a:path>
                </a:pathLst>
              </a:custGeom>
              <a:solidFill>
                <a:srgbClr val="F2D8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99" name="Freeform 48"/>
              <p:cNvSpPr>
                <a:spLocks/>
              </p:cNvSpPr>
              <p:nvPr/>
            </p:nvSpPr>
            <p:spPr bwMode="auto">
              <a:xfrm>
                <a:off x="3916" y="1759"/>
                <a:ext cx="200" cy="343"/>
              </a:xfrm>
              <a:custGeom>
                <a:avLst/>
                <a:gdLst>
                  <a:gd name="T0" fmla="*/ 0 w 800"/>
                  <a:gd name="T1" fmla="*/ 0 h 1374"/>
                  <a:gd name="T2" fmla="*/ 0 w 800"/>
                  <a:gd name="T3" fmla="*/ 0 h 1374"/>
                  <a:gd name="T4" fmla="*/ 0 w 800"/>
                  <a:gd name="T5" fmla="*/ 0 h 1374"/>
                  <a:gd name="T6" fmla="*/ 0 w 800"/>
                  <a:gd name="T7" fmla="*/ 0 h 1374"/>
                  <a:gd name="T8" fmla="*/ 0 w 800"/>
                  <a:gd name="T9" fmla="*/ 0 h 1374"/>
                  <a:gd name="T10" fmla="*/ 0 w 800"/>
                  <a:gd name="T11" fmla="*/ 0 h 1374"/>
                  <a:gd name="T12" fmla="*/ 0 w 800"/>
                  <a:gd name="T13" fmla="*/ 0 h 1374"/>
                  <a:gd name="T14" fmla="*/ 0 w 800"/>
                  <a:gd name="T15" fmla="*/ 0 h 1374"/>
                  <a:gd name="T16" fmla="*/ 0 w 800"/>
                  <a:gd name="T17" fmla="*/ 0 h 1374"/>
                  <a:gd name="T18" fmla="*/ 0 w 800"/>
                  <a:gd name="T19" fmla="*/ 0 h 1374"/>
                  <a:gd name="T20" fmla="*/ 0 w 800"/>
                  <a:gd name="T21" fmla="*/ 0 h 1374"/>
                  <a:gd name="T22" fmla="*/ 0 w 800"/>
                  <a:gd name="T23" fmla="*/ 0 h 1374"/>
                  <a:gd name="T24" fmla="*/ 0 w 800"/>
                  <a:gd name="T25" fmla="*/ 0 h 1374"/>
                  <a:gd name="T26" fmla="*/ 0 w 800"/>
                  <a:gd name="T27" fmla="*/ 0 h 1374"/>
                  <a:gd name="T28" fmla="*/ 0 w 800"/>
                  <a:gd name="T29" fmla="*/ 0 h 1374"/>
                  <a:gd name="T30" fmla="*/ 0 w 800"/>
                  <a:gd name="T31" fmla="*/ 0 h 1374"/>
                  <a:gd name="T32" fmla="*/ 0 w 800"/>
                  <a:gd name="T33" fmla="*/ 0 h 1374"/>
                  <a:gd name="T34" fmla="*/ 0 w 800"/>
                  <a:gd name="T35" fmla="*/ 0 h 1374"/>
                  <a:gd name="T36" fmla="*/ 0 w 800"/>
                  <a:gd name="T37" fmla="*/ 0 h 1374"/>
                  <a:gd name="T38" fmla="*/ 0 w 800"/>
                  <a:gd name="T39" fmla="*/ 0 h 1374"/>
                  <a:gd name="T40" fmla="*/ 0 w 800"/>
                  <a:gd name="T41" fmla="*/ 0 h 1374"/>
                  <a:gd name="T42" fmla="*/ 0 w 800"/>
                  <a:gd name="T43" fmla="*/ 0 h 1374"/>
                  <a:gd name="T44" fmla="*/ 0 w 800"/>
                  <a:gd name="T45" fmla="*/ 0 h 1374"/>
                  <a:gd name="T46" fmla="*/ 0 w 800"/>
                  <a:gd name="T47" fmla="*/ 0 h 1374"/>
                  <a:gd name="T48" fmla="*/ 0 w 800"/>
                  <a:gd name="T49" fmla="*/ 0 h 1374"/>
                  <a:gd name="T50" fmla="*/ 0 w 800"/>
                  <a:gd name="T51" fmla="*/ 0 h 1374"/>
                  <a:gd name="T52" fmla="*/ 0 w 800"/>
                  <a:gd name="T53" fmla="*/ 0 h 1374"/>
                  <a:gd name="T54" fmla="*/ 0 w 800"/>
                  <a:gd name="T55" fmla="*/ 0 h 1374"/>
                  <a:gd name="T56" fmla="*/ 0 w 800"/>
                  <a:gd name="T57" fmla="*/ 0 h 1374"/>
                  <a:gd name="T58" fmla="*/ 0 w 800"/>
                  <a:gd name="T59" fmla="*/ 0 h 1374"/>
                  <a:gd name="T60" fmla="*/ 0 w 800"/>
                  <a:gd name="T61" fmla="*/ 0 h 1374"/>
                  <a:gd name="T62" fmla="*/ 0 w 800"/>
                  <a:gd name="T63" fmla="*/ 0 h 1374"/>
                  <a:gd name="T64" fmla="*/ 0 w 800"/>
                  <a:gd name="T65" fmla="*/ 0 h 1374"/>
                  <a:gd name="T66" fmla="*/ 0 w 800"/>
                  <a:gd name="T67" fmla="*/ 0 h 1374"/>
                  <a:gd name="T68" fmla="*/ 0 w 800"/>
                  <a:gd name="T69" fmla="*/ 0 h 1374"/>
                  <a:gd name="T70" fmla="*/ 0 w 800"/>
                  <a:gd name="T71" fmla="*/ 0 h 1374"/>
                  <a:gd name="T72" fmla="*/ 0 w 800"/>
                  <a:gd name="T73" fmla="*/ 0 h 1374"/>
                  <a:gd name="T74" fmla="*/ 0 w 800"/>
                  <a:gd name="T75" fmla="*/ 0 h 1374"/>
                  <a:gd name="T76" fmla="*/ 0 w 800"/>
                  <a:gd name="T77" fmla="*/ 0 h 1374"/>
                  <a:gd name="T78" fmla="*/ 0 w 800"/>
                  <a:gd name="T79" fmla="*/ 0 h 1374"/>
                  <a:gd name="T80" fmla="*/ 0 w 800"/>
                  <a:gd name="T81" fmla="*/ 0 h 1374"/>
                  <a:gd name="T82" fmla="*/ 0 w 800"/>
                  <a:gd name="T83" fmla="*/ 0 h 1374"/>
                  <a:gd name="T84" fmla="*/ 0 w 800"/>
                  <a:gd name="T85" fmla="*/ 0 h 1374"/>
                  <a:gd name="T86" fmla="*/ 0 w 800"/>
                  <a:gd name="T87" fmla="*/ 0 h 1374"/>
                  <a:gd name="T88" fmla="*/ 0 w 800"/>
                  <a:gd name="T89" fmla="*/ 0 h 1374"/>
                  <a:gd name="T90" fmla="*/ 0 w 800"/>
                  <a:gd name="T91" fmla="*/ 0 h 1374"/>
                  <a:gd name="T92" fmla="*/ 0 w 800"/>
                  <a:gd name="T93" fmla="*/ 0 h 1374"/>
                  <a:gd name="T94" fmla="*/ 0 w 800"/>
                  <a:gd name="T95" fmla="*/ 0 h 1374"/>
                  <a:gd name="T96" fmla="*/ 0 w 800"/>
                  <a:gd name="T97" fmla="*/ 0 h 1374"/>
                  <a:gd name="T98" fmla="*/ 0 w 800"/>
                  <a:gd name="T99" fmla="*/ 0 h 1374"/>
                  <a:gd name="T100" fmla="*/ 0 w 800"/>
                  <a:gd name="T101" fmla="*/ 0 h 1374"/>
                  <a:gd name="T102" fmla="*/ 0 w 800"/>
                  <a:gd name="T103" fmla="*/ 0 h 1374"/>
                  <a:gd name="T104" fmla="*/ 0 w 800"/>
                  <a:gd name="T105" fmla="*/ 0 h 1374"/>
                  <a:gd name="T106" fmla="*/ 0 w 800"/>
                  <a:gd name="T107" fmla="*/ 0 h 1374"/>
                  <a:gd name="T108" fmla="*/ 0 w 800"/>
                  <a:gd name="T109" fmla="*/ 0 h 1374"/>
                  <a:gd name="T110" fmla="*/ 0 w 800"/>
                  <a:gd name="T111" fmla="*/ 0 h 1374"/>
                  <a:gd name="T112" fmla="*/ 0 w 800"/>
                  <a:gd name="T113" fmla="*/ 0 h 137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00"/>
                  <a:gd name="T172" fmla="*/ 0 h 1374"/>
                  <a:gd name="T173" fmla="*/ 800 w 800"/>
                  <a:gd name="T174" fmla="*/ 1374 h 137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00" h="1374">
                    <a:moveTo>
                      <a:pt x="796" y="71"/>
                    </a:moveTo>
                    <a:lnTo>
                      <a:pt x="800" y="96"/>
                    </a:lnTo>
                    <a:lnTo>
                      <a:pt x="796" y="111"/>
                    </a:lnTo>
                    <a:lnTo>
                      <a:pt x="784" y="117"/>
                    </a:lnTo>
                    <a:lnTo>
                      <a:pt x="768" y="118"/>
                    </a:lnTo>
                    <a:lnTo>
                      <a:pt x="747" y="114"/>
                    </a:lnTo>
                    <a:lnTo>
                      <a:pt x="727" y="112"/>
                    </a:lnTo>
                    <a:lnTo>
                      <a:pt x="709" y="113"/>
                    </a:lnTo>
                    <a:lnTo>
                      <a:pt x="696" y="121"/>
                    </a:lnTo>
                    <a:lnTo>
                      <a:pt x="682" y="105"/>
                    </a:lnTo>
                    <a:lnTo>
                      <a:pt x="667" y="96"/>
                    </a:lnTo>
                    <a:lnTo>
                      <a:pt x="648" y="93"/>
                    </a:lnTo>
                    <a:lnTo>
                      <a:pt x="631" y="94"/>
                    </a:lnTo>
                    <a:lnTo>
                      <a:pt x="611" y="97"/>
                    </a:lnTo>
                    <a:lnTo>
                      <a:pt x="594" y="105"/>
                    </a:lnTo>
                    <a:lnTo>
                      <a:pt x="579" y="112"/>
                    </a:lnTo>
                    <a:lnTo>
                      <a:pt x="567" y="121"/>
                    </a:lnTo>
                    <a:lnTo>
                      <a:pt x="558" y="131"/>
                    </a:lnTo>
                    <a:lnTo>
                      <a:pt x="550" y="140"/>
                    </a:lnTo>
                    <a:lnTo>
                      <a:pt x="541" y="150"/>
                    </a:lnTo>
                    <a:lnTo>
                      <a:pt x="533" y="161"/>
                    </a:lnTo>
                    <a:lnTo>
                      <a:pt x="526" y="171"/>
                    </a:lnTo>
                    <a:lnTo>
                      <a:pt x="521" y="183"/>
                    </a:lnTo>
                    <a:lnTo>
                      <a:pt x="517" y="196"/>
                    </a:lnTo>
                    <a:lnTo>
                      <a:pt x="517" y="210"/>
                    </a:lnTo>
                    <a:lnTo>
                      <a:pt x="487" y="202"/>
                    </a:lnTo>
                    <a:lnTo>
                      <a:pt x="458" y="205"/>
                    </a:lnTo>
                    <a:lnTo>
                      <a:pt x="430" y="214"/>
                    </a:lnTo>
                    <a:lnTo>
                      <a:pt x="405" y="230"/>
                    </a:lnTo>
                    <a:lnTo>
                      <a:pt x="380" y="249"/>
                    </a:lnTo>
                    <a:lnTo>
                      <a:pt x="358" y="272"/>
                    </a:lnTo>
                    <a:lnTo>
                      <a:pt x="336" y="295"/>
                    </a:lnTo>
                    <a:lnTo>
                      <a:pt x="317" y="319"/>
                    </a:lnTo>
                    <a:lnTo>
                      <a:pt x="316" y="332"/>
                    </a:lnTo>
                    <a:lnTo>
                      <a:pt x="315" y="346"/>
                    </a:lnTo>
                    <a:lnTo>
                      <a:pt x="314" y="359"/>
                    </a:lnTo>
                    <a:lnTo>
                      <a:pt x="314" y="372"/>
                    </a:lnTo>
                    <a:lnTo>
                      <a:pt x="314" y="383"/>
                    </a:lnTo>
                    <a:lnTo>
                      <a:pt x="316" y="395"/>
                    </a:lnTo>
                    <a:lnTo>
                      <a:pt x="320" y="407"/>
                    </a:lnTo>
                    <a:lnTo>
                      <a:pt x="327" y="419"/>
                    </a:lnTo>
                    <a:lnTo>
                      <a:pt x="308" y="428"/>
                    </a:lnTo>
                    <a:lnTo>
                      <a:pt x="291" y="440"/>
                    </a:lnTo>
                    <a:lnTo>
                      <a:pt x="274" y="454"/>
                    </a:lnTo>
                    <a:lnTo>
                      <a:pt x="258" y="470"/>
                    </a:lnTo>
                    <a:lnTo>
                      <a:pt x="240" y="486"/>
                    </a:lnTo>
                    <a:lnTo>
                      <a:pt x="223" y="505"/>
                    </a:lnTo>
                    <a:lnTo>
                      <a:pt x="206" y="521"/>
                    </a:lnTo>
                    <a:lnTo>
                      <a:pt x="188" y="538"/>
                    </a:lnTo>
                    <a:lnTo>
                      <a:pt x="189" y="555"/>
                    </a:lnTo>
                    <a:lnTo>
                      <a:pt x="194" y="572"/>
                    </a:lnTo>
                    <a:lnTo>
                      <a:pt x="200" y="587"/>
                    </a:lnTo>
                    <a:lnTo>
                      <a:pt x="209" y="602"/>
                    </a:lnTo>
                    <a:lnTo>
                      <a:pt x="217" y="617"/>
                    </a:lnTo>
                    <a:lnTo>
                      <a:pt x="225" y="633"/>
                    </a:lnTo>
                    <a:lnTo>
                      <a:pt x="232" y="649"/>
                    </a:lnTo>
                    <a:lnTo>
                      <a:pt x="238" y="667"/>
                    </a:lnTo>
                    <a:lnTo>
                      <a:pt x="225" y="689"/>
                    </a:lnTo>
                    <a:lnTo>
                      <a:pt x="213" y="712"/>
                    </a:lnTo>
                    <a:lnTo>
                      <a:pt x="201" y="735"/>
                    </a:lnTo>
                    <a:lnTo>
                      <a:pt x="193" y="758"/>
                    </a:lnTo>
                    <a:lnTo>
                      <a:pt x="186" y="780"/>
                    </a:lnTo>
                    <a:lnTo>
                      <a:pt x="187" y="805"/>
                    </a:lnTo>
                    <a:lnTo>
                      <a:pt x="193" y="830"/>
                    </a:lnTo>
                    <a:lnTo>
                      <a:pt x="208" y="857"/>
                    </a:lnTo>
                    <a:lnTo>
                      <a:pt x="218" y="870"/>
                    </a:lnTo>
                    <a:lnTo>
                      <a:pt x="228" y="881"/>
                    </a:lnTo>
                    <a:lnTo>
                      <a:pt x="238" y="889"/>
                    </a:lnTo>
                    <a:lnTo>
                      <a:pt x="250" y="895"/>
                    </a:lnTo>
                    <a:lnTo>
                      <a:pt x="261" y="899"/>
                    </a:lnTo>
                    <a:lnTo>
                      <a:pt x="275" y="900"/>
                    </a:lnTo>
                    <a:lnTo>
                      <a:pt x="289" y="899"/>
                    </a:lnTo>
                    <a:lnTo>
                      <a:pt x="308" y="896"/>
                    </a:lnTo>
                    <a:lnTo>
                      <a:pt x="308" y="904"/>
                    </a:lnTo>
                    <a:lnTo>
                      <a:pt x="308" y="914"/>
                    </a:lnTo>
                    <a:lnTo>
                      <a:pt x="308" y="925"/>
                    </a:lnTo>
                    <a:lnTo>
                      <a:pt x="310" y="936"/>
                    </a:lnTo>
                    <a:lnTo>
                      <a:pt x="311" y="946"/>
                    </a:lnTo>
                    <a:lnTo>
                      <a:pt x="315" y="957"/>
                    </a:lnTo>
                    <a:lnTo>
                      <a:pt x="320" y="967"/>
                    </a:lnTo>
                    <a:lnTo>
                      <a:pt x="327" y="977"/>
                    </a:lnTo>
                    <a:lnTo>
                      <a:pt x="301" y="1000"/>
                    </a:lnTo>
                    <a:lnTo>
                      <a:pt x="290" y="1030"/>
                    </a:lnTo>
                    <a:lnTo>
                      <a:pt x="287" y="1060"/>
                    </a:lnTo>
                    <a:lnTo>
                      <a:pt x="289" y="1093"/>
                    </a:lnTo>
                    <a:lnTo>
                      <a:pt x="288" y="1123"/>
                    </a:lnTo>
                    <a:lnTo>
                      <a:pt x="282" y="1152"/>
                    </a:lnTo>
                    <a:lnTo>
                      <a:pt x="262" y="1176"/>
                    </a:lnTo>
                    <a:lnTo>
                      <a:pt x="228" y="1196"/>
                    </a:lnTo>
                    <a:lnTo>
                      <a:pt x="221" y="1220"/>
                    </a:lnTo>
                    <a:lnTo>
                      <a:pt x="211" y="1242"/>
                    </a:lnTo>
                    <a:lnTo>
                      <a:pt x="197" y="1263"/>
                    </a:lnTo>
                    <a:lnTo>
                      <a:pt x="183" y="1284"/>
                    </a:lnTo>
                    <a:lnTo>
                      <a:pt x="168" y="1302"/>
                    </a:lnTo>
                    <a:lnTo>
                      <a:pt x="155" y="1323"/>
                    </a:lnTo>
                    <a:lnTo>
                      <a:pt x="144" y="1342"/>
                    </a:lnTo>
                    <a:lnTo>
                      <a:pt x="138" y="1365"/>
                    </a:lnTo>
                    <a:lnTo>
                      <a:pt x="122" y="1370"/>
                    </a:lnTo>
                    <a:lnTo>
                      <a:pt x="106" y="1374"/>
                    </a:lnTo>
                    <a:lnTo>
                      <a:pt x="90" y="1374"/>
                    </a:lnTo>
                    <a:lnTo>
                      <a:pt x="74" y="1372"/>
                    </a:lnTo>
                    <a:lnTo>
                      <a:pt x="58" y="1368"/>
                    </a:lnTo>
                    <a:lnTo>
                      <a:pt x="44" y="1363"/>
                    </a:lnTo>
                    <a:lnTo>
                      <a:pt x="31" y="1354"/>
                    </a:lnTo>
                    <a:lnTo>
                      <a:pt x="19" y="1344"/>
                    </a:lnTo>
                    <a:lnTo>
                      <a:pt x="38" y="1338"/>
                    </a:lnTo>
                    <a:lnTo>
                      <a:pt x="57" y="1331"/>
                    </a:lnTo>
                    <a:lnTo>
                      <a:pt x="76" y="1321"/>
                    </a:lnTo>
                    <a:lnTo>
                      <a:pt x="95" y="1311"/>
                    </a:lnTo>
                    <a:lnTo>
                      <a:pt x="110" y="1297"/>
                    </a:lnTo>
                    <a:lnTo>
                      <a:pt x="127" y="1284"/>
                    </a:lnTo>
                    <a:lnTo>
                      <a:pt x="138" y="1269"/>
                    </a:lnTo>
                    <a:lnTo>
                      <a:pt x="148" y="1255"/>
                    </a:lnTo>
                    <a:lnTo>
                      <a:pt x="129" y="1235"/>
                    </a:lnTo>
                    <a:lnTo>
                      <a:pt x="9" y="1305"/>
                    </a:lnTo>
                    <a:lnTo>
                      <a:pt x="8" y="1265"/>
                    </a:lnTo>
                    <a:lnTo>
                      <a:pt x="20" y="1237"/>
                    </a:lnTo>
                    <a:lnTo>
                      <a:pt x="41" y="1215"/>
                    </a:lnTo>
                    <a:lnTo>
                      <a:pt x="69" y="1200"/>
                    </a:lnTo>
                    <a:lnTo>
                      <a:pt x="98" y="1185"/>
                    </a:lnTo>
                    <a:lnTo>
                      <a:pt x="128" y="1170"/>
                    </a:lnTo>
                    <a:lnTo>
                      <a:pt x="151" y="1150"/>
                    </a:lnTo>
                    <a:lnTo>
                      <a:pt x="169" y="1125"/>
                    </a:lnTo>
                    <a:lnTo>
                      <a:pt x="153" y="1120"/>
                    </a:lnTo>
                    <a:lnTo>
                      <a:pt x="140" y="1120"/>
                    </a:lnTo>
                    <a:lnTo>
                      <a:pt x="125" y="1122"/>
                    </a:lnTo>
                    <a:lnTo>
                      <a:pt x="112" y="1127"/>
                    </a:lnTo>
                    <a:lnTo>
                      <a:pt x="97" y="1133"/>
                    </a:lnTo>
                    <a:lnTo>
                      <a:pt x="82" y="1139"/>
                    </a:lnTo>
                    <a:lnTo>
                      <a:pt x="66" y="1144"/>
                    </a:lnTo>
                    <a:lnTo>
                      <a:pt x="50" y="1146"/>
                    </a:lnTo>
                    <a:lnTo>
                      <a:pt x="60" y="1124"/>
                    </a:lnTo>
                    <a:lnTo>
                      <a:pt x="76" y="1107"/>
                    </a:lnTo>
                    <a:lnTo>
                      <a:pt x="92" y="1090"/>
                    </a:lnTo>
                    <a:lnTo>
                      <a:pt x="109" y="1077"/>
                    </a:lnTo>
                    <a:lnTo>
                      <a:pt x="127" y="1064"/>
                    </a:lnTo>
                    <a:lnTo>
                      <a:pt x="145" y="1053"/>
                    </a:lnTo>
                    <a:lnTo>
                      <a:pt x="161" y="1040"/>
                    </a:lnTo>
                    <a:lnTo>
                      <a:pt x="179" y="1026"/>
                    </a:lnTo>
                    <a:lnTo>
                      <a:pt x="167" y="1018"/>
                    </a:lnTo>
                    <a:lnTo>
                      <a:pt x="156" y="1015"/>
                    </a:lnTo>
                    <a:lnTo>
                      <a:pt x="144" y="1016"/>
                    </a:lnTo>
                    <a:lnTo>
                      <a:pt x="133" y="1021"/>
                    </a:lnTo>
                    <a:lnTo>
                      <a:pt x="121" y="1026"/>
                    </a:lnTo>
                    <a:lnTo>
                      <a:pt x="110" y="1034"/>
                    </a:lnTo>
                    <a:lnTo>
                      <a:pt x="99" y="1040"/>
                    </a:lnTo>
                    <a:lnTo>
                      <a:pt x="89" y="1046"/>
                    </a:lnTo>
                    <a:lnTo>
                      <a:pt x="19" y="1106"/>
                    </a:lnTo>
                    <a:lnTo>
                      <a:pt x="12" y="1103"/>
                    </a:lnTo>
                    <a:lnTo>
                      <a:pt x="8" y="1098"/>
                    </a:lnTo>
                    <a:lnTo>
                      <a:pt x="6" y="1090"/>
                    </a:lnTo>
                    <a:lnTo>
                      <a:pt x="6" y="1083"/>
                    </a:lnTo>
                    <a:lnTo>
                      <a:pt x="6" y="1072"/>
                    </a:lnTo>
                    <a:lnTo>
                      <a:pt x="7" y="1062"/>
                    </a:lnTo>
                    <a:lnTo>
                      <a:pt x="8" y="1054"/>
                    </a:lnTo>
                    <a:lnTo>
                      <a:pt x="9" y="1046"/>
                    </a:lnTo>
                    <a:lnTo>
                      <a:pt x="28" y="1040"/>
                    </a:lnTo>
                    <a:lnTo>
                      <a:pt x="47" y="1031"/>
                    </a:lnTo>
                    <a:lnTo>
                      <a:pt x="67" y="1020"/>
                    </a:lnTo>
                    <a:lnTo>
                      <a:pt x="87" y="1008"/>
                    </a:lnTo>
                    <a:lnTo>
                      <a:pt x="106" y="994"/>
                    </a:lnTo>
                    <a:lnTo>
                      <a:pt x="124" y="981"/>
                    </a:lnTo>
                    <a:lnTo>
                      <a:pt x="142" y="968"/>
                    </a:lnTo>
                    <a:lnTo>
                      <a:pt x="158" y="956"/>
                    </a:lnTo>
                    <a:lnTo>
                      <a:pt x="141" y="957"/>
                    </a:lnTo>
                    <a:lnTo>
                      <a:pt x="130" y="953"/>
                    </a:lnTo>
                    <a:lnTo>
                      <a:pt x="120" y="942"/>
                    </a:lnTo>
                    <a:lnTo>
                      <a:pt x="114" y="930"/>
                    </a:lnTo>
                    <a:lnTo>
                      <a:pt x="105" y="915"/>
                    </a:lnTo>
                    <a:lnTo>
                      <a:pt x="96" y="904"/>
                    </a:lnTo>
                    <a:lnTo>
                      <a:pt x="84" y="896"/>
                    </a:lnTo>
                    <a:lnTo>
                      <a:pt x="69" y="896"/>
                    </a:lnTo>
                    <a:lnTo>
                      <a:pt x="77" y="889"/>
                    </a:lnTo>
                    <a:lnTo>
                      <a:pt x="86" y="883"/>
                    </a:lnTo>
                    <a:lnTo>
                      <a:pt x="96" y="878"/>
                    </a:lnTo>
                    <a:lnTo>
                      <a:pt x="107" y="874"/>
                    </a:lnTo>
                    <a:lnTo>
                      <a:pt x="116" y="866"/>
                    </a:lnTo>
                    <a:lnTo>
                      <a:pt x="125" y="859"/>
                    </a:lnTo>
                    <a:lnTo>
                      <a:pt x="132" y="849"/>
                    </a:lnTo>
                    <a:lnTo>
                      <a:pt x="138" y="837"/>
                    </a:lnTo>
                    <a:lnTo>
                      <a:pt x="120" y="831"/>
                    </a:lnTo>
                    <a:lnTo>
                      <a:pt x="104" y="833"/>
                    </a:lnTo>
                    <a:lnTo>
                      <a:pt x="87" y="838"/>
                    </a:lnTo>
                    <a:lnTo>
                      <a:pt x="74" y="846"/>
                    </a:lnTo>
                    <a:lnTo>
                      <a:pt x="60" y="856"/>
                    </a:lnTo>
                    <a:lnTo>
                      <a:pt x="46" y="867"/>
                    </a:lnTo>
                    <a:lnTo>
                      <a:pt x="32" y="877"/>
                    </a:lnTo>
                    <a:lnTo>
                      <a:pt x="19" y="887"/>
                    </a:lnTo>
                    <a:lnTo>
                      <a:pt x="12" y="881"/>
                    </a:lnTo>
                    <a:lnTo>
                      <a:pt x="7" y="877"/>
                    </a:lnTo>
                    <a:lnTo>
                      <a:pt x="3" y="870"/>
                    </a:lnTo>
                    <a:lnTo>
                      <a:pt x="2" y="865"/>
                    </a:lnTo>
                    <a:lnTo>
                      <a:pt x="0" y="857"/>
                    </a:lnTo>
                    <a:lnTo>
                      <a:pt x="0" y="851"/>
                    </a:lnTo>
                    <a:lnTo>
                      <a:pt x="0" y="843"/>
                    </a:lnTo>
                    <a:lnTo>
                      <a:pt x="0" y="837"/>
                    </a:lnTo>
                    <a:lnTo>
                      <a:pt x="20" y="832"/>
                    </a:lnTo>
                    <a:lnTo>
                      <a:pt x="42" y="824"/>
                    </a:lnTo>
                    <a:lnTo>
                      <a:pt x="61" y="810"/>
                    </a:lnTo>
                    <a:lnTo>
                      <a:pt x="82" y="794"/>
                    </a:lnTo>
                    <a:lnTo>
                      <a:pt x="100" y="776"/>
                    </a:lnTo>
                    <a:lnTo>
                      <a:pt x="120" y="761"/>
                    </a:lnTo>
                    <a:lnTo>
                      <a:pt x="138" y="747"/>
                    </a:lnTo>
                    <a:lnTo>
                      <a:pt x="158" y="738"/>
                    </a:lnTo>
                    <a:lnTo>
                      <a:pt x="153" y="730"/>
                    </a:lnTo>
                    <a:lnTo>
                      <a:pt x="148" y="727"/>
                    </a:lnTo>
                    <a:lnTo>
                      <a:pt x="143" y="724"/>
                    </a:lnTo>
                    <a:lnTo>
                      <a:pt x="138" y="724"/>
                    </a:lnTo>
                    <a:lnTo>
                      <a:pt x="127" y="725"/>
                    </a:lnTo>
                    <a:lnTo>
                      <a:pt x="119" y="727"/>
                    </a:lnTo>
                    <a:lnTo>
                      <a:pt x="129" y="715"/>
                    </a:lnTo>
                    <a:lnTo>
                      <a:pt x="131" y="704"/>
                    </a:lnTo>
                    <a:lnTo>
                      <a:pt x="128" y="694"/>
                    </a:lnTo>
                    <a:lnTo>
                      <a:pt x="121" y="684"/>
                    </a:lnTo>
                    <a:lnTo>
                      <a:pt x="111" y="673"/>
                    </a:lnTo>
                    <a:lnTo>
                      <a:pt x="102" y="664"/>
                    </a:lnTo>
                    <a:lnTo>
                      <a:pt x="93" y="654"/>
                    </a:lnTo>
                    <a:lnTo>
                      <a:pt x="89" y="648"/>
                    </a:lnTo>
                    <a:lnTo>
                      <a:pt x="99" y="641"/>
                    </a:lnTo>
                    <a:lnTo>
                      <a:pt x="111" y="635"/>
                    </a:lnTo>
                    <a:lnTo>
                      <a:pt x="123" y="625"/>
                    </a:lnTo>
                    <a:lnTo>
                      <a:pt x="135" y="615"/>
                    </a:lnTo>
                    <a:lnTo>
                      <a:pt x="145" y="604"/>
                    </a:lnTo>
                    <a:lnTo>
                      <a:pt x="155" y="592"/>
                    </a:lnTo>
                    <a:lnTo>
                      <a:pt x="162" y="579"/>
                    </a:lnTo>
                    <a:lnTo>
                      <a:pt x="169" y="569"/>
                    </a:lnTo>
                    <a:lnTo>
                      <a:pt x="150" y="563"/>
                    </a:lnTo>
                    <a:lnTo>
                      <a:pt x="135" y="566"/>
                    </a:lnTo>
                    <a:lnTo>
                      <a:pt x="121" y="571"/>
                    </a:lnTo>
                    <a:lnTo>
                      <a:pt x="109" y="580"/>
                    </a:lnTo>
                    <a:lnTo>
                      <a:pt x="96" y="588"/>
                    </a:lnTo>
                    <a:lnTo>
                      <a:pt x="85" y="598"/>
                    </a:lnTo>
                    <a:lnTo>
                      <a:pt x="72" y="605"/>
                    </a:lnTo>
                    <a:lnTo>
                      <a:pt x="59" y="608"/>
                    </a:lnTo>
                    <a:lnTo>
                      <a:pt x="39" y="579"/>
                    </a:lnTo>
                    <a:lnTo>
                      <a:pt x="54" y="567"/>
                    </a:lnTo>
                    <a:lnTo>
                      <a:pt x="72" y="557"/>
                    </a:lnTo>
                    <a:lnTo>
                      <a:pt x="92" y="547"/>
                    </a:lnTo>
                    <a:lnTo>
                      <a:pt x="114" y="538"/>
                    </a:lnTo>
                    <a:lnTo>
                      <a:pt x="133" y="529"/>
                    </a:lnTo>
                    <a:lnTo>
                      <a:pt x="153" y="519"/>
                    </a:lnTo>
                    <a:lnTo>
                      <a:pt x="171" y="508"/>
                    </a:lnTo>
                    <a:lnTo>
                      <a:pt x="188" y="498"/>
                    </a:lnTo>
                    <a:lnTo>
                      <a:pt x="175" y="490"/>
                    </a:lnTo>
                    <a:lnTo>
                      <a:pt x="162" y="486"/>
                    </a:lnTo>
                    <a:lnTo>
                      <a:pt x="147" y="487"/>
                    </a:lnTo>
                    <a:lnTo>
                      <a:pt x="133" y="493"/>
                    </a:lnTo>
                    <a:lnTo>
                      <a:pt x="118" y="498"/>
                    </a:lnTo>
                    <a:lnTo>
                      <a:pt x="104" y="506"/>
                    </a:lnTo>
                    <a:lnTo>
                      <a:pt x="91" y="512"/>
                    </a:lnTo>
                    <a:lnTo>
                      <a:pt x="79" y="519"/>
                    </a:lnTo>
                    <a:lnTo>
                      <a:pt x="89" y="500"/>
                    </a:lnTo>
                    <a:lnTo>
                      <a:pt x="105" y="492"/>
                    </a:lnTo>
                    <a:lnTo>
                      <a:pt x="123" y="487"/>
                    </a:lnTo>
                    <a:lnTo>
                      <a:pt x="144" y="486"/>
                    </a:lnTo>
                    <a:lnTo>
                      <a:pt x="162" y="482"/>
                    </a:lnTo>
                    <a:lnTo>
                      <a:pt x="178" y="476"/>
                    </a:lnTo>
                    <a:lnTo>
                      <a:pt x="186" y="461"/>
                    </a:lnTo>
                    <a:lnTo>
                      <a:pt x="188" y="439"/>
                    </a:lnTo>
                    <a:lnTo>
                      <a:pt x="148" y="389"/>
                    </a:lnTo>
                    <a:lnTo>
                      <a:pt x="159" y="370"/>
                    </a:lnTo>
                    <a:lnTo>
                      <a:pt x="179" y="358"/>
                    </a:lnTo>
                    <a:lnTo>
                      <a:pt x="201" y="350"/>
                    </a:lnTo>
                    <a:lnTo>
                      <a:pt x="225" y="342"/>
                    </a:lnTo>
                    <a:lnTo>
                      <a:pt x="246" y="331"/>
                    </a:lnTo>
                    <a:lnTo>
                      <a:pt x="260" y="317"/>
                    </a:lnTo>
                    <a:lnTo>
                      <a:pt x="264" y="293"/>
                    </a:lnTo>
                    <a:lnTo>
                      <a:pt x="258" y="260"/>
                    </a:lnTo>
                    <a:lnTo>
                      <a:pt x="268" y="262"/>
                    </a:lnTo>
                    <a:lnTo>
                      <a:pt x="276" y="263"/>
                    </a:lnTo>
                    <a:lnTo>
                      <a:pt x="283" y="262"/>
                    </a:lnTo>
                    <a:lnTo>
                      <a:pt x="290" y="261"/>
                    </a:lnTo>
                    <a:lnTo>
                      <a:pt x="295" y="256"/>
                    </a:lnTo>
                    <a:lnTo>
                      <a:pt x="299" y="252"/>
                    </a:lnTo>
                    <a:lnTo>
                      <a:pt x="303" y="246"/>
                    </a:lnTo>
                    <a:lnTo>
                      <a:pt x="308" y="240"/>
                    </a:lnTo>
                    <a:lnTo>
                      <a:pt x="296" y="225"/>
                    </a:lnTo>
                    <a:lnTo>
                      <a:pt x="285" y="221"/>
                    </a:lnTo>
                    <a:lnTo>
                      <a:pt x="273" y="220"/>
                    </a:lnTo>
                    <a:lnTo>
                      <a:pt x="263" y="223"/>
                    </a:lnTo>
                    <a:lnTo>
                      <a:pt x="251" y="225"/>
                    </a:lnTo>
                    <a:lnTo>
                      <a:pt x="240" y="224"/>
                    </a:lnTo>
                    <a:lnTo>
                      <a:pt x="228" y="215"/>
                    </a:lnTo>
                    <a:lnTo>
                      <a:pt x="219" y="200"/>
                    </a:lnTo>
                    <a:lnTo>
                      <a:pt x="235" y="185"/>
                    </a:lnTo>
                    <a:lnTo>
                      <a:pt x="255" y="179"/>
                    </a:lnTo>
                    <a:lnTo>
                      <a:pt x="276" y="177"/>
                    </a:lnTo>
                    <a:lnTo>
                      <a:pt x="298" y="178"/>
                    </a:lnTo>
                    <a:lnTo>
                      <a:pt x="316" y="177"/>
                    </a:lnTo>
                    <a:lnTo>
                      <a:pt x="333" y="175"/>
                    </a:lnTo>
                    <a:lnTo>
                      <a:pt x="343" y="166"/>
                    </a:lnTo>
                    <a:lnTo>
                      <a:pt x="348" y="150"/>
                    </a:lnTo>
                    <a:lnTo>
                      <a:pt x="338" y="143"/>
                    </a:lnTo>
                    <a:lnTo>
                      <a:pt x="327" y="139"/>
                    </a:lnTo>
                    <a:lnTo>
                      <a:pt x="314" y="137"/>
                    </a:lnTo>
                    <a:lnTo>
                      <a:pt x="301" y="137"/>
                    </a:lnTo>
                    <a:lnTo>
                      <a:pt x="286" y="137"/>
                    </a:lnTo>
                    <a:lnTo>
                      <a:pt x="273" y="138"/>
                    </a:lnTo>
                    <a:lnTo>
                      <a:pt x="260" y="139"/>
                    </a:lnTo>
                    <a:lnTo>
                      <a:pt x="248" y="140"/>
                    </a:lnTo>
                    <a:lnTo>
                      <a:pt x="241" y="147"/>
                    </a:lnTo>
                    <a:lnTo>
                      <a:pt x="236" y="153"/>
                    </a:lnTo>
                    <a:lnTo>
                      <a:pt x="233" y="156"/>
                    </a:lnTo>
                    <a:lnTo>
                      <a:pt x="230" y="158"/>
                    </a:lnTo>
                    <a:lnTo>
                      <a:pt x="224" y="159"/>
                    </a:lnTo>
                    <a:lnTo>
                      <a:pt x="219" y="160"/>
                    </a:lnTo>
                    <a:lnTo>
                      <a:pt x="235" y="144"/>
                    </a:lnTo>
                    <a:lnTo>
                      <a:pt x="255" y="134"/>
                    </a:lnTo>
                    <a:lnTo>
                      <a:pt x="275" y="128"/>
                    </a:lnTo>
                    <a:lnTo>
                      <a:pt x="300" y="127"/>
                    </a:lnTo>
                    <a:lnTo>
                      <a:pt x="324" y="127"/>
                    </a:lnTo>
                    <a:lnTo>
                      <a:pt x="349" y="132"/>
                    </a:lnTo>
                    <a:lnTo>
                      <a:pt x="374" y="135"/>
                    </a:lnTo>
                    <a:lnTo>
                      <a:pt x="398" y="140"/>
                    </a:lnTo>
                    <a:lnTo>
                      <a:pt x="403" y="145"/>
                    </a:lnTo>
                    <a:lnTo>
                      <a:pt x="407" y="151"/>
                    </a:lnTo>
                    <a:lnTo>
                      <a:pt x="411" y="160"/>
                    </a:lnTo>
                    <a:lnTo>
                      <a:pt x="414" y="169"/>
                    </a:lnTo>
                    <a:lnTo>
                      <a:pt x="417" y="176"/>
                    </a:lnTo>
                    <a:lnTo>
                      <a:pt x="425" y="183"/>
                    </a:lnTo>
                    <a:lnTo>
                      <a:pt x="433" y="188"/>
                    </a:lnTo>
                    <a:lnTo>
                      <a:pt x="448" y="190"/>
                    </a:lnTo>
                    <a:lnTo>
                      <a:pt x="452" y="169"/>
                    </a:lnTo>
                    <a:lnTo>
                      <a:pt x="455" y="145"/>
                    </a:lnTo>
                    <a:lnTo>
                      <a:pt x="456" y="120"/>
                    </a:lnTo>
                    <a:lnTo>
                      <a:pt x="461" y="95"/>
                    </a:lnTo>
                    <a:lnTo>
                      <a:pt x="466" y="71"/>
                    </a:lnTo>
                    <a:lnTo>
                      <a:pt x="478" y="51"/>
                    </a:lnTo>
                    <a:lnTo>
                      <a:pt x="497" y="37"/>
                    </a:lnTo>
                    <a:lnTo>
                      <a:pt x="527" y="31"/>
                    </a:lnTo>
                    <a:lnTo>
                      <a:pt x="540" y="31"/>
                    </a:lnTo>
                    <a:lnTo>
                      <a:pt x="551" y="35"/>
                    </a:lnTo>
                    <a:lnTo>
                      <a:pt x="560" y="41"/>
                    </a:lnTo>
                    <a:lnTo>
                      <a:pt x="568" y="48"/>
                    </a:lnTo>
                    <a:lnTo>
                      <a:pt x="573" y="55"/>
                    </a:lnTo>
                    <a:lnTo>
                      <a:pt x="578" y="64"/>
                    </a:lnTo>
                    <a:lnTo>
                      <a:pt x="582" y="72"/>
                    </a:lnTo>
                    <a:lnTo>
                      <a:pt x="586" y="81"/>
                    </a:lnTo>
                    <a:lnTo>
                      <a:pt x="603" y="49"/>
                    </a:lnTo>
                    <a:lnTo>
                      <a:pt x="629" y="25"/>
                    </a:lnTo>
                    <a:lnTo>
                      <a:pt x="659" y="8"/>
                    </a:lnTo>
                    <a:lnTo>
                      <a:pt x="694" y="0"/>
                    </a:lnTo>
                    <a:lnTo>
                      <a:pt x="727" y="2"/>
                    </a:lnTo>
                    <a:lnTo>
                      <a:pt x="758" y="12"/>
                    </a:lnTo>
                    <a:lnTo>
                      <a:pt x="782" y="35"/>
                    </a:lnTo>
                    <a:lnTo>
                      <a:pt x="796" y="71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0" name="Freeform 49"/>
              <p:cNvSpPr>
                <a:spLocks/>
              </p:cNvSpPr>
              <p:nvPr/>
            </p:nvSpPr>
            <p:spPr bwMode="auto">
              <a:xfrm>
                <a:off x="3975" y="1796"/>
                <a:ext cx="157" cy="197"/>
              </a:xfrm>
              <a:custGeom>
                <a:avLst/>
                <a:gdLst>
                  <a:gd name="T0" fmla="*/ 0 w 627"/>
                  <a:gd name="T1" fmla="*/ 0 h 789"/>
                  <a:gd name="T2" fmla="*/ 0 w 627"/>
                  <a:gd name="T3" fmla="*/ 0 h 789"/>
                  <a:gd name="T4" fmla="*/ 0 w 627"/>
                  <a:gd name="T5" fmla="*/ 0 h 789"/>
                  <a:gd name="T6" fmla="*/ 0 w 627"/>
                  <a:gd name="T7" fmla="*/ 0 h 789"/>
                  <a:gd name="T8" fmla="*/ 0 w 627"/>
                  <a:gd name="T9" fmla="*/ 0 h 789"/>
                  <a:gd name="T10" fmla="*/ 0 w 627"/>
                  <a:gd name="T11" fmla="*/ 0 h 789"/>
                  <a:gd name="T12" fmla="*/ 0 w 627"/>
                  <a:gd name="T13" fmla="*/ 0 h 789"/>
                  <a:gd name="T14" fmla="*/ 0 w 627"/>
                  <a:gd name="T15" fmla="*/ 0 h 789"/>
                  <a:gd name="T16" fmla="*/ 0 w 627"/>
                  <a:gd name="T17" fmla="*/ 0 h 789"/>
                  <a:gd name="T18" fmla="*/ 0 w 627"/>
                  <a:gd name="T19" fmla="*/ 0 h 789"/>
                  <a:gd name="T20" fmla="*/ 0 w 627"/>
                  <a:gd name="T21" fmla="*/ 0 h 789"/>
                  <a:gd name="T22" fmla="*/ 0 w 627"/>
                  <a:gd name="T23" fmla="*/ 0 h 789"/>
                  <a:gd name="T24" fmla="*/ 0 w 627"/>
                  <a:gd name="T25" fmla="*/ 0 h 789"/>
                  <a:gd name="T26" fmla="*/ 0 w 627"/>
                  <a:gd name="T27" fmla="*/ 0 h 789"/>
                  <a:gd name="T28" fmla="*/ 0 w 627"/>
                  <a:gd name="T29" fmla="*/ 0 h 789"/>
                  <a:gd name="T30" fmla="*/ 0 w 627"/>
                  <a:gd name="T31" fmla="*/ 0 h 789"/>
                  <a:gd name="T32" fmla="*/ 0 w 627"/>
                  <a:gd name="T33" fmla="*/ 0 h 789"/>
                  <a:gd name="T34" fmla="*/ 0 w 627"/>
                  <a:gd name="T35" fmla="*/ 0 h 789"/>
                  <a:gd name="T36" fmla="*/ 0 w 627"/>
                  <a:gd name="T37" fmla="*/ 0 h 789"/>
                  <a:gd name="T38" fmla="*/ 0 w 627"/>
                  <a:gd name="T39" fmla="*/ 0 h 789"/>
                  <a:gd name="T40" fmla="*/ 0 w 627"/>
                  <a:gd name="T41" fmla="*/ 0 h 789"/>
                  <a:gd name="T42" fmla="*/ 0 w 627"/>
                  <a:gd name="T43" fmla="*/ 0 h 789"/>
                  <a:gd name="T44" fmla="*/ 0 w 627"/>
                  <a:gd name="T45" fmla="*/ 0 h 789"/>
                  <a:gd name="T46" fmla="*/ 0 w 627"/>
                  <a:gd name="T47" fmla="*/ 0 h 789"/>
                  <a:gd name="T48" fmla="*/ 0 w 627"/>
                  <a:gd name="T49" fmla="*/ 0 h 789"/>
                  <a:gd name="T50" fmla="*/ 0 w 627"/>
                  <a:gd name="T51" fmla="*/ 0 h 789"/>
                  <a:gd name="T52" fmla="*/ 0 w 627"/>
                  <a:gd name="T53" fmla="*/ 0 h 789"/>
                  <a:gd name="T54" fmla="*/ 0 w 627"/>
                  <a:gd name="T55" fmla="*/ 0 h 789"/>
                  <a:gd name="T56" fmla="*/ 0 w 627"/>
                  <a:gd name="T57" fmla="*/ 0 h 789"/>
                  <a:gd name="T58" fmla="*/ 0 w 627"/>
                  <a:gd name="T59" fmla="*/ 0 h 789"/>
                  <a:gd name="T60" fmla="*/ 0 w 627"/>
                  <a:gd name="T61" fmla="*/ 0 h 789"/>
                  <a:gd name="T62" fmla="*/ 0 w 627"/>
                  <a:gd name="T63" fmla="*/ 0 h 789"/>
                  <a:gd name="T64" fmla="*/ 0 w 627"/>
                  <a:gd name="T65" fmla="*/ 0 h 789"/>
                  <a:gd name="T66" fmla="*/ 0 w 627"/>
                  <a:gd name="T67" fmla="*/ 0 h 789"/>
                  <a:gd name="T68" fmla="*/ 0 w 627"/>
                  <a:gd name="T69" fmla="*/ 0 h 789"/>
                  <a:gd name="T70" fmla="*/ 0 w 627"/>
                  <a:gd name="T71" fmla="*/ 0 h 789"/>
                  <a:gd name="T72" fmla="*/ 0 w 627"/>
                  <a:gd name="T73" fmla="*/ 0 h 789"/>
                  <a:gd name="T74" fmla="*/ 0 w 627"/>
                  <a:gd name="T75" fmla="*/ 0 h 789"/>
                  <a:gd name="T76" fmla="*/ 0 w 627"/>
                  <a:gd name="T77" fmla="*/ 0 h 789"/>
                  <a:gd name="T78" fmla="*/ 0 w 627"/>
                  <a:gd name="T79" fmla="*/ 0 h 789"/>
                  <a:gd name="T80" fmla="*/ 0 w 627"/>
                  <a:gd name="T81" fmla="*/ 0 h 789"/>
                  <a:gd name="T82" fmla="*/ 0 w 627"/>
                  <a:gd name="T83" fmla="*/ 0 h 789"/>
                  <a:gd name="T84" fmla="*/ 0 w 627"/>
                  <a:gd name="T85" fmla="*/ 0 h 789"/>
                  <a:gd name="T86" fmla="*/ 0 w 627"/>
                  <a:gd name="T87" fmla="*/ 0 h 789"/>
                  <a:gd name="T88" fmla="*/ 0 w 627"/>
                  <a:gd name="T89" fmla="*/ 0 h 789"/>
                  <a:gd name="T90" fmla="*/ 0 w 627"/>
                  <a:gd name="T91" fmla="*/ 0 h 789"/>
                  <a:gd name="T92" fmla="*/ 0 w 627"/>
                  <a:gd name="T93" fmla="*/ 0 h 789"/>
                  <a:gd name="T94" fmla="*/ 0 w 627"/>
                  <a:gd name="T95" fmla="*/ 0 h 789"/>
                  <a:gd name="T96" fmla="*/ 0 w 627"/>
                  <a:gd name="T97" fmla="*/ 0 h 789"/>
                  <a:gd name="T98" fmla="*/ 0 w 627"/>
                  <a:gd name="T99" fmla="*/ 0 h 789"/>
                  <a:gd name="T100" fmla="*/ 0 w 627"/>
                  <a:gd name="T101" fmla="*/ 0 h 789"/>
                  <a:gd name="T102" fmla="*/ 0 w 627"/>
                  <a:gd name="T103" fmla="*/ 0 h 789"/>
                  <a:gd name="T104" fmla="*/ 0 w 627"/>
                  <a:gd name="T105" fmla="*/ 0 h 789"/>
                  <a:gd name="T106" fmla="*/ 0 w 627"/>
                  <a:gd name="T107" fmla="*/ 0 h 78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7"/>
                  <a:gd name="T163" fmla="*/ 0 h 789"/>
                  <a:gd name="T164" fmla="*/ 627 w 627"/>
                  <a:gd name="T165" fmla="*/ 789 h 78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7" h="789">
                    <a:moveTo>
                      <a:pt x="448" y="63"/>
                    </a:moveTo>
                    <a:lnTo>
                      <a:pt x="463" y="42"/>
                    </a:lnTo>
                    <a:lnTo>
                      <a:pt x="482" y="29"/>
                    </a:lnTo>
                    <a:lnTo>
                      <a:pt x="501" y="21"/>
                    </a:lnTo>
                    <a:lnTo>
                      <a:pt x="524" y="17"/>
                    </a:lnTo>
                    <a:lnTo>
                      <a:pt x="547" y="17"/>
                    </a:lnTo>
                    <a:lnTo>
                      <a:pt x="571" y="21"/>
                    </a:lnTo>
                    <a:lnTo>
                      <a:pt x="594" y="25"/>
                    </a:lnTo>
                    <a:lnTo>
                      <a:pt x="617" y="34"/>
                    </a:lnTo>
                    <a:lnTo>
                      <a:pt x="621" y="40"/>
                    </a:lnTo>
                    <a:lnTo>
                      <a:pt x="622" y="48"/>
                    </a:lnTo>
                    <a:lnTo>
                      <a:pt x="622" y="55"/>
                    </a:lnTo>
                    <a:lnTo>
                      <a:pt x="627" y="63"/>
                    </a:lnTo>
                    <a:lnTo>
                      <a:pt x="617" y="76"/>
                    </a:lnTo>
                    <a:lnTo>
                      <a:pt x="609" y="81"/>
                    </a:lnTo>
                    <a:lnTo>
                      <a:pt x="598" y="80"/>
                    </a:lnTo>
                    <a:lnTo>
                      <a:pt x="588" y="78"/>
                    </a:lnTo>
                    <a:lnTo>
                      <a:pt x="578" y="74"/>
                    </a:lnTo>
                    <a:lnTo>
                      <a:pt x="570" y="74"/>
                    </a:lnTo>
                    <a:lnTo>
                      <a:pt x="562" y="78"/>
                    </a:lnTo>
                    <a:lnTo>
                      <a:pt x="558" y="93"/>
                    </a:lnTo>
                    <a:lnTo>
                      <a:pt x="558" y="117"/>
                    </a:lnTo>
                    <a:lnTo>
                      <a:pt x="552" y="141"/>
                    </a:lnTo>
                    <a:lnTo>
                      <a:pt x="543" y="162"/>
                    </a:lnTo>
                    <a:lnTo>
                      <a:pt x="530" y="182"/>
                    </a:lnTo>
                    <a:lnTo>
                      <a:pt x="513" y="198"/>
                    </a:lnTo>
                    <a:lnTo>
                      <a:pt x="495" y="215"/>
                    </a:lnTo>
                    <a:lnTo>
                      <a:pt x="476" y="229"/>
                    </a:lnTo>
                    <a:lnTo>
                      <a:pt x="458" y="242"/>
                    </a:lnTo>
                    <a:lnTo>
                      <a:pt x="437" y="237"/>
                    </a:lnTo>
                    <a:lnTo>
                      <a:pt x="422" y="228"/>
                    </a:lnTo>
                    <a:lnTo>
                      <a:pt x="409" y="212"/>
                    </a:lnTo>
                    <a:lnTo>
                      <a:pt x="399" y="198"/>
                    </a:lnTo>
                    <a:lnTo>
                      <a:pt x="389" y="182"/>
                    </a:lnTo>
                    <a:lnTo>
                      <a:pt x="378" y="170"/>
                    </a:lnTo>
                    <a:lnTo>
                      <a:pt x="365" y="162"/>
                    </a:lnTo>
                    <a:lnTo>
                      <a:pt x="348" y="163"/>
                    </a:lnTo>
                    <a:lnTo>
                      <a:pt x="345" y="190"/>
                    </a:lnTo>
                    <a:lnTo>
                      <a:pt x="345" y="221"/>
                    </a:lnTo>
                    <a:lnTo>
                      <a:pt x="344" y="254"/>
                    </a:lnTo>
                    <a:lnTo>
                      <a:pt x="342" y="286"/>
                    </a:lnTo>
                    <a:lnTo>
                      <a:pt x="334" y="317"/>
                    </a:lnTo>
                    <a:lnTo>
                      <a:pt x="321" y="344"/>
                    </a:lnTo>
                    <a:lnTo>
                      <a:pt x="300" y="365"/>
                    </a:lnTo>
                    <a:lnTo>
                      <a:pt x="269" y="382"/>
                    </a:lnTo>
                    <a:lnTo>
                      <a:pt x="261" y="380"/>
                    </a:lnTo>
                    <a:lnTo>
                      <a:pt x="254" y="375"/>
                    </a:lnTo>
                    <a:lnTo>
                      <a:pt x="248" y="369"/>
                    </a:lnTo>
                    <a:lnTo>
                      <a:pt x="242" y="362"/>
                    </a:lnTo>
                    <a:lnTo>
                      <a:pt x="235" y="356"/>
                    </a:lnTo>
                    <a:lnTo>
                      <a:pt x="227" y="351"/>
                    </a:lnTo>
                    <a:lnTo>
                      <a:pt x="218" y="349"/>
                    </a:lnTo>
                    <a:lnTo>
                      <a:pt x="210" y="351"/>
                    </a:lnTo>
                    <a:lnTo>
                      <a:pt x="194" y="358"/>
                    </a:lnTo>
                    <a:lnTo>
                      <a:pt x="190" y="368"/>
                    </a:lnTo>
                    <a:lnTo>
                      <a:pt x="192" y="377"/>
                    </a:lnTo>
                    <a:lnTo>
                      <a:pt x="198" y="387"/>
                    </a:lnTo>
                    <a:lnTo>
                      <a:pt x="204" y="397"/>
                    </a:lnTo>
                    <a:lnTo>
                      <a:pt x="210" y="409"/>
                    </a:lnTo>
                    <a:lnTo>
                      <a:pt x="212" y="420"/>
                    </a:lnTo>
                    <a:lnTo>
                      <a:pt x="210" y="432"/>
                    </a:lnTo>
                    <a:lnTo>
                      <a:pt x="223" y="432"/>
                    </a:lnTo>
                    <a:lnTo>
                      <a:pt x="235" y="436"/>
                    </a:lnTo>
                    <a:lnTo>
                      <a:pt x="243" y="441"/>
                    </a:lnTo>
                    <a:lnTo>
                      <a:pt x="251" y="451"/>
                    </a:lnTo>
                    <a:lnTo>
                      <a:pt x="254" y="460"/>
                    </a:lnTo>
                    <a:lnTo>
                      <a:pt x="256" y="473"/>
                    </a:lnTo>
                    <a:lnTo>
                      <a:pt x="253" y="485"/>
                    </a:lnTo>
                    <a:lnTo>
                      <a:pt x="249" y="501"/>
                    </a:lnTo>
                    <a:lnTo>
                      <a:pt x="169" y="570"/>
                    </a:lnTo>
                    <a:lnTo>
                      <a:pt x="178" y="584"/>
                    </a:lnTo>
                    <a:lnTo>
                      <a:pt x="193" y="594"/>
                    </a:lnTo>
                    <a:lnTo>
                      <a:pt x="209" y="600"/>
                    </a:lnTo>
                    <a:lnTo>
                      <a:pt x="227" y="605"/>
                    </a:lnTo>
                    <a:lnTo>
                      <a:pt x="243" y="608"/>
                    </a:lnTo>
                    <a:lnTo>
                      <a:pt x="259" y="615"/>
                    </a:lnTo>
                    <a:lnTo>
                      <a:pt x="271" y="624"/>
                    </a:lnTo>
                    <a:lnTo>
                      <a:pt x="279" y="640"/>
                    </a:lnTo>
                    <a:lnTo>
                      <a:pt x="289" y="675"/>
                    </a:lnTo>
                    <a:lnTo>
                      <a:pt x="286" y="703"/>
                    </a:lnTo>
                    <a:lnTo>
                      <a:pt x="271" y="723"/>
                    </a:lnTo>
                    <a:lnTo>
                      <a:pt x="251" y="741"/>
                    </a:lnTo>
                    <a:lnTo>
                      <a:pt x="224" y="753"/>
                    </a:lnTo>
                    <a:lnTo>
                      <a:pt x="197" y="763"/>
                    </a:lnTo>
                    <a:lnTo>
                      <a:pt x="171" y="774"/>
                    </a:lnTo>
                    <a:lnTo>
                      <a:pt x="150" y="789"/>
                    </a:lnTo>
                    <a:lnTo>
                      <a:pt x="130" y="786"/>
                    </a:lnTo>
                    <a:lnTo>
                      <a:pt x="121" y="779"/>
                    </a:lnTo>
                    <a:lnTo>
                      <a:pt x="116" y="768"/>
                    </a:lnTo>
                    <a:lnTo>
                      <a:pt x="117" y="756"/>
                    </a:lnTo>
                    <a:lnTo>
                      <a:pt x="121" y="741"/>
                    </a:lnTo>
                    <a:lnTo>
                      <a:pt x="127" y="725"/>
                    </a:lnTo>
                    <a:lnTo>
                      <a:pt x="133" y="711"/>
                    </a:lnTo>
                    <a:lnTo>
                      <a:pt x="139" y="699"/>
                    </a:lnTo>
                    <a:lnTo>
                      <a:pt x="160" y="680"/>
                    </a:lnTo>
                    <a:lnTo>
                      <a:pt x="140" y="667"/>
                    </a:lnTo>
                    <a:lnTo>
                      <a:pt x="122" y="668"/>
                    </a:lnTo>
                    <a:lnTo>
                      <a:pt x="103" y="676"/>
                    </a:lnTo>
                    <a:lnTo>
                      <a:pt x="85" y="688"/>
                    </a:lnTo>
                    <a:lnTo>
                      <a:pt x="65" y="697"/>
                    </a:lnTo>
                    <a:lnTo>
                      <a:pt x="47" y="705"/>
                    </a:lnTo>
                    <a:lnTo>
                      <a:pt x="28" y="703"/>
                    </a:lnTo>
                    <a:lnTo>
                      <a:pt x="10" y="690"/>
                    </a:lnTo>
                    <a:lnTo>
                      <a:pt x="139" y="620"/>
                    </a:lnTo>
                    <a:lnTo>
                      <a:pt x="126" y="607"/>
                    </a:lnTo>
                    <a:lnTo>
                      <a:pt x="111" y="601"/>
                    </a:lnTo>
                    <a:lnTo>
                      <a:pt x="95" y="599"/>
                    </a:lnTo>
                    <a:lnTo>
                      <a:pt x="77" y="601"/>
                    </a:lnTo>
                    <a:lnTo>
                      <a:pt x="58" y="604"/>
                    </a:lnTo>
                    <a:lnTo>
                      <a:pt x="38" y="609"/>
                    </a:lnTo>
                    <a:lnTo>
                      <a:pt x="19" y="615"/>
                    </a:lnTo>
                    <a:lnTo>
                      <a:pt x="0" y="620"/>
                    </a:lnTo>
                    <a:lnTo>
                      <a:pt x="3" y="616"/>
                    </a:lnTo>
                    <a:lnTo>
                      <a:pt x="8" y="605"/>
                    </a:lnTo>
                    <a:lnTo>
                      <a:pt x="13" y="590"/>
                    </a:lnTo>
                    <a:lnTo>
                      <a:pt x="21" y="576"/>
                    </a:lnTo>
                    <a:lnTo>
                      <a:pt x="30" y="563"/>
                    </a:lnTo>
                    <a:lnTo>
                      <a:pt x="43" y="556"/>
                    </a:lnTo>
                    <a:lnTo>
                      <a:pt x="59" y="557"/>
                    </a:lnTo>
                    <a:lnTo>
                      <a:pt x="79" y="570"/>
                    </a:lnTo>
                    <a:lnTo>
                      <a:pt x="90" y="565"/>
                    </a:lnTo>
                    <a:lnTo>
                      <a:pt x="101" y="561"/>
                    </a:lnTo>
                    <a:lnTo>
                      <a:pt x="112" y="554"/>
                    </a:lnTo>
                    <a:lnTo>
                      <a:pt x="123" y="549"/>
                    </a:lnTo>
                    <a:lnTo>
                      <a:pt x="133" y="541"/>
                    </a:lnTo>
                    <a:lnTo>
                      <a:pt x="142" y="535"/>
                    </a:lnTo>
                    <a:lnTo>
                      <a:pt x="151" y="527"/>
                    </a:lnTo>
                    <a:lnTo>
                      <a:pt x="160" y="520"/>
                    </a:lnTo>
                    <a:lnTo>
                      <a:pt x="153" y="505"/>
                    </a:lnTo>
                    <a:lnTo>
                      <a:pt x="145" y="500"/>
                    </a:lnTo>
                    <a:lnTo>
                      <a:pt x="135" y="500"/>
                    </a:lnTo>
                    <a:lnTo>
                      <a:pt x="124" y="505"/>
                    </a:lnTo>
                    <a:lnTo>
                      <a:pt x="112" y="511"/>
                    </a:lnTo>
                    <a:lnTo>
                      <a:pt x="103" y="517"/>
                    </a:lnTo>
                    <a:lnTo>
                      <a:pt x="95" y="520"/>
                    </a:lnTo>
                    <a:lnTo>
                      <a:pt x="89" y="520"/>
                    </a:lnTo>
                    <a:lnTo>
                      <a:pt x="77" y="512"/>
                    </a:lnTo>
                    <a:lnTo>
                      <a:pt x="65" y="503"/>
                    </a:lnTo>
                    <a:lnTo>
                      <a:pt x="52" y="492"/>
                    </a:lnTo>
                    <a:lnTo>
                      <a:pt x="41" y="483"/>
                    </a:lnTo>
                    <a:lnTo>
                      <a:pt x="31" y="471"/>
                    </a:lnTo>
                    <a:lnTo>
                      <a:pt x="22" y="459"/>
                    </a:lnTo>
                    <a:lnTo>
                      <a:pt x="14" y="445"/>
                    </a:lnTo>
                    <a:lnTo>
                      <a:pt x="10" y="432"/>
                    </a:lnTo>
                    <a:lnTo>
                      <a:pt x="10" y="401"/>
                    </a:lnTo>
                    <a:lnTo>
                      <a:pt x="31" y="408"/>
                    </a:lnTo>
                    <a:lnTo>
                      <a:pt x="50" y="409"/>
                    </a:lnTo>
                    <a:lnTo>
                      <a:pt x="69" y="403"/>
                    </a:lnTo>
                    <a:lnTo>
                      <a:pt x="87" y="395"/>
                    </a:lnTo>
                    <a:lnTo>
                      <a:pt x="102" y="383"/>
                    </a:lnTo>
                    <a:lnTo>
                      <a:pt x="118" y="371"/>
                    </a:lnTo>
                    <a:lnTo>
                      <a:pt x="134" y="359"/>
                    </a:lnTo>
                    <a:lnTo>
                      <a:pt x="150" y="351"/>
                    </a:lnTo>
                    <a:lnTo>
                      <a:pt x="148" y="324"/>
                    </a:lnTo>
                    <a:lnTo>
                      <a:pt x="158" y="304"/>
                    </a:lnTo>
                    <a:lnTo>
                      <a:pt x="175" y="286"/>
                    </a:lnTo>
                    <a:lnTo>
                      <a:pt x="199" y="273"/>
                    </a:lnTo>
                    <a:lnTo>
                      <a:pt x="223" y="258"/>
                    </a:lnTo>
                    <a:lnTo>
                      <a:pt x="246" y="244"/>
                    </a:lnTo>
                    <a:lnTo>
                      <a:pt x="266" y="225"/>
                    </a:lnTo>
                    <a:lnTo>
                      <a:pt x="279" y="203"/>
                    </a:lnTo>
                    <a:lnTo>
                      <a:pt x="259" y="203"/>
                    </a:lnTo>
                    <a:lnTo>
                      <a:pt x="242" y="207"/>
                    </a:lnTo>
                    <a:lnTo>
                      <a:pt x="225" y="211"/>
                    </a:lnTo>
                    <a:lnTo>
                      <a:pt x="209" y="219"/>
                    </a:lnTo>
                    <a:lnTo>
                      <a:pt x="191" y="227"/>
                    </a:lnTo>
                    <a:lnTo>
                      <a:pt x="174" y="235"/>
                    </a:lnTo>
                    <a:lnTo>
                      <a:pt x="156" y="244"/>
                    </a:lnTo>
                    <a:lnTo>
                      <a:pt x="139" y="253"/>
                    </a:lnTo>
                    <a:lnTo>
                      <a:pt x="139" y="242"/>
                    </a:lnTo>
                    <a:lnTo>
                      <a:pt x="153" y="239"/>
                    </a:lnTo>
                    <a:lnTo>
                      <a:pt x="169" y="232"/>
                    </a:lnTo>
                    <a:lnTo>
                      <a:pt x="186" y="221"/>
                    </a:lnTo>
                    <a:lnTo>
                      <a:pt x="202" y="209"/>
                    </a:lnTo>
                    <a:lnTo>
                      <a:pt x="217" y="195"/>
                    </a:lnTo>
                    <a:lnTo>
                      <a:pt x="232" y="182"/>
                    </a:lnTo>
                    <a:lnTo>
                      <a:pt x="245" y="170"/>
                    </a:lnTo>
                    <a:lnTo>
                      <a:pt x="258" y="163"/>
                    </a:lnTo>
                    <a:lnTo>
                      <a:pt x="239" y="155"/>
                    </a:lnTo>
                    <a:lnTo>
                      <a:pt x="223" y="154"/>
                    </a:lnTo>
                    <a:lnTo>
                      <a:pt x="205" y="158"/>
                    </a:lnTo>
                    <a:lnTo>
                      <a:pt x="189" y="167"/>
                    </a:lnTo>
                    <a:lnTo>
                      <a:pt x="172" y="177"/>
                    </a:lnTo>
                    <a:lnTo>
                      <a:pt x="154" y="188"/>
                    </a:lnTo>
                    <a:lnTo>
                      <a:pt x="137" y="196"/>
                    </a:lnTo>
                    <a:lnTo>
                      <a:pt x="120" y="203"/>
                    </a:lnTo>
                    <a:lnTo>
                      <a:pt x="133" y="176"/>
                    </a:lnTo>
                    <a:lnTo>
                      <a:pt x="151" y="153"/>
                    </a:lnTo>
                    <a:lnTo>
                      <a:pt x="173" y="133"/>
                    </a:lnTo>
                    <a:lnTo>
                      <a:pt x="198" y="119"/>
                    </a:lnTo>
                    <a:lnTo>
                      <a:pt x="223" y="111"/>
                    </a:lnTo>
                    <a:lnTo>
                      <a:pt x="249" y="112"/>
                    </a:lnTo>
                    <a:lnTo>
                      <a:pt x="274" y="121"/>
                    </a:lnTo>
                    <a:lnTo>
                      <a:pt x="299" y="143"/>
                    </a:lnTo>
                    <a:lnTo>
                      <a:pt x="312" y="133"/>
                    </a:lnTo>
                    <a:lnTo>
                      <a:pt x="319" y="124"/>
                    </a:lnTo>
                    <a:lnTo>
                      <a:pt x="321" y="112"/>
                    </a:lnTo>
                    <a:lnTo>
                      <a:pt x="320" y="101"/>
                    </a:lnTo>
                    <a:lnTo>
                      <a:pt x="318" y="89"/>
                    </a:lnTo>
                    <a:lnTo>
                      <a:pt x="318" y="77"/>
                    </a:lnTo>
                    <a:lnTo>
                      <a:pt x="320" y="64"/>
                    </a:lnTo>
                    <a:lnTo>
                      <a:pt x="329" y="53"/>
                    </a:lnTo>
                    <a:lnTo>
                      <a:pt x="333" y="38"/>
                    </a:lnTo>
                    <a:lnTo>
                      <a:pt x="341" y="26"/>
                    </a:lnTo>
                    <a:lnTo>
                      <a:pt x="350" y="15"/>
                    </a:lnTo>
                    <a:lnTo>
                      <a:pt x="361" y="9"/>
                    </a:lnTo>
                    <a:lnTo>
                      <a:pt x="373" y="2"/>
                    </a:lnTo>
                    <a:lnTo>
                      <a:pt x="387" y="0"/>
                    </a:lnTo>
                    <a:lnTo>
                      <a:pt x="403" y="0"/>
                    </a:lnTo>
                    <a:lnTo>
                      <a:pt x="418" y="3"/>
                    </a:lnTo>
                    <a:lnTo>
                      <a:pt x="425" y="7"/>
                    </a:lnTo>
                    <a:lnTo>
                      <a:pt x="431" y="14"/>
                    </a:lnTo>
                    <a:lnTo>
                      <a:pt x="432" y="23"/>
                    </a:lnTo>
                    <a:lnTo>
                      <a:pt x="433" y="32"/>
                    </a:lnTo>
                    <a:lnTo>
                      <a:pt x="433" y="41"/>
                    </a:lnTo>
                    <a:lnTo>
                      <a:pt x="434" y="50"/>
                    </a:lnTo>
                    <a:lnTo>
                      <a:pt x="438" y="56"/>
                    </a:lnTo>
                    <a:lnTo>
                      <a:pt x="448" y="63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1" name="Freeform 50"/>
              <p:cNvSpPr>
                <a:spLocks/>
              </p:cNvSpPr>
              <p:nvPr/>
            </p:nvSpPr>
            <p:spPr bwMode="auto">
              <a:xfrm>
                <a:off x="4134" y="1812"/>
                <a:ext cx="105" cy="156"/>
              </a:xfrm>
              <a:custGeom>
                <a:avLst/>
                <a:gdLst>
                  <a:gd name="T0" fmla="*/ 0 w 419"/>
                  <a:gd name="T1" fmla="*/ 0 h 627"/>
                  <a:gd name="T2" fmla="*/ 0 w 419"/>
                  <a:gd name="T3" fmla="*/ 0 h 627"/>
                  <a:gd name="T4" fmla="*/ 0 w 419"/>
                  <a:gd name="T5" fmla="*/ 0 h 627"/>
                  <a:gd name="T6" fmla="*/ 0 w 419"/>
                  <a:gd name="T7" fmla="*/ 0 h 627"/>
                  <a:gd name="T8" fmla="*/ 0 w 419"/>
                  <a:gd name="T9" fmla="*/ 0 h 627"/>
                  <a:gd name="T10" fmla="*/ 0 w 419"/>
                  <a:gd name="T11" fmla="*/ 0 h 627"/>
                  <a:gd name="T12" fmla="*/ 0 w 419"/>
                  <a:gd name="T13" fmla="*/ 0 h 627"/>
                  <a:gd name="T14" fmla="*/ 0 w 419"/>
                  <a:gd name="T15" fmla="*/ 0 h 627"/>
                  <a:gd name="T16" fmla="*/ 0 w 419"/>
                  <a:gd name="T17" fmla="*/ 0 h 627"/>
                  <a:gd name="T18" fmla="*/ 0 w 419"/>
                  <a:gd name="T19" fmla="*/ 0 h 627"/>
                  <a:gd name="T20" fmla="*/ 0 w 419"/>
                  <a:gd name="T21" fmla="*/ 0 h 627"/>
                  <a:gd name="T22" fmla="*/ 0 w 419"/>
                  <a:gd name="T23" fmla="*/ 0 h 627"/>
                  <a:gd name="T24" fmla="*/ 0 w 419"/>
                  <a:gd name="T25" fmla="*/ 0 h 627"/>
                  <a:gd name="T26" fmla="*/ 0 w 419"/>
                  <a:gd name="T27" fmla="*/ 0 h 627"/>
                  <a:gd name="T28" fmla="*/ 0 w 419"/>
                  <a:gd name="T29" fmla="*/ 0 h 627"/>
                  <a:gd name="T30" fmla="*/ 0 w 419"/>
                  <a:gd name="T31" fmla="*/ 0 h 627"/>
                  <a:gd name="T32" fmla="*/ 0 w 419"/>
                  <a:gd name="T33" fmla="*/ 0 h 627"/>
                  <a:gd name="T34" fmla="*/ 0 w 419"/>
                  <a:gd name="T35" fmla="*/ 0 h 627"/>
                  <a:gd name="T36" fmla="*/ 0 w 419"/>
                  <a:gd name="T37" fmla="*/ 0 h 627"/>
                  <a:gd name="T38" fmla="*/ 0 w 419"/>
                  <a:gd name="T39" fmla="*/ 0 h 627"/>
                  <a:gd name="T40" fmla="*/ 0 w 419"/>
                  <a:gd name="T41" fmla="*/ 0 h 627"/>
                  <a:gd name="T42" fmla="*/ 0 w 419"/>
                  <a:gd name="T43" fmla="*/ 0 h 627"/>
                  <a:gd name="T44" fmla="*/ 0 w 419"/>
                  <a:gd name="T45" fmla="*/ 0 h 627"/>
                  <a:gd name="T46" fmla="*/ 0 w 419"/>
                  <a:gd name="T47" fmla="*/ 0 h 627"/>
                  <a:gd name="T48" fmla="*/ 0 w 419"/>
                  <a:gd name="T49" fmla="*/ 0 h 627"/>
                  <a:gd name="T50" fmla="*/ 0 w 419"/>
                  <a:gd name="T51" fmla="*/ 0 h 627"/>
                  <a:gd name="T52" fmla="*/ 0 w 419"/>
                  <a:gd name="T53" fmla="*/ 0 h 627"/>
                  <a:gd name="T54" fmla="*/ 0 w 419"/>
                  <a:gd name="T55" fmla="*/ 0 h 627"/>
                  <a:gd name="T56" fmla="*/ 0 w 419"/>
                  <a:gd name="T57" fmla="*/ 0 h 627"/>
                  <a:gd name="T58" fmla="*/ 0 w 419"/>
                  <a:gd name="T59" fmla="*/ 0 h 627"/>
                  <a:gd name="T60" fmla="*/ 0 w 419"/>
                  <a:gd name="T61" fmla="*/ 0 h 627"/>
                  <a:gd name="T62" fmla="*/ 0 w 419"/>
                  <a:gd name="T63" fmla="*/ 0 h 627"/>
                  <a:gd name="T64" fmla="*/ 0 w 419"/>
                  <a:gd name="T65" fmla="*/ 0 h 627"/>
                  <a:gd name="T66" fmla="*/ 0 w 419"/>
                  <a:gd name="T67" fmla="*/ 0 h 627"/>
                  <a:gd name="T68" fmla="*/ 0 w 419"/>
                  <a:gd name="T69" fmla="*/ 0 h 627"/>
                  <a:gd name="T70" fmla="*/ 0 w 419"/>
                  <a:gd name="T71" fmla="*/ 0 h 627"/>
                  <a:gd name="T72" fmla="*/ 0 w 419"/>
                  <a:gd name="T73" fmla="*/ 0 h 627"/>
                  <a:gd name="T74" fmla="*/ 0 w 419"/>
                  <a:gd name="T75" fmla="*/ 0 h 627"/>
                  <a:gd name="T76" fmla="*/ 0 w 419"/>
                  <a:gd name="T77" fmla="*/ 0 h 627"/>
                  <a:gd name="T78" fmla="*/ 0 w 419"/>
                  <a:gd name="T79" fmla="*/ 0 h 627"/>
                  <a:gd name="T80" fmla="*/ 0 w 419"/>
                  <a:gd name="T81" fmla="*/ 0 h 627"/>
                  <a:gd name="T82" fmla="*/ 0 w 419"/>
                  <a:gd name="T83" fmla="*/ 0 h 627"/>
                  <a:gd name="T84" fmla="*/ 0 w 419"/>
                  <a:gd name="T85" fmla="*/ 0 h 627"/>
                  <a:gd name="T86" fmla="*/ 0 w 419"/>
                  <a:gd name="T87" fmla="*/ 0 h 627"/>
                  <a:gd name="T88" fmla="*/ 0 w 419"/>
                  <a:gd name="T89" fmla="*/ 0 h 627"/>
                  <a:gd name="T90" fmla="*/ 0 w 419"/>
                  <a:gd name="T91" fmla="*/ 0 h 627"/>
                  <a:gd name="T92" fmla="*/ 0 w 419"/>
                  <a:gd name="T93" fmla="*/ 0 h 627"/>
                  <a:gd name="T94" fmla="*/ 0 w 419"/>
                  <a:gd name="T95" fmla="*/ 0 h 627"/>
                  <a:gd name="T96" fmla="*/ 0 w 419"/>
                  <a:gd name="T97" fmla="*/ 0 h 627"/>
                  <a:gd name="T98" fmla="*/ 0 w 419"/>
                  <a:gd name="T99" fmla="*/ 0 h 627"/>
                  <a:gd name="T100" fmla="*/ 0 w 419"/>
                  <a:gd name="T101" fmla="*/ 0 h 627"/>
                  <a:gd name="T102" fmla="*/ 0 w 419"/>
                  <a:gd name="T103" fmla="*/ 0 h 627"/>
                  <a:gd name="T104" fmla="*/ 0 w 419"/>
                  <a:gd name="T105" fmla="*/ 0 h 627"/>
                  <a:gd name="T106" fmla="*/ 0 w 419"/>
                  <a:gd name="T107" fmla="*/ 0 h 627"/>
                  <a:gd name="T108" fmla="*/ 0 w 419"/>
                  <a:gd name="T109" fmla="*/ 0 h 627"/>
                  <a:gd name="T110" fmla="*/ 0 w 419"/>
                  <a:gd name="T111" fmla="*/ 0 h 627"/>
                  <a:gd name="T112" fmla="*/ 0 w 419"/>
                  <a:gd name="T113" fmla="*/ 0 h 627"/>
                  <a:gd name="T114" fmla="*/ 0 w 419"/>
                  <a:gd name="T115" fmla="*/ 0 h 627"/>
                  <a:gd name="T116" fmla="*/ 0 w 419"/>
                  <a:gd name="T117" fmla="*/ 0 h 627"/>
                  <a:gd name="T118" fmla="*/ 0 w 419"/>
                  <a:gd name="T119" fmla="*/ 0 h 627"/>
                  <a:gd name="T120" fmla="*/ 0 w 419"/>
                  <a:gd name="T121" fmla="*/ 0 h 627"/>
                  <a:gd name="T122" fmla="*/ 0 w 419"/>
                  <a:gd name="T123" fmla="*/ 0 h 62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19"/>
                  <a:gd name="T187" fmla="*/ 0 h 627"/>
                  <a:gd name="T188" fmla="*/ 419 w 419"/>
                  <a:gd name="T189" fmla="*/ 627 h 62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19" h="627">
                    <a:moveTo>
                      <a:pt x="150" y="9"/>
                    </a:moveTo>
                    <a:lnTo>
                      <a:pt x="138" y="14"/>
                    </a:lnTo>
                    <a:lnTo>
                      <a:pt x="127" y="20"/>
                    </a:lnTo>
                    <a:lnTo>
                      <a:pt x="115" y="25"/>
                    </a:lnTo>
                    <a:lnTo>
                      <a:pt x="105" y="30"/>
                    </a:lnTo>
                    <a:lnTo>
                      <a:pt x="95" y="34"/>
                    </a:lnTo>
                    <a:lnTo>
                      <a:pt x="86" y="40"/>
                    </a:lnTo>
                    <a:lnTo>
                      <a:pt x="76" y="48"/>
                    </a:lnTo>
                    <a:lnTo>
                      <a:pt x="69" y="58"/>
                    </a:lnTo>
                    <a:lnTo>
                      <a:pt x="81" y="67"/>
                    </a:lnTo>
                    <a:lnTo>
                      <a:pt x="98" y="69"/>
                    </a:lnTo>
                    <a:lnTo>
                      <a:pt x="114" y="64"/>
                    </a:lnTo>
                    <a:lnTo>
                      <a:pt x="132" y="57"/>
                    </a:lnTo>
                    <a:lnTo>
                      <a:pt x="149" y="49"/>
                    </a:lnTo>
                    <a:lnTo>
                      <a:pt x="165" y="43"/>
                    </a:lnTo>
                    <a:lnTo>
                      <a:pt x="178" y="41"/>
                    </a:lnTo>
                    <a:lnTo>
                      <a:pt x="189" y="49"/>
                    </a:lnTo>
                    <a:lnTo>
                      <a:pt x="187" y="62"/>
                    </a:lnTo>
                    <a:lnTo>
                      <a:pt x="188" y="76"/>
                    </a:lnTo>
                    <a:lnTo>
                      <a:pt x="190" y="88"/>
                    </a:lnTo>
                    <a:lnTo>
                      <a:pt x="192" y="101"/>
                    </a:lnTo>
                    <a:lnTo>
                      <a:pt x="191" y="111"/>
                    </a:lnTo>
                    <a:lnTo>
                      <a:pt x="187" y="121"/>
                    </a:lnTo>
                    <a:lnTo>
                      <a:pt x="176" y="130"/>
                    </a:lnTo>
                    <a:lnTo>
                      <a:pt x="159" y="139"/>
                    </a:lnTo>
                    <a:lnTo>
                      <a:pt x="156" y="146"/>
                    </a:lnTo>
                    <a:lnTo>
                      <a:pt x="152" y="158"/>
                    </a:lnTo>
                    <a:lnTo>
                      <a:pt x="150" y="163"/>
                    </a:lnTo>
                    <a:lnTo>
                      <a:pt x="151" y="168"/>
                    </a:lnTo>
                    <a:lnTo>
                      <a:pt x="153" y="172"/>
                    </a:lnTo>
                    <a:lnTo>
                      <a:pt x="159" y="178"/>
                    </a:lnTo>
                    <a:lnTo>
                      <a:pt x="172" y="171"/>
                    </a:lnTo>
                    <a:lnTo>
                      <a:pt x="187" y="163"/>
                    </a:lnTo>
                    <a:lnTo>
                      <a:pt x="200" y="153"/>
                    </a:lnTo>
                    <a:lnTo>
                      <a:pt x="214" y="144"/>
                    </a:lnTo>
                    <a:lnTo>
                      <a:pt x="227" y="137"/>
                    </a:lnTo>
                    <a:lnTo>
                      <a:pt x="240" y="134"/>
                    </a:lnTo>
                    <a:lnTo>
                      <a:pt x="253" y="137"/>
                    </a:lnTo>
                    <a:lnTo>
                      <a:pt x="269" y="148"/>
                    </a:lnTo>
                    <a:lnTo>
                      <a:pt x="281" y="160"/>
                    </a:lnTo>
                    <a:lnTo>
                      <a:pt x="284" y="169"/>
                    </a:lnTo>
                    <a:lnTo>
                      <a:pt x="280" y="176"/>
                    </a:lnTo>
                    <a:lnTo>
                      <a:pt x="271" y="181"/>
                    </a:lnTo>
                    <a:lnTo>
                      <a:pt x="258" y="185"/>
                    </a:lnTo>
                    <a:lnTo>
                      <a:pt x="245" y="191"/>
                    </a:lnTo>
                    <a:lnTo>
                      <a:pt x="234" y="197"/>
                    </a:lnTo>
                    <a:lnTo>
                      <a:pt x="229" y="208"/>
                    </a:lnTo>
                    <a:lnTo>
                      <a:pt x="221" y="210"/>
                    </a:lnTo>
                    <a:lnTo>
                      <a:pt x="214" y="218"/>
                    </a:lnTo>
                    <a:lnTo>
                      <a:pt x="206" y="224"/>
                    </a:lnTo>
                    <a:lnTo>
                      <a:pt x="200" y="228"/>
                    </a:lnTo>
                    <a:lnTo>
                      <a:pt x="207" y="244"/>
                    </a:lnTo>
                    <a:lnTo>
                      <a:pt x="217" y="252"/>
                    </a:lnTo>
                    <a:lnTo>
                      <a:pt x="227" y="253"/>
                    </a:lnTo>
                    <a:lnTo>
                      <a:pt x="240" y="248"/>
                    </a:lnTo>
                    <a:lnTo>
                      <a:pt x="252" y="240"/>
                    </a:lnTo>
                    <a:lnTo>
                      <a:pt x="264" y="231"/>
                    </a:lnTo>
                    <a:lnTo>
                      <a:pt x="275" y="222"/>
                    </a:lnTo>
                    <a:lnTo>
                      <a:pt x="288" y="218"/>
                    </a:lnTo>
                    <a:lnTo>
                      <a:pt x="284" y="221"/>
                    </a:lnTo>
                    <a:lnTo>
                      <a:pt x="282" y="227"/>
                    </a:lnTo>
                    <a:lnTo>
                      <a:pt x="280" y="232"/>
                    </a:lnTo>
                    <a:lnTo>
                      <a:pt x="280" y="238"/>
                    </a:lnTo>
                    <a:lnTo>
                      <a:pt x="279" y="245"/>
                    </a:lnTo>
                    <a:lnTo>
                      <a:pt x="279" y="253"/>
                    </a:lnTo>
                    <a:lnTo>
                      <a:pt x="279" y="259"/>
                    </a:lnTo>
                    <a:lnTo>
                      <a:pt x="279" y="268"/>
                    </a:lnTo>
                    <a:lnTo>
                      <a:pt x="288" y="278"/>
                    </a:lnTo>
                    <a:lnTo>
                      <a:pt x="286" y="283"/>
                    </a:lnTo>
                    <a:lnTo>
                      <a:pt x="282" y="288"/>
                    </a:lnTo>
                    <a:lnTo>
                      <a:pt x="275" y="293"/>
                    </a:lnTo>
                    <a:lnTo>
                      <a:pt x="269" y="298"/>
                    </a:lnTo>
                    <a:lnTo>
                      <a:pt x="261" y="302"/>
                    </a:lnTo>
                    <a:lnTo>
                      <a:pt x="255" y="309"/>
                    </a:lnTo>
                    <a:lnTo>
                      <a:pt x="251" y="317"/>
                    </a:lnTo>
                    <a:lnTo>
                      <a:pt x="249" y="327"/>
                    </a:lnTo>
                    <a:lnTo>
                      <a:pt x="267" y="333"/>
                    </a:lnTo>
                    <a:lnTo>
                      <a:pt x="284" y="330"/>
                    </a:lnTo>
                    <a:lnTo>
                      <a:pt x="300" y="321"/>
                    </a:lnTo>
                    <a:lnTo>
                      <a:pt x="318" y="310"/>
                    </a:lnTo>
                    <a:lnTo>
                      <a:pt x="334" y="299"/>
                    </a:lnTo>
                    <a:lnTo>
                      <a:pt x="351" y="294"/>
                    </a:lnTo>
                    <a:lnTo>
                      <a:pt x="369" y="295"/>
                    </a:lnTo>
                    <a:lnTo>
                      <a:pt x="388" y="308"/>
                    </a:lnTo>
                    <a:lnTo>
                      <a:pt x="372" y="308"/>
                    </a:lnTo>
                    <a:lnTo>
                      <a:pt x="358" y="312"/>
                    </a:lnTo>
                    <a:lnTo>
                      <a:pt x="344" y="318"/>
                    </a:lnTo>
                    <a:lnTo>
                      <a:pt x="331" y="326"/>
                    </a:lnTo>
                    <a:lnTo>
                      <a:pt x="318" y="335"/>
                    </a:lnTo>
                    <a:lnTo>
                      <a:pt x="306" y="345"/>
                    </a:lnTo>
                    <a:lnTo>
                      <a:pt x="296" y="356"/>
                    </a:lnTo>
                    <a:lnTo>
                      <a:pt x="288" y="368"/>
                    </a:lnTo>
                    <a:lnTo>
                      <a:pt x="305" y="376"/>
                    </a:lnTo>
                    <a:lnTo>
                      <a:pt x="322" y="377"/>
                    </a:lnTo>
                    <a:lnTo>
                      <a:pt x="336" y="372"/>
                    </a:lnTo>
                    <a:lnTo>
                      <a:pt x="351" y="363"/>
                    </a:lnTo>
                    <a:lnTo>
                      <a:pt x="365" y="351"/>
                    </a:lnTo>
                    <a:lnTo>
                      <a:pt x="380" y="343"/>
                    </a:lnTo>
                    <a:lnTo>
                      <a:pt x="393" y="336"/>
                    </a:lnTo>
                    <a:lnTo>
                      <a:pt x="408" y="337"/>
                    </a:lnTo>
                    <a:lnTo>
                      <a:pt x="413" y="345"/>
                    </a:lnTo>
                    <a:lnTo>
                      <a:pt x="416" y="357"/>
                    </a:lnTo>
                    <a:lnTo>
                      <a:pt x="418" y="368"/>
                    </a:lnTo>
                    <a:lnTo>
                      <a:pt x="419" y="377"/>
                    </a:lnTo>
                    <a:lnTo>
                      <a:pt x="407" y="379"/>
                    </a:lnTo>
                    <a:lnTo>
                      <a:pt x="396" y="383"/>
                    </a:lnTo>
                    <a:lnTo>
                      <a:pt x="384" y="385"/>
                    </a:lnTo>
                    <a:lnTo>
                      <a:pt x="373" y="389"/>
                    </a:lnTo>
                    <a:lnTo>
                      <a:pt x="361" y="393"/>
                    </a:lnTo>
                    <a:lnTo>
                      <a:pt x="350" y="399"/>
                    </a:lnTo>
                    <a:lnTo>
                      <a:pt x="338" y="407"/>
                    </a:lnTo>
                    <a:lnTo>
                      <a:pt x="329" y="417"/>
                    </a:lnTo>
                    <a:lnTo>
                      <a:pt x="379" y="456"/>
                    </a:lnTo>
                    <a:lnTo>
                      <a:pt x="370" y="465"/>
                    </a:lnTo>
                    <a:lnTo>
                      <a:pt x="361" y="471"/>
                    </a:lnTo>
                    <a:lnTo>
                      <a:pt x="352" y="474"/>
                    </a:lnTo>
                    <a:lnTo>
                      <a:pt x="345" y="477"/>
                    </a:lnTo>
                    <a:lnTo>
                      <a:pt x="337" y="480"/>
                    </a:lnTo>
                    <a:lnTo>
                      <a:pt x="333" y="485"/>
                    </a:lnTo>
                    <a:lnTo>
                      <a:pt x="329" y="492"/>
                    </a:lnTo>
                    <a:lnTo>
                      <a:pt x="329" y="506"/>
                    </a:lnTo>
                    <a:lnTo>
                      <a:pt x="338" y="516"/>
                    </a:lnTo>
                    <a:lnTo>
                      <a:pt x="351" y="519"/>
                    </a:lnTo>
                    <a:lnTo>
                      <a:pt x="363" y="517"/>
                    </a:lnTo>
                    <a:lnTo>
                      <a:pt x="376" y="513"/>
                    </a:lnTo>
                    <a:lnTo>
                      <a:pt x="387" y="505"/>
                    </a:lnTo>
                    <a:lnTo>
                      <a:pt x="399" y="499"/>
                    </a:lnTo>
                    <a:lnTo>
                      <a:pt x="409" y="494"/>
                    </a:lnTo>
                    <a:lnTo>
                      <a:pt x="419" y="497"/>
                    </a:lnTo>
                    <a:lnTo>
                      <a:pt x="412" y="513"/>
                    </a:lnTo>
                    <a:lnTo>
                      <a:pt x="397" y="522"/>
                    </a:lnTo>
                    <a:lnTo>
                      <a:pt x="376" y="526"/>
                    </a:lnTo>
                    <a:lnTo>
                      <a:pt x="356" y="528"/>
                    </a:lnTo>
                    <a:lnTo>
                      <a:pt x="336" y="530"/>
                    </a:lnTo>
                    <a:lnTo>
                      <a:pt x="325" y="538"/>
                    </a:lnTo>
                    <a:lnTo>
                      <a:pt x="323" y="551"/>
                    </a:lnTo>
                    <a:lnTo>
                      <a:pt x="338" y="576"/>
                    </a:lnTo>
                    <a:lnTo>
                      <a:pt x="388" y="566"/>
                    </a:lnTo>
                    <a:lnTo>
                      <a:pt x="368" y="566"/>
                    </a:lnTo>
                    <a:lnTo>
                      <a:pt x="354" y="576"/>
                    </a:lnTo>
                    <a:lnTo>
                      <a:pt x="342" y="589"/>
                    </a:lnTo>
                    <a:lnTo>
                      <a:pt x="333" y="605"/>
                    </a:lnTo>
                    <a:lnTo>
                      <a:pt x="322" y="618"/>
                    </a:lnTo>
                    <a:lnTo>
                      <a:pt x="312" y="627"/>
                    </a:lnTo>
                    <a:lnTo>
                      <a:pt x="297" y="627"/>
                    </a:lnTo>
                    <a:lnTo>
                      <a:pt x="279" y="616"/>
                    </a:lnTo>
                    <a:lnTo>
                      <a:pt x="274" y="570"/>
                    </a:lnTo>
                    <a:lnTo>
                      <a:pt x="273" y="525"/>
                    </a:lnTo>
                    <a:lnTo>
                      <a:pt x="270" y="479"/>
                    </a:lnTo>
                    <a:lnTo>
                      <a:pt x="266" y="438"/>
                    </a:lnTo>
                    <a:lnTo>
                      <a:pt x="255" y="397"/>
                    </a:lnTo>
                    <a:lnTo>
                      <a:pt x="239" y="359"/>
                    </a:lnTo>
                    <a:lnTo>
                      <a:pt x="214" y="325"/>
                    </a:lnTo>
                    <a:lnTo>
                      <a:pt x="179" y="297"/>
                    </a:lnTo>
                    <a:lnTo>
                      <a:pt x="173" y="285"/>
                    </a:lnTo>
                    <a:lnTo>
                      <a:pt x="172" y="274"/>
                    </a:lnTo>
                    <a:lnTo>
                      <a:pt x="175" y="263"/>
                    </a:lnTo>
                    <a:lnTo>
                      <a:pt x="178" y="254"/>
                    </a:lnTo>
                    <a:lnTo>
                      <a:pt x="179" y="243"/>
                    </a:lnTo>
                    <a:lnTo>
                      <a:pt x="180" y="234"/>
                    </a:lnTo>
                    <a:lnTo>
                      <a:pt x="177" y="224"/>
                    </a:lnTo>
                    <a:lnTo>
                      <a:pt x="169" y="218"/>
                    </a:lnTo>
                    <a:lnTo>
                      <a:pt x="129" y="218"/>
                    </a:lnTo>
                    <a:lnTo>
                      <a:pt x="139" y="205"/>
                    </a:lnTo>
                    <a:lnTo>
                      <a:pt x="143" y="193"/>
                    </a:lnTo>
                    <a:lnTo>
                      <a:pt x="142" y="180"/>
                    </a:lnTo>
                    <a:lnTo>
                      <a:pt x="138" y="168"/>
                    </a:lnTo>
                    <a:lnTo>
                      <a:pt x="129" y="155"/>
                    </a:lnTo>
                    <a:lnTo>
                      <a:pt x="121" y="142"/>
                    </a:lnTo>
                    <a:lnTo>
                      <a:pt x="114" y="129"/>
                    </a:lnTo>
                    <a:lnTo>
                      <a:pt x="110" y="118"/>
                    </a:lnTo>
                    <a:lnTo>
                      <a:pt x="92" y="113"/>
                    </a:lnTo>
                    <a:lnTo>
                      <a:pt x="75" y="107"/>
                    </a:lnTo>
                    <a:lnTo>
                      <a:pt x="56" y="101"/>
                    </a:lnTo>
                    <a:lnTo>
                      <a:pt x="39" y="94"/>
                    </a:lnTo>
                    <a:lnTo>
                      <a:pt x="23" y="84"/>
                    </a:lnTo>
                    <a:lnTo>
                      <a:pt x="11" y="75"/>
                    </a:lnTo>
                    <a:lnTo>
                      <a:pt x="2" y="62"/>
                    </a:lnTo>
                    <a:lnTo>
                      <a:pt x="0" y="49"/>
                    </a:lnTo>
                    <a:lnTo>
                      <a:pt x="15" y="34"/>
                    </a:lnTo>
                    <a:lnTo>
                      <a:pt x="32" y="22"/>
                    </a:lnTo>
                    <a:lnTo>
                      <a:pt x="51" y="12"/>
                    </a:lnTo>
                    <a:lnTo>
                      <a:pt x="70" y="5"/>
                    </a:lnTo>
                    <a:lnTo>
                      <a:pt x="90" y="1"/>
                    </a:lnTo>
                    <a:lnTo>
                      <a:pt x="110" y="0"/>
                    </a:lnTo>
                    <a:lnTo>
                      <a:pt x="129" y="2"/>
                    </a:lnTo>
                    <a:lnTo>
                      <a:pt x="150" y="9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2" name="Freeform 51"/>
              <p:cNvSpPr>
                <a:spLocks/>
              </p:cNvSpPr>
              <p:nvPr/>
            </p:nvSpPr>
            <p:spPr bwMode="auto">
              <a:xfrm>
                <a:off x="3955" y="1833"/>
                <a:ext cx="20" cy="6"/>
              </a:xfrm>
              <a:custGeom>
                <a:avLst/>
                <a:gdLst>
                  <a:gd name="T0" fmla="*/ 0 w 82"/>
                  <a:gd name="T1" fmla="*/ 0 h 21"/>
                  <a:gd name="T2" fmla="*/ 0 w 82"/>
                  <a:gd name="T3" fmla="*/ 0 h 21"/>
                  <a:gd name="T4" fmla="*/ 0 w 82"/>
                  <a:gd name="T5" fmla="*/ 0 h 21"/>
                  <a:gd name="T6" fmla="*/ 0 w 82"/>
                  <a:gd name="T7" fmla="*/ 0 h 21"/>
                  <a:gd name="T8" fmla="*/ 0 w 82"/>
                  <a:gd name="T9" fmla="*/ 0 h 21"/>
                  <a:gd name="T10" fmla="*/ 0 w 82"/>
                  <a:gd name="T11" fmla="*/ 0 h 21"/>
                  <a:gd name="T12" fmla="*/ 0 w 82"/>
                  <a:gd name="T13" fmla="*/ 0 h 21"/>
                  <a:gd name="T14" fmla="*/ 0 w 82"/>
                  <a:gd name="T15" fmla="*/ 0 h 21"/>
                  <a:gd name="T16" fmla="*/ 0 w 82"/>
                  <a:gd name="T17" fmla="*/ 0 h 21"/>
                  <a:gd name="T18" fmla="*/ 0 w 82"/>
                  <a:gd name="T19" fmla="*/ 0 h 21"/>
                  <a:gd name="T20" fmla="*/ 0 w 82"/>
                  <a:gd name="T21" fmla="*/ 0 h 21"/>
                  <a:gd name="T22" fmla="*/ 0 w 82"/>
                  <a:gd name="T23" fmla="*/ 0 h 21"/>
                  <a:gd name="T24" fmla="*/ 0 w 82"/>
                  <a:gd name="T25" fmla="*/ 0 h 21"/>
                  <a:gd name="T26" fmla="*/ 0 w 82"/>
                  <a:gd name="T27" fmla="*/ 0 h 21"/>
                  <a:gd name="T28" fmla="*/ 0 w 82"/>
                  <a:gd name="T29" fmla="*/ 0 h 21"/>
                  <a:gd name="T30" fmla="*/ 0 w 82"/>
                  <a:gd name="T31" fmla="*/ 0 h 21"/>
                  <a:gd name="T32" fmla="*/ 0 w 82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1"/>
                  <a:gd name="T53" fmla="*/ 82 w 82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1">
                    <a:moveTo>
                      <a:pt x="82" y="12"/>
                    </a:moveTo>
                    <a:lnTo>
                      <a:pt x="72" y="14"/>
                    </a:lnTo>
                    <a:lnTo>
                      <a:pt x="64" y="15"/>
                    </a:lnTo>
                    <a:lnTo>
                      <a:pt x="53" y="15"/>
                    </a:lnTo>
                    <a:lnTo>
                      <a:pt x="42" y="16"/>
                    </a:lnTo>
                    <a:lnTo>
                      <a:pt x="30" y="16"/>
                    </a:lnTo>
                    <a:lnTo>
                      <a:pt x="19" y="16"/>
                    </a:lnTo>
                    <a:lnTo>
                      <a:pt x="10" y="17"/>
                    </a:lnTo>
                    <a:lnTo>
                      <a:pt x="2" y="21"/>
                    </a:lnTo>
                    <a:lnTo>
                      <a:pt x="0" y="14"/>
                    </a:lnTo>
                    <a:lnTo>
                      <a:pt x="5" y="8"/>
                    </a:lnTo>
                    <a:lnTo>
                      <a:pt x="14" y="4"/>
                    </a:lnTo>
                    <a:lnTo>
                      <a:pt x="27" y="2"/>
                    </a:lnTo>
                    <a:lnTo>
                      <a:pt x="40" y="0"/>
                    </a:lnTo>
                    <a:lnTo>
                      <a:pt x="55" y="2"/>
                    </a:lnTo>
                    <a:lnTo>
                      <a:pt x="69" y="5"/>
                    </a:lnTo>
                    <a:lnTo>
                      <a:pt x="82" y="12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3" name="Freeform 52"/>
              <p:cNvSpPr>
                <a:spLocks/>
              </p:cNvSpPr>
              <p:nvPr/>
            </p:nvSpPr>
            <p:spPr bwMode="auto">
              <a:xfrm>
                <a:off x="4040" y="1839"/>
                <a:ext cx="157" cy="179"/>
              </a:xfrm>
              <a:custGeom>
                <a:avLst/>
                <a:gdLst>
                  <a:gd name="T0" fmla="*/ 0 w 627"/>
                  <a:gd name="T1" fmla="*/ 0 h 717"/>
                  <a:gd name="T2" fmla="*/ 0 w 627"/>
                  <a:gd name="T3" fmla="*/ 0 h 717"/>
                  <a:gd name="T4" fmla="*/ 0 w 627"/>
                  <a:gd name="T5" fmla="*/ 0 h 717"/>
                  <a:gd name="T6" fmla="*/ 0 w 627"/>
                  <a:gd name="T7" fmla="*/ 0 h 717"/>
                  <a:gd name="T8" fmla="*/ 0 w 627"/>
                  <a:gd name="T9" fmla="*/ 0 h 717"/>
                  <a:gd name="T10" fmla="*/ 0 w 627"/>
                  <a:gd name="T11" fmla="*/ 0 h 717"/>
                  <a:gd name="T12" fmla="*/ 0 w 627"/>
                  <a:gd name="T13" fmla="*/ 0 h 717"/>
                  <a:gd name="T14" fmla="*/ 0 w 627"/>
                  <a:gd name="T15" fmla="*/ 0 h 717"/>
                  <a:gd name="T16" fmla="*/ 0 w 627"/>
                  <a:gd name="T17" fmla="*/ 0 h 717"/>
                  <a:gd name="T18" fmla="*/ 0 w 627"/>
                  <a:gd name="T19" fmla="*/ 0 h 717"/>
                  <a:gd name="T20" fmla="*/ 0 w 627"/>
                  <a:gd name="T21" fmla="*/ 0 h 717"/>
                  <a:gd name="T22" fmla="*/ 0 w 627"/>
                  <a:gd name="T23" fmla="*/ 0 h 717"/>
                  <a:gd name="T24" fmla="*/ 0 w 627"/>
                  <a:gd name="T25" fmla="*/ 0 h 717"/>
                  <a:gd name="T26" fmla="*/ 0 w 627"/>
                  <a:gd name="T27" fmla="*/ 0 h 717"/>
                  <a:gd name="T28" fmla="*/ 0 w 627"/>
                  <a:gd name="T29" fmla="*/ 0 h 717"/>
                  <a:gd name="T30" fmla="*/ 0 w 627"/>
                  <a:gd name="T31" fmla="*/ 0 h 717"/>
                  <a:gd name="T32" fmla="*/ 0 w 627"/>
                  <a:gd name="T33" fmla="*/ 0 h 717"/>
                  <a:gd name="T34" fmla="*/ 0 w 627"/>
                  <a:gd name="T35" fmla="*/ 0 h 717"/>
                  <a:gd name="T36" fmla="*/ 0 w 627"/>
                  <a:gd name="T37" fmla="*/ 0 h 717"/>
                  <a:gd name="T38" fmla="*/ 0 w 627"/>
                  <a:gd name="T39" fmla="*/ 0 h 717"/>
                  <a:gd name="T40" fmla="*/ 0 w 627"/>
                  <a:gd name="T41" fmla="*/ 0 h 717"/>
                  <a:gd name="T42" fmla="*/ 0 w 627"/>
                  <a:gd name="T43" fmla="*/ 0 h 717"/>
                  <a:gd name="T44" fmla="*/ 0 w 627"/>
                  <a:gd name="T45" fmla="*/ 0 h 717"/>
                  <a:gd name="T46" fmla="*/ 0 w 627"/>
                  <a:gd name="T47" fmla="*/ 0 h 717"/>
                  <a:gd name="T48" fmla="*/ 0 w 627"/>
                  <a:gd name="T49" fmla="*/ 0 h 717"/>
                  <a:gd name="T50" fmla="*/ 0 w 627"/>
                  <a:gd name="T51" fmla="*/ 0 h 717"/>
                  <a:gd name="T52" fmla="*/ 0 w 627"/>
                  <a:gd name="T53" fmla="*/ 0 h 717"/>
                  <a:gd name="T54" fmla="*/ 0 w 627"/>
                  <a:gd name="T55" fmla="*/ 0 h 717"/>
                  <a:gd name="T56" fmla="*/ 0 w 627"/>
                  <a:gd name="T57" fmla="*/ 0 h 717"/>
                  <a:gd name="T58" fmla="*/ 0 w 627"/>
                  <a:gd name="T59" fmla="*/ 0 h 717"/>
                  <a:gd name="T60" fmla="*/ 0 w 627"/>
                  <a:gd name="T61" fmla="*/ 0 h 717"/>
                  <a:gd name="T62" fmla="*/ 0 w 627"/>
                  <a:gd name="T63" fmla="*/ 0 h 717"/>
                  <a:gd name="T64" fmla="*/ 0 w 627"/>
                  <a:gd name="T65" fmla="*/ 0 h 717"/>
                  <a:gd name="T66" fmla="*/ 0 w 627"/>
                  <a:gd name="T67" fmla="*/ 0 h 717"/>
                  <a:gd name="T68" fmla="*/ 0 w 627"/>
                  <a:gd name="T69" fmla="*/ 0 h 717"/>
                  <a:gd name="T70" fmla="*/ 0 w 627"/>
                  <a:gd name="T71" fmla="*/ 0 h 717"/>
                  <a:gd name="T72" fmla="*/ 0 w 627"/>
                  <a:gd name="T73" fmla="*/ 0 h 717"/>
                  <a:gd name="T74" fmla="*/ 0 w 627"/>
                  <a:gd name="T75" fmla="*/ 0 h 717"/>
                  <a:gd name="T76" fmla="*/ 0 w 627"/>
                  <a:gd name="T77" fmla="*/ 0 h 717"/>
                  <a:gd name="T78" fmla="*/ 0 w 627"/>
                  <a:gd name="T79" fmla="*/ 0 h 717"/>
                  <a:gd name="T80" fmla="*/ 0 w 627"/>
                  <a:gd name="T81" fmla="*/ 0 h 717"/>
                  <a:gd name="T82" fmla="*/ 0 w 627"/>
                  <a:gd name="T83" fmla="*/ 0 h 717"/>
                  <a:gd name="T84" fmla="*/ 0 w 627"/>
                  <a:gd name="T85" fmla="*/ 0 h 717"/>
                  <a:gd name="T86" fmla="*/ 0 w 627"/>
                  <a:gd name="T87" fmla="*/ 0 h 717"/>
                  <a:gd name="T88" fmla="*/ 0 w 627"/>
                  <a:gd name="T89" fmla="*/ 0 h 717"/>
                  <a:gd name="T90" fmla="*/ 0 w 627"/>
                  <a:gd name="T91" fmla="*/ 0 h 717"/>
                  <a:gd name="T92" fmla="*/ 0 w 627"/>
                  <a:gd name="T93" fmla="*/ 0 h 717"/>
                  <a:gd name="T94" fmla="*/ 0 w 627"/>
                  <a:gd name="T95" fmla="*/ 0 h 717"/>
                  <a:gd name="T96" fmla="*/ 0 w 627"/>
                  <a:gd name="T97" fmla="*/ 0 h 717"/>
                  <a:gd name="T98" fmla="*/ 0 w 627"/>
                  <a:gd name="T99" fmla="*/ 0 h 717"/>
                  <a:gd name="T100" fmla="*/ 0 w 627"/>
                  <a:gd name="T101" fmla="*/ 0 h 717"/>
                  <a:gd name="T102" fmla="*/ 0 w 627"/>
                  <a:gd name="T103" fmla="*/ 0 h 717"/>
                  <a:gd name="T104" fmla="*/ 0 w 627"/>
                  <a:gd name="T105" fmla="*/ 0 h 71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27"/>
                  <a:gd name="T160" fmla="*/ 0 h 717"/>
                  <a:gd name="T161" fmla="*/ 627 w 627"/>
                  <a:gd name="T162" fmla="*/ 717 h 71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27" h="717">
                    <a:moveTo>
                      <a:pt x="478" y="90"/>
                    </a:moveTo>
                    <a:lnTo>
                      <a:pt x="461" y="103"/>
                    </a:lnTo>
                    <a:lnTo>
                      <a:pt x="445" y="116"/>
                    </a:lnTo>
                    <a:lnTo>
                      <a:pt x="429" y="127"/>
                    </a:lnTo>
                    <a:lnTo>
                      <a:pt x="415" y="140"/>
                    </a:lnTo>
                    <a:lnTo>
                      <a:pt x="400" y="152"/>
                    </a:lnTo>
                    <a:lnTo>
                      <a:pt x="388" y="166"/>
                    </a:lnTo>
                    <a:lnTo>
                      <a:pt x="376" y="181"/>
                    </a:lnTo>
                    <a:lnTo>
                      <a:pt x="368" y="200"/>
                    </a:lnTo>
                    <a:lnTo>
                      <a:pt x="357" y="192"/>
                    </a:lnTo>
                    <a:lnTo>
                      <a:pt x="348" y="181"/>
                    </a:lnTo>
                    <a:lnTo>
                      <a:pt x="339" y="170"/>
                    </a:lnTo>
                    <a:lnTo>
                      <a:pt x="332" y="159"/>
                    </a:lnTo>
                    <a:lnTo>
                      <a:pt x="325" y="151"/>
                    </a:lnTo>
                    <a:lnTo>
                      <a:pt x="317" y="151"/>
                    </a:lnTo>
                    <a:lnTo>
                      <a:pt x="307" y="159"/>
                    </a:lnTo>
                    <a:lnTo>
                      <a:pt x="299" y="179"/>
                    </a:lnTo>
                    <a:lnTo>
                      <a:pt x="488" y="389"/>
                    </a:lnTo>
                    <a:lnTo>
                      <a:pt x="481" y="402"/>
                    </a:lnTo>
                    <a:lnTo>
                      <a:pt x="472" y="414"/>
                    </a:lnTo>
                    <a:lnTo>
                      <a:pt x="463" y="423"/>
                    </a:lnTo>
                    <a:lnTo>
                      <a:pt x="454" y="434"/>
                    </a:lnTo>
                    <a:lnTo>
                      <a:pt x="446" y="444"/>
                    </a:lnTo>
                    <a:lnTo>
                      <a:pt x="444" y="457"/>
                    </a:lnTo>
                    <a:lnTo>
                      <a:pt x="446" y="471"/>
                    </a:lnTo>
                    <a:lnTo>
                      <a:pt x="458" y="488"/>
                    </a:lnTo>
                    <a:lnTo>
                      <a:pt x="471" y="480"/>
                    </a:lnTo>
                    <a:lnTo>
                      <a:pt x="483" y="471"/>
                    </a:lnTo>
                    <a:lnTo>
                      <a:pt x="494" y="461"/>
                    </a:lnTo>
                    <a:lnTo>
                      <a:pt x="506" y="452"/>
                    </a:lnTo>
                    <a:lnTo>
                      <a:pt x="516" y="441"/>
                    </a:lnTo>
                    <a:lnTo>
                      <a:pt x="525" y="430"/>
                    </a:lnTo>
                    <a:lnTo>
                      <a:pt x="535" y="419"/>
                    </a:lnTo>
                    <a:lnTo>
                      <a:pt x="547" y="408"/>
                    </a:lnTo>
                    <a:lnTo>
                      <a:pt x="541" y="386"/>
                    </a:lnTo>
                    <a:lnTo>
                      <a:pt x="534" y="368"/>
                    </a:lnTo>
                    <a:lnTo>
                      <a:pt x="524" y="351"/>
                    </a:lnTo>
                    <a:lnTo>
                      <a:pt x="514" y="335"/>
                    </a:lnTo>
                    <a:lnTo>
                      <a:pt x="499" y="320"/>
                    </a:lnTo>
                    <a:lnTo>
                      <a:pt x="486" y="307"/>
                    </a:lnTo>
                    <a:lnTo>
                      <a:pt x="472" y="293"/>
                    </a:lnTo>
                    <a:lnTo>
                      <a:pt x="458" y="279"/>
                    </a:lnTo>
                    <a:lnTo>
                      <a:pt x="473" y="267"/>
                    </a:lnTo>
                    <a:lnTo>
                      <a:pt x="492" y="257"/>
                    </a:lnTo>
                    <a:lnTo>
                      <a:pt x="510" y="251"/>
                    </a:lnTo>
                    <a:lnTo>
                      <a:pt x="531" y="250"/>
                    </a:lnTo>
                    <a:lnTo>
                      <a:pt x="549" y="254"/>
                    </a:lnTo>
                    <a:lnTo>
                      <a:pt x="568" y="266"/>
                    </a:lnTo>
                    <a:lnTo>
                      <a:pt x="583" y="287"/>
                    </a:lnTo>
                    <a:lnTo>
                      <a:pt x="597" y="319"/>
                    </a:lnTo>
                    <a:lnTo>
                      <a:pt x="627" y="707"/>
                    </a:lnTo>
                    <a:lnTo>
                      <a:pt x="599" y="714"/>
                    </a:lnTo>
                    <a:lnTo>
                      <a:pt x="572" y="717"/>
                    </a:lnTo>
                    <a:lnTo>
                      <a:pt x="544" y="715"/>
                    </a:lnTo>
                    <a:lnTo>
                      <a:pt x="516" y="712"/>
                    </a:lnTo>
                    <a:lnTo>
                      <a:pt x="485" y="704"/>
                    </a:lnTo>
                    <a:lnTo>
                      <a:pt x="456" y="698"/>
                    </a:lnTo>
                    <a:lnTo>
                      <a:pt x="427" y="691"/>
                    </a:lnTo>
                    <a:lnTo>
                      <a:pt x="397" y="687"/>
                    </a:lnTo>
                    <a:lnTo>
                      <a:pt x="351" y="675"/>
                    </a:lnTo>
                    <a:lnTo>
                      <a:pt x="304" y="664"/>
                    </a:lnTo>
                    <a:lnTo>
                      <a:pt x="255" y="651"/>
                    </a:lnTo>
                    <a:lnTo>
                      <a:pt x="211" y="636"/>
                    </a:lnTo>
                    <a:lnTo>
                      <a:pt x="166" y="615"/>
                    </a:lnTo>
                    <a:lnTo>
                      <a:pt x="128" y="589"/>
                    </a:lnTo>
                    <a:lnTo>
                      <a:pt x="95" y="557"/>
                    </a:lnTo>
                    <a:lnTo>
                      <a:pt x="70" y="518"/>
                    </a:lnTo>
                    <a:lnTo>
                      <a:pt x="77" y="480"/>
                    </a:lnTo>
                    <a:lnTo>
                      <a:pt x="69" y="450"/>
                    </a:lnTo>
                    <a:lnTo>
                      <a:pt x="50" y="426"/>
                    </a:lnTo>
                    <a:lnTo>
                      <a:pt x="29" y="404"/>
                    </a:lnTo>
                    <a:lnTo>
                      <a:pt x="9" y="382"/>
                    </a:lnTo>
                    <a:lnTo>
                      <a:pt x="0" y="359"/>
                    </a:lnTo>
                    <a:lnTo>
                      <a:pt x="8" y="331"/>
                    </a:lnTo>
                    <a:lnTo>
                      <a:pt x="40" y="299"/>
                    </a:lnTo>
                    <a:lnTo>
                      <a:pt x="32" y="270"/>
                    </a:lnTo>
                    <a:lnTo>
                      <a:pt x="41" y="247"/>
                    </a:lnTo>
                    <a:lnTo>
                      <a:pt x="57" y="226"/>
                    </a:lnTo>
                    <a:lnTo>
                      <a:pt x="81" y="205"/>
                    </a:lnTo>
                    <a:lnTo>
                      <a:pt x="105" y="183"/>
                    </a:lnTo>
                    <a:lnTo>
                      <a:pt x="125" y="158"/>
                    </a:lnTo>
                    <a:lnTo>
                      <a:pt x="138" y="127"/>
                    </a:lnTo>
                    <a:lnTo>
                      <a:pt x="139" y="90"/>
                    </a:lnTo>
                    <a:lnTo>
                      <a:pt x="148" y="100"/>
                    </a:lnTo>
                    <a:lnTo>
                      <a:pt x="160" y="110"/>
                    </a:lnTo>
                    <a:lnTo>
                      <a:pt x="173" y="119"/>
                    </a:lnTo>
                    <a:lnTo>
                      <a:pt x="189" y="124"/>
                    </a:lnTo>
                    <a:lnTo>
                      <a:pt x="204" y="125"/>
                    </a:lnTo>
                    <a:lnTo>
                      <a:pt x="221" y="123"/>
                    </a:lnTo>
                    <a:lnTo>
                      <a:pt x="236" y="114"/>
                    </a:lnTo>
                    <a:lnTo>
                      <a:pt x="249" y="100"/>
                    </a:lnTo>
                    <a:lnTo>
                      <a:pt x="259" y="88"/>
                    </a:lnTo>
                    <a:lnTo>
                      <a:pt x="272" y="76"/>
                    </a:lnTo>
                    <a:lnTo>
                      <a:pt x="284" y="64"/>
                    </a:lnTo>
                    <a:lnTo>
                      <a:pt x="297" y="53"/>
                    </a:lnTo>
                    <a:lnTo>
                      <a:pt x="307" y="40"/>
                    </a:lnTo>
                    <a:lnTo>
                      <a:pt x="319" y="27"/>
                    </a:lnTo>
                    <a:lnTo>
                      <a:pt x="328" y="13"/>
                    </a:lnTo>
                    <a:lnTo>
                      <a:pt x="338" y="0"/>
                    </a:lnTo>
                    <a:lnTo>
                      <a:pt x="353" y="12"/>
                    </a:lnTo>
                    <a:lnTo>
                      <a:pt x="373" y="21"/>
                    </a:lnTo>
                    <a:lnTo>
                      <a:pt x="393" y="27"/>
                    </a:lnTo>
                    <a:lnTo>
                      <a:pt x="415" y="34"/>
                    </a:lnTo>
                    <a:lnTo>
                      <a:pt x="434" y="42"/>
                    </a:lnTo>
                    <a:lnTo>
                      <a:pt x="453" y="52"/>
                    </a:lnTo>
                    <a:lnTo>
                      <a:pt x="467" y="68"/>
                    </a:lnTo>
                    <a:lnTo>
                      <a:pt x="478" y="90"/>
                    </a:lnTo>
                    <a:close/>
                  </a:path>
                </a:pathLst>
              </a:custGeom>
              <a:solidFill>
                <a:srgbClr val="F2D8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4" name="Freeform 53"/>
              <p:cNvSpPr>
                <a:spLocks/>
              </p:cNvSpPr>
              <p:nvPr/>
            </p:nvSpPr>
            <p:spPr bwMode="auto">
              <a:xfrm>
                <a:off x="4140" y="1851"/>
                <a:ext cx="378" cy="344"/>
              </a:xfrm>
              <a:custGeom>
                <a:avLst/>
                <a:gdLst>
                  <a:gd name="T0" fmla="*/ 0 w 1509"/>
                  <a:gd name="T1" fmla="*/ 0 h 1373"/>
                  <a:gd name="T2" fmla="*/ 0 w 1509"/>
                  <a:gd name="T3" fmla="*/ 0 h 1373"/>
                  <a:gd name="T4" fmla="*/ 0 w 1509"/>
                  <a:gd name="T5" fmla="*/ 0 h 1373"/>
                  <a:gd name="T6" fmla="*/ 0 w 1509"/>
                  <a:gd name="T7" fmla="*/ 0 h 1373"/>
                  <a:gd name="T8" fmla="*/ 0 w 1509"/>
                  <a:gd name="T9" fmla="*/ 0 h 1373"/>
                  <a:gd name="T10" fmla="*/ 0 w 1509"/>
                  <a:gd name="T11" fmla="*/ 0 h 1373"/>
                  <a:gd name="T12" fmla="*/ 0 w 1509"/>
                  <a:gd name="T13" fmla="*/ 0 h 1373"/>
                  <a:gd name="T14" fmla="*/ 0 w 1509"/>
                  <a:gd name="T15" fmla="*/ 0 h 1373"/>
                  <a:gd name="T16" fmla="*/ 0 w 1509"/>
                  <a:gd name="T17" fmla="*/ 0 h 1373"/>
                  <a:gd name="T18" fmla="*/ 0 w 1509"/>
                  <a:gd name="T19" fmla="*/ 0 h 1373"/>
                  <a:gd name="T20" fmla="*/ 0 w 1509"/>
                  <a:gd name="T21" fmla="*/ 0 h 1373"/>
                  <a:gd name="T22" fmla="*/ 0 w 1509"/>
                  <a:gd name="T23" fmla="*/ 0 h 1373"/>
                  <a:gd name="T24" fmla="*/ 0 w 1509"/>
                  <a:gd name="T25" fmla="*/ 0 h 1373"/>
                  <a:gd name="T26" fmla="*/ 0 w 1509"/>
                  <a:gd name="T27" fmla="*/ 0 h 1373"/>
                  <a:gd name="T28" fmla="*/ 0 w 1509"/>
                  <a:gd name="T29" fmla="*/ 0 h 1373"/>
                  <a:gd name="T30" fmla="*/ 0 w 1509"/>
                  <a:gd name="T31" fmla="*/ 0 h 1373"/>
                  <a:gd name="T32" fmla="*/ 0 w 1509"/>
                  <a:gd name="T33" fmla="*/ 0 h 1373"/>
                  <a:gd name="T34" fmla="*/ 0 w 1509"/>
                  <a:gd name="T35" fmla="*/ 0 h 1373"/>
                  <a:gd name="T36" fmla="*/ 0 w 1509"/>
                  <a:gd name="T37" fmla="*/ 0 h 1373"/>
                  <a:gd name="T38" fmla="*/ 0 w 1509"/>
                  <a:gd name="T39" fmla="*/ 0 h 1373"/>
                  <a:gd name="T40" fmla="*/ 0 w 1509"/>
                  <a:gd name="T41" fmla="*/ 0 h 1373"/>
                  <a:gd name="T42" fmla="*/ 0 w 1509"/>
                  <a:gd name="T43" fmla="*/ 0 h 1373"/>
                  <a:gd name="T44" fmla="*/ 0 w 1509"/>
                  <a:gd name="T45" fmla="*/ 0 h 1373"/>
                  <a:gd name="T46" fmla="*/ 0 w 1509"/>
                  <a:gd name="T47" fmla="*/ 0 h 1373"/>
                  <a:gd name="T48" fmla="*/ 0 w 1509"/>
                  <a:gd name="T49" fmla="*/ 0 h 1373"/>
                  <a:gd name="T50" fmla="*/ 0 w 1509"/>
                  <a:gd name="T51" fmla="*/ 0 h 1373"/>
                  <a:gd name="T52" fmla="*/ 0 w 1509"/>
                  <a:gd name="T53" fmla="*/ 0 h 1373"/>
                  <a:gd name="T54" fmla="*/ 0 w 1509"/>
                  <a:gd name="T55" fmla="*/ 0 h 1373"/>
                  <a:gd name="T56" fmla="*/ 0 w 1509"/>
                  <a:gd name="T57" fmla="*/ 0 h 1373"/>
                  <a:gd name="T58" fmla="*/ 0 w 1509"/>
                  <a:gd name="T59" fmla="*/ 0 h 1373"/>
                  <a:gd name="T60" fmla="*/ 0 w 1509"/>
                  <a:gd name="T61" fmla="*/ 0 h 1373"/>
                  <a:gd name="T62" fmla="*/ 0 w 1509"/>
                  <a:gd name="T63" fmla="*/ 0 h 1373"/>
                  <a:gd name="T64" fmla="*/ 0 w 1509"/>
                  <a:gd name="T65" fmla="*/ 0 h 1373"/>
                  <a:gd name="T66" fmla="*/ 0 w 1509"/>
                  <a:gd name="T67" fmla="*/ 0 h 1373"/>
                  <a:gd name="T68" fmla="*/ 0 w 1509"/>
                  <a:gd name="T69" fmla="*/ 0 h 1373"/>
                  <a:gd name="T70" fmla="*/ 0 w 1509"/>
                  <a:gd name="T71" fmla="*/ 0 h 1373"/>
                  <a:gd name="T72" fmla="*/ 0 w 1509"/>
                  <a:gd name="T73" fmla="*/ 0 h 1373"/>
                  <a:gd name="T74" fmla="*/ 0 w 1509"/>
                  <a:gd name="T75" fmla="*/ 0 h 1373"/>
                  <a:gd name="T76" fmla="*/ 0 w 1509"/>
                  <a:gd name="T77" fmla="*/ 0 h 1373"/>
                  <a:gd name="T78" fmla="*/ 0 w 1509"/>
                  <a:gd name="T79" fmla="*/ 0 h 1373"/>
                  <a:gd name="T80" fmla="*/ 0 w 1509"/>
                  <a:gd name="T81" fmla="*/ 0 h 1373"/>
                  <a:gd name="T82" fmla="*/ 0 w 1509"/>
                  <a:gd name="T83" fmla="*/ 0 h 1373"/>
                  <a:gd name="T84" fmla="*/ 0 w 1509"/>
                  <a:gd name="T85" fmla="*/ 0 h 1373"/>
                  <a:gd name="T86" fmla="*/ 0 w 1509"/>
                  <a:gd name="T87" fmla="*/ 0 h 1373"/>
                  <a:gd name="T88" fmla="*/ 0 w 1509"/>
                  <a:gd name="T89" fmla="*/ 0 h 1373"/>
                  <a:gd name="T90" fmla="*/ 0 w 1509"/>
                  <a:gd name="T91" fmla="*/ 0 h 1373"/>
                  <a:gd name="T92" fmla="*/ 0 w 1509"/>
                  <a:gd name="T93" fmla="*/ 0 h 1373"/>
                  <a:gd name="T94" fmla="*/ 0 w 1509"/>
                  <a:gd name="T95" fmla="*/ 0 h 1373"/>
                  <a:gd name="T96" fmla="*/ 0 w 1509"/>
                  <a:gd name="T97" fmla="*/ 0 h 1373"/>
                  <a:gd name="T98" fmla="*/ 0 w 1509"/>
                  <a:gd name="T99" fmla="*/ 0 h 1373"/>
                  <a:gd name="T100" fmla="*/ 0 w 1509"/>
                  <a:gd name="T101" fmla="*/ 0 h 1373"/>
                  <a:gd name="T102" fmla="*/ 0 w 1509"/>
                  <a:gd name="T103" fmla="*/ 0 h 1373"/>
                  <a:gd name="T104" fmla="*/ 0 w 1509"/>
                  <a:gd name="T105" fmla="*/ 0 h 1373"/>
                  <a:gd name="T106" fmla="*/ 0 w 1509"/>
                  <a:gd name="T107" fmla="*/ 0 h 137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509"/>
                  <a:gd name="T163" fmla="*/ 0 h 1373"/>
                  <a:gd name="T164" fmla="*/ 1509 w 1509"/>
                  <a:gd name="T165" fmla="*/ 1373 h 137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509" h="1373">
                    <a:moveTo>
                      <a:pt x="1201" y="219"/>
                    </a:moveTo>
                    <a:lnTo>
                      <a:pt x="1240" y="206"/>
                    </a:lnTo>
                    <a:lnTo>
                      <a:pt x="1272" y="185"/>
                    </a:lnTo>
                    <a:lnTo>
                      <a:pt x="1298" y="155"/>
                    </a:lnTo>
                    <a:lnTo>
                      <a:pt x="1322" y="124"/>
                    </a:lnTo>
                    <a:lnTo>
                      <a:pt x="1343" y="89"/>
                    </a:lnTo>
                    <a:lnTo>
                      <a:pt x="1368" y="56"/>
                    </a:lnTo>
                    <a:lnTo>
                      <a:pt x="1395" y="24"/>
                    </a:lnTo>
                    <a:lnTo>
                      <a:pt x="1429" y="0"/>
                    </a:lnTo>
                    <a:lnTo>
                      <a:pt x="1417" y="39"/>
                    </a:lnTo>
                    <a:lnTo>
                      <a:pt x="1402" y="76"/>
                    </a:lnTo>
                    <a:lnTo>
                      <a:pt x="1382" y="112"/>
                    </a:lnTo>
                    <a:lnTo>
                      <a:pt x="1359" y="146"/>
                    </a:lnTo>
                    <a:lnTo>
                      <a:pt x="1333" y="177"/>
                    </a:lnTo>
                    <a:lnTo>
                      <a:pt x="1308" y="208"/>
                    </a:lnTo>
                    <a:lnTo>
                      <a:pt x="1282" y="239"/>
                    </a:lnTo>
                    <a:lnTo>
                      <a:pt x="1260" y="269"/>
                    </a:lnTo>
                    <a:lnTo>
                      <a:pt x="1260" y="276"/>
                    </a:lnTo>
                    <a:lnTo>
                      <a:pt x="1262" y="283"/>
                    </a:lnTo>
                    <a:lnTo>
                      <a:pt x="1266" y="289"/>
                    </a:lnTo>
                    <a:lnTo>
                      <a:pt x="1272" y="294"/>
                    </a:lnTo>
                    <a:lnTo>
                      <a:pt x="1278" y="297"/>
                    </a:lnTo>
                    <a:lnTo>
                      <a:pt x="1284" y="300"/>
                    </a:lnTo>
                    <a:lnTo>
                      <a:pt x="1292" y="300"/>
                    </a:lnTo>
                    <a:lnTo>
                      <a:pt x="1300" y="298"/>
                    </a:lnTo>
                    <a:lnTo>
                      <a:pt x="1509" y="279"/>
                    </a:lnTo>
                    <a:lnTo>
                      <a:pt x="1478" y="308"/>
                    </a:lnTo>
                    <a:lnTo>
                      <a:pt x="1439" y="326"/>
                    </a:lnTo>
                    <a:lnTo>
                      <a:pt x="1395" y="335"/>
                    </a:lnTo>
                    <a:lnTo>
                      <a:pt x="1351" y="344"/>
                    </a:lnTo>
                    <a:lnTo>
                      <a:pt x="1311" y="354"/>
                    </a:lnTo>
                    <a:lnTo>
                      <a:pt x="1281" y="372"/>
                    </a:lnTo>
                    <a:lnTo>
                      <a:pt x="1266" y="402"/>
                    </a:lnTo>
                    <a:lnTo>
                      <a:pt x="1270" y="448"/>
                    </a:lnTo>
                    <a:lnTo>
                      <a:pt x="1420" y="488"/>
                    </a:lnTo>
                    <a:lnTo>
                      <a:pt x="1348" y="487"/>
                    </a:lnTo>
                    <a:lnTo>
                      <a:pt x="1279" y="495"/>
                    </a:lnTo>
                    <a:lnTo>
                      <a:pt x="1211" y="509"/>
                    </a:lnTo>
                    <a:lnTo>
                      <a:pt x="1147" y="532"/>
                    </a:lnTo>
                    <a:lnTo>
                      <a:pt x="1084" y="561"/>
                    </a:lnTo>
                    <a:lnTo>
                      <a:pt x="1026" y="599"/>
                    </a:lnTo>
                    <a:lnTo>
                      <a:pt x="972" y="643"/>
                    </a:lnTo>
                    <a:lnTo>
                      <a:pt x="922" y="697"/>
                    </a:lnTo>
                    <a:lnTo>
                      <a:pt x="861" y="781"/>
                    </a:lnTo>
                    <a:lnTo>
                      <a:pt x="801" y="870"/>
                    </a:lnTo>
                    <a:lnTo>
                      <a:pt x="738" y="959"/>
                    </a:lnTo>
                    <a:lnTo>
                      <a:pt x="673" y="1047"/>
                    </a:lnTo>
                    <a:lnTo>
                      <a:pt x="602" y="1129"/>
                    </a:lnTo>
                    <a:lnTo>
                      <a:pt x="525" y="1205"/>
                    </a:lnTo>
                    <a:lnTo>
                      <a:pt x="439" y="1270"/>
                    </a:lnTo>
                    <a:lnTo>
                      <a:pt x="345" y="1323"/>
                    </a:lnTo>
                    <a:lnTo>
                      <a:pt x="332" y="1323"/>
                    </a:lnTo>
                    <a:lnTo>
                      <a:pt x="319" y="1323"/>
                    </a:lnTo>
                    <a:lnTo>
                      <a:pt x="304" y="1323"/>
                    </a:lnTo>
                    <a:lnTo>
                      <a:pt x="289" y="1326"/>
                    </a:lnTo>
                    <a:lnTo>
                      <a:pt x="273" y="1327"/>
                    </a:lnTo>
                    <a:lnTo>
                      <a:pt x="259" y="1331"/>
                    </a:lnTo>
                    <a:lnTo>
                      <a:pt x="246" y="1336"/>
                    </a:lnTo>
                    <a:lnTo>
                      <a:pt x="235" y="1344"/>
                    </a:lnTo>
                    <a:lnTo>
                      <a:pt x="16" y="1373"/>
                    </a:lnTo>
                    <a:lnTo>
                      <a:pt x="4" y="1340"/>
                    </a:lnTo>
                    <a:lnTo>
                      <a:pt x="0" y="1307"/>
                    </a:lnTo>
                    <a:lnTo>
                      <a:pt x="0" y="1276"/>
                    </a:lnTo>
                    <a:lnTo>
                      <a:pt x="5" y="1245"/>
                    </a:lnTo>
                    <a:lnTo>
                      <a:pt x="11" y="1214"/>
                    </a:lnTo>
                    <a:lnTo>
                      <a:pt x="18" y="1184"/>
                    </a:lnTo>
                    <a:lnTo>
                      <a:pt x="24" y="1154"/>
                    </a:lnTo>
                    <a:lnTo>
                      <a:pt x="26" y="1125"/>
                    </a:lnTo>
                    <a:lnTo>
                      <a:pt x="69" y="1125"/>
                    </a:lnTo>
                    <a:lnTo>
                      <a:pt x="113" y="1123"/>
                    </a:lnTo>
                    <a:lnTo>
                      <a:pt x="155" y="1117"/>
                    </a:lnTo>
                    <a:lnTo>
                      <a:pt x="198" y="1111"/>
                    </a:lnTo>
                    <a:lnTo>
                      <a:pt x="240" y="1101"/>
                    </a:lnTo>
                    <a:lnTo>
                      <a:pt x="281" y="1091"/>
                    </a:lnTo>
                    <a:lnTo>
                      <a:pt x="322" y="1083"/>
                    </a:lnTo>
                    <a:lnTo>
                      <a:pt x="364" y="1075"/>
                    </a:lnTo>
                    <a:lnTo>
                      <a:pt x="922" y="468"/>
                    </a:lnTo>
                    <a:lnTo>
                      <a:pt x="922" y="424"/>
                    </a:lnTo>
                    <a:lnTo>
                      <a:pt x="923" y="379"/>
                    </a:lnTo>
                    <a:lnTo>
                      <a:pt x="923" y="331"/>
                    </a:lnTo>
                    <a:lnTo>
                      <a:pt x="925" y="284"/>
                    </a:lnTo>
                    <a:lnTo>
                      <a:pt x="925" y="237"/>
                    </a:lnTo>
                    <a:lnTo>
                      <a:pt x="925" y="192"/>
                    </a:lnTo>
                    <a:lnTo>
                      <a:pt x="924" y="149"/>
                    </a:lnTo>
                    <a:lnTo>
                      <a:pt x="922" y="110"/>
                    </a:lnTo>
                    <a:lnTo>
                      <a:pt x="939" y="127"/>
                    </a:lnTo>
                    <a:lnTo>
                      <a:pt x="951" y="150"/>
                    </a:lnTo>
                    <a:lnTo>
                      <a:pt x="958" y="175"/>
                    </a:lnTo>
                    <a:lnTo>
                      <a:pt x="965" y="202"/>
                    </a:lnTo>
                    <a:lnTo>
                      <a:pt x="972" y="227"/>
                    </a:lnTo>
                    <a:lnTo>
                      <a:pt x="984" y="250"/>
                    </a:lnTo>
                    <a:lnTo>
                      <a:pt x="1002" y="267"/>
                    </a:lnTo>
                    <a:lnTo>
                      <a:pt x="1031" y="279"/>
                    </a:lnTo>
                    <a:lnTo>
                      <a:pt x="1060" y="253"/>
                    </a:lnTo>
                    <a:lnTo>
                      <a:pt x="1081" y="223"/>
                    </a:lnTo>
                    <a:lnTo>
                      <a:pt x="1098" y="188"/>
                    </a:lnTo>
                    <a:lnTo>
                      <a:pt x="1112" y="151"/>
                    </a:lnTo>
                    <a:lnTo>
                      <a:pt x="1122" y="112"/>
                    </a:lnTo>
                    <a:lnTo>
                      <a:pt x="1135" y="73"/>
                    </a:lnTo>
                    <a:lnTo>
                      <a:pt x="1150" y="35"/>
                    </a:lnTo>
                    <a:lnTo>
                      <a:pt x="1170" y="0"/>
                    </a:lnTo>
                    <a:lnTo>
                      <a:pt x="1178" y="24"/>
                    </a:lnTo>
                    <a:lnTo>
                      <a:pt x="1183" y="51"/>
                    </a:lnTo>
                    <a:lnTo>
                      <a:pt x="1184" y="82"/>
                    </a:lnTo>
                    <a:lnTo>
                      <a:pt x="1185" y="113"/>
                    </a:lnTo>
                    <a:lnTo>
                      <a:pt x="1185" y="142"/>
                    </a:lnTo>
                    <a:lnTo>
                      <a:pt x="1186" y="172"/>
                    </a:lnTo>
                    <a:lnTo>
                      <a:pt x="1191" y="197"/>
                    </a:lnTo>
                    <a:lnTo>
                      <a:pt x="1201" y="219"/>
                    </a:lnTo>
                    <a:close/>
                  </a:path>
                </a:pathLst>
              </a:custGeom>
              <a:solidFill>
                <a:srgbClr val="F2D8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5" name="Freeform 54"/>
              <p:cNvSpPr>
                <a:spLocks/>
              </p:cNvSpPr>
              <p:nvPr/>
            </p:nvSpPr>
            <p:spPr bwMode="auto">
              <a:xfrm>
                <a:off x="4152" y="1879"/>
                <a:ext cx="12" cy="10"/>
              </a:xfrm>
              <a:custGeom>
                <a:avLst/>
                <a:gdLst>
                  <a:gd name="T0" fmla="*/ 0 w 50"/>
                  <a:gd name="T1" fmla="*/ 0 h 40"/>
                  <a:gd name="T2" fmla="*/ 0 w 50"/>
                  <a:gd name="T3" fmla="*/ 0 h 40"/>
                  <a:gd name="T4" fmla="*/ 0 w 50"/>
                  <a:gd name="T5" fmla="*/ 0 h 40"/>
                  <a:gd name="T6" fmla="*/ 0 w 50"/>
                  <a:gd name="T7" fmla="*/ 0 h 40"/>
                  <a:gd name="T8" fmla="*/ 0 w 50"/>
                  <a:gd name="T9" fmla="*/ 0 h 40"/>
                  <a:gd name="T10" fmla="*/ 0 w 50"/>
                  <a:gd name="T11" fmla="*/ 0 h 40"/>
                  <a:gd name="T12" fmla="*/ 0 w 50"/>
                  <a:gd name="T13" fmla="*/ 0 h 40"/>
                  <a:gd name="T14" fmla="*/ 0 w 50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0"/>
                  <a:gd name="T25" fmla="*/ 0 h 40"/>
                  <a:gd name="T26" fmla="*/ 50 w 50"/>
                  <a:gd name="T27" fmla="*/ 40 h 4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0" h="40">
                    <a:moveTo>
                      <a:pt x="50" y="19"/>
                    </a:moveTo>
                    <a:lnTo>
                      <a:pt x="44" y="21"/>
                    </a:lnTo>
                    <a:lnTo>
                      <a:pt x="42" y="29"/>
                    </a:lnTo>
                    <a:lnTo>
                      <a:pt x="41" y="36"/>
                    </a:lnTo>
                    <a:lnTo>
                      <a:pt x="41" y="40"/>
                    </a:lnTo>
                    <a:lnTo>
                      <a:pt x="0" y="19"/>
                    </a:lnTo>
                    <a:lnTo>
                      <a:pt x="21" y="0"/>
                    </a:lnTo>
                    <a:lnTo>
                      <a:pt x="50" y="19"/>
                    </a:lnTo>
                    <a:close/>
                  </a:path>
                </a:pathLst>
              </a:custGeom>
              <a:solidFill>
                <a:srgbClr val="00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6" name="Freeform 55"/>
              <p:cNvSpPr>
                <a:spLocks/>
              </p:cNvSpPr>
              <p:nvPr/>
            </p:nvSpPr>
            <p:spPr bwMode="auto">
              <a:xfrm>
                <a:off x="3985" y="1897"/>
                <a:ext cx="33" cy="17"/>
              </a:xfrm>
              <a:custGeom>
                <a:avLst/>
                <a:gdLst>
                  <a:gd name="T0" fmla="*/ 0 w 129"/>
                  <a:gd name="T1" fmla="*/ 0 h 68"/>
                  <a:gd name="T2" fmla="*/ 0 w 129"/>
                  <a:gd name="T3" fmla="*/ 0 h 68"/>
                  <a:gd name="T4" fmla="*/ 0 w 129"/>
                  <a:gd name="T5" fmla="*/ 0 h 68"/>
                  <a:gd name="T6" fmla="*/ 0 w 129"/>
                  <a:gd name="T7" fmla="*/ 0 h 68"/>
                  <a:gd name="T8" fmla="*/ 0 w 129"/>
                  <a:gd name="T9" fmla="*/ 0 h 68"/>
                  <a:gd name="T10" fmla="*/ 0 w 129"/>
                  <a:gd name="T11" fmla="*/ 0 h 68"/>
                  <a:gd name="T12" fmla="*/ 0 w 129"/>
                  <a:gd name="T13" fmla="*/ 0 h 68"/>
                  <a:gd name="T14" fmla="*/ 0 w 129"/>
                  <a:gd name="T15" fmla="*/ 0 h 68"/>
                  <a:gd name="T16" fmla="*/ 0 w 129"/>
                  <a:gd name="T17" fmla="*/ 0 h 68"/>
                  <a:gd name="T18" fmla="*/ 0 w 129"/>
                  <a:gd name="T19" fmla="*/ 0 h 68"/>
                  <a:gd name="T20" fmla="*/ 0 w 129"/>
                  <a:gd name="T21" fmla="*/ 0 h 68"/>
                  <a:gd name="T22" fmla="*/ 0 w 129"/>
                  <a:gd name="T23" fmla="*/ 0 h 68"/>
                  <a:gd name="T24" fmla="*/ 0 w 129"/>
                  <a:gd name="T25" fmla="*/ 0 h 68"/>
                  <a:gd name="T26" fmla="*/ 0 w 129"/>
                  <a:gd name="T27" fmla="*/ 0 h 68"/>
                  <a:gd name="T28" fmla="*/ 0 w 129"/>
                  <a:gd name="T29" fmla="*/ 0 h 68"/>
                  <a:gd name="T30" fmla="*/ 0 w 129"/>
                  <a:gd name="T31" fmla="*/ 0 h 68"/>
                  <a:gd name="T32" fmla="*/ 0 w 129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9"/>
                  <a:gd name="T52" fmla="*/ 0 h 68"/>
                  <a:gd name="T53" fmla="*/ 129 w 129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9" h="68">
                    <a:moveTo>
                      <a:pt x="129" y="5"/>
                    </a:moveTo>
                    <a:lnTo>
                      <a:pt x="113" y="14"/>
                    </a:lnTo>
                    <a:lnTo>
                      <a:pt x="100" y="26"/>
                    </a:lnTo>
                    <a:lnTo>
                      <a:pt x="86" y="37"/>
                    </a:lnTo>
                    <a:lnTo>
                      <a:pt x="72" y="49"/>
                    </a:lnTo>
                    <a:lnTo>
                      <a:pt x="56" y="59"/>
                    </a:lnTo>
                    <a:lnTo>
                      <a:pt x="39" y="66"/>
                    </a:lnTo>
                    <a:lnTo>
                      <a:pt x="20" y="68"/>
                    </a:lnTo>
                    <a:lnTo>
                      <a:pt x="0" y="65"/>
                    </a:lnTo>
                    <a:lnTo>
                      <a:pt x="11" y="52"/>
                    </a:lnTo>
                    <a:lnTo>
                      <a:pt x="26" y="40"/>
                    </a:lnTo>
                    <a:lnTo>
                      <a:pt x="43" y="27"/>
                    </a:lnTo>
                    <a:lnTo>
                      <a:pt x="60" y="16"/>
                    </a:lnTo>
                    <a:lnTo>
                      <a:pt x="77" y="7"/>
                    </a:lnTo>
                    <a:lnTo>
                      <a:pt x="96" y="2"/>
                    </a:lnTo>
                    <a:lnTo>
                      <a:pt x="112" y="0"/>
                    </a:lnTo>
                    <a:lnTo>
                      <a:pt x="12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7" name="Freeform 56"/>
              <p:cNvSpPr>
                <a:spLocks/>
              </p:cNvSpPr>
              <p:nvPr/>
            </p:nvSpPr>
            <p:spPr bwMode="auto">
              <a:xfrm>
                <a:off x="4065" y="1901"/>
                <a:ext cx="51" cy="44"/>
              </a:xfrm>
              <a:custGeom>
                <a:avLst/>
                <a:gdLst>
                  <a:gd name="T0" fmla="*/ 0 w 205"/>
                  <a:gd name="T1" fmla="*/ 0 h 176"/>
                  <a:gd name="T2" fmla="*/ 0 w 205"/>
                  <a:gd name="T3" fmla="*/ 0 h 176"/>
                  <a:gd name="T4" fmla="*/ 0 w 205"/>
                  <a:gd name="T5" fmla="*/ 0 h 176"/>
                  <a:gd name="T6" fmla="*/ 0 w 205"/>
                  <a:gd name="T7" fmla="*/ 0 h 176"/>
                  <a:gd name="T8" fmla="*/ 0 w 205"/>
                  <a:gd name="T9" fmla="*/ 0 h 176"/>
                  <a:gd name="T10" fmla="*/ 0 w 205"/>
                  <a:gd name="T11" fmla="*/ 0 h 176"/>
                  <a:gd name="T12" fmla="*/ 0 w 205"/>
                  <a:gd name="T13" fmla="*/ 0 h 176"/>
                  <a:gd name="T14" fmla="*/ 0 w 205"/>
                  <a:gd name="T15" fmla="*/ 0 h 176"/>
                  <a:gd name="T16" fmla="*/ 0 w 205"/>
                  <a:gd name="T17" fmla="*/ 0 h 176"/>
                  <a:gd name="T18" fmla="*/ 0 w 205"/>
                  <a:gd name="T19" fmla="*/ 0 h 176"/>
                  <a:gd name="T20" fmla="*/ 0 w 205"/>
                  <a:gd name="T21" fmla="*/ 0 h 176"/>
                  <a:gd name="T22" fmla="*/ 0 w 205"/>
                  <a:gd name="T23" fmla="*/ 0 h 176"/>
                  <a:gd name="T24" fmla="*/ 0 w 205"/>
                  <a:gd name="T25" fmla="*/ 0 h 176"/>
                  <a:gd name="T26" fmla="*/ 0 w 205"/>
                  <a:gd name="T27" fmla="*/ 0 h 176"/>
                  <a:gd name="T28" fmla="*/ 0 w 205"/>
                  <a:gd name="T29" fmla="*/ 0 h 176"/>
                  <a:gd name="T30" fmla="*/ 0 w 205"/>
                  <a:gd name="T31" fmla="*/ 0 h 176"/>
                  <a:gd name="T32" fmla="*/ 0 w 205"/>
                  <a:gd name="T33" fmla="*/ 0 h 176"/>
                  <a:gd name="T34" fmla="*/ 0 w 205"/>
                  <a:gd name="T35" fmla="*/ 0 h 176"/>
                  <a:gd name="T36" fmla="*/ 0 w 205"/>
                  <a:gd name="T37" fmla="*/ 0 h 176"/>
                  <a:gd name="T38" fmla="*/ 0 w 205"/>
                  <a:gd name="T39" fmla="*/ 0 h 176"/>
                  <a:gd name="T40" fmla="*/ 0 w 205"/>
                  <a:gd name="T41" fmla="*/ 0 h 176"/>
                  <a:gd name="T42" fmla="*/ 0 w 205"/>
                  <a:gd name="T43" fmla="*/ 0 h 176"/>
                  <a:gd name="T44" fmla="*/ 0 w 205"/>
                  <a:gd name="T45" fmla="*/ 0 h 176"/>
                  <a:gd name="T46" fmla="*/ 0 w 205"/>
                  <a:gd name="T47" fmla="*/ 0 h 176"/>
                  <a:gd name="T48" fmla="*/ 0 w 205"/>
                  <a:gd name="T49" fmla="*/ 0 h 176"/>
                  <a:gd name="T50" fmla="*/ 0 w 205"/>
                  <a:gd name="T51" fmla="*/ 0 h 176"/>
                  <a:gd name="T52" fmla="*/ 0 w 205"/>
                  <a:gd name="T53" fmla="*/ 0 h 176"/>
                  <a:gd name="T54" fmla="*/ 0 w 205"/>
                  <a:gd name="T55" fmla="*/ 0 h 176"/>
                  <a:gd name="T56" fmla="*/ 0 w 205"/>
                  <a:gd name="T57" fmla="*/ 0 h 176"/>
                  <a:gd name="T58" fmla="*/ 0 w 205"/>
                  <a:gd name="T59" fmla="*/ 0 h 176"/>
                  <a:gd name="T60" fmla="*/ 0 w 205"/>
                  <a:gd name="T61" fmla="*/ 0 h 176"/>
                  <a:gd name="T62" fmla="*/ 0 w 205"/>
                  <a:gd name="T63" fmla="*/ 0 h 176"/>
                  <a:gd name="T64" fmla="*/ 0 w 205"/>
                  <a:gd name="T65" fmla="*/ 0 h 1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5"/>
                  <a:gd name="T100" fmla="*/ 0 h 176"/>
                  <a:gd name="T101" fmla="*/ 205 w 205"/>
                  <a:gd name="T102" fmla="*/ 176 h 17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5" h="176">
                    <a:moveTo>
                      <a:pt x="200" y="2"/>
                    </a:moveTo>
                    <a:lnTo>
                      <a:pt x="204" y="19"/>
                    </a:lnTo>
                    <a:lnTo>
                      <a:pt x="205" y="37"/>
                    </a:lnTo>
                    <a:lnTo>
                      <a:pt x="203" y="53"/>
                    </a:lnTo>
                    <a:lnTo>
                      <a:pt x="199" y="69"/>
                    </a:lnTo>
                    <a:lnTo>
                      <a:pt x="192" y="84"/>
                    </a:lnTo>
                    <a:lnTo>
                      <a:pt x="185" y="99"/>
                    </a:lnTo>
                    <a:lnTo>
                      <a:pt x="176" y="115"/>
                    </a:lnTo>
                    <a:lnTo>
                      <a:pt x="169" y="131"/>
                    </a:lnTo>
                    <a:lnTo>
                      <a:pt x="152" y="141"/>
                    </a:lnTo>
                    <a:lnTo>
                      <a:pt x="135" y="151"/>
                    </a:lnTo>
                    <a:lnTo>
                      <a:pt x="115" y="160"/>
                    </a:lnTo>
                    <a:lnTo>
                      <a:pt x="97" y="169"/>
                    </a:lnTo>
                    <a:lnTo>
                      <a:pt x="75" y="173"/>
                    </a:lnTo>
                    <a:lnTo>
                      <a:pt x="53" y="176"/>
                    </a:lnTo>
                    <a:lnTo>
                      <a:pt x="32" y="175"/>
                    </a:lnTo>
                    <a:lnTo>
                      <a:pt x="10" y="171"/>
                    </a:lnTo>
                    <a:lnTo>
                      <a:pt x="1" y="159"/>
                    </a:lnTo>
                    <a:lnTo>
                      <a:pt x="0" y="149"/>
                    </a:lnTo>
                    <a:lnTo>
                      <a:pt x="2" y="138"/>
                    </a:lnTo>
                    <a:lnTo>
                      <a:pt x="9" y="129"/>
                    </a:lnTo>
                    <a:lnTo>
                      <a:pt x="15" y="118"/>
                    </a:lnTo>
                    <a:lnTo>
                      <a:pt x="23" y="107"/>
                    </a:lnTo>
                    <a:lnTo>
                      <a:pt x="28" y="94"/>
                    </a:lnTo>
                    <a:lnTo>
                      <a:pt x="31" y="81"/>
                    </a:lnTo>
                    <a:lnTo>
                      <a:pt x="46" y="65"/>
                    </a:lnTo>
                    <a:lnTo>
                      <a:pt x="63" y="50"/>
                    </a:lnTo>
                    <a:lnTo>
                      <a:pt x="82" y="33"/>
                    </a:lnTo>
                    <a:lnTo>
                      <a:pt x="103" y="21"/>
                    </a:lnTo>
                    <a:lnTo>
                      <a:pt x="125" y="10"/>
                    </a:lnTo>
                    <a:lnTo>
                      <a:pt x="148" y="3"/>
                    </a:lnTo>
                    <a:lnTo>
                      <a:pt x="173" y="0"/>
                    </a:lnTo>
                    <a:lnTo>
                      <a:pt x="20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8" name="Freeform 57"/>
              <p:cNvSpPr>
                <a:spLocks/>
              </p:cNvSpPr>
              <p:nvPr/>
            </p:nvSpPr>
            <p:spPr bwMode="auto">
              <a:xfrm>
                <a:off x="4092" y="1911"/>
                <a:ext cx="11" cy="15"/>
              </a:xfrm>
              <a:custGeom>
                <a:avLst/>
                <a:gdLst>
                  <a:gd name="T0" fmla="*/ 0 w 45"/>
                  <a:gd name="T1" fmla="*/ 0 h 59"/>
                  <a:gd name="T2" fmla="*/ 0 w 45"/>
                  <a:gd name="T3" fmla="*/ 0 h 59"/>
                  <a:gd name="T4" fmla="*/ 0 w 45"/>
                  <a:gd name="T5" fmla="*/ 0 h 59"/>
                  <a:gd name="T6" fmla="*/ 0 w 45"/>
                  <a:gd name="T7" fmla="*/ 0 h 59"/>
                  <a:gd name="T8" fmla="*/ 0 w 45"/>
                  <a:gd name="T9" fmla="*/ 0 h 59"/>
                  <a:gd name="T10" fmla="*/ 0 w 45"/>
                  <a:gd name="T11" fmla="*/ 0 h 59"/>
                  <a:gd name="T12" fmla="*/ 0 w 45"/>
                  <a:gd name="T13" fmla="*/ 0 h 59"/>
                  <a:gd name="T14" fmla="*/ 0 w 45"/>
                  <a:gd name="T15" fmla="*/ 0 h 59"/>
                  <a:gd name="T16" fmla="*/ 0 w 45"/>
                  <a:gd name="T17" fmla="*/ 0 h 59"/>
                  <a:gd name="T18" fmla="*/ 0 w 45"/>
                  <a:gd name="T19" fmla="*/ 0 h 59"/>
                  <a:gd name="T20" fmla="*/ 0 w 45"/>
                  <a:gd name="T21" fmla="*/ 0 h 59"/>
                  <a:gd name="T22" fmla="*/ 0 w 45"/>
                  <a:gd name="T23" fmla="*/ 0 h 59"/>
                  <a:gd name="T24" fmla="*/ 0 w 45"/>
                  <a:gd name="T25" fmla="*/ 0 h 59"/>
                  <a:gd name="T26" fmla="*/ 0 w 45"/>
                  <a:gd name="T27" fmla="*/ 0 h 59"/>
                  <a:gd name="T28" fmla="*/ 0 w 45"/>
                  <a:gd name="T29" fmla="*/ 0 h 59"/>
                  <a:gd name="T30" fmla="*/ 0 w 45"/>
                  <a:gd name="T31" fmla="*/ 0 h 59"/>
                  <a:gd name="T32" fmla="*/ 0 w 45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59"/>
                  <a:gd name="T53" fmla="*/ 45 w 4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59">
                    <a:moveTo>
                      <a:pt x="21" y="59"/>
                    </a:moveTo>
                    <a:lnTo>
                      <a:pt x="6" y="48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5" y="18"/>
                    </a:lnTo>
                    <a:lnTo>
                      <a:pt x="13" y="10"/>
                    </a:lnTo>
                    <a:lnTo>
                      <a:pt x="22" y="4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44" y="6"/>
                    </a:lnTo>
                    <a:lnTo>
                      <a:pt x="45" y="14"/>
                    </a:lnTo>
                    <a:lnTo>
                      <a:pt x="44" y="22"/>
                    </a:lnTo>
                    <a:lnTo>
                      <a:pt x="43" y="29"/>
                    </a:lnTo>
                    <a:lnTo>
                      <a:pt x="39" y="37"/>
                    </a:lnTo>
                    <a:lnTo>
                      <a:pt x="33" y="44"/>
                    </a:lnTo>
                    <a:lnTo>
                      <a:pt x="27" y="52"/>
                    </a:lnTo>
                    <a:lnTo>
                      <a:pt x="21" y="59"/>
                    </a:lnTo>
                    <a:close/>
                  </a:path>
                </a:pathLst>
              </a:custGeom>
              <a:solidFill>
                <a:srgbClr val="00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9" name="Freeform 58"/>
              <p:cNvSpPr>
                <a:spLocks/>
              </p:cNvSpPr>
              <p:nvPr/>
            </p:nvSpPr>
            <p:spPr bwMode="auto">
              <a:xfrm>
                <a:off x="4080" y="1921"/>
                <a:ext cx="12" cy="12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50"/>
                  <a:gd name="T35" fmla="*/ 50 w 50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50">
                    <a:moveTo>
                      <a:pt x="50" y="40"/>
                    </a:moveTo>
                    <a:lnTo>
                      <a:pt x="48" y="42"/>
                    </a:lnTo>
                    <a:lnTo>
                      <a:pt x="42" y="44"/>
                    </a:lnTo>
                    <a:lnTo>
                      <a:pt x="36" y="46"/>
                    </a:lnTo>
                    <a:lnTo>
                      <a:pt x="28" y="48"/>
                    </a:lnTo>
                    <a:lnTo>
                      <a:pt x="19" y="48"/>
                    </a:lnTo>
                    <a:lnTo>
                      <a:pt x="11" y="49"/>
                    </a:lnTo>
                    <a:lnTo>
                      <a:pt x="4" y="49"/>
                    </a:lnTo>
                    <a:lnTo>
                      <a:pt x="0" y="50"/>
                    </a:lnTo>
                    <a:lnTo>
                      <a:pt x="20" y="0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0" name="Freeform 59"/>
              <p:cNvSpPr>
                <a:spLocks/>
              </p:cNvSpPr>
              <p:nvPr/>
            </p:nvSpPr>
            <p:spPr bwMode="auto">
              <a:xfrm>
                <a:off x="4155" y="1971"/>
                <a:ext cx="22" cy="15"/>
              </a:xfrm>
              <a:custGeom>
                <a:avLst/>
                <a:gdLst>
                  <a:gd name="T0" fmla="*/ 0 w 90"/>
                  <a:gd name="T1" fmla="*/ 0 h 61"/>
                  <a:gd name="T2" fmla="*/ 0 w 90"/>
                  <a:gd name="T3" fmla="*/ 0 h 61"/>
                  <a:gd name="T4" fmla="*/ 0 w 90"/>
                  <a:gd name="T5" fmla="*/ 0 h 61"/>
                  <a:gd name="T6" fmla="*/ 0 w 90"/>
                  <a:gd name="T7" fmla="*/ 0 h 61"/>
                  <a:gd name="T8" fmla="*/ 0 w 90"/>
                  <a:gd name="T9" fmla="*/ 0 h 61"/>
                  <a:gd name="T10" fmla="*/ 0 w 90"/>
                  <a:gd name="T11" fmla="*/ 0 h 61"/>
                  <a:gd name="T12" fmla="*/ 0 w 90"/>
                  <a:gd name="T13" fmla="*/ 0 h 61"/>
                  <a:gd name="T14" fmla="*/ 0 w 90"/>
                  <a:gd name="T15" fmla="*/ 0 h 61"/>
                  <a:gd name="T16" fmla="*/ 0 w 90"/>
                  <a:gd name="T17" fmla="*/ 0 h 61"/>
                  <a:gd name="T18" fmla="*/ 0 w 90"/>
                  <a:gd name="T19" fmla="*/ 0 h 61"/>
                  <a:gd name="T20" fmla="*/ 0 w 90"/>
                  <a:gd name="T21" fmla="*/ 0 h 61"/>
                  <a:gd name="T22" fmla="*/ 0 w 90"/>
                  <a:gd name="T23" fmla="*/ 0 h 61"/>
                  <a:gd name="T24" fmla="*/ 0 w 90"/>
                  <a:gd name="T25" fmla="*/ 0 h 61"/>
                  <a:gd name="T26" fmla="*/ 0 w 90"/>
                  <a:gd name="T27" fmla="*/ 0 h 61"/>
                  <a:gd name="T28" fmla="*/ 0 w 90"/>
                  <a:gd name="T29" fmla="*/ 0 h 61"/>
                  <a:gd name="T30" fmla="*/ 0 w 90"/>
                  <a:gd name="T31" fmla="*/ 0 h 61"/>
                  <a:gd name="T32" fmla="*/ 0 w 90"/>
                  <a:gd name="T33" fmla="*/ 0 h 61"/>
                  <a:gd name="T34" fmla="*/ 0 w 90"/>
                  <a:gd name="T35" fmla="*/ 0 h 61"/>
                  <a:gd name="T36" fmla="*/ 0 w 90"/>
                  <a:gd name="T37" fmla="*/ 0 h 61"/>
                  <a:gd name="T38" fmla="*/ 0 w 90"/>
                  <a:gd name="T39" fmla="*/ 0 h 61"/>
                  <a:gd name="T40" fmla="*/ 0 w 90"/>
                  <a:gd name="T41" fmla="*/ 0 h 61"/>
                  <a:gd name="T42" fmla="*/ 0 w 90"/>
                  <a:gd name="T43" fmla="*/ 0 h 61"/>
                  <a:gd name="T44" fmla="*/ 0 w 90"/>
                  <a:gd name="T45" fmla="*/ 0 h 61"/>
                  <a:gd name="T46" fmla="*/ 0 w 90"/>
                  <a:gd name="T47" fmla="*/ 0 h 61"/>
                  <a:gd name="T48" fmla="*/ 0 w 90"/>
                  <a:gd name="T49" fmla="*/ 0 h 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0"/>
                  <a:gd name="T76" fmla="*/ 0 h 61"/>
                  <a:gd name="T77" fmla="*/ 90 w 90"/>
                  <a:gd name="T78" fmla="*/ 61 h 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0" h="61">
                    <a:moveTo>
                      <a:pt x="89" y="11"/>
                    </a:moveTo>
                    <a:lnTo>
                      <a:pt x="90" y="18"/>
                    </a:lnTo>
                    <a:lnTo>
                      <a:pt x="89" y="25"/>
                    </a:lnTo>
                    <a:lnTo>
                      <a:pt x="86" y="32"/>
                    </a:lnTo>
                    <a:lnTo>
                      <a:pt x="80" y="39"/>
                    </a:lnTo>
                    <a:lnTo>
                      <a:pt x="73" y="45"/>
                    </a:lnTo>
                    <a:lnTo>
                      <a:pt x="64" y="51"/>
                    </a:lnTo>
                    <a:lnTo>
                      <a:pt x="56" y="56"/>
                    </a:lnTo>
                    <a:lnTo>
                      <a:pt x="49" y="61"/>
                    </a:lnTo>
                    <a:lnTo>
                      <a:pt x="37" y="60"/>
                    </a:lnTo>
                    <a:lnTo>
                      <a:pt x="28" y="60"/>
                    </a:lnTo>
                    <a:lnTo>
                      <a:pt x="20" y="59"/>
                    </a:lnTo>
                    <a:lnTo>
                      <a:pt x="13" y="57"/>
                    </a:lnTo>
                    <a:lnTo>
                      <a:pt x="7" y="53"/>
                    </a:lnTo>
                    <a:lnTo>
                      <a:pt x="3" y="48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10" y="29"/>
                    </a:lnTo>
                    <a:lnTo>
                      <a:pt x="20" y="23"/>
                    </a:lnTo>
                    <a:lnTo>
                      <a:pt x="30" y="16"/>
                    </a:lnTo>
                    <a:lnTo>
                      <a:pt x="40" y="9"/>
                    </a:lnTo>
                    <a:lnTo>
                      <a:pt x="50" y="3"/>
                    </a:lnTo>
                    <a:lnTo>
                      <a:pt x="61" y="0"/>
                    </a:lnTo>
                    <a:lnTo>
                      <a:pt x="74" y="3"/>
                    </a:lnTo>
                    <a:lnTo>
                      <a:pt x="8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1" name="Freeform 60"/>
              <p:cNvSpPr>
                <a:spLocks/>
              </p:cNvSpPr>
              <p:nvPr/>
            </p:nvSpPr>
            <p:spPr bwMode="auto">
              <a:xfrm>
                <a:off x="4154" y="1975"/>
                <a:ext cx="122" cy="145"/>
              </a:xfrm>
              <a:custGeom>
                <a:avLst/>
                <a:gdLst>
                  <a:gd name="T0" fmla="*/ 0 w 490"/>
                  <a:gd name="T1" fmla="*/ 0 h 580"/>
                  <a:gd name="T2" fmla="*/ 0 w 490"/>
                  <a:gd name="T3" fmla="*/ 0 h 580"/>
                  <a:gd name="T4" fmla="*/ 0 w 490"/>
                  <a:gd name="T5" fmla="*/ 0 h 580"/>
                  <a:gd name="T6" fmla="*/ 0 w 490"/>
                  <a:gd name="T7" fmla="*/ 0 h 580"/>
                  <a:gd name="T8" fmla="*/ 0 w 490"/>
                  <a:gd name="T9" fmla="*/ 0 h 580"/>
                  <a:gd name="T10" fmla="*/ 0 w 490"/>
                  <a:gd name="T11" fmla="*/ 0 h 580"/>
                  <a:gd name="T12" fmla="*/ 0 w 490"/>
                  <a:gd name="T13" fmla="*/ 0 h 580"/>
                  <a:gd name="T14" fmla="*/ 0 w 490"/>
                  <a:gd name="T15" fmla="*/ 0 h 580"/>
                  <a:gd name="T16" fmla="*/ 0 w 490"/>
                  <a:gd name="T17" fmla="*/ 0 h 580"/>
                  <a:gd name="T18" fmla="*/ 0 w 490"/>
                  <a:gd name="T19" fmla="*/ 0 h 580"/>
                  <a:gd name="T20" fmla="*/ 0 w 490"/>
                  <a:gd name="T21" fmla="*/ 0 h 580"/>
                  <a:gd name="T22" fmla="*/ 0 w 490"/>
                  <a:gd name="T23" fmla="*/ 0 h 580"/>
                  <a:gd name="T24" fmla="*/ 0 w 490"/>
                  <a:gd name="T25" fmla="*/ 0 h 580"/>
                  <a:gd name="T26" fmla="*/ 0 w 490"/>
                  <a:gd name="T27" fmla="*/ 0 h 580"/>
                  <a:gd name="T28" fmla="*/ 0 w 490"/>
                  <a:gd name="T29" fmla="*/ 0 h 580"/>
                  <a:gd name="T30" fmla="*/ 0 w 490"/>
                  <a:gd name="T31" fmla="*/ 0 h 580"/>
                  <a:gd name="T32" fmla="*/ 0 w 490"/>
                  <a:gd name="T33" fmla="*/ 0 h 580"/>
                  <a:gd name="T34" fmla="*/ 0 w 490"/>
                  <a:gd name="T35" fmla="*/ 0 h 580"/>
                  <a:gd name="T36" fmla="*/ 0 w 490"/>
                  <a:gd name="T37" fmla="*/ 0 h 580"/>
                  <a:gd name="T38" fmla="*/ 0 w 490"/>
                  <a:gd name="T39" fmla="*/ 0 h 580"/>
                  <a:gd name="T40" fmla="*/ 0 w 490"/>
                  <a:gd name="T41" fmla="*/ 0 h 580"/>
                  <a:gd name="T42" fmla="*/ 0 w 490"/>
                  <a:gd name="T43" fmla="*/ 0 h 580"/>
                  <a:gd name="T44" fmla="*/ 0 w 490"/>
                  <a:gd name="T45" fmla="*/ 0 h 580"/>
                  <a:gd name="T46" fmla="*/ 0 w 490"/>
                  <a:gd name="T47" fmla="*/ 0 h 580"/>
                  <a:gd name="T48" fmla="*/ 0 w 490"/>
                  <a:gd name="T49" fmla="*/ 0 h 580"/>
                  <a:gd name="T50" fmla="*/ 0 w 490"/>
                  <a:gd name="T51" fmla="*/ 0 h 580"/>
                  <a:gd name="T52" fmla="*/ 0 w 490"/>
                  <a:gd name="T53" fmla="*/ 0 h 580"/>
                  <a:gd name="T54" fmla="*/ 0 w 490"/>
                  <a:gd name="T55" fmla="*/ 0 h 580"/>
                  <a:gd name="T56" fmla="*/ 0 w 490"/>
                  <a:gd name="T57" fmla="*/ 0 h 580"/>
                  <a:gd name="T58" fmla="*/ 0 w 490"/>
                  <a:gd name="T59" fmla="*/ 0 h 580"/>
                  <a:gd name="T60" fmla="*/ 0 w 490"/>
                  <a:gd name="T61" fmla="*/ 0 h 580"/>
                  <a:gd name="T62" fmla="*/ 0 w 490"/>
                  <a:gd name="T63" fmla="*/ 0 h 580"/>
                  <a:gd name="T64" fmla="*/ 0 w 490"/>
                  <a:gd name="T65" fmla="*/ 0 h 580"/>
                  <a:gd name="T66" fmla="*/ 0 w 490"/>
                  <a:gd name="T67" fmla="*/ 0 h 580"/>
                  <a:gd name="T68" fmla="*/ 0 w 490"/>
                  <a:gd name="T69" fmla="*/ 0 h 580"/>
                  <a:gd name="T70" fmla="*/ 0 w 490"/>
                  <a:gd name="T71" fmla="*/ 0 h 580"/>
                  <a:gd name="T72" fmla="*/ 0 w 490"/>
                  <a:gd name="T73" fmla="*/ 0 h 580"/>
                  <a:gd name="T74" fmla="*/ 0 w 490"/>
                  <a:gd name="T75" fmla="*/ 0 h 580"/>
                  <a:gd name="T76" fmla="*/ 0 w 490"/>
                  <a:gd name="T77" fmla="*/ 0 h 580"/>
                  <a:gd name="T78" fmla="*/ 0 w 490"/>
                  <a:gd name="T79" fmla="*/ 0 h 580"/>
                  <a:gd name="T80" fmla="*/ 0 w 490"/>
                  <a:gd name="T81" fmla="*/ 0 h 580"/>
                  <a:gd name="T82" fmla="*/ 0 w 490"/>
                  <a:gd name="T83" fmla="*/ 0 h 580"/>
                  <a:gd name="T84" fmla="*/ 0 w 490"/>
                  <a:gd name="T85" fmla="*/ 0 h 580"/>
                  <a:gd name="T86" fmla="*/ 0 w 490"/>
                  <a:gd name="T87" fmla="*/ 0 h 580"/>
                  <a:gd name="T88" fmla="*/ 0 w 490"/>
                  <a:gd name="T89" fmla="*/ 0 h 580"/>
                  <a:gd name="T90" fmla="*/ 0 w 490"/>
                  <a:gd name="T91" fmla="*/ 0 h 580"/>
                  <a:gd name="T92" fmla="*/ 0 w 490"/>
                  <a:gd name="T93" fmla="*/ 0 h 580"/>
                  <a:gd name="T94" fmla="*/ 0 w 490"/>
                  <a:gd name="T95" fmla="*/ 0 h 580"/>
                  <a:gd name="T96" fmla="*/ 0 w 490"/>
                  <a:gd name="T97" fmla="*/ 0 h 580"/>
                  <a:gd name="T98" fmla="*/ 0 w 490"/>
                  <a:gd name="T99" fmla="*/ 0 h 580"/>
                  <a:gd name="T100" fmla="*/ 0 w 490"/>
                  <a:gd name="T101" fmla="*/ 0 h 580"/>
                  <a:gd name="T102" fmla="*/ 0 w 490"/>
                  <a:gd name="T103" fmla="*/ 0 h 580"/>
                  <a:gd name="T104" fmla="*/ 0 w 490"/>
                  <a:gd name="T105" fmla="*/ 0 h 580"/>
                  <a:gd name="T106" fmla="*/ 0 w 490"/>
                  <a:gd name="T107" fmla="*/ 0 h 580"/>
                  <a:gd name="T108" fmla="*/ 0 w 490"/>
                  <a:gd name="T109" fmla="*/ 0 h 580"/>
                  <a:gd name="T110" fmla="*/ 0 w 490"/>
                  <a:gd name="T111" fmla="*/ 0 h 580"/>
                  <a:gd name="T112" fmla="*/ 0 w 490"/>
                  <a:gd name="T113" fmla="*/ 0 h 58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90"/>
                  <a:gd name="T172" fmla="*/ 0 h 580"/>
                  <a:gd name="T173" fmla="*/ 490 w 490"/>
                  <a:gd name="T174" fmla="*/ 580 h 58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90" h="580">
                    <a:moveTo>
                      <a:pt x="390" y="32"/>
                    </a:moveTo>
                    <a:lnTo>
                      <a:pt x="392" y="69"/>
                    </a:lnTo>
                    <a:lnTo>
                      <a:pt x="397" y="106"/>
                    </a:lnTo>
                    <a:lnTo>
                      <a:pt x="406" y="142"/>
                    </a:lnTo>
                    <a:lnTo>
                      <a:pt x="418" y="178"/>
                    </a:lnTo>
                    <a:lnTo>
                      <a:pt x="432" y="211"/>
                    </a:lnTo>
                    <a:lnTo>
                      <a:pt x="449" y="244"/>
                    </a:lnTo>
                    <a:lnTo>
                      <a:pt x="467" y="273"/>
                    </a:lnTo>
                    <a:lnTo>
                      <a:pt x="490" y="301"/>
                    </a:lnTo>
                    <a:lnTo>
                      <a:pt x="480" y="315"/>
                    </a:lnTo>
                    <a:lnTo>
                      <a:pt x="470" y="332"/>
                    </a:lnTo>
                    <a:lnTo>
                      <a:pt x="457" y="348"/>
                    </a:lnTo>
                    <a:lnTo>
                      <a:pt x="443" y="365"/>
                    </a:lnTo>
                    <a:lnTo>
                      <a:pt x="426" y="382"/>
                    </a:lnTo>
                    <a:lnTo>
                      <a:pt x="411" y="399"/>
                    </a:lnTo>
                    <a:lnTo>
                      <a:pt x="395" y="414"/>
                    </a:lnTo>
                    <a:lnTo>
                      <a:pt x="381" y="430"/>
                    </a:lnTo>
                    <a:lnTo>
                      <a:pt x="351" y="401"/>
                    </a:lnTo>
                    <a:lnTo>
                      <a:pt x="362" y="389"/>
                    </a:lnTo>
                    <a:lnTo>
                      <a:pt x="376" y="377"/>
                    </a:lnTo>
                    <a:lnTo>
                      <a:pt x="390" y="365"/>
                    </a:lnTo>
                    <a:lnTo>
                      <a:pt x="406" y="354"/>
                    </a:lnTo>
                    <a:lnTo>
                      <a:pt x="416" y="341"/>
                    </a:lnTo>
                    <a:lnTo>
                      <a:pt x="426" y="328"/>
                    </a:lnTo>
                    <a:lnTo>
                      <a:pt x="431" y="314"/>
                    </a:lnTo>
                    <a:lnTo>
                      <a:pt x="431" y="301"/>
                    </a:lnTo>
                    <a:lnTo>
                      <a:pt x="418" y="292"/>
                    </a:lnTo>
                    <a:lnTo>
                      <a:pt x="406" y="285"/>
                    </a:lnTo>
                    <a:lnTo>
                      <a:pt x="393" y="282"/>
                    </a:lnTo>
                    <a:lnTo>
                      <a:pt x="381" y="282"/>
                    </a:lnTo>
                    <a:lnTo>
                      <a:pt x="368" y="282"/>
                    </a:lnTo>
                    <a:lnTo>
                      <a:pt x="355" y="284"/>
                    </a:lnTo>
                    <a:lnTo>
                      <a:pt x="342" y="287"/>
                    </a:lnTo>
                    <a:lnTo>
                      <a:pt x="331" y="292"/>
                    </a:lnTo>
                    <a:lnTo>
                      <a:pt x="315" y="273"/>
                    </a:lnTo>
                    <a:lnTo>
                      <a:pt x="304" y="254"/>
                    </a:lnTo>
                    <a:lnTo>
                      <a:pt x="295" y="232"/>
                    </a:lnTo>
                    <a:lnTo>
                      <a:pt x="290" y="210"/>
                    </a:lnTo>
                    <a:lnTo>
                      <a:pt x="282" y="190"/>
                    </a:lnTo>
                    <a:lnTo>
                      <a:pt x="273" y="172"/>
                    </a:lnTo>
                    <a:lnTo>
                      <a:pt x="259" y="158"/>
                    </a:lnTo>
                    <a:lnTo>
                      <a:pt x="242" y="152"/>
                    </a:lnTo>
                    <a:lnTo>
                      <a:pt x="228" y="171"/>
                    </a:lnTo>
                    <a:lnTo>
                      <a:pt x="218" y="194"/>
                    </a:lnTo>
                    <a:lnTo>
                      <a:pt x="209" y="218"/>
                    </a:lnTo>
                    <a:lnTo>
                      <a:pt x="204" y="244"/>
                    </a:lnTo>
                    <a:lnTo>
                      <a:pt x="197" y="270"/>
                    </a:lnTo>
                    <a:lnTo>
                      <a:pt x="193" y="297"/>
                    </a:lnTo>
                    <a:lnTo>
                      <a:pt x="188" y="324"/>
                    </a:lnTo>
                    <a:lnTo>
                      <a:pt x="182" y="351"/>
                    </a:lnTo>
                    <a:lnTo>
                      <a:pt x="163" y="358"/>
                    </a:lnTo>
                    <a:lnTo>
                      <a:pt x="144" y="365"/>
                    </a:lnTo>
                    <a:lnTo>
                      <a:pt x="126" y="373"/>
                    </a:lnTo>
                    <a:lnTo>
                      <a:pt x="107" y="380"/>
                    </a:lnTo>
                    <a:lnTo>
                      <a:pt x="88" y="387"/>
                    </a:lnTo>
                    <a:lnTo>
                      <a:pt x="69" y="396"/>
                    </a:lnTo>
                    <a:lnTo>
                      <a:pt x="51" y="402"/>
                    </a:lnTo>
                    <a:lnTo>
                      <a:pt x="33" y="411"/>
                    </a:lnTo>
                    <a:lnTo>
                      <a:pt x="44" y="428"/>
                    </a:lnTo>
                    <a:lnTo>
                      <a:pt x="66" y="443"/>
                    </a:lnTo>
                    <a:lnTo>
                      <a:pt x="90" y="454"/>
                    </a:lnTo>
                    <a:lnTo>
                      <a:pt x="116" y="466"/>
                    </a:lnTo>
                    <a:lnTo>
                      <a:pt x="137" y="479"/>
                    </a:lnTo>
                    <a:lnTo>
                      <a:pt x="152" y="499"/>
                    </a:lnTo>
                    <a:lnTo>
                      <a:pt x="154" y="524"/>
                    </a:lnTo>
                    <a:lnTo>
                      <a:pt x="142" y="561"/>
                    </a:lnTo>
                    <a:lnTo>
                      <a:pt x="129" y="564"/>
                    </a:lnTo>
                    <a:lnTo>
                      <a:pt x="117" y="567"/>
                    </a:lnTo>
                    <a:lnTo>
                      <a:pt x="103" y="570"/>
                    </a:lnTo>
                    <a:lnTo>
                      <a:pt x="90" y="574"/>
                    </a:lnTo>
                    <a:lnTo>
                      <a:pt x="75" y="576"/>
                    </a:lnTo>
                    <a:lnTo>
                      <a:pt x="61" y="578"/>
                    </a:lnTo>
                    <a:lnTo>
                      <a:pt x="47" y="579"/>
                    </a:lnTo>
                    <a:lnTo>
                      <a:pt x="33" y="580"/>
                    </a:lnTo>
                    <a:lnTo>
                      <a:pt x="37" y="564"/>
                    </a:lnTo>
                    <a:lnTo>
                      <a:pt x="38" y="551"/>
                    </a:lnTo>
                    <a:lnTo>
                      <a:pt x="36" y="538"/>
                    </a:lnTo>
                    <a:lnTo>
                      <a:pt x="33" y="527"/>
                    </a:lnTo>
                    <a:lnTo>
                      <a:pt x="25" y="516"/>
                    </a:lnTo>
                    <a:lnTo>
                      <a:pt x="18" y="506"/>
                    </a:lnTo>
                    <a:lnTo>
                      <a:pt x="10" y="497"/>
                    </a:lnTo>
                    <a:lnTo>
                      <a:pt x="3" y="490"/>
                    </a:lnTo>
                    <a:lnTo>
                      <a:pt x="2" y="457"/>
                    </a:lnTo>
                    <a:lnTo>
                      <a:pt x="1" y="425"/>
                    </a:lnTo>
                    <a:lnTo>
                      <a:pt x="0" y="389"/>
                    </a:lnTo>
                    <a:lnTo>
                      <a:pt x="0" y="354"/>
                    </a:lnTo>
                    <a:lnTo>
                      <a:pt x="0" y="318"/>
                    </a:lnTo>
                    <a:lnTo>
                      <a:pt x="2" y="282"/>
                    </a:lnTo>
                    <a:lnTo>
                      <a:pt x="5" y="246"/>
                    </a:lnTo>
                    <a:lnTo>
                      <a:pt x="13" y="212"/>
                    </a:lnTo>
                    <a:lnTo>
                      <a:pt x="35" y="216"/>
                    </a:lnTo>
                    <a:lnTo>
                      <a:pt x="59" y="220"/>
                    </a:lnTo>
                    <a:lnTo>
                      <a:pt x="81" y="223"/>
                    </a:lnTo>
                    <a:lnTo>
                      <a:pt x="105" y="226"/>
                    </a:lnTo>
                    <a:lnTo>
                      <a:pt x="128" y="226"/>
                    </a:lnTo>
                    <a:lnTo>
                      <a:pt x="151" y="225"/>
                    </a:lnTo>
                    <a:lnTo>
                      <a:pt x="171" y="220"/>
                    </a:lnTo>
                    <a:lnTo>
                      <a:pt x="192" y="212"/>
                    </a:lnTo>
                    <a:lnTo>
                      <a:pt x="215" y="184"/>
                    </a:lnTo>
                    <a:lnTo>
                      <a:pt x="222" y="149"/>
                    </a:lnTo>
                    <a:lnTo>
                      <a:pt x="220" y="110"/>
                    </a:lnTo>
                    <a:lnTo>
                      <a:pt x="217" y="74"/>
                    </a:lnTo>
                    <a:lnTo>
                      <a:pt x="217" y="39"/>
                    </a:lnTo>
                    <a:lnTo>
                      <a:pt x="229" y="14"/>
                    </a:lnTo>
                    <a:lnTo>
                      <a:pt x="257" y="0"/>
                    </a:lnTo>
                    <a:lnTo>
                      <a:pt x="311" y="3"/>
                    </a:lnTo>
                    <a:lnTo>
                      <a:pt x="322" y="7"/>
                    </a:lnTo>
                    <a:lnTo>
                      <a:pt x="334" y="10"/>
                    </a:lnTo>
                    <a:lnTo>
                      <a:pt x="346" y="10"/>
                    </a:lnTo>
                    <a:lnTo>
                      <a:pt x="358" y="10"/>
                    </a:lnTo>
                    <a:lnTo>
                      <a:pt x="368" y="10"/>
                    </a:lnTo>
                    <a:lnTo>
                      <a:pt x="377" y="13"/>
                    </a:lnTo>
                    <a:lnTo>
                      <a:pt x="384" y="19"/>
                    </a:lnTo>
                    <a:lnTo>
                      <a:pt x="390" y="32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61"/>
              <p:cNvSpPr>
                <a:spLocks/>
              </p:cNvSpPr>
              <p:nvPr/>
            </p:nvSpPr>
            <p:spPr bwMode="auto">
              <a:xfrm>
                <a:off x="4018" y="1986"/>
                <a:ext cx="82" cy="110"/>
              </a:xfrm>
              <a:custGeom>
                <a:avLst/>
                <a:gdLst>
                  <a:gd name="T0" fmla="*/ 0 w 331"/>
                  <a:gd name="T1" fmla="*/ 0 h 442"/>
                  <a:gd name="T2" fmla="*/ 0 w 331"/>
                  <a:gd name="T3" fmla="*/ 0 h 442"/>
                  <a:gd name="T4" fmla="*/ 0 w 331"/>
                  <a:gd name="T5" fmla="*/ 0 h 442"/>
                  <a:gd name="T6" fmla="*/ 0 w 331"/>
                  <a:gd name="T7" fmla="*/ 0 h 442"/>
                  <a:gd name="T8" fmla="*/ 0 w 331"/>
                  <a:gd name="T9" fmla="*/ 0 h 442"/>
                  <a:gd name="T10" fmla="*/ 0 w 331"/>
                  <a:gd name="T11" fmla="*/ 0 h 442"/>
                  <a:gd name="T12" fmla="*/ 0 w 331"/>
                  <a:gd name="T13" fmla="*/ 0 h 442"/>
                  <a:gd name="T14" fmla="*/ 0 w 331"/>
                  <a:gd name="T15" fmla="*/ 0 h 442"/>
                  <a:gd name="T16" fmla="*/ 0 w 331"/>
                  <a:gd name="T17" fmla="*/ 0 h 442"/>
                  <a:gd name="T18" fmla="*/ 0 w 331"/>
                  <a:gd name="T19" fmla="*/ 0 h 442"/>
                  <a:gd name="T20" fmla="*/ 0 w 331"/>
                  <a:gd name="T21" fmla="*/ 0 h 442"/>
                  <a:gd name="T22" fmla="*/ 0 w 331"/>
                  <a:gd name="T23" fmla="*/ 0 h 442"/>
                  <a:gd name="T24" fmla="*/ 0 w 331"/>
                  <a:gd name="T25" fmla="*/ 0 h 442"/>
                  <a:gd name="T26" fmla="*/ 0 w 331"/>
                  <a:gd name="T27" fmla="*/ 0 h 442"/>
                  <a:gd name="T28" fmla="*/ 0 w 331"/>
                  <a:gd name="T29" fmla="*/ 0 h 442"/>
                  <a:gd name="T30" fmla="*/ 0 w 331"/>
                  <a:gd name="T31" fmla="*/ 0 h 442"/>
                  <a:gd name="T32" fmla="*/ 0 w 331"/>
                  <a:gd name="T33" fmla="*/ 0 h 442"/>
                  <a:gd name="T34" fmla="*/ 0 w 331"/>
                  <a:gd name="T35" fmla="*/ 0 h 442"/>
                  <a:gd name="T36" fmla="*/ 0 w 331"/>
                  <a:gd name="T37" fmla="*/ 0 h 442"/>
                  <a:gd name="T38" fmla="*/ 0 w 331"/>
                  <a:gd name="T39" fmla="*/ 0 h 442"/>
                  <a:gd name="T40" fmla="*/ 0 w 331"/>
                  <a:gd name="T41" fmla="*/ 0 h 442"/>
                  <a:gd name="T42" fmla="*/ 0 w 331"/>
                  <a:gd name="T43" fmla="*/ 0 h 442"/>
                  <a:gd name="T44" fmla="*/ 0 w 331"/>
                  <a:gd name="T45" fmla="*/ 0 h 442"/>
                  <a:gd name="T46" fmla="*/ 0 w 331"/>
                  <a:gd name="T47" fmla="*/ 0 h 442"/>
                  <a:gd name="T48" fmla="*/ 0 w 331"/>
                  <a:gd name="T49" fmla="*/ 0 h 442"/>
                  <a:gd name="T50" fmla="*/ 0 w 331"/>
                  <a:gd name="T51" fmla="*/ 0 h 442"/>
                  <a:gd name="T52" fmla="*/ 0 w 331"/>
                  <a:gd name="T53" fmla="*/ 0 h 442"/>
                  <a:gd name="T54" fmla="*/ 0 w 331"/>
                  <a:gd name="T55" fmla="*/ 0 h 442"/>
                  <a:gd name="T56" fmla="*/ 0 w 331"/>
                  <a:gd name="T57" fmla="*/ 0 h 442"/>
                  <a:gd name="T58" fmla="*/ 0 w 331"/>
                  <a:gd name="T59" fmla="*/ 0 h 442"/>
                  <a:gd name="T60" fmla="*/ 0 w 331"/>
                  <a:gd name="T61" fmla="*/ 0 h 442"/>
                  <a:gd name="T62" fmla="*/ 0 w 331"/>
                  <a:gd name="T63" fmla="*/ 0 h 442"/>
                  <a:gd name="T64" fmla="*/ 0 w 331"/>
                  <a:gd name="T65" fmla="*/ 0 h 442"/>
                  <a:gd name="T66" fmla="*/ 0 w 331"/>
                  <a:gd name="T67" fmla="*/ 0 h 442"/>
                  <a:gd name="T68" fmla="*/ 0 w 331"/>
                  <a:gd name="T69" fmla="*/ 0 h 442"/>
                  <a:gd name="T70" fmla="*/ 0 w 331"/>
                  <a:gd name="T71" fmla="*/ 0 h 442"/>
                  <a:gd name="T72" fmla="*/ 0 w 331"/>
                  <a:gd name="T73" fmla="*/ 0 h 442"/>
                  <a:gd name="T74" fmla="*/ 0 w 331"/>
                  <a:gd name="T75" fmla="*/ 0 h 442"/>
                  <a:gd name="T76" fmla="*/ 0 w 331"/>
                  <a:gd name="T77" fmla="*/ 0 h 442"/>
                  <a:gd name="T78" fmla="*/ 0 w 331"/>
                  <a:gd name="T79" fmla="*/ 0 h 442"/>
                  <a:gd name="T80" fmla="*/ 0 w 331"/>
                  <a:gd name="T81" fmla="*/ 0 h 442"/>
                  <a:gd name="T82" fmla="*/ 0 w 331"/>
                  <a:gd name="T83" fmla="*/ 0 h 442"/>
                  <a:gd name="T84" fmla="*/ 0 w 331"/>
                  <a:gd name="T85" fmla="*/ 0 h 442"/>
                  <a:gd name="T86" fmla="*/ 0 w 331"/>
                  <a:gd name="T87" fmla="*/ 0 h 442"/>
                  <a:gd name="T88" fmla="*/ 0 w 331"/>
                  <a:gd name="T89" fmla="*/ 0 h 442"/>
                  <a:gd name="T90" fmla="*/ 0 w 331"/>
                  <a:gd name="T91" fmla="*/ 0 h 442"/>
                  <a:gd name="T92" fmla="*/ 0 w 331"/>
                  <a:gd name="T93" fmla="*/ 0 h 442"/>
                  <a:gd name="T94" fmla="*/ 0 w 331"/>
                  <a:gd name="T95" fmla="*/ 0 h 442"/>
                  <a:gd name="T96" fmla="*/ 0 w 331"/>
                  <a:gd name="T97" fmla="*/ 0 h 442"/>
                  <a:gd name="T98" fmla="*/ 0 w 331"/>
                  <a:gd name="T99" fmla="*/ 0 h 442"/>
                  <a:gd name="T100" fmla="*/ 0 w 331"/>
                  <a:gd name="T101" fmla="*/ 0 h 442"/>
                  <a:gd name="T102" fmla="*/ 0 w 331"/>
                  <a:gd name="T103" fmla="*/ 0 h 442"/>
                  <a:gd name="T104" fmla="*/ 0 w 331"/>
                  <a:gd name="T105" fmla="*/ 0 h 442"/>
                  <a:gd name="T106" fmla="*/ 0 w 331"/>
                  <a:gd name="T107" fmla="*/ 0 h 442"/>
                  <a:gd name="T108" fmla="*/ 0 w 331"/>
                  <a:gd name="T109" fmla="*/ 0 h 442"/>
                  <a:gd name="T110" fmla="*/ 0 w 331"/>
                  <a:gd name="T111" fmla="*/ 0 h 442"/>
                  <a:gd name="T112" fmla="*/ 0 w 331"/>
                  <a:gd name="T113" fmla="*/ 0 h 442"/>
                  <a:gd name="T114" fmla="*/ 0 w 331"/>
                  <a:gd name="T115" fmla="*/ 0 h 442"/>
                  <a:gd name="T116" fmla="*/ 0 w 331"/>
                  <a:gd name="T117" fmla="*/ 0 h 442"/>
                  <a:gd name="T118" fmla="*/ 0 w 331"/>
                  <a:gd name="T119" fmla="*/ 0 h 4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1"/>
                  <a:gd name="T181" fmla="*/ 0 h 442"/>
                  <a:gd name="T182" fmla="*/ 331 w 331"/>
                  <a:gd name="T183" fmla="*/ 442 h 4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1" h="442">
                    <a:moveTo>
                      <a:pt x="239" y="88"/>
                    </a:moveTo>
                    <a:lnTo>
                      <a:pt x="245" y="96"/>
                    </a:lnTo>
                    <a:lnTo>
                      <a:pt x="250" y="107"/>
                    </a:lnTo>
                    <a:lnTo>
                      <a:pt x="252" y="120"/>
                    </a:lnTo>
                    <a:lnTo>
                      <a:pt x="254" y="133"/>
                    </a:lnTo>
                    <a:lnTo>
                      <a:pt x="253" y="145"/>
                    </a:lnTo>
                    <a:lnTo>
                      <a:pt x="253" y="158"/>
                    </a:lnTo>
                    <a:lnTo>
                      <a:pt x="251" y="168"/>
                    </a:lnTo>
                    <a:lnTo>
                      <a:pt x="249" y="178"/>
                    </a:lnTo>
                    <a:lnTo>
                      <a:pt x="241" y="181"/>
                    </a:lnTo>
                    <a:lnTo>
                      <a:pt x="234" y="185"/>
                    </a:lnTo>
                    <a:lnTo>
                      <a:pt x="227" y="188"/>
                    </a:lnTo>
                    <a:lnTo>
                      <a:pt x="221" y="192"/>
                    </a:lnTo>
                    <a:lnTo>
                      <a:pt x="214" y="195"/>
                    </a:lnTo>
                    <a:lnTo>
                      <a:pt x="208" y="200"/>
                    </a:lnTo>
                    <a:lnTo>
                      <a:pt x="202" y="203"/>
                    </a:lnTo>
                    <a:lnTo>
                      <a:pt x="199" y="207"/>
                    </a:lnTo>
                    <a:lnTo>
                      <a:pt x="205" y="229"/>
                    </a:lnTo>
                    <a:lnTo>
                      <a:pt x="220" y="242"/>
                    </a:lnTo>
                    <a:lnTo>
                      <a:pt x="236" y="246"/>
                    </a:lnTo>
                    <a:lnTo>
                      <a:pt x="256" y="248"/>
                    </a:lnTo>
                    <a:lnTo>
                      <a:pt x="276" y="248"/>
                    </a:lnTo>
                    <a:lnTo>
                      <a:pt x="297" y="252"/>
                    </a:lnTo>
                    <a:lnTo>
                      <a:pt x="314" y="264"/>
                    </a:lnTo>
                    <a:lnTo>
                      <a:pt x="329" y="288"/>
                    </a:lnTo>
                    <a:lnTo>
                      <a:pt x="331" y="309"/>
                    </a:lnTo>
                    <a:lnTo>
                      <a:pt x="331" y="331"/>
                    </a:lnTo>
                    <a:lnTo>
                      <a:pt x="329" y="353"/>
                    </a:lnTo>
                    <a:lnTo>
                      <a:pt x="325" y="373"/>
                    </a:lnTo>
                    <a:lnTo>
                      <a:pt x="316" y="392"/>
                    </a:lnTo>
                    <a:lnTo>
                      <a:pt x="304" y="408"/>
                    </a:lnTo>
                    <a:lnTo>
                      <a:pt x="288" y="423"/>
                    </a:lnTo>
                    <a:lnTo>
                      <a:pt x="269" y="436"/>
                    </a:lnTo>
                    <a:lnTo>
                      <a:pt x="262" y="441"/>
                    </a:lnTo>
                    <a:lnTo>
                      <a:pt x="262" y="442"/>
                    </a:lnTo>
                    <a:lnTo>
                      <a:pt x="266" y="440"/>
                    </a:lnTo>
                    <a:lnTo>
                      <a:pt x="275" y="435"/>
                    </a:lnTo>
                    <a:lnTo>
                      <a:pt x="282" y="427"/>
                    </a:lnTo>
                    <a:lnTo>
                      <a:pt x="289" y="418"/>
                    </a:lnTo>
                    <a:lnTo>
                      <a:pt x="291" y="407"/>
                    </a:lnTo>
                    <a:lnTo>
                      <a:pt x="289" y="397"/>
                    </a:lnTo>
                    <a:lnTo>
                      <a:pt x="258" y="398"/>
                    </a:lnTo>
                    <a:lnTo>
                      <a:pt x="236" y="387"/>
                    </a:lnTo>
                    <a:lnTo>
                      <a:pt x="221" y="368"/>
                    </a:lnTo>
                    <a:lnTo>
                      <a:pt x="209" y="346"/>
                    </a:lnTo>
                    <a:lnTo>
                      <a:pt x="197" y="326"/>
                    </a:lnTo>
                    <a:lnTo>
                      <a:pt x="182" y="312"/>
                    </a:lnTo>
                    <a:lnTo>
                      <a:pt x="160" y="310"/>
                    </a:lnTo>
                    <a:lnTo>
                      <a:pt x="130" y="327"/>
                    </a:lnTo>
                    <a:lnTo>
                      <a:pt x="125" y="330"/>
                    </a:lnTo>
                    <a:lnTo>
                      <a:pt x="127" y="331"/>
                    </a:lnTo>
                    <a:lnTo>
                      <a:pt x="133" y="328"/>
                    </a:lnTo>
                    <a:lnTo>
                      <a:pt x="143" y="321"/>
                    </a:lnTo>
                    <a:lnTo>
                      <a:pt x="152" y="313"/>
                    </a:lnTo>
                    <a:lnTo>
                      <a:pt x="164" y="304"/>
                    </a:lnTo>
                    <a:lnTo>
                      <a:pt x="173" y="295"/>
                    </a:lnTo>
                    <a:lnTo>
                      <a:pt x="179" y="288"/>
                    </a:lnTo>
                    <a:lnTo>
                      <a:pt x="166" y="267"/>
                    </a:lnTo>
                    <a:lnTo>
                      <a:pt x="154" y="261"/>
                    </a:lnTo>
                    <a:lnTo>
                      <a:pt x="141" y="262"/>
                    </a:lnTo>
                    <a:lnTo>
                      <a:pt x="130" y="270"/>
                    </a:lnTo>
                    <a:lnTo>
                      <a:pt x="117" y="281"/>
                    </a:lnTo>
                    <a:lnTo>
                      <a:pt x="103" y="293"/>
                    </a:lnTo>
                    <a:lnTo>
                      <a:pt x="90" y="303"/>
                    </a:lnTo>
                    <a:lnTo>
                      <a:pt x="80" y="307"/>
                    </a:lnTo>
                    <a:lnTo>
                      <a:pt x="75" y="305"/>
                    </a:lnTo>
                    <a:lnTo>
                      <a:pt x="80" y="302"/>
                    </a:lnTo>
                    <a:lnTo>
                      <a:pt x="86" y="294"/>
                    </a:lnTo>
                    <a:lnTo>
                      <a:pt x="96" y="287"/>
                    </a:lnTo>
                    <a:lnTo>
                      <a:pt x="102" y="276"/>
                    </a:lnTo>
                    <a:lnTo>
                      <a:pt x="106" y="265"/>
                    </a:lnTo>
                    <a:lnTo>
                      <a:pt x="101" y="251"/>
                    </a:lnTo>
                    <a:lnTo>
                      <a:pt x="89" y="238"/>
                    </a:lnTo>
                    <a:lnTo>
                      <a:pt x="98" y="224"/>
                    </a:lnTo>
                    <a:lnTo>
                      <a:pt x="112" y="214"/>
                    </a:lnTo>
                    <a:lnTo>
                      <a:pt x="126" y="206"/>
                    </a:lnTo>
                    <a:lnTo>
                      <a:pt x="141" y="201"/>
                    </a:lnTo>
                    <a:lnTo>
                      <a:pt x="152" y="193"/>
                    </a:lnTo>
                    <a:lnTo>
                      <a:pt x="159" y="185"/>
                    </a:lnTo>
                    <a:lnTo>
                      <a:pt x="158" y="173"/>
                    </a:lnTo>
                    <a:lnTo>
                      <a:pt x="149" y="158"/>
                    </a:lnTo>
                    <a:lnTo>
                      <a:pt x="127" y="158"/>
                    </a:lnTo>
                    <a:lnTo>
                      <a:pt x="109" y="166"/>
                    </a:lnTo>
                    <a:lnTo>
                      <a:pt x="92" y="179"/>
                    </a:lnTo>
                    <a:lnTo>
                      <a:pt x="75" y="194"/>
                    </a:lnTo>
                    <a:lnTo>
                      <a:pt x="59" y="207"/>
                    </a:lnTo>
                    <a:lnTo>
                      <a:pt x="44" y="218"/>
                    </a:lnTo>
                    <a:lnTo>
                      <a:pt x="26" y="223"/>
                    </a:lnTo>
                    <a:lnTo>
                      <a:pt x="10" y="217"/>
                    </a:lnTo>
                    <a:lnTo>
                      <a:pt x="20" y="199"/>
                    </a:lnTo>
                    <a:lnTo>
                      <a:pt x="35" y="182"/>
                    </a:lnTo>
                    <a:lnTo>
                      <a:pt x="53" y="167"/>
                    </a:lnTo>
                    <a:lnTo>
                      <a:pt x="73" y="154"/>
                    </a:lnTo>
                    <a:lnTo>
                      <a:pt x="92" y="139"/>
                    </a:lnTo>
                    <a:lnTo>
                      <a:pt x="109" y="126"/>
                    </a:lnTo>
                    <a:lnTo>
                      <a:pt x="121" y="112"/>
                    </a:lnTo>
                    <a:lnTo>
                      <a:pt x="130" y="98"/>
                    </a:lnTo>
                    <a:lnTo>
                      <a:pt x="110" y="96"/>
                    </a:lnTo>
                    <a:lnTo>
                      <a:pt x="94" y="98"/>
                    </a:lnTo>
                    <a:lnTo>
                      <a:pt x="76" y="102"/>
                    </a:lnTo>
                    <a:lnTo>
                      <a:pt x="61" y="111"/>
                    </a:lnTo>
                    <a:lnTo>
                      <a:pt x="45" y="120"/>
                    </a:lnTo>
                    <a:lnTo>
                      <a:pt x="30" y="129"/>
                    </a:lnTo>
                    <a:lnTo>
                      <a:pt x="15" y="138"/>
                    </a:lnTo>
                    <a:lnTo>
                      <a:pt x="0" y="148"/>
                    </a:lnTo>
                    <a:lnTo>
                      <a:pt x="19" y="146"/>
                    </a:lnTo>
                    <a:lnTo>
                      <a:pt x="29" y="135"/>
                    </a:lnTo>
                    <a:lnTo>
                      <a:pt x="31" y="118"/>
                    </a:lnTo>
                    <a:lnTo>
                      <a:pt x="32" y="100"/>
                    </a:lnTo>
                    <a:lnTo>
                      <a:pt x="32" y="78"/>
                    </a:lnTo>
                    <a:lnTo>
                      <a:pt x="38" y="60"/>
                    </a:lnTo>
                    <a:lnTo>
                      <a:pt x="53" y="46"/>
                    </a:lnTo>
                    <a:lnTo>
                      <a:pt x="80" y="38"/>
                    </a:lnTo>
                    <a:lnTo>
                      <a:pt x="98" y="10"/>
                    </a:lnTo>
                    <a:lnTo>
                      <a:pt x="117" y="0"/>
                    </a:lnTo>
                    <a:lnTo>
                      <a:pt x="136" y="4"/>
                    </a:lnTo>
                    <a:lnTo>
                      <a:pt x="156" y="18"/>
                    </a:lnTo>
                    <a:lnTo>
                      <a:pt x="175" y="36"/>
                    </a:lnTo>
                    <a:lnTo>
                      <a:pt x="196" y="58"/>
                    </a:lnTo>
                    <a:lnTo>
                      <a:pt x="216" y="75"/>
                    </a:lnTo>
                    <a:lnTo>
                      <a:pt x="239" y="88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3" name="Freeform 62"/>
              <p:cNvSpPr>
                <a:spLocks/>
              </p:cNvSpPr>
              <p:nvPr/>
            </p:nvSpPr>
            <p:spPr bwMode="auto">
              <a:xfrm>
                <a:off x="4092" y="2013"/>
                <a:ext cx="53" cy="88"/>
              </a:xfrm>
              <a:custGeom>
                <a:avLst/>
                <a:gdLst>
                  <a:gd name="T0" fmla="*/ 0 w 209"/>
                  <a:gd name="T1" fmla="*/ 0 h 352"/>
                  <a:gd name="T2" fmla="*/ 0 w 209"/>
                  <a:gd name="T3" fmla="*/ 0 h 352"/>
                  <a:gd name="T4" fmla="*/ 0 w 209"/>
                  <a:gd name="T5" fmla="*/ 0 h 352"/>
                  <a:gd name="T6" fmla="*/ 0 w 209"/>
                  <a:gd name="T7" fmla="*/ 0 h 352"/>
                  <a:gd name="T8" fmla="*/ 0 w 209"/>
                  <a:gd name="T9" fmla="*/ 0 h 352"/>
                  <a:gd name="T10" fmla="*/ 0 w 209"/>
                  <a:gd name="T11" fmla="*/ 0 h 352"/>
                  <a:gd name="T12" fmla="*/ 0 w 209"/>
                  <a:gd name="T13" fmla="*/ 0 h 352"/>
                  <a:gd name="T14" fmla="*/ 0 w 209"/>
                  <a:gd name="T15" fmla="*/ 0 h 352"/>
                  <a:gd name="T16" fmla="*/ 0 w 209"/>
                  <a:gd name="T17" fmla="*/ 0 h 352"/>
                  <a:gd name="T18" fmla="*/ 0 w 209"/>
                  <a:gd name="T19" fmla="*/ 0 h 352"/>
                  <a:gd name="T20" fmla="*/ 0 w 209"/>
                  <a:gd name="T21" fmla="*/ 0 h 352"/>
                  <a:gd name="T22" fmla="*/ 0 w 209"/>
                  <a:gd name="T23" fmla="*/ 0 h 352"/>
                  <a:gd name="T24" fmla="*/ 0 w 209"/>
                  <a:gd name="T25" fmla="*/ 0 h 352"/>
                  <a:gd name="T26" fmla="*/ 0 w 209"/>
                  <a:gd name="T27" fmla="*/ 0 h 352"/>
                  <a:gd name="T28" fmla="*/ 0 w 209"/>
                  <a:gd name="T29" fmla="*/ 0 h 352"/>
                  <a:gd name="T30" fmla="*/ 0 w 209"/>
                  <a:gd name="T31" fmla="*/ 0 h 352"/>
                  <a:gd name="T32" fmla="*/ 0 w 209"/>
                  <a:gd name="T33" fmla="*/ 0 h 352"/>
                  <a:gd name="T34" fmla="*/ 0 w 209"/>
                  <a:gd name="T35" fmla="*/ 0 h 352"/>
                  <a:gd name="T36" fmla="*/ 0 w 209"/>
                  <a:gd name="T37" fmla="*/ 0 h 352"/>
                  <a:gd name="T38" fmla="*/ 0 w 209"/>
                  <a:gd name="T39" fmla="*/ 0 h 352"/>
                  <a:gd name="T40" fmla="*/ 0 w 209"/>
                  <a:gd name="T41" fmla="*/ 0 h 352"/>
                  <a:gd name="T42" fmla="*/ 0 w 209"/>
                  <a:gd name="T43" fmla="*/ 0 h 352"/>
                  <a:gd name="T44" fmla="*/ 0 w 209"/>
                  <a:gd name="T45" fmla="*/ 0 h 352"/>
                  <a:gd name="T46" fmla="*/ 0 w 209"/>
                  <a:gd name="T47" fmla="*/ 0 h 352"/>
                  <a:gd name="T48" fmla="*/ 0 w 209"/>
                  <a:gd name="T49" fmla="*/ 0 h 352"/>
                  <a:gd name="T50" fmla="*/ 0 w 209"/>
                  <a:gd name="T51" fmla="*/ 0 h 352"/>
                  <a:gd name="T52" fmla="*/ 0 w 209"/>
                  <a:gd name="T53" fmla="*/ 0 h 352"/>
                  <a:gd name="T54" fmla="*/ 0 w 209"/>
                  <a:gd name="T55" fmla="*/ 0 h 352"/>
                  <a:gd name="T56" fmla="*/ 0 w 209"/>
                  <a:gd name="T57" fmla="*/ 0 h 352"/>
                  <a:gd name="T58" fmla="*/ 0 w 209"/>
                  <a:gd name="T59" fmla="*/ 0 h 352"/>
                  <a:gd name="T60" fmla="*/ 0 w 209"/>
                  <a:gd name="T61" fmla="*/ 0 h 352"/>
                  <a:gd name="T62" fmla="*/ 0 w 209"/>
                  <a:gd name="T63" fmla="*/ 0 h 352"/>
                  <a:gd name="T64" fmla="*/ 0 w 209"/>
                  <a:gd name="T65" fmla="*/ 0 h 352"/>
                  <a:gd name="T66" fmla="*/ 0 w 209"/>
                  <a:gd name="T67" fmla="*/ 0 h 35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09"/>
                  <a:gd name="T103" fmla="*/ 0 h 352"/>
                  <a:gd name="T104" fmla="*/ 209 w 209"/>
                  <a:gd name="T105" fmla="*/ 352 h 35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09" h="352">
                    <a:moveTo>
                      <a:pt x="209" y="50"/>
                    </a:moveTo>
                    <a:lnTo>
                      <a:pt x="204" y="86"/>
                    </a:lnTo>
                    <a:lnTo>
                      <a:pt x="199" y="124"/>
                    </a:lnTo>
                    <a:lnTo>
                      <a:pt x="195" y="161"/>
                    </a:lnTo>
                    <a:lnTo>
                      <a:pt x="193" y="199"/>
                    </a:lnTo>
                    <a:lnTo>
                      <a:pt x="190" y="236"/>
                    </a:lnTo>
                    <a:lnTo>
                      <a:pt x="190" y="274"/>
                    </a:lnTo>
                    <a:lnTo>
                      <a:pt x="193" y="311"/>
                    </a:lnTo>
                    <a:lnTo>
                      <a:pt x="199" y="349"/>
                    </a:lnTo>
                    <a:lnTo>
                      <a:pt x="180" y="351"/>
                    </a:lnTo>
                    <a:lnTo>
                      <a:pt x="161" y="352"/>
                    </a:lnTo>
                    <a:lnTo>
                      <a:pt x="143" y="351"/>
                    </a:lnTo>
                    <a:lnTo>
                      <a:pt x="126" y="350"/>
                    </a:lnTo>
                    <a:lnTo>
                      <a:pt x="107" y="346"/>
                    </a:lnTo>
                    <a:lnTo>
                      <a:pt x="91" y="340"/>
                    </a:lnTo>
                    <a:lnTo>
                      <a:pt x="73" y="334"/>
                    </a:lnTo>
                    <a:lnTo>
                      <a:pt x="59" y="328"/>
                    </a:lnTo>
                    <a:lnTo>
                      <a:pt x="63" y="307"/>
                    </a:lnTo>
                    <a:lnTo>
                      <a:pt x="68" y="283"/>
                    </a:lnTo>
                    <a:lnTo>
                      <a:pt x="72" y="255"/>
                    </a:lnTo>
                    <a:lnTo>
                      <a:pt x="77" y="227"/>
                    </a:lnTo>
                    <a:lnTo>
                      <a:pt x="76" y="198"/>
                    </a:lnTo>
                    <a:lnTo>
                      <a:pt x="72" y="170"/>
                    </a:lnTo>
                    <a:lnTo>
                      <a:pt x="64" y="143"/>
                    </a:lnTo>
                    <a:lnTo>
                      <a:pt x="50" y="120"/>
                    </a:lnTo>
                    <a:lnTo>
                      <a:pt x="27" y="110"/>
                    </a:lnTo>
                    <a:lnTo>
                      <a:pt x="13" y="98"/>
                    </a:lnTo>
                    <a:lnTo>
                      <a:pt x="5" y="85"/>
                    </a:lnTo>
                    <a:lnTo>
                      <a:pt x="2" y="70"/>
                    </a:lnTo>
                    <a:lnTo>
                      <a:pt x="1" y="53"/>
                    </a:lnTo>
                    <a:lnTo>
                      <a:pt x="1" y="37"/>
                    </a:lnTo>
                    <a:lnTo>
                      <a:pt x="1" y="18"/>
                    </a:lnTo>
                    <a:lnTo>
                      <a:pt x="0" y="0"/>
                    </a:lnTo>
                    <a:lnTo>
                      <a:pt x="209" y="50"/>
                    </a:lnTo>
                    <a:close/>
                  </a:path>
                </a:pathLst>
              </a:custGeom>
              <a:solidFill>
                <a:srgbClr val="F2D8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4" name="Freeform 63"/>
              <p:cNvSpPr>
                <a:spLocks/>
              </p:cNvSpPr>
              <p:nvPr/>
            </p:nvSpPr>
            <p:spPr bwMode="auto">
              <a:xfrm>
                <a:off x="4187" y="2033"/>
                <a:ext cx="55" cy="79"/>
              </a:xfrm>
              <a:custGeom>
                <a:avLst/>
                <a:gdLst>
                  <a:gd name="T0" fmla="*/ 0 w 219"/>
                  <a:gd name="T1" fmla="*/ 0 h 318"/>
                  <a:gd name="T2" fmla="*/ 0 w 219"/>
                  <a:gd name="T3" fmla="*/ 0 h 318"/>
                  <a:gd name="T4" fmla="*/ 0 w 219"/>
                  <a:gd name="T5" fmla="*/ 0 h 318"/>
                  <a:gd name="T6" fmla="*/ 0 w 219"/>
                  <a:gd name="T7" fmla="*/ 0 h 318"/>
                  <a:gd name="T8" fmla="*/ 0 w 219"/>
                  <a:gd name="T9" fmla="*/ 0 h 318"/>
                  <a:gd name="T10" fmla="*/ 0 w 219"/>
                  <a:gd name="T11" fmla="*/ 0 h 318"/>
                  <a:gd name="T12" fmla="*/ 0 w 219"/>
                  <a:gd name="T13" fmla="*/ 0 h 318"/>
                  <a:gd name="T14" fmla="*/ 0 w 219"/>
                  <a:gd name="T15" fmla="*/ 0 h 318"/>
                  <a:gd name="T16" fmla="*/ 0 w 219"/>
                  <a:gd name="T17" fmla="*/ 0 h 318"/>
                  <a:gd name="T18" fmla="*/ 0 w 219"/>
                  <a:gd name="T19" fmla="*/ 0 h 318"/>
                  <a:gd name="T20" fmla="*/ 0 w 219"/>
                  <a:gd name="T21" fmla="*/ 0 h 318"/>
                  <a:gd name="T22" fmla="*/ 0 w 219"/>
                  <a:gd name="T23" fmla="*/ 0 h 318"/>
                  <a:gd name="T24" fmla="*/ 0 w 219"/>
                  <a:gd name="T25" fmla="*/ 0 h 318"/>
                  <a:gd name="T26" fmla="*/ 0 w 219"/>
                  <a:gd name="T27" fmla="*/ 0 h 318"/>
                  <a:gd name="T28" fmla="*/ 0 w 219"/>
                  <a:gd name="T29" fmla="*/ 0 h 318"/>
                  <a:gd name="T30" fmla="*/ 0 w 219"/>
                  <a:gd name="T31" fmla="*/ 0 h 318"/>
                  <a:gd name="T32" fmla="*/ 0 w 219"/>
                  <a:gd name="T33" fmla="*/ 0 h 318"/>
                  <a:gd name="T34" fmla="*/ 0 w 219"/>
                  <a:gd name="T35" fmla="*/ 0 h 318"/>
                  <a:gd name="T36" fmla="*/ 0 w 219"/>
                  <a:gd name="T37" fmla="*/ 0 h 318"/>
                  <a:gd name="T38" fmla="*/ 0 w 219"/>
                  <a:gd name="T39" fmla="*/ 0 h 318"/>
                  <a:gd name="T40" fmla="*/ 0 w 219"/>
                  <a:gd name="T41" fmla="*/ 0 h 318"/>
                  <a:gd name="T42" fmla="*/ 0 w 219"/>
                  <a:gd name="T43" fmla="*/ 0 h 318"/>
                  <a:gd name="T44" fmla="*/ 0 w 219"/>
                  <a:gd name="T45" fmla="*/ 0 h 318"/>
                  <a:gd name="T46" fmla="*/ 0 w 219"/>
                  <a:gd name="T47" fmla="*/ 0 h 318"/>
                  <a:gd name="T48" fmla="*/ 0 w 219"/>
                  <a:gd name="T49" fmla="*/ 0 h 318"/>
                  <a:gd name="T50" fmla="*/ 0 w 219"/>
                  <a:gd name="T51" fmla="*/ 0 h 318"/>
                  <a:gd name="T52" fmla="*/ 0 w 219"/>
                  <a:gd name="T53" fmla="*/ 0 h 318"/>
                  <a:gd name="T54" fmla="*/ 0 w 219"/>
                  <a:gd name="T55" fmla="*/ 0 h 318"/>
                  <a:gd name="T56" fmla="*/ 0 w 219"/>
                  <a:gd name="T57" fmla="*/ 0 h 318"/>
                  <a:gd name="T58" fmla="*/ 0 w 219"/>
                  <a:gd name="T59" fmla="*/ 0 h 318"/>
                  <a:gd name="T60" fmla="*/ 0 w 219"/>
                  <a:gd name="T61" fmla="*/ 0 h 318"/>
                  <a:gd name="T62" fmla="*/ 0 w 219"/>
                  <a:gd name="T63" fmla="*/ 0 h 318"/>
                  <a:gd name="T64" fmla="*/ 0 w 219"/>
                  <a:gd name="T65" fmla="*/ 0 h 318"/>
                  <a:gd name="T66" fmla="*/ 0 w 219"/>
                  <a:gd name="T67" fmla="*/ 0 h 318"/>
                  <a:gd name="T68" fmla="*/ 0 w 219"/>
                  <a:gd name="T69" fmla="*/ 0 h 318"/>
                  <a:gd name="T70" fmla="*/ 0 w 219"/>
                  <a:gd name="T71" fmla="*/ 0 h 31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19"/>
                  <a:gd name="T109" fmla="*/ 0 h 318"/>
                  <a:gd name="T110" fmla="*/ 219 w 219"/>
                  <a:gd name="T111" fmla="*/ 318 h 31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19" h="318">
                    <a:moveTo>
                      <a:pt x="219" y="109"/>
                    </a:moveTo>
                    <a:lnTo>
                      <a:pt x="186" y="128"/>
                    </a:lnTo>
                    <a:lnTo>
                      <a:pt x="174" y="147"/>
                    </a:lnTo>
                    <a:lnTo>
                      <a:pt x="174" y="168"/>
                    </a:lnTo>
                    <a:lnTo>
                      <a:pt x="184" y="190"/>
                    </a:lnTo>
                    <a:lnTo>
                      <a:pt x="194" y="211"/>
                    </a:lnTo>
                    <a:lnTo>
                      <a:pt x="201" y="233"/>
                    </a:lnTo>
                    <a:lnTo>
                      <a:pt x="198" y="256"/>
                    </a:lnTo>
                    <a:lnTo>
                      <a:pt x="179" y="279"/>
                    </a:lnTo>
                    <a:lnTo>
                      <a:pt x="161" y="265"/>
                    </a:lnTo>
                    <a:lnTo>
                      <a:pt x="145" y="260"/>
                    </a:lnTo>
                    <a:lnTo>
                      <a:pt x="128" y="262"/>
                    </a:lnTo>
                    <a:lnTo>
                      <a:pt x="115" y="272"/>
                    </a:lnTo>
                    <a:lnTo>
                      <a:pt x="101" y="283"/>
                    </a:lnTo>
                    <a:lnTo>
                      <a:pt x="87" y="296"/>
                    </a:lnTo>
                    <a:lnTo>
                      <a:pt x="73" y="308"/>
                    </a:lnTo>
                    <a:lnTo>
                      <a:pt x="60" y="318"/>
                    </a:lnTo>
                    <a:lnTo>
                      <a:pt x="62" y="306"/>
                    </a:lnTo>
                    <a:lnTo>
                      <a:pt x="64" y="295"/>
                    </a:lnTo>
                    <a:lnTo>
                      <a:pt x="65" y="283"/>
                    </a:lnTo>
                    <a:lnTo>
                      <a:pt x="68" y="273"/>
                    </a:lnTo>
                    <a:lnTo>
                      <a:pt x="68" y="261"/>
                    </a:lnTo>
                    <a:lnTo>
                      <a:pt x="69" y="250"/>
                    </a:lnTo>
                    <a:lnTo>
                      <a:pt x="69" y="239"/>
                    </a:lnTo>
                    <a:lnTo>
                      <a:pt x="70" y="229"/>
                    </a:lnTo>
                    <a:lnTo>
                      <a:pt x="0" y="189"/>
                    </a:lnTo>
                    <a:lnTo>
                      <a:pt x="89" y="139"/>
                    </a:lnTo>
                    <a:lnTo>
                      <a:pt x="120" y="0"/>
                    </a:lnTo>
                    <a:lnTo>
                      <a:pt x="127" y="16"/>
                    </a:lnTo>
                    <a:lnTo>
                      <a:pt x="134" y="37"/>
                    </a:lnTo>
                    <a:lnTo>
                      <a:pt x="139" y="58"/>
                    </a:lnTo>
                    <a:lnTo>
                      <a:pt x="147" y="80"/>
                    </a:lnTo>
                    <a:lnTo>
                      <a:pt x="154" y="98"/>
                    </a:lnTo>
                    <a:lnTo>
                      <a:pt x="170" y="109"/>
                    </a:lnTo>
                    <a:lnTo>
                      <a:pt x="189" y="114"/>
                    </a:lnTo>
                    <a:lnTo>
                      <a:pt x="219" y="10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5" name="Freeform 64"/>
              <p:cNvSpPr>
                <a:spLocks/>
              </p:cNvSpPr>
              <p:nvPr/>
            </p:nvSpPr>
            <p:spPr bwMode="auto">
              <a:xfrm>
                <a:off x="3923" y="2052"/>
                <a:ext cx="139" cy="211"/>
              </a:xfrm>
              <a:custGeom>
                <a:avLst/>
                <a:gdLst>
                  <a:gd name="T0" fmla="*/ 0 w 557"/>
                  <a:gd name="T1" fmla="*/ 0 h 844"/>
                  <a:gd name="T2" fmla="*/ 0 w 557"/>
                  <a:gd name="T3" fmla="*/ 0 h 844"/>
                  <a:gd name="T4" fmla="*/ 0 w 557"/>
                  <a:gd name="T5" fmla="*/ 0 h 844"/>
                  <a:gd name="T6" fmla="*/ 0 w 557"/>
                  <a:gd name="T7" fmla="*/ 0 h 844"/>
                  <a:gd name="T8" fmla="*/ 0 w 557"/>
                  <a:gd name="T9" fmla="*/ 0 h 844"/>
                  <a:gd name="T10" fmla="*/ 0 w 557"/>
                  <a:gd name="T11" fmla="*/ 0 h 844"/>
                  <a:gd name="T12" fmla="*/ 0 w 557"/>
                  <a:gd name="T13" fmla="*/ 0 h 844"/>
                  <a:gd name="T14" fmla="*/ 0 w 557"/>
                  <a:gd name="T15" fmla="*/ 0 h 844"/>
                  <a:gd name="T16" fmla="*/ 0 w 557"/>
                  <a:gd name="T17" fmla="*/ 0 h 844"/>
                  <a:gd name="T18" fmla="*/ 0 w 557"/>
                  <a:gd name="T19" fmla="*/ 0 h 844"/>
                  <a:gd name="T20" fmla="*/ 0 w 557"/>
                  <a:gd name="T21" fmla="*/ 0 h 844"/>
                  <a:gd name="T22" fmla="*/ 0 w 557"/>
                  <a:gd name="T23" fmla="*/ 0 h 844"/>
                  <a:gd name="T24" fmla="*/ 0 w 557"/>
                  <a:gd name="T25" fmla="*/ 0 h 844"/>
                  <a:gd name="T26" fmla="*/ 0 w 557"/>
                  <a:gd name="T27" fmla="*/ 0 h 844"/>
                  <a:gd name="T28" fmla="*/ 0 w 557"/>
                  <a:gd name="T29" fmla="*/ 0 h 844"/>
                  <a:gd name="T30" fmla="*/ 0 w 557"/>
                  <a:gd name="T31" fmla="*/ 0 h 844"/>
                  <a:gd name="T32" fmla="*/ 0 w 557"/>
                  <a:gd name="T33" fmla="*/ 0 h 844"/>
                  <a:gd name="T34" fmla="*/ 0 w 557"/>
                  <a:gd name="T35" fmla="*/ 0 h 844"/>
                  <a:gd name="T36" fmla="*/ 0 w 557"/>
                  <a:gd name="T37" fmla="*/ 0 h 844"/>
                  <a:gd name="T38" fmla="*/ 0 w 557"/>
                  <a:gd name="T39" fmla="*/ 0 h 844"/>
                  <a:gd name="T40" fmla="*/ 0 w 557"/>
                  <a:gd name="T41" fmla="*/ 0 h 844"/>
                  <a:gd name="T42" fmla="*/ 0 w 557"/>
                  <a:gd name="T43" fmla="*/ 0 h 844"/>
                  <a:gd name="T44" fmla="*/ 0 w 557"/>
                  <a:gd name="T45" fmla="*/ 0 h 844"/>
                  <a:gd name="T46" fmla="*/ 0 w 557"/>
                  <a:gd name="T47" fmla="*/ 0 h 844"/>
                  <a:gd name="T48" fmla="*/ 0 w 557"/>
                  <a:gd name="T49" fmla="*/ 0 h 844"/>
                  <a:gd name="T50" fmla="*/ 0 w 557"/>
                  <a:gd name="T51" fmla="*/ 0 h 844"/>
                  <a:gd name="T52" fmla="*/ 0 w 557"/>
                  <a:gd name="T53" fmla="*/ 0 h 844"/>
                  <a:gd name="T54" fmla="*/ 0 w 557"/>
                  <a:gd name="T55" fmla="*/ 0 h 844"/>
                  <a:gd name="T56" fmla="*/ 0 w 557"/>
                  <a:gd name="T57" fmla="*/ 0 h 844"/>
                  <a:gd name="T58" fmla="*/ 0 w 557"/>
                  <a:gd name="T59" fmla="*/ 0 h 844"/>
                  <a:gd name="T60" fmla="*/ 0 w 557"/>
                  <a:gd name="T61" fmla="*/ 0 h 844"/>
                  <a:gd name="T62" fmla="*/ 0 w 557"/>
                  <a:gd name="T63" fmla="*/ 0 h 844"/>
                  <a:gd name="T64" fmla="*/ 0 w 557"/>
                  <a:gd name="T65" fmla="*/ 0 h 844"/>
                  <a:gd name="T66" fmla="*/ 0 w 557"/>
                  <a:gd name="T67" fmla="*/ 0 h 844"/>
                  <a:gd name="T68" fmla="*/ 0 w 557"/>
                  <a:gd name="T69" fmla="*/ 0 h 844"/>
                  <a:gd name="T70" fmla="*/ 0 w 557"/>
                  <a:gd name="T71" fmla="*/ 0 h 844"/>
                  <a:gd name="T72" fmla="*/ 0 w 557"/>
                  <a:gd name="T73" fmla="*/ 0 h 844"/>
                  <a:gd name="T74" fmla="*/ 0 w 557"/>
                  <a:gd name="T75" fmla="*/ 0 h 844"/>
                  <a:gd name="T76" fmla="*/ 0 w 557"/>
                  <a:gd name="T77" fmla="*/ 0 h 844"/>
                  <a:gd name="T78" fmla="*/ 0 w 557"/>
                  <a:gd name="T79" fmla="*/ 0 h 844"/>
                  <a:gd name="T80" fmla="*/ 0 w 557"/>
                  <a:gd name="T81" fmla="*/ 0 h 844"/>
                  <a:gd name="T82" fmla="*/ 0 w 557"/>
                  <a:gd name="T83" fmla="*/ 0 h 844"/>
                  <a:gd name="T84" fmla="*/ 0 w 557"/>
                  <a:gd name="T85" fmla="*/ 0 h 844"/>
                  <a:gd name="T86" fmla="*/ 0 w 557"/>
                  <a:gd name="T87" fmla="*/ 0 h 844"/>
                  <a:gd name="T88" fmla="*/ 0 w 557"/>
                  <a:gd name="T89" fmla="*/ 0 h 844"/>
                  <a:gd name="T90" fmla="*/ 0 w 557"/>
                  <a:gd name="T91" fmla="*/ 0 h 844"/>
                  <a:gd name="T92" fmla="*/ 0 w 557"/>
                  <a:gd name="T93" fmla="*/ 0 h 844"/>
                  <a:gd name="T94" fmla="*/ 0 w 557"/>
                  <a:gd name="T95" fmla="*/ 0 h 844"/>
                  <a:gd name="T96" fmla="*/ 0 w 557"/>
                  <a:gd name="T97" fmla="*/ 0 h 844"/>
                  <a:gd name="T98" fmla="*/ 0 w 557"/>
                  <a:gd name="T99" fmla="*/ 0 h 844"/>
                  <a:gd name="T100" fmla="*/ 0 w 557"/>
                  <a:gd name="T101" fmla="*/ 0 h 844"/>
                  <a:gd name="T102" fmla="*/ 0 w 557"/>
                  <a:gd name="T103" fmla="*/ 0 h 844"/>
                  <a:gd name="T104" fmla="*/ 0 w 557"/>
                  <a:gd name="T105" fmla="*/ 0 h 844"/>
                  <a:gd name="T106" fmla="*/ 0 w 557"/>
                  <a:gd name="T107" fmla="*/ 0 h 844"/>
                  <a:gd name="T108" fmla="*/ 0 w 557"/>
                  <a:gd name="T109" fmla="*/ 0 h 844"/>
                  <a:gd name="T110" fmla="*/ 0 w 557"/>
                  <a:gd name="T111" fmla="*/ 0 h 844"/>
                  <a:gd name="T112" fmla="*/ 0 w 557"/>
                  <a:gd name="T113" fmla="*/ 0 h 844"/>
                  <a:gd name="T114" fmla="*/ 0 w 557"/>
                  <a:gd name="T115" fmla="*/ 0 h 844"/>
                  <a:gd name="T116" fmla="*/ 0 w 557"/>
                  <a:gd name="T117" fmla="*/ 0 h 844"/>
                  <a:gd name="T118" fmla="*/ 0 w 557"/>
                  <a:gd name="T119" fmla="*/ 0 h 844"/>
                  <a:gd name="T120" fmla="*/ 0 w 557"/>
                  <a:gd name="T121" fmla="*/ 0 h 844"/>
                  <a:gd name="T122" fmla="*/ 0 w 557"/>
                  <a:gd name="T123" fmla="*/ 0 h 844"/>
                  <a:gd name="T124" fmla="*/ 0 w 557"/>
                  <a:gd name="T125" fmla="*/ 0 h 8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57"/>
                  <a:gd name="T190" fmla="*/ 0 h 844"/>
                  <a:gd name="T191" fmla="*/ 557 w 557"/>
                  <a:gd name="T192" fmla="*/ 844 h 8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57" h="844">
                    <a:moveTo>
                      <a:pt x="398" y="25"/>
                    </a:moveTo>
                    <a:lnTo>
                      <a:pt x="393" y="42"/>
                    </a:lnTo>
                    <a:lnTo>
                      <a:pt x="393" y="59"/>
                    </a:lnTo>
                    <a:lnTo>
                      <a:pt x="397" y="75"/>
                    </a:lnTo>
                    <a:lnTo>
                      <a:pt x="407" y="90"/>
                    </a:lnTo>
                    <a:lnTo>
                      <a:pt x="418" y="102"/>
                    </a:lnTo>
                    <a:lnTo>
                      <a:pt x="433" y="115"/>
                    </a:lnTo>
                    <a:lnTo>
                      <a:pt x="448" y="124"/>
                    </a:lnTo>
                    <a:lnTo>
                      <a:pt x="467" y="134"/>
                    </a:lnTo>
                    <a:lnTo>
                      <a:pt x="478" y="135"/>
                    </a:lnTo>
                    <a:lnTo>
                      <a:pt x="489" y="134"/>
                    </a:lnTo>
                    <a:lnTo>
                      <a:pt x="500" y="132"/>
                    </a:lnTo>
                    <a:lnTo>
                      <a:pt x="512" y="131"/>
                    </a:lnTo>
                    <a:lnTo>
                      <a:pt x="523" y="129"/>
                    </a:lnTo>
                    <a:lnTo>
                      <a:pt x="535" y="131"/>
                    </a:lnTo>
                    <a:lnTo>
                      <a:pt x="545" y="134"/>
                    </a:lnTo>
                    <a:lnTo>
                      <a:pt x="557" y="144"/>
                    </a:lnTo>
                    <a:lnTo>
                      <a:pt x="538" y="154"/>
                    </a:lnTo>
                    <a:lnTo>
                      <a:pt x="534" y="148"/>
                    </a:lnTo>
                    <a:lnTo>
                      <a:pt x="526" y="148"/>
                    </a:lnTo>
                    <a:lnTo>
                      <a:pt x="515" y="147"/>
                    </a:lnTo>
                    <a:lnTo>
                      <a:pt x="508" y="144"/>
                    </a:lnTo>
                    <a:lnTo>
                      <a:pt x="497" y="157"/>
                    </a:lnTo>
                    <a:lnTo>
                      <a:pt x="496" y="168"/>
                    </a:lnTo>
                    <a:lnTo>
                      <a:pt x="500" y="178"/>
                    </a:lnTo>
                    <a:lnTo>
                      <a:pt x="509" y="188"/>
                    </a:lnTo>
                    <a:lnTo>
                      <a:pt x="516" y="197"/>
                    </a:lnTo>
                    <a:lnTo>
                      <a:pt x="523" y="207"/>
                    </a:lnTo>
                    <a:lnTo>
                      <a:pt x="523" y="219"/>
                    </a:lnTo>
                    <a:lnTo>
                      <a:pt x="517" y="233"/>
                    </a:lnTo>
                    <a:lnTo>
                      <a:pt x="509" y="230"/>
                    </a:lnTo>
                    <a:lnTo>
                      <a:pt x="500" y="222"/>
                    </a:lnTo>
                    <a:lnTo>
                      <a:pt x="489" y="210"/>
                    </a:lnTo>
                    <a:lnTo>
                      <a:pt x="479" y="199"/>
                    </a:lnTo>
                    <a:lnTo>
                      <a:pt x="467" y="186"/>
                    </a:lnTo>
                    <a:lnTo>
                      <a:pt x="455" y="178"/>
                    </a:lnTo>
                    <a:lnTo>
                      <a:pt x="441" y="172"/>
                    </a:lnTo>
                    <a:lnTo>
                      <a:pt x="428" y="173"/>
                    </a:lnTo>
                    <a:lnTo>
                      <a:pt x="419" y="213"/>
                    </a:lnTo>
                    <a:lnTo>
                      <a:pt x="410" y="208"/>
                    </a:lnTo>
                    <a:lnTo>
                      <a:pt x="402" y="203"/>
                    </a:lnTo>
                    <a:lnTo>
                      <a:pt x="394" y="196"/>
                    </a:lnTo>
                    <a:lnTo>
                      <a:pt x="386" y="191"/>
                    </a:lnTo>
                    <a:lnTo>
                      <a:pt x="377" y="184"/>
                    </a:lnTo>
                    <a:lnTo>
                      <a:pt x="369" y="182"/>
                    </a:lnTo>
                    <a:lnTo>
                      <a:pt x="358" y="180"/>
                    </a:lnTo>
                    <a:lnTo>
                      <a:pt x="348" y="183"/>
                    </a:lnTo>
                    <a:lnTo>
                      <a:pt x="346" y="195"/>
                    </a:lnTo>
                    <a:lnTo>
                      <a:pt x="342" y="206"/>
                    </a:lnTo>
                    <a:lnTo>
                      <a:pt x="334" y="213"/>
                    </a:lnTo>
                    <a:lnTo>
                      <a:pt x="325" y="221"/>
                    </a:lnTo>
                    <a:lnTo>
                      <a:pt x="316" y="228"/>
                    </a:lnTo>
                    <a:lnTo>
                      <a:pt x="306" y="235"/>
                    </a:lnTo>
                    <a:lnTo>
                      <a:pt x="296" y="243"/>
                    </a:lnTo>
                    <a:lnTo>
                      <a:pt x="288" y="254"/>
                    </a:lnTo>
                    <a:lnTo>
                      <a:pt x="296" y="262"/>
                    </a:lnTo>
                    <a:lnTo>
                      <a:pt x="306" y="269"/>
                    </a:lnTo>
                    <a:lnTo>
                      <a:pt x="316" y="273"/>
                    </a:lnTo>
                    <a:lnTo>
                      <a:pt x="325" y="278"/>
                    </a:lnTo>
                    <a:lnTo>
                      <a:pt x="334" y="283"/>
                    </a:lnTo>
                    <a:lnTo>
                      <a:pt x="342" y="290"/>
                    </a:lnTo>
                    <a:lnTo>
                      <a:pt x="346" y="299"/>
                    </a:lnTo>
                    <a:lnTo>
                      <a:pt x="348" y="313"/>
                    </a:lnTo>
                    <a:lnTo>
                      <a:pt x="279" y="363"/>
                    </a:lnTo>
                    <a:lnTo>
                      <a:pt x="282" y="372"/>
                    </a:lnTo>
                    <a:lnTo>
                      <a:pt x="288" y="377"/>
                    </a:lnTo>
                    <a:lnTo>
                      <a:pt x="295" y="380"/>
                    </a:lnTo>
                    <a:lnTo>
                      <a:pt x="305" y="383"/>
                    </a:lnTo>
                    <a:lnTo>
                      <a:pt x="312" y="380"/>
                    </a:lnTo>
                    <a:lnTo>
                      <a:pt x="321" y="379"/>
                    </a:lnTo>
                    <a:lnTo>
                      <a:pt x="330" y="376"/>
                    </a:lnTo>
                    <a:lnTo>
                      <a:pt x="338" y="373"/>
                    </a:lnTo>
                    <a:lnTo>
                      <a:pt x="359" y="363"/>
                    </a:lnTo>
                    <a:lnTo>
                      <a:pt x="358" y="376"/>
                    </a:lnTo>
                    <a:lnTo>
                      <a:pt x="356" y="395"/>
                    </a:lnTo>
                    <a:lnTo>
                      <a:pt x="351" y="416"/>
                    </a:lnTo>
                    <a:lnTo>
                      <a:pt x="345" y="439"/>
                    </a:lnTo>
                    <a:lnTo>
                      <a:pt x="334" y="461"/>
                    </a:lnTo>
                    <a:lnTo>
                      <a:pt x="320" y="479"/>
                    </a:lnTo>
                    <a:lnTo>
                      <a:pt x="301" y="493"/>
                    </a:lnTo>
                    <a:lnTo>
                      <a:pt x="279" y="502"/>
                    </a:lnTo>
                    <a:lnTo>
                      <a:pt x="270" y="506"/>
                    </a:lnTo>
                    <a:lnTo>
                      <a:pt x="261" y="511"/>
                    </a:lnTo>
                    <a:lnTo>
                      <a:pt x="253" y="512"/>
                    </a:lnTo>
                    <a:lnTo>
                      <a:pt x="245" y="513"/>
                    </a:lnTo>
                    <a:lnTo>
                      <a:pt x="235" y="513"/>
                    </a:lnTo>
                    <a:lnTo>
                      <a:pt x="229" y="517"/>
                    </a:lnTo>
                    <a:lnTo>
                      <a:pt x="222" y="523"/>
                    </a:lnTo>
                    <a:lnTo>
                      <a:pt x="219" y="532"/>
                    </a:lnTo>
                    <a:lnTo>
                      <a:pt x="235" y="544"/>
                    </a:lnTo>
                    <a:lnTo>
                      <a:pt x="250" y="560"/>
                    </a:lnTo>
                    <a:lnTo>
                      <a:pt x="262" y="578"/>
                    </a:lnTo>
                    <a:lnTo>
                      <a:pt x="272" y="600"/>
                    </a:lnTo>
                    <a:lnTo>
                      <a:pt x="279" y="621"/>
                    </a:lnTo>
                    <a:lnTo>
                      <a:pt x="284" y="644"/>
                    </a:lnTo>
                    <a:lnTo>
                      <a:pt x="286" y="667"/>
                    </a:lnTo>
                    <a:lnTo>
                      <a:pt x="288" y="691"/>
                    </a:lnTo>
                    <a:lnTo>
                      <a:pt x="286" y="717"/>
                    </a:lnTo>
                    <a:lnTo>
                      <a:pt x="279" y="738"/>
                    </a:lnTo>
                    <a:lnTo>
                      <a:pt x="265" y="756"/>
                    </a:lnTo>
                    <a:lnTo>
                      <a:pt x="248" y="773"/>
                    </a:lnTo>
                    <a:lnTo>
                      <a:pt x="229" y="787"/>
                    </a:lnTo>
                    <a:lnTo>
                      <a:pt x="209" y="802"/>
                    </a:lnTo>
                    <a:lnTo>
                      <a:pt x="192" y="820"/>
                    </a:lnTo>
                    <a:lnTo>
                      <a:pt x="179" y="840"/>
                    </a:lnTo>
                    <a:lnTo>
                      <a:pt x="167" y="842"/>
                    </a:lnTo>
                    <a:lnTo>
                      <a:pt x="156" y="844"/>
                    </a:lnTo>
                    <a:lnTo>
                      <a:pt x="145" y="842"/>
                    </a:lnTo>
                    <a:lnTo>
                      <a:pt x="135" y="840"/>
                    </a:lnTo>
                    <a:lnTo>
                      <a:pt x="125" y="835"/>
                    </a:lnTo>
                    <a:lnTo>
                      <a:pt x="116" y="828"/>
                    </a:lnTo>
                    <a:lnTo>
                      <a:pt x="106" y="820"/>
                    </a:lnTo>
                    <a:lnTo>
                      <a:pt x="100" y="811"/>
                    </a:lnTo>
                    <a:lnTo>
                      <a:pt x="114" y="799"/>
                    </a:lnTo>
                    <a:lnTo>
                      <a:pt x="130" y="788"/>
                    </a:lnTo>
                    <a:lnTo>
                      <a:pt x="145" y="776"/>
                    </a:lnTo>
                    <a:lnTo>
                      <a:pt x="162" y="765"/>
                    </a:lnTo>
                    <a:lnTo>
                      <a:pt x="176" y="754"/>
                    </a:lnTo>
                    <a:lnTo>
                      <a:pt x="189" y="743"/>
                    </a:lnTo>
                    <a:lnTo>
                      <a:pt x="199" y="731"/>
                    </a:lnTo>
                    <a:lnTo>
                      <a:pt x="209" y="721"/>
                    </a:lnTo>
                    <a:lnTo>
                      <a:pt x="193" y="716"/>
                    </a:lnTo>
                    <a:lnTo>
                      <a:pt x="179" y="717"/>
                    </a:lnTo>
                    <a:lnTo>
                      <a:pt x="163" y="722"/>
                    </a:lnTo>
                    <a:lnTo>
                      <a:pt x="149" y="731"/>
                    </a:lnTo>
                    <a:lnTo>
                      <a:pt x="133" y="739"/>
                    </a:lnTo>
                    <a:lnTo>
                      <a:pt x="119" y="750"/>
                    </a:lnTo>
                    <a:lnTo>
                      <a:pt x="104" y="761"/>
                    </a:lnTo>
                    <a:lnTo>
                      <a:pt x="90" y="771"/>
                    </a:lnTo>
                    <a:lnTo>
                      <a:pt x="78" y="746"/>
                    </a:lnTo>
                    <a:lnTo>
                      <a:pt x="80" y="726"/>
                    </a:lnTo>
                    <a:lnTo>
                      <a:pt x="91" y="708"/>
                    </a:lnTo>
                    <a:lnTo>
                      <a:pt x="111" y="693"/>
                    </a:lnTo>
                    <a:lnTo>
                      <a:pt x="132" y="678"/>
                    </a:lnTo>
                    <a:lnTo>
                      <a:pt x="157" y="664"/>
                    </a:lnTo>
                    <a:lnTo>
                      <a:pt x="180" y="647"/>
                    </a:lnTo>
                    <a:lnTo>
                      <a:pt x="199" y="631"/>
                    </a:lnTo>
                    <a:lnTo>
                      <a:pt x="206" y="632"/>
                    </a:lnTo>
                    <a:lnTo>
                      <a:pt x="212" y="634"/>
                    </a:lnTo>
                    <a:lnTo>
                      <a:pt x="217" y="635"/>
                    </a:lnTo>
                    <a:lnTo>
                      <a:pt x="219" y="631"/>
                    </a:lnTo>
                    <a:lnTo>
                      <a:pt x="221" y="623"/>
                    </a:lnTo>
                    <a:lnTo>
                      <a:pt x="217" y="616"/>
                    </a:lnTo>
                    <a:lnTo>
                      <a:pt x="211" y="608"/>
                    </a:lnTo>
                    <a:lnTo>
                      <a:pt x="209" y="602"/>
                    </a:lnTo>
                    <a:lnTo>
                      <a:pt x="196" y="605"/>
                    </a:lnTo>
                    <a:lnTo>
                      <a:pt x="183" y="609"/>
                    </a:lnTo>
                    <a:lnTo>
                      <a:pt x="168" y="613"/>
                    </a:lnTo>
                    <a:lnTo>
                      <a:pt x="154" y="617"/>
                    </a:lnTo>
                    <a:lnTo>
                      <a:pt x="138" y="619"/>
                    </a:lnTo>
                    <a:lnTo>
                      <a:pt x="124" y="619"/>
                    </a:lnTo>
                    <a:lnTo>
                      <a:pt x="111" y="616"/>
                    </a:lnTo>
                    <a:lnTo>
                      <a:pt x="100" y="611"/>
                    </a:lnTo>
                    <a:lnTo>
                      <a:pt x="108" y="592"/>
                    </a:lnTo>
                    <a:lnTo>
                      <a:pt x="120" y="576"/>
                    </a:lnTo>
                    <a:lnTo>
                      <a:pt x="133" y="559"/>
                    </a:lnTo>
                    <a:lnTo>
                      <a:pt x="150" y="546"/>
                    </a:lnTo>
                    <a:lnTo>
                      <a:pt x="165" y="533"/>
                    </a:lnTo>
                    <a:lnTo>
                      <a:pt x="181" y="524"/>
                    </a:lnTo>
                    <a:lnTo>
                      <a:pt x="196" y="516"/>
                    </a:lnTo>
                    <a:lnTo>
                      <a:pt x="209" y="512"/>
                    </a:lnTo>
                    <a:lnTo>
                      <a:pt x="207" y="502"/>
                    </a:lnTo>
                    <a:lnTo>
                      <a:pt x="202" y="495"/>
                    </a:lnTo>
                    <a:lnTo>
                      <a:pt x="195" y="492"/>
                    </a:lnTo>
                    <a:lnTo>
                      <a:pt x="188" y="492"/>
                    </a:lnTo>
                    <a:lnTo>
                      <a:pt x="179" y="492"/>
                    </a:lnTo>
                    <a:lnTo>
                      <a:pt x="170" y="494"/>
                    </a:lnTo>
                    <a:lnTo>
                      <a:pt x="164" y="498"/>
                    </a:lnTo>
                    <a:lnTo>
                      <a:pt x="159" y="502"/>
                    </a:lnTo>
                    <a:lnTo>
                      <a:pt x="69" y="571"/>
                    </a:lnTo>
                    <a:lnTo>
                      <a:pt x="62" y="569"/>
                    </a:lnTo>
                    <a:lnTo>
                      <a:pt x="56" y="565"/>
                    </a:lnTo>
                    <a:lnTo>
                      <a:pt x="51" y="557"/>
                    </a:lnTo>
                    <a:lnTo>
                      <a:pt x="48" y="550"/>
                    </a:lnTo>
                    <a:lnTo>
                      <a:pt x="44" y="541"/>
                    </a:lnTo>
                    <a:lnTo>
                      <a:pt x="45" y="533"/>
                    </a:lnTo>
                    <a:lnTo>
                      <a:pt x="45" y="526"/>
                    </a:lnTo>
                    <a:lnTo>
                      <a:pt x="50" y="521"/>
                    </a:lnTo>
                    <a:lnTo>
                      <a:pt x="80" y="514"/>
                    </a:lnTo>
                    <a:lnTo>
                      <a:pt x="108" y="502"/>
                    </a:lnTo>
                    <a:lnTo>
                      <a:pt x="132" y="486"/>
                    </a:lnTo>
                    <a:lnTo>
                      <a:pt x="156" y="466"/>
                    </a:lnTo>
                    <a:lnTo>
                      <a:pt x="178" y="444"/>
                    </a:lnTo>
                    <a:lnTo>
                      <a:pt x="201" y="423"/>
                    </a:lnTo>
                    <a:lnTo>
                      <a:pt x="223" y="401"/>
                    </a:lnTo>
                    <a:lnTo>
                      <a:pt x="249" y="383"/>
                    </a:lnTo>
                    <a:lnTo>
                      <a:pt x="222" y="377"/>
                    </a:lnTo>
                    <a:lnTo>
                      <a:pt x="198" y="384"/>
                    </a:lnTo>
                    <a:lnTo>
                      <a:pt x="176" y="397"/>
                    </a:lnTo>
                    <a:lnTo>
                      <a:pt x="154" y="414"/>
                    </a:lnTo>
                    <a:lnTo>
                      <a:pt x="131" y="429"/>
                    </a:lnTo>
                    <a:lnTo>
                      <a:pt x="108" y="441"/>
                    </a:lnTo>
                    <a:lnTo>
                      <a:pt x="83" y="442"/>
                    </a:lnTo>
                    <a:lnTo>
                      <a:pt x="60" y="432"/>
                    </a:lnTo>
                    <a:lnTo>
                      <a:pt x="76" y="414"/>
                    </a:lnTo>
                    <a:lnTo>
                      <a:pt x="95" y="397"/>
                    </a:lnTo>
                    <a:lnTo>
                      <a:pt x="116" y="380"/>
                    </a:lnTo>
                    <a:lnTo>
                      <a:pt x="138" y="365"/>
                    </a:lnTo>
                    <a:lnTo>
                      <a:pt x="158" y="348"/>
                    </a:lnTo>
                    <a:lnTo>
                      <a:pt x="178" y="332"/>
                    </a:lnTo>
                    <a:lnTo>
                      <a:pt x="195" y="312"/>
                    </a:lnTo>
                    <a:lnTo>
                      <a:pt x="209" y="293"/>
                    </a:lnTo>
                    <a:lnTo>
                      <a:pt x="183" y="296"/>
                    </a:lnTo>
                    <a:lnTo>
                      <a:pt x="158" y="306"/>
                    </a:lnTo>
                    <a:lnTo>
                      <a:pt x="133" y="321"/>
                    </a:lnTo>
                    <a:lnTo>
                      <a:pt x="111" y="339"/>
                    </a:lnTo>
                    <a:lnTo>
                      <a:pt x="88" y="358"/>
                    </a:lnTo>
                    <a:lnTo>
                      <a:pt x="65" y="376"/>
                    </a:lnTo>
                    <a:lnTo>
                      <a:pt x="42" y="390"/>
                    </a:lnTo>
                    <a:lnTo>
                      <a:pt x="21" y="402"/>
                    </a:lnTo>
                    <a:lnTo>
                      <a:pt x="0" y="402"/>
                    </a:lnTo>
                    <a:lnTo>
                      <a:pt x="3" y="379"/>
                    </a:lnTo>
                    <a:lnTo>
                      <a:pt x="9" y="358"/>
                    </a:lnTo>
                    <a:lnTo>
                      <a:pt x="15" y="337"/>
                    </a:lnTo>
                    <a:lnTo>
                      <a:pt x="26" y="319"/>
                    </a:lnTo>
                    <a:lnTo>
                      <a:pt x="37" y="301"/>
                    </a:lnTo>
                    <a:lnTo>
                      <a:pt x="51" y="288"/>
                    </a:lnTo>
                    <a:lnTo>
                      <a:pt x="68" y="278"/>
                    </a:lnTo>
                    <a:lnTo>
                      <a:pt x="90" y="273"/>
                    </a:lnTo>
                    <a:lnTo>
                      <a:pt x="100" y="273"/>
                    </a:lnTo>
                    <a:lnTo>
                      <a:pt x="111" y="276"/>
                    </a:lnTo>
                    <a:lnTo>
                      <a:pt x="121" y="280"/>
                    </a:lnTo>
                    <a:lnTo>
                      <a:pt x="132" y="283"/>
                    </a:lnTo>
                    <a:lnTo>
                      <a:pt x="142" y="283"/>
                    </a:lnTo>
                    <a:lnTo>
                      <a:pt x="152" y="281"/>
                    </a:lnTo>
                    <a:lnTo>
                      <a:pt x="160" y="274"/>
                    </a:lnTo>
                    <a:lnTo>
                      <a:pt x="169" y="263"/>
                    </a:lnTo>
                    <a:lnTo>
                      <a:pt x="163" y="244"/>
                    </a:lnTo>
                    <a:lnTo>
                      <a:pt x="159" y="226"/>
                    </a:lnTo>
                    <a:lnTo>
                      <a:pt x="158" y="210"/>
                    </a:lnTo>
                    <a:lnTo>
                      <a:pt x="160" y="194"/>
                    </a:lnTo>
                    <a:lnTo>
                      <a:pt x="164" y="178"/>
                    </a:lnTo>
                    <a:lnTo>
                      <a:pt x="170" y="164"/>
                    </a:lnTo>
                    <a:lnTo>
                      <a:pt x="179" y="148"/>
                    </a:lnTo>
                    <a:lnTo>
                      <a:pt x="190" y="134"/>
                    </a:lnTo>
                    <a:lnTo>
                      <a:pt x="249" y="123"/>
                    </a:lnTo>
                    <a:lnTo>
                      <a:pt x="243" y="106"/>
                    </a:lnTo>
                    <a:lnTo>
                      <a:pt x="240" y="88"/>
                    </a:lnTo>
                    <a:lnTo>
                      <a:pt x="240" y="67"/>
                    </a:lnTo>
                    <a:lnTo>
                      <a:pt x="243" y="49"/>
                    </a:lnTo>
                    <a:lnTo>
                      <a:pt x="249" y="30"/>
                    </a:lnTo>
                    <a:lnTo>
                      <a:pt x="261" y="16"/>
                    </a:lnTo>
                    <a:lnTo>
                      <a:pt x="278" y="6"/>
                    </a:lnTo>
                    <a:lnTo>
                      <a:pt x="298" y="4"/>
                    </a:lnTo>
                    <a:lnTo>
                      <a:pt x="311" y="0"/>
                    </a:lnTo>
                    <a:lnTo>
                      <a:pt x="325" y="0"/>
                    </a:lnTo>
                    <a:lnTo>
                      <a:pt x="338" y="0"/>
                    </a:lnTo>
                    <a:lnTo>
                      <a:pt x="351" y="3"/>
                    </a:lnTo>
                    <a:lnTo>
                      <a:pt x="362" y="5"/>
                    </a:lnTo>
                    <a:lnTo>
                      <a:pt x="374" y="11"/>
                    </a:lnTo>
                    <a:lnTo>
                      <a:pt x="386" y="16"/>
                    </a:lnTo>
                    <a:lnTo>
                      <a:pt x="398" y="25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6" name="Freeform 65"/>
              <p:cNvSpPr>
                <a:spLocks/>
              </p:cNvSpPr>
              <p:nvPr/>
            </p:nvSpPr>
            <p:spPr bwMode="auto">
              <a:xfrm>
                <a:off x="3998" y="2108"/>
                <a:ext cx="141" cy="129"/>
              </a:xfrm>
              <a:custGeom>
                <a:avLst/>
                <a:gdLst>
                  <a:gd name="T0" fmla="*/ 0 w 567"/>
                  <a:gd name="T1" fmla="*/ 0 h 519"/>
                  <a:gd name="T2" fmla="*/ 0 w 567"/>
                  <a:gd name="T3" fmla="*/ 0 h 519"/>
                  <a:gd name="T4" fmla="*/ 0 w 567"/>
                  <a:gd name="T5" fmla="*/ 0 h 519"/>
                  <a:gd name="T6" fmla="*/ 0 w 567"/>
                  <a:gd name="T7" fmla="*/ 0 h 519"/>
                  <a:gd name="T8" fmla="*/ 0 w 567"/>
                  <a:gd name="T9" fmla="*/ 0 h 519"/>
                  <a:gd name="T10" fmla="*/ 0 w 567"/>
                  <a:gd name="T11" fmla="*/ 0 h 519"/>
                  <a:gd name="T12" fmla="*/ 0 w 567"/>
                  <a:gd name="T13" fmla="*/ 0 h 519"/>
                  <a:gd name="T14" fmla="*/ 0 w 567"/>
                  <a:gd name="T15" fmla="*/ 0 h 519"/>
                  <a:gd name="T16" fmla="*/ 0 w 567"/>
                  <a:gd name="T17" fmla="*/ 0 h 519"/>
                  <a:gd name="T18" fmla="*/ 0 w 567"/>
                  <a:gd name="T19" fmla="*/ 0 h 519"/>
                  <a:gd name="T20" fmla="*/ 0 w 567"/>
                  <a:gd name="T21" fmla="*/ 0 h 519"/>
                  <a:gd name="T22" fmla="*/ 0 w 567"/>
                  <a:gd name="T23" fmla="*/ 0 h 519"/>
                  <a:gd name="T24" fmla="*/ 0 w 567"/>
                  <a:gd name="T25" fmla="*/ 0 h 519"/>
                  <a:gd name="T26" fmla="*/ 0 w 567"/>
                  <a:gd name="T27" fmla="*/ 0 h 519"/>
                  <a:gd name="T28" fmla="*/ 0 w 567"/>
                  <a:gd name="T29" fmla="*/ 0 h 519"/>
                  <a:gd name="T30" fmla="*/ 0 w 567"/>
                  <a:gd name="T31" fmla="*/ 0 h 519"/>
                  <a:gd name="T32" fmla="*/ 0 w 567"/>
                  <a:gd name="T33" fmla="*/ 0 h 519"/>
                  <a:gd name="T34" fmla="*/ 0 w 567"/>
                  <a:gd name="T35" fmla="*/ 0 h 519"/>
                  <a:gd name="T36" fmla="*/ 0 w 567"/>
                  <a:gd name="T37" fmla="*/ 0 h 519"/>
                  <a:gd name="T38" fmla="*/ 0 w 567"/>
                  <a:gd name="T39" fmla="*/ 0 h 519"/>
                  <a:gd name="T40" fmla="*/ 0 w 567"/>
                  <a:gd name="T41" fmla="*/ 0 h 519"/>
                  <a:gd name="T42" fmla="*/ 0 w 567"/>
                  <a:gd name="T43" fmla="*/ 0 h 519"/>
                  <a:gd name="T44" fmla="*/ 0 w 567"/>
                  <a:gd name="T45" fmla="*/ 0 h 519"/>
                  <a:gd name="T46" fmla="*/ 0 w 567"/>
                  <a:gd name="T47" fmla="*/ 0 h 519"/>
                  <a:gd name="T48" fmla="*/ 0 w 567"/>
                  <a:gd name="T49" fmla="*/ 0 h 519"/>
                  <a:gd name="T50" fmla="*/ 0 w 567"/>
                  <a:gd name="T51" fmla="*/ 0 h 519"/>
                  <a:gd name="T52" fmla="*/ 0 w 567"/>
                  <a:gd name="T53" fmla="*/ 0 h 519"/>
                  <a:gd name="T54" fmla="*/ 0 w 567"/>
                  <a:gd name="T55" fmla="*/ 0 h 519"/>
                  <a:gd name="T56" fmla="*/ 0 w 567"/>
                  <a:gd name="T57" fmla="*/ 0 h 519"/>
                  <a:gd name="T58" fmla="*/ 0 w 567"/>
                  <a:gd name="T59" fmla="*/ 0 h 519"/>
                  <a:gd name="T60" fmla="*/ 0 w 567"/>
                  <a:gd name="T61" fmla="*/ 0 h 519"/>
                  <a:gd name="T62" fmla="*/ 0 w 567"/>
                  <a:gd name="T63" fmla="*/ 0 h 519"/>
                  <a:gd name="T64" fmla="*/ 0 w 567"/>
                  <a:gd name="T65" fmla="*/ 0 h 519"/>
                  <a:gd name="T66" fmla="*/ 0 w 567"/>
                  <a:gd name="T67" fmla="*/ 0 h 519"/>
                  <a:gd name="T68" fmla="*/ 0 w 567"/>
                  <a:gd name="T69" fmla="*/ 0 h 519"/>
                  <a:gd name="T70" fmla="*/ 0 w 567"/>
                  <a:gd name="T71" fmla="*/ 0 h 519"/>
                  <a:gd name="T72" fmla="*/ 0 w 567"/>
                  <a:gd name="T73" fmla="*/ 0 h 519"/>
                  <a:gd name="T74" fmla="*/ 0 w 567"/>
                  <a:gd name="T75" fmla="*/ 0 h 519"/>
                  <a:gd name="T76" fmla="*/ 0 w 567"/>
                  <a:gd name="T77" fmla="*/ 0 h 519"/>
                  <a:gd name="T78" fmla="*/ 0 w 567"/>
                  <a:gd name="T79" fmla="*/ 0 h 519"/>
                  <a:gd name="T80" fmla="*/ 0 w 567"/>
                  <a:gd name="T81" fmla="*/ 0 h 519"/>
                  <a:gd name="T82" fmla="*/ 0 w 567"/>
                  <a:gd name="T83" fmla="*/ 0 h 519"/>
                  <a:gd name="T84" fmla="*/ 0 w 567"/>
                  <a:gd name="T85" fmla="*/ 0 h 5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7"/>
                  <a:gd name="T130" fmla="*/ 0 h 519"/>
                  <a:gd name="T131" fmla="*/ 567 w 567"/>
                  <a:gd name="T132" fmla="*/ 519 h 5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7" h="519">
                    <a:moveTo>
                      <a:pt x="567" y="31"/>
                    </a:moveTo>
                    <a:lnTo>
                      <a:pt x="546" y="46"/>
                    </a:lnTo>
                    <a:lnTo>
                      <a:pt x="534" y="64"/>
                    </a:lnTo>
                    <a:lnTo>
                      <a:pt x="528" y="84"/>
                    </a:lnTo>
                    <a:lnTo>
                      <a:pt x="528" y="106"/>
                    </a:lnTo>
                    <a:lnTo>
                      <a:pt x="531" y="129"/>
                    </a:lnTo>
                    <a:lnTo>
                      <a:pt x="533" y="153"/>
                    </a:lnTo>
                    <a:lnTo>
                      <a:pt x="532" y="176"/>
                    </a:lnTo>
                    <a:lnTo>
                      <a:pt x="528" y="200"/>
                    </a:lnTo>
                    <a:lnTo>
                      <a:pt x="524" y="232"/>
                    </a:lnTo>
                    <a:lnTo>
                      <a:pt x="523" y="268"/>
                    </a:lnTo>
                    <a:lnTo>
                      <a:pt x="523" y="303"/>
                    </a:lnTo>
                    <a:lnTo>
                      <a:pt x="524" y="340"/>
                    </a:lnTo>
                    <a:lnTo>
                      <a:pt x="524" y="375"/>
                    </a:lnTo>
                    <a:lnTo>
                      <a:pt x="526" y="413"/>
                    </a:lnTo>
                    <a:lnTo>
                      <a:pt x="527" y="450"/>
                    </a:lnTo>
                    <a:lnTo>
                      <a:pt x="528" y="488"/>
                    </a:lnTo>
                    <a:lnTo>
                      <a:pt x="493" y="502"/>
                    </a:lnTo>
                    <a:lnTo>
                      <a:pt x="454" y="513"/>
                    </a:lnTo>
                    <a:lnTo>
                      <a:pt x="413" y="518"/>
                    </a:lnTo>
                    <a:lnTo>
                      <a:pt x="373" y="519"/>
                    </a:lnTo>
                    <a:lnTo>
                      <a:pt x="332" y="515"/>
                    </a:lnTo>
                    <a:lnTo>
                      <a:pt x="292" y="511"/>
                    </a:lnTo>
                    <a:lnTo>
                      <a:pt x="254" y="504"/>
                    </a:lnTo>
                    <a:lnTo>
                      <a:pt x="219" y="498"/>
                    </a:lnTo>
                    <a:lnTo>
                      <a:pt x="279" y="388"/>
                    </a:lnTo>
                    <a:lnTo>
                      <a:pt x="291" y="403"/>
                    </a:lnTo>
                    <a:lnTo>
                      <a:pt x="304" y="417"/>
                    </a:lnTo>
                    <a:lnTo>
                      <a:pt x="319" y="429"/>
                    </a:lnTo>
                    <a:lnTo>
                      <a:pt x="335" y="442"/>
                    </a:lnTo>
                    <a:lnTo>
                      <a:pt x="351" y="449"/>
                    </a:lnTo>
                    <a:lnTo>
                      <a:pt x="367" y="456"/>
                    </a:lnTo>
                    <a:lnTo>
                      <a:pt x="382" y="458"/>
                    </a:lnTo>
                    <a:lnTo>
                      <a:pt x="398" y="458"/>
                    </a:lnTo>
                    <a:lnTo>
                      <a:pt x="406" y="439"/>
                    </a:lnTo>
                    <a:lnTo>
                      <a:pt x="409" y="423"/>
                    </a:lnTo>
                    <a:lnTo>
                      <a:pt x="407" y="407"/>
                    </a:lnTo>
                    <a:lnTo>
                      <a:pt x="405" y="393"/>
                    </a:lnTo>
                    <a:lnTo>
                      <a:pt x="399" y="378"/>
                    </a:lnTo>
                    <a:lnTo>
                      <a:pt x="394" y="362"/>
                    </a:lnTo>
                    <a:lnTo>
                      <a:pt x="390" y="345"/>
                    </a:lnTo>
                    <a:lnTo>
                      <a:pt x="389" y="329"/>
                    </a:lnTo>
                    <a:lnTo>
                      <a:pt x="399" y="313"/>
                    </a:lnTo>
                    <a:lnTo>
                      <a:pt x="410" y="297"/>
                    </a:lnTo>
                    <a:lnTo>
                      <a:pt x="420" y="282"/>
                    </a:lnTo>
                    <a:lnTo>
                      <a:pt x="430" y="267"/>
                    </a:lnTo>
                    <a:lnTo>
                      <a:pt x="436" y="251"/>
                    </a:lnTo>
                    <a:lnTo>
                      <a:pt x="443" y="234"/>
                    </a:lnTo>
                    <a:lnTo>
                      <a:pt x="446" y="217"/>
                    </a:lnTo>
                    <a:lnTo>
                      <a:pt x="448" y="200"/>
                    </a:lnTo>
                    <a:lnTo>
                      <a:pt x="438" y="192"/>
                    </a:lnTo>
                    <a:lnTo>
                      <a:pt x="429" y="187"/>
                    </a:lnTo>
                    <a:lnTo>
                      <a:pt x="416" y="183"/>
                    </a:lnTo>
                    <a:lnTo>
                      <a:pt x="404" y="182"/>
                    </a:lnTo>
                    <a:lnTo>
                      <a:pt x="391" y="181"/>
                    </a:lnTo>
                    <a:lnTo>
                      <a:pt x="378" y="182"/>
                    </a:lnTo>
                    <a:lnTo>
                      <a:pt x="367" y="185"/>
                    </a:lnTo>
                    <a:lnTo>
                      <a:pt x="359" y="189"/>
                    </a:lnTo>
                    <a:lnTo>
                      <a:pt x="347" y="176"/>
                    </a:lnTo>
                    <a:lnTo>
                      <a:pt x="338" y="163"/>
                    </a:lnTo>
                    <a:lnTo>
                      <a:pt x="327" y="149"/>
                    </a:lnTo>
                    <a:lnTo>
                      <a:pt x="317" y="135"/>
                    </a:lnTo>
                    <a:lnTo>
                      <a:pt x="306" y="118"/>
                    </a:lnTo>
                    <a:lnTo>
                      <a:pt x="295" y="104"/>
                    </a:lnTo>
                    <a:lnTo>
                      <a:pt x="282" y="91"/>
                    </a:lnTo>
                    <a:lnTo>
                      <a:pt x="269" y="80"/>
                    </a:lnTo>
                    <a:lnTo>
                      <a:pt x="250" y="91"/>
                    </a:lnTo>
                    <a:lnTo>
                      <a:pt x="237" y="106"/>
                    </a:lnTo>
                    <a:lnTo>
                      <a:pt x="228" y="124"/>
                    </a:lnTo>
                    <a:lnTo>
                      <a:pt x="224" y="143"/>
                    </a:lnTo>
                    <a:lnTo>
                      <a:pt x="220" y="163"/>
                    </a:lnTo>
                    <a:lnTo>
                      <a:pt x="218" y="185"/>
                    </a:lnTo>
                    <a:lnTo>
                      <a:pt x="214" y="206"/>
                    </a:lnTo>
                    <a:lnTo>
                      <a:pt x="210" y="229"/>
                    </a:lnTo>
                    <a:lnTo>
                      <a:pt x="193" y="232"/>
                    </a:lnTo>
                    <a:lnTo>
                      <a:pt x="177" y="238"/>
                    </a:lnTo>
                    <a:lnTo>
                      <a:pt x="161" y="243"/>
                    </a:lnTo>
                    <a:lnTo>
                      <a:pt x="144" y="252"/>
                    </a:lnTo>
                    <a:lnTo>
                      <a:pt x="127" y="260"/>
                    </a:lnTo>
                    <a:lnTo>
                      <a:pt x="111" y="271"/>
                    </a:lnTo>
                    <a:lnTo>
                      <a:pt x="95" y="284"/>
                    </a:lnTo>
                    <a:lnTo>
                      <a:pt x="80" y="298"/>
                    </a:lnTo>
                    <a:lnTo>
                      <a:pt x="101" y="319"/>
                    </a:lnTo>
                    <a:lnTo>
                      <a:pt x="122" y="341"/>
                    </a:lnTo>
                    <a:lnTo>
                      <a:pt x="138" y="363"/>
                    </a:lnTo>
                    <a:lnTo>
                      <a:pt x="153" y="387"/>
                    </a:lnTo>
                    <a:lnTo>
                      <a:pt x="162" y="412"/>
                    </a:lnTo>
                    <a:lnTo>
                      <a:pt x="167" y="441"/>
                    </a:lnTo>
                    <a:lnTo>
                      <a:pt x="166" y="472"/>
                    </a:lnTo>
                    <a:lnTo>
                      <a:pt x="160" y="508"/>
                    </a:lnTo>
                    <a:lnTo>
                      <a:pt x="147" y="503"/>
                    </a:lnTo>
                    <a:lnTo>
                      <a:pt x="133" y="501"/>
                    </a:lnTo>
                    <a:lnTo>
                      <a:pt x="115" y="499"/>
                    </a:lnTo>
                    <a:lnTo>
                      <a:pt x="99" y="498"/>
                    </a:lnTo>
                    <a:lnTo>
                      <a:pt x="80" y="495"/>
                    </a:lnTo>
                    <a:lnTo>
                      <a:pt x="63" y="493"/>
                    </a:lnTo>
                    <a:lnTo>
                      <a:pt x="46" y="490"/>
                    </a:lnTo>
                    <a:lnTo>
                      <a:pt x="31" y="488"/>
                    </a:lnTo>
                    <a:lnTo>
                      <a:pt x="33" y="463"/>
                    </a:lnTo>
                    <a:lnTo>
                      <a:pt x="35" y="442"/>
                    </a:lnTo>
                    <a:lnTo>
                      <a:pt x="34" y="422"/>
                    </a:lnTo>
                    <a:lnTo>
                      <a:pt x="34" y="406"/>
                    </a:lnTo>
                    <a:lnTo>
                      <a:pt x="28" y="388"/>
                    </a:lnTo>
                    <a:lnTo>
                      <a:pt x="22" y="372"/>
                    </a:lnTo>
                    <a:lnTo>
                      <a:pt x="12" y="355"/>
                    </a:lnTo>
                    <a:lnTo>
                      <a:pt x="0" y="339"/>
                    </a:lnTo>
                    <a:lnTo>
                      <a:pt x="27" y="314"/>
                    </a:lnTo>
                    <a:lnTo>
                      <a:pt x="52" y="286"/>
                    </a:lnTo>
                    <a:lnTo>
                      <a:pt x="72" y="256"/>
                    </a:lnTo>
                    <a:lnTo>
                      <a:pt x="89" y="225"/>
                    </a:lnTo>
                    <a:lnTo>
                      <a:pt x="100" y="191"/>
                    </a:lnTo>
                    <a:lnTo>
                      <a:pt x="108" y="157"/>
                    </a:lnTo>
                    <a:lnTo>
                      <a:pt x="111" y="123"/>
                    </a:lnTo>
                    <a:lnTo>
                      <a:pt x="110" y="90"/>
                    </a:lnTo>
                    <a:lnTo>
                      <a:pt x="130" y="93"/>
                    </a:lnTo>
                    <a:lnTo>
                      <a:pt x="150" y="95"/>
                    </a:lnTo>
                    <a:lnTo>
                      <a:pt x="168" y="90"/>
                    </a:lnTo>
                    <a:lnTo>
                      <a:pt x="188" y="85"/>
                    </a:lnTo>
                    <a:lnTo>
                      <a:pt x="205" y="75"/>
                    </a:lnTo>
                    <a:lnTo>
                      <a:pt x="223" y="66"/>
                    </a:lnTo>
                    <a:lnTo>
                      <a:pt x="240" y="58"/>
                    </a:lnTo>
                    <a:lnTo>
                      <a:pt x="259" y="50"/>
                    </a:lnTo>
                    <a:lnTo>
                      <a:pt x="258" y="25"/>
                    </a:lnTo>
                    <a:lnTo>
                      <a:pt x="267" y="13"/>
                    </a:lnTo>
                    <a:lnTo>
                      <a:pt x="281" y="9"/>
                    </a:lnTo>
                    <a:lnTo>
                      <a:pt x="300" y="10"/>
                    </a:lnTo>
                    <a:lnTo>
                      <a:pt x="319" y="11"/>
                    </a:lnTo>
                    <a:lnTo>
                      <a:pt x="341" y="13"/>
                    </a:lnTo>
                    <a:lnTo>
                      <a:pt x="360" y="10"/>
                    </a:lnTo>
                    <a:lnTo>
                      <a:pt x="379" y="0"/>
                    </a:lnTo>
                    <a:lnTo>
                      <a:pt x="567" y="31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7" name="Freeform 66"/>
              <p:cNvSpPr>
                <a:spLocks/>
              </p:cNvSpPr>
              <p:nvPr/>
            </p:nvSpPr>
            <p:spPr bwMode="auto">
              <a:xfrm>
                <a:off x="4035" y="2147"/>
                <a:ext cx="57" cy="65"/>
              </a:xfrm>
              <a:custGeom>
                <a:avLst/>
                <a:gdLst>
                  <a:gd name="T0" fmla="*/ 0 w 229"/>
                  <a:gd name="T1" fmla="*/ 0 h 259"/>
                  <a:gd name="T2" fmla="*/ 0 w 229"/>
                  <a:gd name="T3" fmla="*/ 0 h 259"/>
                  <a:gd name="T4" fmla="*/ 0 w 229"/>
                  <a:gd name="T5" fmla="*/ 0 h 259"/>
                  <a:gd name="T6" fmla="*/ 0 w 229"/>
                  <a:gd name="T7" fmla="*/ 0 h 259"/>
                  <a:gd name="T8" fmla="*/ 0 w 229"/>
                  <a:gd name="T9" fmla="*/ 0 h 259"/>
                  <a:gd name="T10" fmla="*/ 0 w 229"/>
                  <a:gd name="T11" fmla="*/ 0 h 259"/>
                  <a:gd name="T12" fmla="*/ 0 w 229"/>
                  <a:gd name="T13" fmla="*/ 0 h 259"/>
                  <a:gd name="T14" fmla="*/ 0 w 229"/>
                  <a:gd name="T15" fmla="*/ 0 h 259"/>
                  <a:gd name="T16" fmla="*/ 0 w 229"/>
                  <a:gd name="T17" fmla="*/ 0 h 259"/>
                  <a:gd name="T18" fmla="*/ 0 w 229"/>
                  <a:gd name="T19" fmla="*/ 0 h 259"/>
                  <a:gd name="T20" fmla="*/ 0 w 229"/>
                  <a:gd name="T21" fmla="*/ 0 h 259"/>
                  <a:gd name="T22" fmla="*/ 0 w 229"/>
                  <a:gd name="T23" fmla="*/ 0 h 259"/>
                  <a:gd name="T24" fmla="*/ 0 w 229"/>
                  <a:gd name="T25" fmla="*/ 0 h 259"/>
                  <a:gd name="T26" fmla="*/ 0 w 229"/>
                  <a:gd name="T27" fmla="*/ 0 h 259"/>
                  <a:gd name="T28" fmla="*/ 0 w 229"/>
                  <a:gd name="T29" fmla="*/ 0 h 259"/>
                  <a:gd name="T30" fmla="*/ 0 w 229"/>
                  <a:gd name="T31" fmla="*/ 0 h 259"/>
                  <a:gd name="T32" fmla="*/ 0 w 229"/>
                  <a:gd name="T33" fmla="*/ 0 h 259"/>
                  <a:gd name="T34" fmla="*/ 0 w 229"/>
                  <a:gd name="T35" fmla="*/ 0 h 259"/>
                  <a:gd name="T36" fmla="*/ 0 w 229"/>
                  <a:gd name="T37" fmla="*/ 0 h 259"/>
                  <a:gd name="T38" fmla="*/ 0 w 229"/>
                  <a:gd name="T39" fmla="*/ 0 h 259"/>
                  <a:gd name="T40" fmla="*/ 0 w 229"/>
                  <a:gd name="T41" fmla="*/ 0 h 259"/>
                  <a:gd name="T42" fmla="*/ 0 w 229"/>
                  <a:gd name="T43" fmla="*/ 0 h 259"/>
                  <a:gd name="T44" fmla="*/ 0 w 229"/>
                  <a:gd name="T45" fmla="*/ 0 h 259"/>
                  <a:gd name="T46" fmla="*/ 0 w 229"/>
                  <a:gd name="T47" fmla="*/ 0 h 259"/>
                  <a:gd name="T48" fmla="*/ 0 w 229"/>
                  <a:gd name="T49" fmla="*/ 0 h 259"/>
                  <a:gd name="T50" fmla="*/ 0 w 229"/>
                  <a:gd name="T51" fmla="*/ 0 h 259"/>
                  <a:gd name="T52" fmla="*/ 0 w 229"/>
                  <a:gd name="T53" fmla="*/ 0 h 259"/>
                  <a:gd name="T54" fmla="*/ 0 w 229"/>
                  <a:gd name="T55" fmla="*/ 0 h 259"/>
                  <a:gd name="T56" fmla="*/ 0 w 229"/>
                  <a:gd name="T57" fmla="*/ 0 h 259"/>
                  <a:gd name="T58" fmla="*/ 0 w 229"/>
                  <a:gd name="T59" fmla="*/ 0 h 259"/>
                  <a:gd name="T60" fmla="*/ 0 w 229"/>
                  <a:gd name="T61" fmla="*/ 0 h 259"/>
                  <a:gd name="T62" fmla="*/ 0 w 229"/>
                  <a:gd name="T63" fmla="*/ 0 h 259"/>
                  <a:gd name="T64" fmla="*/ 0 w 229"/>
                  <a:gd name="T65" fmla="*/ 0 h 259"/>
                  <a:gd name="T66" fmla="*/ 0 w 229"/>
                  <a:gd name="T67" fmla="*/ 0 h 259"/>
                  <a:gd name="T68" fmla="*/ 0 w 229"/>
                  <a:gd name="T69" fmla="*/ 0 h 259"/>
                  <a:gd name="T70" fmla="*/ 0 w 229"/>
                  <a:gd name="T71" fmla="*/ 0 h 259"/>
                  <a:gd name="T72" fmla="*/ 0 w 229"/>
                  <a:gd name="T73" fmla="*/ 0 h 259"/>
                  <a:gd name="T74" fmla="*/ 0 w 229"/>
                  <a:gd name="T75" fmla="*/ 0 h 259"/>
                  <a:gd name="T76" fmla="*/ 0 w 229"/>
                  <a:gd name="T77" fmla="*/ 0 h 259"/>
                  <a:gd name="T78" fmla="*/ 0 w 229"/>
                  <a:gd name="T79" fmla="*/ 0 h 259"/>
                  <a:gd name="T80" fmla="*/ 0 w 229"/>
                  <a:gd name="T81" fmla="*/ 0 h 259"/>
                  <a:gd name="T82" fmla="*/ 0 w 229"/>
                  <a:gd name="T83" fmla="*/ 0 h 259"/>
                  <a:gd name="T84" fmla="*/ 0 w 229"/>
                  <a:gd name="T85" fmla="*/ 0 h 259"/>
                  <a:gd name="T86" fmla="*/ 0 w 229"/>
                  <a:gd name="T87" fmla="*/ 0 h 259"/>
                  <a:gd name="T88" fmla="*/ 0 w 229"/>
                  <a:gd name="T89" fmla="*/ 0 h 259"/>
                  <a:gd name="T90" fmla="*/ 0 w 229"/>
                  <a:gd name="T91" fmla="*/ 0 h 259"/>
                  <a:gd name="T92" fmla="*/ 0 w 229"/>
                  <a:gd name="T93" fmla="*/ 0 h 259"/>
                  <a:gd name="T94" fmla="*/ 0 w 229"/>
                  <a:gd name="T95" fmla="*/ 0 h 259"/>
                  <a:gd name="T96" fmla="*/ 0 w 229"/>
                  <a:gd name="T97" fmla="*/ 0 h 259"/>
                  <a:gd name="T98" fmla="*/ 0 w 229"/>
                  <a:gd name="T99" fmla="*/ 0 h 25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29"/>
                  <a:gd name="T151" fmla="*/ 0 h 259"/>
                  <a:gd name="T152" fmla="*/ 229 w 229"/>
                  <a:gd name="T153" fmla="*/ 259 h 25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29" h="259">
                    <a:moveTo>
                      <a:pt x="229" y="79"/>
                    </a:moveTo>
                    <a:lnTo>
                      <a:pt x="228" y="91"/>
                    </a:lnTo>
                    <a:lnTo>
                      <a:pt x="222" y="106"/>
                    </a:lnTo>
                    <a:lnTo>
                      <a:pt x="212" y="122"/>
                    </a:lnTo>
                    <a:lnTo>
                      <a:pt x="203" y="142"/>
                    </a:lnTo>
                    <a:lnTo>
                      <a:pt x="193" y="161"/>
                    </a:lnTo>
                    <a:lnTo>
                      <a:pt x="188" y="183"/>
                    </a:lnTo>
                    <a:lnTo>
                      <a:pt x="189" y="206"/>
                    </a:lnTo>
                    <a:lnTo>
                      <a:pt x="199" y="228"/>
                    </a:lnTo>
                    <a:lnTo>
                      <a:pt x="193" y="224"/>
                    </a:lnTo>
                    <a:lnTo>
                      <a:pt x="185" y="214"/>
                    </a:lnTo>
                    <a:lnTo>
                      <a:pt x="176" y="200"/>
                    </a:lnTo>
                    <a:lnTo>
                      <a:pt x="165" y="187"/>
                    </a:lnTo>
                    <a:lnTo>
                      <a:pt x="151" y="173"/>
                    </a:lnTo>
                    <a:lnTo>
                      <a:pt x="138" y="164"/>
                    </a:lnTo>
                    <a:lnTo>
                      <a:pt x="124" y="161"/>
                    </a:lnTo>
                    <a:lnTo>
                      <a:pt x="109" y="169"/>
                    </a:lnTo>
                    <a:lnTo>
                      <a:pt x="60" y="259"/>
                    </a:lnTo>
                    <a:lnTo>
                      <a:pt x="58" y="243"/>
                    </a:lnTo>
                    <a:lnTo>
                      <a:pt x="56" y="226"/>
                    </a:lnTo>
                    <a:lnTo>
                      <a:pt x="52" y="210"/>
                    </a:lnTo>
                    <a:lnTo>
                      <a:pt x="48" y="196"/>
                    </a:lnTo>
                    <a:lnTo>
                      <a:pt x="39" y="181"/>
                    </a:lnTo>
                    <a:lnTo>
                      <a:pt x="29" y="169"/>
                    </a:lnTo>
                    <a:lnTo>
                      <a:pt x="16" y="157"/>
                    </a:lnTo>
                    <a:lnTo>
                      <a:pt x="0" y="149"/>
                    </a:lnTo>
                    <a:lnTo>
                      <a:pt x="7" y="143"/>
                    </a:lnTo>
                    <a:lnTo>
                      <a:pt x="17" y="135"/>
                    </a:lnTo>
                    <a:lnTo>
                      <a:pt x="27" y="126"/>
                    </a:lnTo>
                    <a:lnTo>
                      <a:pt x="40" y="121"/>
                    </a:lnTo>
                    <a:lnTo>
                      <a:pt x="52" y="116"/>
                    </a:lnTo>
                    <a:lnTo>
                      <a:pt x="65" y="117"/>
                    </a:lnTo>
                    <a:lnTo>
                      <a:pt x="77" y="123"/>
                    </a:lnTo>
                    <a:lnTo>
                      <a:pt x="90" y="138"/>
                    </a:lnTo>
                    <a:lnTo>
                      <a:pt x="101" y="124"/>
                    </a:lnTo>
                    <a:lnTo>
                      <a:pt x="107" y="109"/>
                    </a:lnTo>
                    <a:lnTo>
                      <a:pt x="111" y="91"/>
                    </a:lnTo>
                    <a:lnTo>
                      <a:pt x="113" y="72"/>
                    </a:lnTo>
                    <a:lnTo>
                      <a:pt x="113" y="52"/>
                    </a:lnTo>
                    <a:lnTo>
                      <a:pt x="115" y="33"/>
                    </a:lnTo>
                    <a:lnTo>
                      <a:pt x="119" y="15"/>
                    </a:lnTo>
                    <a:lnTo>
                      <a:pt x="129" y="0"/>
                    </a:lnTo>
                    <a:lnTo>
                      <a:pt x="139" y="13"/>
                    </a:lnTo>
                    <a:lnTo>
                      <a:pt x="147" y="30"/>
                    </a:lnTo>
                    <a:lnTo>
                      <a:pt x="155" y="49"/>
                    </a:lnTo>
                    <a:lnTo>
                      <a:pt x="164" y="68"/>
                    </a:lnTo>
                    <a:lnTo>
                      <a:pt x="173" y="82"/>
                    </a:lnTo>
                    <a:lnTo>
                      <a:pt x="188" y="91"/>
                    </a:lnTo>
                    <a:lnTo>
                      <a:pt x="205" y="90"/>
                    </a:lnTo>
                    <a:lnTo>
                      <a:pt x="229" y="7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8" name="Freeform 67"/>
              <p:cNvSpPr>
                <a:spLocks/>
              </p:cNvSpPr>
              <p:nvPr/>
            </p:nvSpPr>
            <p:spPr bwMode="auto">
              <a:xfrm>
                <a:off x="4050" y="2195"/>
                <a:ext cx="193" cy="189"/>
              </a:xfrm>
              <a:custGeom>
                <a:avLst/>
                <a:gdLst>
                  <a:gd name="T0" fmla="*/ 0 w 773"/>
                  <a:gd name="T1" fmla="*/ 0 h 757"/>
                  <a:gd name="T2" fmla="*/ 0 w 773"/>
                  <a:gd name="T3" fmla="*/ 0 h 757"/>
                  <a:gd name="T4" fmla="*/ 0 w 773"/>
                  <a:gd name="T5" fmla="*/ 0 h 757"/>
                  <a:gd name="T6" fmla="*/ 0 w 773"/>
                  <a:gd name="T7" fmla="*/ 0 h 757"/>
                  <a:gd name="T8" fmla="*/ 0 w 773"/>
                  <a:gd name="T9" fmla="*/ 0 h 757"/>
                  <a:gd name="T10" fmla="*/ 0 w 773"/>
                  <a:gd name="T11" fmla="*/ 0 h 757"/>
                  <a:gd name="T12" fmla="*/ 0 w 773"/>
                  <a:gd name="T13" fmla="*/ 0 h 757"/>
                  <a:gd name="T14" fmla="*/ 0 w 773"/>
                  <a:gd name="T15" fmla="*/ 0 h 757"/>
                  <a:gd name="T16" fmla="*/ 0 w 773"/>
                  <a:gd name="T17" fmla="*/ 0 h 757"/>
                  <a:gd name="T18" fmla="*/ 0 w 773"/>
                  <a:gd name="T19" fmla="*/ 0 h 757"/>
                  <a:gd name="T20" fmla="*/ 0 w 773"/>
                  <a:gd name="T21" fmla="*/ 0 h 757"/>
                  <a:gd name="T22" fmla="*/ 0 w 773"/>
                  <a:gd name="T23" fmla="*/ 0 h 757"/>
                  <a:gd name="T24" fmla="*/ 0 w 773"/>
                  <a:gd name="T25" fmla="*/ 0 h 757"/>
                  <a:gd name="T26" fmla="*/ 0 w 773"/>
                  <a:gd name="T27" fmla="*/ 0 h 757"/>
                  <a:gd name="T28" fmla="*/ 0 w 773"/>
                  <a:gd name="T29" fmla="*/ 0 h 757"/>
                  <a:gd name="T30" fmla="*/ 0 w 773"/>
                  <a:gd name="T31" fmla="*/ 0 h 757"/>
                  <a:gd name="T32" fmla="*/ 0 w 773"/>
                  <a:gd name="T33" fmla="*/ 0 h 757"/>
                  <a:gd name="T34" fmla="*/ 0 w 773"/>
                  <a:gd name="T35" fmla="*/ 0 h 757"/>
                  <a:gd name="T36" fmla="*/ 0 w 773"/>
                  <a:gd name="T37" fmla="*/ 0 h 757"/>
                  <a:gd name="T38" fmla="*/ 0 w 773"/>
                  <a:gd name="T39" fmla="*/ 0 h 757"/>
                  <a:gd name="T40" fmla="*/ 0 w 773"/>
                  <a:gd name="T41" fmla="*/ 0 h 757"/>
                  <a:gd name="T42" fmla="*/ 0 w 773"/>
                  <a:gd name="T43" fmla="*/ 0 h 757"/>
                  <a:gd name="T44" fmla="*/ 0 w 773"/>
                  <a:gd name="T45" fmla="*/ 0 h 757"/>
                  <a:gd name="T46" fmla="*/ 0 w 773"/>
                  <a:gd name="T47" fmla="*/ 0 h 757"/>
                  <a:gd name="T48" fmla="*/ 0 w 773"/>
                  <a:gd name="T49" fmla="*/ 0 h 757"/>
                  <a:gd name="T50" fmla="*/ 0 w 773"/>
                  <a:gd name="T51" fmla="*/ 0 h 757"/>
                  <a:gd name="T52" fmla="*/ 0 w 773"/>
                  <a:gd name="T53" fmla="*/ 0 h 757"/>
                  <a:gd name="T54" fmla="*/ 0 w 773"/>
                  <a:gd name="T55" fmla="*/ 0 h 757"/>
                  <a:gd name="T56" fmla="*/ 0 w 773"/>
                  <a:gd name="T57" fmla="*/ 0 h 757"/>
                  <a:gd name="T58" fmla="*/ 0 w 773"/>
                  <a:gd name="T59" fmla="*/ 0 h 757"/>
                  <a:gd name="T60" fmla="*/ 0 w 773"/>
                  <a:gd name="T61" fmla="*/ 0 h 757"/>
                  <a:gd name="T62" fmla="*/ 0 w 773"/>
                  <a:gd name="T63" fmla="*/ 0 h 757"/>
                  <a:gd name="T64" fmla="*/ 0 w 773"/>
                  <a:gd name="T65" fmla="*/ 0 h 757"/>
                  <a:gd name="T66" fmla="*/ 0 w 773"/>
                  <a:gd name="T67" fmla="*/ 0 h 757"/>
                  <a:gd name="T68" fmla="*/ 0 w 773"/>
                  <a:gd name="T69" fmla="*/ 0 h 757"/>
                  <a:gd name="T70" fmla="*/ 0 w 773"/>
                  <a:gd name="T71" fmla="*/ 0 h 757"/>
                  <a:gd name="T72" fmla="*/ 0 w 773"/>
                  <a:gd name="T73" fmla="*/ 0 h 757"/>
                  <a:gd name="T74" fmla="*/ 0 w 773"/>
                  <a:gd name="T75" fmla="*/ 0 h 757"/>
                  <a:gd name="T76" fmla="*/ 0 w 773"/>
                  <a:gd name="T77" fmla="*/ 0 h 757"/>
                  <a:gd name="T78" fmla="*/ 0 w 773"/>
                  <a:gd name="T79" fmla="*/ 0 h 757"/>
                  <a:gd name="T80" fmla="*/ 0 w 773"/>
                  <a:gd name="T81" fmla="*/ 0 h 757"/>
                  <a:gd name="T82" fmla="*/ 0 w 773"/>
                  <a:gd name="T83" fmla="*/ 0 h 757"/>
                  <a:gd name="T84" fmla="*/ 0 w 773"/>
                  <a:gd name="T85" fmla="*/ 0 h 757"/>
                  <a:gd name="T86" fmla="*/ 0 w 773"/>
                  <a:gd name="T87" fmla="*/ 0 h 757"/>
                  <a:gd name="T88" fmla="*/ 0 w 773"/>
                  <a:gd name="T89" fmla="*/ 0 h 757"/>
                  <a:gd name="T90" fmla="*/ 0 w 773"/>
                  <a:gd name="T91" fmla="*/ 0 h 757"/>
                  <a:gd name="T92" fmla="*/ 0 w 773"/>
                  <a:gd name="T93" fmla="*/ 0 h 757"/>
                  <a:gd name="T94" fmla="*/ 0 w 773"/>
                  <a:gd name="T95" fmla="*/ 0 h 757"/>
                  <a:gd name="T96" fmla="*/ 0 w 773"/>
                  <a:gd name="T97" fmla="*/ 0 h 757"/>
                  <a:gd name="T98" fmla="*/ 0 w 773"/>
                  <a:gd name="T99" fmla="*/ 0 h 757"/>
                  <a:gd name="T100" fmla="*/ 0 w 773"/>
                  <a:gd name="T101" fmla="*/ 0 h 757"/>
                  <a:gd name="T102" fmla="*/ 0 w 773"/>
                  <a:gd name="T103" fmla="*/ 0 h 757"/>
                  <a:gd name="T104" fmla="*/ 0 w 773"/>
                  <a:gd name="T105" fmla="*/ 0 h 757"/>
                  <a:gd name="T106" fmla="*/ 0 w 773"/>
                  <a:gd name="T107" fmla="*/ 0 h 757"/>
                  <a:gd name="T108" fmla="*/ 0 w 773"/>
                  <a:gd name="T109" fmla="*/ 0 h 757"/>
                  <a:gd name="T110" fmla="*/ 0 w 773"/>
                  <a:gd name="T111" fmla="*/ 0 h 75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73"/>
                  <a:gd name="T169" fmla="*/ 0 h 757"/>
                  <a:gd name="T170" fmla="*/ 773 w 773"/>
                  <a:gd name="T171" fmla="*/ 757 h 75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73" h="757">
                    <a:moveTo>
                      <a:pt x="607" y="667"/>
                    </a:moveTo>
                    <a:lnTo>
                      <a:pt x="547" y="687"/>
                    </a:lnTo>
                    <a:lnTo>
                      <a:pt x="542" y="666"/>
                    </a:lnTo>
                    <a:lnTo>
                      <a:pt x="543" y="647"/>
                    </a:lnTo>
                    <a:lnTo>
                      <a:pt x="546" y="626"/>
                    </a:lnTo>
                    <a:lnTo>
                      <a:pt x="551" y="608"/>
                    </a:lnTo>
                    <a:lnTo>
                      <a:pt x="551" y="589"/>
                    </a:lnTo>
                    <a:lnTo>
                      <a:pt x="547" y="574"/>
                    </a:lnTo>
                    <a:lnTo>
                      <a:pt x="536" y="563"/>
                    </a:lnTo>
                    <a:lnTo>
                      <a:pt x="517" y="558"/>
                    </a:lnTo>
                    <a:lnTo>
                      <a:pt x="504" y="576"/>
                    </a:lnTo>
                    <a:lnTo>
                      <a:pt x="494" y="597"/>
                    </a:lnTo>
                    <a:lnTo>
                      <a:pt x="487" y="617"/>
                    </a:lnTo>
                    <a:lnTo>
                      <a:pt x="480" y="639"/>
                    </a:lnTo>
                    <a:lnTo>
                      <a:pt x="471" y="659"/>
                    </a:lnTo>
                    <a:lnTo>
                      <a:pt x="461" y="678"/>
                    </a:lnTo>
                    <a:lnTo>
                      <a:pt x="446" y="693"/>
                    </a:lnTo>
                    <a:lnTo>
                      <a:pt x="428" y="707"/>
                    </a:lnTo>
                    <a:lnTo>
                      <a:pt x="417" y="675"/>
                    </a:lnTo>
                    <a:lnTo>
                      <a:pt x="410" y="641"/>
                    </a:lnTo>
                    <a:lnTo>
                      <a:pt x="404" y="606"/>
                    </a:lnTo>
                    <a:lnTo>
                      <a:pt x="402" y="570"/>
                    </a:lnTo>
                    <a:lnTo>
                      <a:pt x="401" y="532"/>
                    </a:lnTo>
                    <a:lnTo>
                      <a:pt x="401" y="494"/>
                    </a:lnTo>
                    <a:lnTo>
                      <a:pt x="403" y="455"/>
                    </a:lnTo>
                    <a:lnTo>
                      <a:pt x="407" y="419"/>
                    </a:lnTo>
                    <a:lnTo>
                      <a:pt x="398" y="412"/>
                    </a:lnTo>
                    <a:lnTo>
                      <a:pt x="388" y="411"/>
                    </a:lnTo>
                    <a:lnTo>
                      <a:pt x="376" y="412"/>
                    </a:lnTo>
                    <a:lnTo>
                      <a:pt x="368" y="419"/>
                    </a:lnTo>
                    <a:lnTo>
                      <a:pt x="353" y="459"/>
                    </a:lnTo>
                    <a:lnTo>
                      <a:pt x="340" y="500"/>
                    </a:lnTo>
                    <a:lnTo>
                      <a:pt x="326" y="540"/>
                    </a:lnTo>
                    <a:lnTo>
                      <a:pt x="313" y="582"/>
                    </a:lnTo>
                    <a:lnTo>
                      <a:pt x="297" y="621"/>
                    </a:lnTo>
                    <a:lnTo>
                      <a:pt x="278" y="660"/>
                    </a:lnTo>
                    <a:lnTo>
                      <a:pt x="254" y="698"/>
                    </a:lnTo>
                    <a:lnTo>
                      <a:pt x="228" y="737"/>
                    </a:lnTo>
                    <a:lnTo>
                      <a:pt x="207" y="722"/>
                    </a:lnTo>
                    <a:lnTo>
                      <a:pt x="196" y="701"/>
                    </a:lnTo>
                    <a:lnTo>
                      <a:pt x="190" y="677"/>
                    </a:lnTo>
                    <a:lnTo>
                      <a:pt x="188" y="653"/>
                    </a:lnTo>
                    <a:lnTo>
                      <a:pt x="186" y="627"/>
                    </a:lnTo>
                    <a:lnTo>
                      <a:pt x="181" y="606"/>
                    </a:lnTo>
                    <a:lnTo>
                      <a:pt x="169" y="588"/>
                    </a:lnTo>
                    <a:lnTo>
                      <a:pt x="149" y="577"/>
                    </a:lnTo>
                    <a:lnTo>
                      <a:pt x="69" y="757"/>
                    </a:lnTo>
                    <a:lnTo>
                      <a:pt x="52" y="740"/>
                    </a:lnTo>
                    <a:lnTo>
                      <a:pt x="39" y="722"/>
                    </a:lnTo>
                    <a:lnTo>
                      <a:pt x="29" y="701"/>
                    </a:lnTo>
                    <a:lnTo>
                      <a:pt x="22" y="680"/>
                    </a:lnTo>
                    <a:lnTo>
                      <a:pt x="16" y="659"/>
                    </a:lnTo>
                    <a:lnTo>
                      <a:pt x="10" y="637"/>
                    </a:lnTo>
                    <a:lnTo>
                      <a:pt x="5" y="616"/>
                    </a:lnTo>
                    <a:lnTo>
                      <a:pt x="0" y="598"/>
                    </a:lnTo>
                    <a:lnTo>
                      <a:pt x="9" y="583"/>
                    </a:lnTo>
                    <a:lnTo>
                      <a:pt x="20" y="570"/>
                    </a:lnTo>
                    <a:lnTo>
                      <a:pt x="30" y="559"/>
                    </a:lnTo>
                    <a:lnTo>
                      <a:pt x="40" y="549"/>
                    </a:lnTo>
                    <a:lnTo>
                      <a:pt x="48" y="538"/>
                    </a:lnTo>
                    <a:lnTo>
                      <a:pt x="58" y="529"/>
                    </a:lnTo>
                    <a:lnTo>
                      <a:pt x="68" y="518"/>
                    </a:lnTo>
                    <a:lnTo>
                      <a:pt x="80" y="508"/>
                    </a:lnTo>
                    <a:lnTo>
                      <a:pt x="90" y="512"/>
                    </a:lnTo>
                    <a:lnTo>
                      <a:pt x="103" y="519"/>
                    </a:lnTo>
                    <a:lnTo>
                      <a:pt x="116" y="526"/>
                    </a:lnTo>
                    <a:lnTo>
                      <a:pt x="129" y="535"/>
                    </a:lnTo>
                    <a:lnTo>
                      <a:pt x="141" y="540"/>
                    </a:lnTo>
                    <a:lnTo>
                      <a:pt x="154" y="546"/>
                    </a:lnTo>
                    <a:lnTo>
                      <a:pt x="165" y="548"/>
                    </a:lnTo>
                    <a:lnTo>
                      <a:pt x="179" y="548"/>
                    </a:lnTo>
                    <a:lnTo>
                      <a:pt x="188" y="419"/>
                    </a:lnTo>
                    <a:lnTo>
                      <a:pt x="269" y="329"/>
                    </a:lnTo>
                    <a:lnTo>
                      <a:pt x="252" y="305"/>
                    </a:lnTo>
                    <a:lnTo>
                      <a:pt x="231" y="294"/>
                    </a:lnTo>
                    <a:lnTo>
                      <a:pt x="203" y="290"/>
                    </a:lnTo>
                    <a:lnTo>
                      <a:pt x="177" y="289"/>
                    </a:lnTo>
                    <a:lnTo>
                      <a:pt x="150" y="284"/>
                    </a:lnTo>
                    <a:lnTo>
                      <a:pt x="129" y="275"/>
                    </a:lnTo>
                    <a:lnTo>
                      <a:pt x="113" y="254"/>
                    </a:lnTo>
                    <a:lnTo>
                      <a:pt x="109" y="219"/>
                    </a:lnTo>
                    <a:lnTo>
                      <a:pt x="146" y="216"/>
                    </a:lnTo>
                    <a:lnTo>
                      <a:pt x="184" y="216"/>
                    </a:lnTo>
                    <a:lnTo>
                      <a:pt x="222" y="215"/>
                    </a:lnTo>
                    <a:lnTo>
                      <a:pt x="260" y="213"/>
                    </a:lnTo>
                    <a:lnTo>
                      <a:pt x="295" y="205"/>
                    </a:lnTo>
                    <a:lnTo>
                      <a:pt x="328" y="192"/>
                    </a:lnTo>
                    <a:lnTo>
                      <a:pt x="360" y="171"/>
                    </a:lnTo>
                    <a:lnTo>
                      <a:pt x="388" y="140"/>
                    </a:lnTo>
                    <a:lnTo>
                      <a:pt x="384" y="128"/>
                    </a:lnTo>
                    <a:lnTo>
                      <a:pt x="381" y="117"/>
                    </a:lnTo>
                    <a:lnTo>
                      <a:pt x="379" y="106"/>
                    </a:lnTo>
                    <a:lnTo>
                      <a:pt x="378" y="95"/>
                    </a:lnTo>
                    <a:lnTo>
                      <a:pt x="375" y="83"/>
                    </a:lnTo>
                    <a:lnTo>
                      <a:pt x="373" y="72"/>
                    </a:lnTo>
                    <a:lnTo>
                      <a:pt x="370" y="61"/>
                    </a:lnTo>
                    <a:lnTo>
                      <a:pt x="368" y="50"/>
                    </a:lnTo>
                    <a:lnTo>
                      <a:pt x="413" y="44"/>
                    </a:lnTo>
                    <a:lnTo>
                      <a:pt x="458" y="37"/>
                    </a:lnTo>
                    <a:lnTo>
                      <a:pt x="505" y="29"/>
                    </a:lnTo>
                    <a:lnTo>
                      <a:pt x="553" y="21"/>
                    </a:lnTo>
                    <a:lnTo>
                      <a:pt x="600" y="12"/>
                    </a:lnTo>
                    <a:lnTo>
                      <a:pt x="648" y="6"/>
                    </a:lnTo>
                    <a:lnTo>
                      <a:pt x="697" y="1"/>
                    </a:lnTo>
                    <a:lnTo>
                      <a:pt x="746" y="0"/>
                    </a:lnTo>
                    <a:lnTo>
                      <a:pt x="752" y="83"/>
                    </a:lnTo>
                    <a:lnTo>
                      <a:pt x="763" y="173"/>
                    </a:lnTo>
                    <a:lnTo>
                      <a:pt x="771" y="265"/>
                    </a:lnTo>
                    <a:lnTo>
                      <a:pt x="773" y="359"/>
                    </a:lnTo>
                    <a:lnTo>
                      <a:pt x="762" y="449"/>
                    </a:lnTo>
                    <a:lnTo>
                      <a:pt x="734" y="533"/>
                    </a:lnTo>
                    <a:lnTo>
                      <a:pt x="684" y="607"/>
                    </a:lnTo>
                    <a:lnTo>
                      <a:pt x="607" y="667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9" name="Freeform 68"/>
              <p:cNvSpPr>
                <a:spLocks/>
              </p:cNvSpPr>
              <p:nvPr/>
            </p:nvSpPr>
            <p:spPr bwMode="auto">
              <a:xfrm>
                <a:off x="4145" y="2227"/>
                <a:ext cx="97" cy="100"/>
              </a:xfrm>
              <a:custGeom>
                <a:avLst/>
                <a:gdLst>
                  <a:gd name="T0" fmla="*/ 0 w 388"/>
                  <a:gd name="T1" fmla="*/ 0 h 399"/>
                  <a:gd name="T2" fmla="*/ 0 w 388"/>
                  <a:gd name="T3" fmla="*/ 0 h 399"/>
                  <a:gd name="T4" fmla="*/ 0 w 388"/>
                  <a:gd name="T5" fmla="*/ 0 h 399"/>
                  <a:gd name="T6" fmla="*/ 0 w 388"/>
                  <a:gd name="T7" fmla="*/ 0 h 399"/>
                  <a:gd name="T8" fmla="*/ 0 w 388"/>
                  <a:gd name="T9" fmla="*/ 0 h 399"/>
                  <a:gd name="T10" fmla="*/ 0 w 388"/>
                  <a:gd name="T11" fmla="*/ 0 h 399"/>
                  <a:gd name="T12" fmla="*/ 0 w 388"/>
                  <a:gd name="T13" fmla="*/ 0 h 399"/>
                  <a:gd name="T14" fmla="*/ 0 w 388"/>
                  <a:gd name="T15" fmla="*/ 0 h 399"/>
                  <a:gd name="T16" fmla="*/ 0 w 388"/>
                  <a:gd name="T17" fmla="*/ 0 h 399"/>
                  <a:gd name="T18" fmla="*/ 0 w 388"/>
                  <a:gd name="T19" fmla="*/ 0 h 399"/>
                  <a:gd name="T20" fmla="*/ 0 w 388"/>
                  <a:gd name="T21" fmla="*/ 0 h 399"/>
                  <a:gd name="T22" fmla="*/ 0 w 388"/>
                  <a:gd name="T23" fmla="*/ 0 h 399"/>
                  <a:gd name="T24" fmla="*/ 0 w 388"/>
                  <a:gd name="T25" fmla="*/ 0 h 399"/>
                  <a:gd name="T26" fmla="*/ 0 w 388"/>
                  <a:gd name="T27" fmla="*/ 0 h 399"/>
                  <a:gd name="T28" fmla="*/ 0 w 388"/>
                  <a:gd name="T29" fmla="*/ 0 h 399"/>
                  <a:gd name="T30" fmla="*/ 0 w 388"/>
                  <a:gd name="T31" fmla="*/ 0 h 399"/>
                  <a:gd name="T32" fmla="*/ 0 w 388"/>
                  <a:gd name="T33" fmla="*/ 0 h 399"/>
                  <a:gd name="T34" fmla="*/ 0 w 388"/>
                  <a:gd name="T35" fmla="*/ 0 h 399"/>
                  <a:gd name="T36" fmla="*/ 0 w 388"/>
                  <a:gd name="T37" fmla="*/ 0 h 399"/>
                  <a:gd name="T38" fmla="*/ 0 w 388"/>
                  <a:gd name="T39" fmla="*/ 0 h 399"/>
                  <a:gd name="T40" fmla="*/ 0 w 388"/>
                  <a:gd name="T41" fmla="*/ 0 h 399"/>
                  <a:gd name="T42" fmla="*/ 0 w 388"/>
                  <a:gd name="T43" fmla="*/ 0 h 399"/>
                  <a:gd name="T44" fmla="*/ 0 w 388"/>
                  <a:gd name="T45" fmla="*/ 0 h 399"/>
                  <a:gd name="T46" fmla="*/ 0 w 388"/>
                  <a:gd name="T47" fmla="*/ 0 h 399"/>
                  <a:gd name="T48" fmla="*/ 0 w 388"/>
                  <a:gd name="T49" fmla="*/ 0 h 399"/>
                  <a:gd name="T50" fmla="*/ 0 w 388"/>
                  <a:gd name="T51" fmla="*/ 0 h 399"/>
                  <a:gd name="T52" fmla="*/ 0 w 388"/>
                  <a:gd name="T53" fmla="*/ 0 h 399"/>
                  <a:gd name="T54" fmla="*/ 0 w 388"/>
                  <a:gd name="T55" fmla="*/ 0 h 399"/>
                  <a:gd name="T56" fmla="*/ 0 w 388"/>
                  <a:gd name="T57" fmla="*/ 0 h 399"/>
                  <a:gd name="T58" fmla="*/ 0 w 388"/>
                  <a:gd name="T59" fmla="*/ 0 h 399"/>
                  <a:gd name="T60" fmla="*/ 0 w 388"/>
                  <a:gd name="T61" fmla="*/ 0 h 399"/>
                  <a:gd name="T62" fmla="*/ 0 w 388"/>
                  <a:gd name="T63" fmla="*/ 0 h 399"/>
                  <a:gd name="T64" fmla="*/ 0 w 388"/>
                  <a:gd name="T65" fmla="*/ 0 h 39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88"/>
                  <a:gd name="T100" fmla="*/ 0 h 399"/>
                  <a:gd name="T101" fmla="*/ 388 w 388"/>
                  <a:gd name="T102" fmla="*/ 399 h 39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88" h="399">
                    <a:moveTo>
                      <a:pt x="258" y="130"/>
                    </a:moveTo>
                    <a:lnTo>
                      <a:pt x="273" y="134"/>
                    </a:lnTo>
                    <a:lnTo>
                      <a:pt x="291" y="136"/>
                    </a:lnTo>
                    <a:lnTo>
                      <a:pt x="308" y="135"/>
                    </a:lnTo>
                    <a:lnTo>
                      <a:pt x="327" y="135"/>
                    </a:lnTo>
                    <a:lnTo>
                      <a:pt x="343" y="134"/>
                    </a:lnTo>
                    <a:lnTo>
                      <a:pt x="360" y="135"/>
                    </a:lnTo>
                    <a:lnTo>
                      <a:pt x="375" y="139"/>
                    </a:lnTo>
                    <a:lnTo>
                      <a:pt x="388" y="149"/>
                    </a:lnTo>
                    <a:lnTo>
                      <a:pt x="374" y="173"/>
                    </a:lnTo>
                    <a:lnTo>
                      <a:pt x="353" y="197"/>
                    </a:lnTo>
                    <a:lnTo>
                      <a:pt x="325" y="218"/>
                    </a:lnTo>
                    <a:lnTo>
                      <a:pt x="301" y="242"/>
                    </a:lnTo>
                    <a:lnTo>
                      <a:pt x="279" y="265"/>
                    </a:lnTo>
                    <a:lnTo>
                      <a:pt x="267" y="292"/>
                    </a:lnTo>
                    <a:lnTo>
                      <a:pt x="268" y="323"/>
                    </a:lnTo>
                    <a:lnTo>
                      <a:pt x="289" y="358"/>
                    </a:lnTo>
                    <a:lnTo>
                      <a:pt x="279" y="399"/>
                    </a:lnTo>
                    <a:lnTo>
                      <a:pt x="261" y="395"/>
                    </a:lnTo>
                    <a:lnTo>
                      <a:pt x="248" y="388"/>
                    </a:lnTo>
                    <a:lnTo>
                      <a:pt x="238" y="377"/>
                    </a:lnTo>
                    <a:lnTo>
                      <a:pt x="231" y="365"/>
                    </a:lnTo>
                    <a:lnTo>
                      <a:pt x="224" y="350"/>
                    </a:lnTo>
                    <a:lnTo>
                      <a:pt x="216" y="335"/>
                    </a:lnTo>
                    <a:lnTo>
                      <a:pt x="208" y="320"/>
                    </a:lnTo>
                    <a:lnTo>
                      <a:pt x="199" y="308"/>
                    </a:lnTo>
                    <a:lnTo>
                      <a:pt x="184" y="320"/>
                    </a:lnTo>
                    <a:lnTo>
                      <a:pt x="171" y="335"/>
                    </a:lnTo>
                    <a:lnTo>
                      <a:pt x="158" y="350"/>
                    </a:lnTo>
                    <a:lnTo>
                      <a:pt x="148" y="365"/>
                    </a:lnTo>
                    <a:lnTo>
                      <a:pt x="135" y="377"/>
                    </a:lnTo>
                    <a:lnTo>
                      <a:pt x="122" y="388"/>
                    </a:lnTo>
                    <a:lnTo>
                      <a:pt x="105" y="395"/>
                    </a:lnTo>
                    <a:lnTo>
                      <a:pt x="89" y="399"/>
                    </a:lnTo>
                    <a:lnTo>
                      <a:pt x="87" y="378"/>
                    </a:lnTo>
                    <a:lnTo>
                      <a:pt x="91" y="358"/>
                    </a:lnTo>
                    <a:lnTo>
                      <a:pt x="97" y="339"/>
                    </a:lnTo>
                    <a:lnTo>
                      <a:pt x="103" y="319"/>
                    </a:lnTo>
                    <a:lnTo>
                      <a:pt x="106" y="300"/>
                    </a:lnTo>
                    <a:lnTo>
                      <a:pt x="107" y="281"/>
                    </a:lnTo>
                    <a:lnTo>
                      <a:pt x="102" y="264"/>
                    </a:lnTo>
                    <a:lnTo>
                      <a:pt x="89" y="249"/>
                    </a:lnTo>
                    <a:lnTo>
                      <a:pt x="76" y="248"/>
                    </a:lnTo>
                    <a:lnTo>
                      <a:pt x="64" y="248"/>
                    </a:lnTo>
                    <a:lnTo>
                      <a:pt x="52" y="247"/>
                    </a:lnTo>
                    <a:lnTo>
                      <a:pt x="40" y="246"/>
                    </a:lnTo>
                    <a:lnTo>
                      <a:pt x="27" y="242"/>
                    </a:lnTo>
                    <a:lnTo>
                      <a:pt x="17" y="240"/>
                    </a:lnTo>
                    <a:lnTo>
                      <a:pt x="8" y="235"/>
                    </a:lnTo>
                    <a:lnTo>
                      <a:pt x="0" y="229"/>
                    </a:lnTo>
                    <a:lnTo>
                      <a:pt x="9" y="213"/>
                    </a:lnTo>
                    <a:lnTo>
                      <a:pt x="21" y="204"/>
                    </a:lnTo>
                    <a:lnTo>
                      <a:pt x="34" y="199"/>
                    </a:lnTo>
                    <a:lnTo>
                      <a:pt x="50" y="198"/>
                    </a:lnTo>
                    <a:lnTo>
                      <a:pt x="65" y="197"/>
                    </a:lnTo>
                    <a:lnTo>
                      <a:pt x="81" y="196"/>
                    </a:lnTo>
                    <a:lnTo>
                      <a:pt x="97" y="194"/>
                    </a:lnTo>
                    <a:lnTo>
                      <a:pt x="110" y="189"/>
                    </a:lnTo>
                    <a:lnTo>
                      <a:pt x="126" y="165"/>
                    </a:lnTo>
                    <a:lnTo>
                      <a:pt x="140" y="141"/>
                    </a:lnTo>
                    <a:lnTo>
                      <a:pt x="151" y="118"/>
                    </a:lnTo>
                    <a:lnTo>
                      <a:pt x="163" y="95"/>
                    </a:lnTo>
                    <a:lnTo>
                      <a:pt x="173" y="70"/>
                    </a:lnTo>
                    <a:lnTo>
                      <a:pt x="183" y="46"/>
                    </a:lnTo>
                    <a:lnTo>
                      <a:pt x="194" y="22"/>
                    </a:lnTo>
                    <a:lnTo>
                      <a:pt x="209" y="0"/>
                    </a:lnTo>
                    <a:lnTo>
                      <a:pt x="258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0" name="Freeform 69"/>
              <p:cNvSpPr>
                <a:spLocks/>
              </p:cNvSpPr>
              <p:nvPr/>
            </p:nvSpPr>
            <p:spPr bwMode="auto">
              <a:xfrm>
                <a:off x="3998" y="2242"/>
                <a:ext cx="59" cy="137"/>
              </a:xfrm>
              <a:custGeom>
                <a:avLst/>
                <a:gdLst>
                  <a:gd name="T0" fmla="*/ 0 w 240"/>
                  <a:gd name="T1" fmla="*/ 0 h 547"/>
                  <a:gd name="T2" fmla="*/ 0 w 240"/>
                  <a:gd name="T3" fmla="*/ 0 h 547"/>
                  <a:gd name="T4" fmla="*/ 0 w 240"/>
                  <a:gd name="T5" fmla="*/ 0 h 547"/>
                  <a:gd name="T6" fmla="*/ 0 w 240"/>
                  <a:gd name="T7" fmla="*/ 0 h 547"/>
                  <a:gd name="T8" fmla="*/ 0 w 240"/>
                  <a:gd name="T9" fmla="*/ 0 h 547"/>
                  <a:gd name="T10" fmla="*/ 0 w 240"/>
                  <a:gd name="T11" fmla="*/ 0 h 547"/>
                  <a:gd name="T12" fmla="*/ 0 w 240"/>
                  <a:gd name="T13" fmla="*/ 0 h 547"/>
                  <a:gd name="T14" fmla="*/ 0 w 240"/>
                  <a:gd name="T15" fmla="*/ 0 h 547"/>
                  <a:gd name="T16" fmla="*/ 0 w 240"/>
                  <a:gd name="T17" fmla="*/ 0 h 547"/>
                  <a:gd name="T18" fmla="*/ 0 w 240"/>
                  <a:gd name="T19" fmla="*/ 0 h 547"/>
                  <a:gd name="T20" fmla="*/ 0 w 240"/>
                  <a:gd name="T21" fmla="*/ 0 h 547"/>
                  <a:gd name="T22" fmla="*/ 0 w 240"/>
                  <a:gd name="T23" fmla="*/ 0 h 547"/>
                  <a:gd name="T24" fmla="*/ 0 w 240"/>
                  <a:gd name="T25" fmla="*/ 0 h 547"/>
                  <a:gd name="T26" fmla="*/ 0 w 240"/>
                  <a:gd name="T27" fmla="*/ 0 h 547"/>
                  <a:gd name="T28" fmla="*/ 0 w 240"/>
                  <a:gd name="T29" fmla="*/ 0 h 547"/>
                  <a:gd name="T30" fmla="*/ 0 w 240"/>
                  <a:gd name="T31" fmla="*/ 0 h 547"/>
                  <a:gd name="T32" fmla="*/ 0 w 240"/>
                  <a:gd name="T33" fmla="*/ 0 h 547"/>
                  <a:gd name="T34" fmla="*/ 0 w 240"/>
                  <a:gd name="T35" fmla="*/ 0 h 547"/>
                  <a:gd name="T36" fmla="*/ 0 w 240"/>
                  <a:gd name="T37" fmla="*/ 0 h 547"/>
                  <a:gd name="T38" fmla="*/ 0 w 240"/>
                  <a:gd name="T39" fmla="*/ 0 h 547"/>
                  <a:gd name="T40" fmla="*/ 0 w 240"/>
                  <a:gd name="T41" fmla="*/ 0 h 547"/>
                  <a:gd name="T42" fmla="*/ 0 w 240"/>
                  <a:gd name="T43" fmla="*/ 0 h 547"/>
                  <a:gd name="T44" fmla="*/ 0 w 240"/>
                  <a:gd name="T45" fmla="*/ 0 h 547"/>
                  <a:gd name="T46" fmla="*/ 0 w 240"/>
                  <a:gd name="T47" fmla="*/ 0 h 547"/>
                  <a:gd name="T48" fmla="*/ 0 w 240"/>
                  <a:gd name="T49" fmla="*/ 0 h 547"/>
                  <a:gd name="T50" fmla="*/ 0 w 240"/>
                  <a:gd name="T51" fmla="*/ 0 h 547"/>
                  <a:gd name="T52" fmla="*/ 0 w 240"/>
                  <a:gd name="T53" fmla="*/ 0 h 547"/>
                  <a:gd name="T54" fmla="*/ 0 w 240"/>
                  <a:gd name="T55" fmla="*/ 0 h 547"/>
                  <a:gd name="T56" fmla="*/ 0 w 240"/>
                  <a:gd name="T57" fmla="*/ 0 h 547"/>
                  <a:gd name="T58" fmla="*/ 0 w 240"/>
                  <a:gd name="T59" fmla="*/ 0 h 547"/>
                  <a:gd name="T60" fmla="*/ 0 w 240"/>
                  <a:gd name="T61" fmla="*/ 0 h 547"/>
                  <a:gd name="T62" fmla="*/ 0 w 240"/>
                  <a:gd name="T63" fmla="*/ 0 h 547"/>
                  <a:gd name="T64" fmla="*/ 0 w 240"/>
                  <a:gd name="T65" fmla="*/ 0 h 547"/>
                  <a:gd name="T66" fmla="*/ 0 w 240"/>
                  <a:gd name="T67" fmla="*/ 0 h 547"/>
                  <a:gd name="T68" fmla="*/ 0 w 240"/>
                  <a:gd name="T69" fmla="*/ 0 h 547"/>
                  <a:gd name="T70" fmla="*/ 0 w 240"/>
                  <a:gd name="T71" fmla="*/ 0 h 547"/>
                  <a:gd name="T72" fmla="*/ 0 w 240"/>
                  <a:gd name="T73" fmla="*/ 0 h 547"/>
                  <a:gd name="T74" fmla="*/ 0 w 240"/>
                  <a:gd name="T75" fmla="*/ 0 h 547"/>
                  <a:gd name="T76" fmla="*/ 0 w 240"/>
                  <a:gd name="T77" fmla="*/ 0 h 547"/>
                  <a:gd name="T78" fmla="*/ 0 w 240"/>
                  <a:gd name="T79" fmla="*/ 0 h 547"/>
                  <a:gd name="T80" fmla="*/ 0 w 240"/>
                  <a:gd name="T81" fmla="*/ 0 h 547"/>
                  <a:gd name="T82" fmla="*/ 0 w 240"/>
                  <a:gd name="T83" fmla="*/ 0 h 547"/>
                  <a:gd name="T84" fmla="*/ 0 w 240"/>
                  <a:gd name="T85" fmla="*/ 0 h 547"/>
                  <a:gd name="T86" fmla="*/ 0 w 240"/>
                  <a:gd name="T87" fmla="*/ 0 h 547"/>
                  <a:gd name="T88" fmla="*/ 0 w 240"/>
                  <a:gd name="T89" fmla="*/ 0 h 547"/>
                  <a:gd name="T90" fmla="*/ 0 w 240"/>
                  <a:gd name="T91" fmla="*/ 0 h 547"/>
                  <a:gd name="T92" fmla="*/ 0 w 240"/>
                  <a:gd name="T93" fmla="*/ 0 h 547"/>
                  <a:gd name="T94" fmla="*/ 0 w 240"/>
                  <a:gd name="T95" fmla="*/ 0 h 547"/>
                  <a:gd name="T96" fmla="*/ 0 w 240"/>
                  <a:gd name="T97" fmla="*/ 0 h 547"/>
                  <a:gd name="T98" fmla="*/ 0 w 240"/>
                  <a:gd name="T99" fmla="*/ 0 h 547"/>
                  <a:gd name="T100" fmla="*/ 0 w 240"/>
                  <a:gd name="T101" fmla="*/ 0 h 5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0"/>
                  <a:gd name="T154" fmla="*/ 0 h 547"/>
                  <a:gd name="T155" fmla="*/ 240 w 240"/>
                  <a:gd name="T156" fmla="*/ 547 h 54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0" h="547">
                    <a:moveTo>
                      <a:pt x="240" y="20"/>
                    </a:moveTo>
                    <a:lnTo>
                      <a:pt x="229" y="47"/>
                    </a:lnTo>
                    <a:lnTo>
                      <a:pt x="221" y="77"/>
                    </a:lnTo>
                    <a:lnTo>
                      <a:pt x="213" y="107"/>
                    </a:lnTo>
                    <a:lnTo>
                      <a:pt x="203" y="137"/>
                    </a:lnTo>
                    <a:lnTo>
                      <a:pt x="188" y="162"/>
                    </a:lnTo>
                    <a:lnTo>
                      <a:pt x="167" y="180"/>
                    </a:lnTo>
                    <a:lnTo>
                      <a:pt x="138" y="189"/>
                    </a:lnTo>
                    <a:lnTo>
                      <a:pt x="100" y="189"/>
                    </a:lnTo>
                    <a:lnTo>
                      <a:pt x="80" y="208"/>
                    </a:lnTo>
                    <a:lnTo>
                      <a:pt x="88" y="225"/>
                    </a:lnTo>
                    <a:lnTo>
                      <a:pt x="104" y="238"/>
                    </a:lnTo>
                    <a:lnTo>
                      <a:pt x="125" y="248"/>
                    </a:lnTo>
                    <a:lnTo>
                      <a:pt x="146" y="260"/>
                    </a:lnTo>
                    <a:lnTo>
                      <a:pt x="162" y="271"/>
                    </a:lnTo>
                    <a:lnTo>
                      <a:pt x="173" y="286"/>
                    </a:lnTo>
                    <a:lnTo>
                      <a:pt x="173" y="304"/>
                    </a:lnTo>
                    <a:lnTo>
                      <a:pt x="160" y="328"/>
                    </a:lnTo>
                    <a:lnTo>
                      <a:pt x="161" y="357"/>
                    </a:lnTo>
                    <a:lnTo>
                      <a:pt x="161" y="386"/>
                    </a:lnTo>
                    <a:lnTo>
                      <a:pt x="159" y="416"/>
                    </a:lnTo>
                    <a:lnTo>
                      <a:pt x="159" y="445"/>
                    </a:lnTo>
                    <a:lnTo>
                      <a:pt x="157" y="471"/>
                    </a:lnTo>
                    <a:lnTo>
                      <a:pt x="161" y="498"/>
                    </a:lnTo>
                    <a:lnTo>
                      <a:pt x="167" y="523"/>
                    </a:lnTo>
                    <a:lnTo>
                      <a:pt x="180" y="547"/>
                    </a:lnTo>
                    <a:lnTo>
                      <a:pt x="161" y="546"/>
                    </a:lnTo>
                    <a:lnTo>
                      <a:pt x="144" y="540"/>
                    </a:lnTo>
                    <a:lnTo>
                      <a:pt x="128" y="528"/>
                    </a:lnTo>
                    <a:lnTo>
                      <a:pt x="114" y="514"/>
                    </a:lnTo>
                    <a:lnTo>
                      <a:pt x="100" y="495"/>
                    </a:lnTo>
                    <a:lnTo>
                      <a:pt x="88" y="476"/>
                    </a:lnTo>
                    <a:lnTo>
                      <a:pt x="78" y="456"/>
                    </a:lnTo>
                    <a:lnTo>
                      <a:pt x="71" y="437"/>
                    </a:lnTo>
                    <a:lnTo>
                      <a:pt x="58" y="388"/>
                    </a:lnTo>
                    <a:lnTo>
                      <a:pt x="52" y="341"/>
                    </a:lnTo>
                    <a:lnTo>
                      <a:pt x="48" y="294"/>
                    </a:lnTo>
                    <a:lnTo>
                      <a:pt x="47" y="248"/>
                    </a:lnTo>
                    <a:lnTo>
                      <a:pt x="42" y="201"/>
                    </a:lnTo>
                    <a:lnTo>
                      <a:pt x="35" y="154"/>
                    </a:lnTo>
                    <a:lnTo>
                      <a:pt x="21" y="106"/>
                    </a:lnTo>
                    <a:lnTo>
                      <a:pt x="0" y="60"/>
                    </a:lnTo>
                    <a:lnTo>
                      <a:pt x="21" y="0"/>
                    </a:lnTo>
                    <a:lnTo>
                      <a:pt x="48" y="3"/>
                    </a:lnTo>
                    <a:lnTo>
                      <a:pt x="75" y="7"/>
                    </a:lnTo>
                    <a:lnTo>
                      <a:pt x="100" y="10"/>
                    </a:lnTo>
                    <a:lnTo>
                      <a:pt x="126" y="13"/>
                    </a:lnTo>
                    <a:lnTo>
                      <a:pt x="151" y="15"/>
                    </a:lnTo>
                    <a:lnTo>
                      <a:pt x="178" y="17"/>
                    </a:lnTo>
                    <a:lnTo>
                      <a:pt x="207" y="19"/>
                    </a:lnTo>
                    <a:lnTo>
                      <a:pt x="240" y="20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1" name="Freeform 70"/>
              <p:cNvSpPr>
                <a:spLocks/>
              </p:cNvSpPr>
              <p:nvPr/>
            </p:nvSpPr>
            <p:spPr bwMode="auto">
              <a:xfrm>
                <a:off x="4181" y="2252"/>
                <a:ext cx="41" cy="47"/>
              </a:xfrm>
              <a:custGeom>
                <a:avLst/>
                <a:gdLst>
                  <a:gd name="T0" fmla="*/ 0 w 161"/>
                  <a:gd name="T1" fmla="*/ 0 h 190"/>
                  <a:gd name="T2" fmla="*/ 0 w 161"/>
                  <a:gd name="T3" fmla="*/ 0 h 190"/>
                  <a:gd name="T4" fmla="*/ 0 w 161"/>
                  <a:gd name="T5" fmla="*/ 0 h 190"/>
                  <a:gd name="T6" fmla="*/ 0 w 161"/>
                  <a:gd name="T7" fmla="*/ 0 h 190"/>
                  <a:gd name="T8" fmla="*/ 0 w 161"/>
                  <a:gd name="T9" fmla="*/ 0 h 190"/>
                  <a:gd name="T10" fmla="*/ 0 w 161"/>
                  <a:gd name="T11" fmla="*/ 0 h 190"/>
                  <a:gd name="T12" fmla="*/ 0 w 161"/>
                  <a:gd name="T13" fmla="*/ 0 h 190"/>
                  <a:gd name="T14" fmla="*/ 0 w 161"/>
                  <a:gd name="T15" fmla="*/ 0 h 190"/>
                  <a:gd name="T16" fmla="*/ 0 w 161"/>
                  <a:gd name="T17" fmla="*/ 0 h 190"/>
                  <a:gd name="T18" fmla="*/ 0 w 161"/>
                  <a:gd name="T19" fmla="*/ 0 h 190"/>
                  <a:gd name="T20" fmla="*/ 0 w 161"/>
                  <a:gd name="T21" fmla="*/ 0 h 190"/>
                  <a:gd name="T22" fmla="*/ 0 w 161"/>
                  <a:gd name="T23" fmla="*/ 0 h 190"/>
                  <a:gd name="T24" fmla="*/ 0 w 161"/>
                  <a:gd name="T25" fmla="*/ 0 h 190"/>
                  <a:gd name="T26" fmla="*/ 0 w 161"/>
                  <a:gd name="T27" fmla="*/ 0 h 190"/>
                  <a:gd name="T28" fmla="*/ 0 w 161"/>
                  <a:gd name="T29" fmla="*/ 0 h 190"/>
                  <a:gd name="T30" fmla="*/ 0 w 161"/>
                  <a:gd name="T31" fmla="*/ 0 h 190"/>
                  <a:gd name="T32" fmla="*/ 0 w 161"/>
                  <a:gd name="T33" fmla="*/ 0 h 190"/>
                  <a:gd name="T34" fmla="*/ 0 w 161"/>
                  <a:gd name="T35" fmla="*/ 0 h 190"/>
                  <a:gd name="T36" fmla="*/ 0 w 161"/>
                  <a:gd name="T37" fmla="*/ 0 h 190"/>
                  <a:gd name="T38" fmla="*/ 0 w 161"/>
                  <a:gd name="T39" fmla="*/ 0 h 190"/>
                  <a:gd name="T40" fmla="*/ 0 w 161"/>
                  <a:gd name="T41" fmla="*/ 0 h 190"/>
                  <a:gd name="T42" fmla="*/ 0 w 161"/>
                  <a:gd name="T43" fmla="*/ 0 h 190"/>
                  <a:gd name="T44" fmla="*/ 0 w 161"/>
                  <a:gd name="T45" fmla="*/ 0 h 190"/>
                  <a:gd name="T46" fmla="*/ 0 w 161"/>
                  <a:gd name="T47" fmla="*/ 0 h 190"/>
                  <a:gd name="T48" fmla="*/ 0 w 161"/>
                  <a:gd name="T49" fmla="*/ 0 h 190"/>
                  <a:gd name="T50" fmla="*/ 0 w 161"/>
                  <a:gd name="T51" fmla="*/ 0 h 190"/>
                  <a:gd name="T52" fmla="*/ 0 w 161"/>
                  <a:gd name="T53" fmla="*/ 0 h 190"/>
                  <a:gd name="T54" fmla="*/ 0 w 161"/>
                  <a:gd name="T55" fmla="*/ 0 h 190"/>
                  <a:gd name="T56" fmla="*/ 0 w 161"/>
                  <a:gd name="T57" fmla="*/ 0 h 190"/>
                  <a:gd name="T58" fmla="*/ 0 w 161"/>
                  <a:gd name="T59" fmla="*/ 0 h 190"/>
                  <a:gd name="T60" fmla="*/ 0 w 161"/>
                  <a:gd name="T61" fmla="*/ 0 h 19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1"/>
                  <a:gd name="T94" fmla="*/ 0 h 190"/>
                  <a:gd name="T95" fmla="*/ 161 w 161"/>
                  <a:gd name="T96" fmla="*/ 190 h 19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1" h="190">
                    <a:moveTo>
                      <a:pt x="101" y="90"/>
                    </a:moveTo>
                    <a:lnTo>
                      <a:pt x="161" y="80"/>
                    </a:lnTo>
                    <a:lnTo>
                      <a:pt x="82" y="169"/>
                    </a:lnTo>
                    <a:lnTo>
                      <a:pt x="80" y="162"/>
                    </a:lnTo>
                    <a:lnTo>
                      <a:pt x="75" y="155"/>
                    </a:lnTo>
                    <a:lnTo>
                      <a:pt x="69" y="151"/>
                    </a:lnTo>
                    <a:lnTo>
                      <a:pt x="62" y="150"/>
                    </a:lnTo>
                    <a:lnTo>
                      <a:pt x="50" y="147"/>
                    </a:lnTo>
                    <a:lnTo>
                      <a:pt x="41" y="149"/>
                    </a:lnTo>
                    <a:lnTo>
                      <a:pt x="31" y="152"/>
                    </a:lnTo>
                    <a:lnTo>
                      <a:pt x="24" y="159"/>
                    </a:lnTo>
                    <a:lnTo>
                      <a:pt x="17" y="165"/>
                    </a:lnTo>
                    <a:lnTo>
                      <a:pt x="11" y="173"/>
                    </a:lnTo>
                    <a:lnTo>
                      <a:pt x="5" y="181"/>
                    </a:lnTo>
                    <a:lnTo>
                      <a:pt x="2" y="190"/>
                    </a:lnTo>
                    <a:lnTo>
                      <a:pt x="0" y="164"/>
                    </a:lnTo>
                    <a:lnTo>
                      <a:pt x="2" y="141"/>
                    </a:lnTo>
                    <a:lnTo>
                      <a:pt x="6" y="118"/>
                    </a:lnTo>
                    <a:lnTo>
                      <a:pt x="15" y="98"/>
                    </a:lnTo>
                    <a:lnTo>
                      <a:pt x="23" y="75"/>
                    </a:lnTo>
                    <a:lnTo>
                      <a:pt x="33" y="53"/>
                    </a:lnTo>
                    <a:lnTo>
                      <a:pt x="42" y="27"/>
                    </a:lnTo>
                    <a:lnTo>
                      <a:pt x="52" y="0"/>
                    </a:lnTo>
                    <a:lnTo>
                      <a:pt x="55" y="11"/>
                    </a:lnTo>
                    <a:lnTo>
                      <a:pt x="59" y="24"/>
                    </a:lnTo>
                    <a:lnTo>
                      <a:pt x="62" y="36"/>
                    </a:lnTo>
                    <a:lnTo>
                      <a:pt x="69" y="49"/>
                    </a:lnTo>
                    <a:lnTo>
                      <a:pt x="74" y="60"/>
                    </a:lnTo>
                    <a:lnTo>
                      <a:pt x="82" y="72"/>
                    </a:lnTo>
                    <a:lnTo>
                      <a:pt x="91" y="80"/>
                    </a:lnTo>
                    <a:lnTo>
                      <a:pt x="101" y="9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2" name="Freeform 71"/>
              <p:cNvSpPr>
                <a:spLocks/>
              </p:cNvSpPr>
              <p:nvPr/>
            </p:nvSpPr>
            <p:spPr bwMode="auto">
              <a:xfrm>
                <a:off x="4040" y="2255"/>
                <a:ext cx="60" cy="66"/>
              </a:xfrm>
              <a:custGeom>
                <a:avLst/>
                <a:gdLst>
                  <a:gd name="T0" fmla="*/ 0 w 240"/>
                  <a:gd name="T1" fmla="*/ 0 h 268"/>
                  <a:gd name="T2" fmla="*/ 0 w 240"/>
                  <a:gd name="T3" fmla="*/ 0 h 268"/>
                  <a:gd name="T4" fmla="*/ 0 w 240"/>
                  <a:gd name="T5" fmla="*/ 0 h 268"/>
                  <a:gd name="T6" fmla="*/ 0 w 240"/>
                  <a:gd name="T7" fmla="*/ 0 h 268"/>
                  <a:gd name="T8" fmla="*/ 0 w 240"/>
                  <a:gd name="T9" fmla="*/ 0 h 268"/>
                  <a:gd name="T10" fmla="*/ 0 w 240"/>
                  <a:gd name="T11" fmla="*/ 0 h 268"/>
                  <a:gd name="T12" fmla="*/ 0 w 240"/>
                  <a:gd name="T13" fmla="*/ 0 h 268"/>
                  <a:gd name="T14" fmla="*/ 0 w 240"/>
                  <a:gd name="T15" fmla="*/ 0 h 268"/>
                  <a:gd name="T16" fmla="*/ 0 w 240"/>
                  <a:gd name="T17" fmla="*/ 0 h 268"/>
                  <a:gd name="T18" fmla="*/ 0 w 240"/>
                  <a:gd name="T19" fmla="*/ 0 h 268"/>
                  <a:gd name="T20" fmla="*/ 0 w 240"/>
                  <a:gd name="T21" fmla="*/ 0 h 268"/>
                  <a:gd name="T22" fmla="*/ 0 w 240"/>
                  <a:gd name="T23" fmla="*/ 0 h 268"/>
                  <a:gd name="T24" fmla="*/ 0 w 240"/>
                  <a:gd name="T25" fmla="*/ 0 h 268"/>
                  <a:gd name="T26" fmla="*/ 0 w 240"/>
                  <a:gd name="T27" fmla="*/ 0 h 268"/>
                  <a:gd name="T28" fmla="*/ 0 w 240"/>
                  <a:gd name="T29" fmla="*/ 0 h 268"/>
                  <a:gd name="T30" fmla="*/ 0 w 240"/>
                  <a:gd name="T31" fmla="*/ 0 h 268"/>
                  <a:gd name="T32" fmla="*/ 0 w 240"/>
                  <a:gd name="T33" fmla="*/ 0 h 268"/>
                  <a:gd name="T34" fmla="*/ 0 w 240"/>
                  <a:gd name="T35" fmla="*/ 0 h 268"/>
                  <a:gd name="T36" fmla="*/ 0 w 240"/>
                  <a:gd name="T37" fmla="*/ 0 h 268"/>
                  <a:gd name="T38" fmla="*/ 0 w 240"/>
                  <a:gd name="T39" fmla="*/ 0 h 268"/>
                  <a:gd name="T40" fmla="*/ 0 w 240"/>
                  <a:gd name="T41" fmla="*/ 0 h 268"/>
                  <a:gd name="T42" fmla="*/ 0 w 240"/>
                  <a:gd name="T43" fmla="*/ 0 h 268"/>
                  <a:gd name="T44" fmla="*/ 0 w 240"/>
                  <a:gd name="T45" fmla="*/ 0 h 268"/>
                  <a:gd name="T46" fmla="*/ 0 w 240"/>
                  <a:gd name="T47" fmla="*/ 0 h 268"/>
                  <a:gd name="T48" fmla="*/ 0 w 240"/>
                  <a:gd name="T49" fmla="*/ 0 h 268"/>
                  <a:gd name="T50" fmla="*/ 0 w 240"/>
                  <a:gd name="T51" fmla="*/ 0 h 268"/>
                  <a:gd name="T52" fmla="*/ 0 w 240"/>
                  <a:gd name="T53" fmla="*/ 0 h 268"/>
                  <a:gd name="T54" fmla="*/ 0 w 240"/>
                  <a:gd name="T55" fmla="*/ 0 h 268"/>
                  <a:gd name="T56" fmla="*/ 0 w 240"/>
                  <a:gd name="T57" fmla="*/ 0 h 268"/>
                  <a:gd name="T58" fmla="*/ 0 w 240"/>
                  <a:gd name="T59" fmla="*/ 0 h 268"/>
                  <a:gd name="T60" fmla="*/ 0 w 240"/>
                  <a:gd name="T61" fmla="*/ 0 h 268"/>
                  <a:gd name="T62" fmla="*/ 0 w 240"/>
                  <a:gd name="T63" fmla="*/ 0 h 268"/>
                  <a:gd name="T64" fmla="*/ 0 w 240"/>
                  <a:gd name="T65" fmla="*/ 0 h 268"/>
                  <a:gd name="T66" fmla="*/ 0 w 240"/>
                  <a:gd name="T67" fmla="*/ 0 h 268"/>
                  <a:gd name="T68" fmla="*/ 0 w 240"/>
                  <a:gd name="T69" fmla="*/ 0 h 268"/>
                  <a:gd name="T70" fmla="*/ 0 w 240"/>
                  <a:gd name="T71" fmla="*/ 0 h 268"/>
                  <a:gd name="T72" fmla="*/ 0 w 240"/>
                  <a:gd name="T73" fmla="*/ 0 h 268"/>
                  <a:gd name="T74" fmla="*/ 0 w 240"/>
                  <a:gd name="T75" fmla="*/ 0 h 268"/>
                  <a:gd name="T76" fmla="*/ 0 w 240"/>
                  <a:gd name="T77" fmla="*/ 0 h 268"/>
                  <a:gd name="T78" fmla="*/ 0 w 240"/>
                  <a:gd name="T79" fmla="*/ 0 h 268"/>
                  <a:gd name="T80" fmla="*/ 0 w 240"/>
                  <a:gd name="T81" fmla="*/ 0 h 2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0"/>
                  <a:gd name="T124" fmla="*/ 0 h 268"/>
                  <a:gd name="T125" fmla="*/ 240 w 240"/>
                  <a:gd name="T126" fmla="*/ 268 h 2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0" h="268">
                    <a:moveTo>
                      <a:pt x="240" y="99"/>
                    </a:moveTo>
                    <a:lnTo>
                      <a:pt x="221" y="113"/>
                    </a:lnTo>
                    <a:lnTo>
                      <a:pt x="204" y="130"/>
                    </a:lnTo>
                    <a:lnTo>
                      <a:pt x="190" y="146"/>
                    </a:lnTo>
                    <a:lnTo>
                      <a:pt x="179" y="165"/>
                    </a:lnTo>
                    <a:lnTo>
                      <a:pt x="172" y="182"/>
                    </a:lnTo>
                    <a:lnTo>
                      <a:pt x="170" y="201"/>
                    </a:lnTo>
                    <a:lnTo>
                      <a:pt x="172" y="219"/>
                    </a:lnTo>
                    <a:lnTo>
                      <a:pt x="180" y="239"/>
                    </a:lnTo>
                    <a:lnTo>
                      <a:pt x="163" y="220"/>
                    </a:lnTo>
                    <a:lnTo>
                      <a:pt x="147" y="211"/>
                    </a:lnTo>
                    <a:lnTo>
                      <a:pt x="128" y="210"/>
                    </a:lnTo>
                    <a:lnTo>
                      <a:pt x="111" y="216"/>
                    </a:lnTo>
                    <a:lnTo>
                      <a:pt x="93" y="225"/>
                    </a:lnTo>
                    <a:lnTo>
                      <a:pt x="77" y="238"/>
                    </a:lnTo>
                    <a:lnTo>
                      <a:pt x="62" y="253"/>
                    </a:lnTo>
                    <a:lnTo>
                      <a:pt x="50" y="268"/>
                    </a:lnTo>
                    <a:lnTo>
                      <a:pt x="49" y="252"/>
                    </a:lnTo>
                    <a:lnTo>
                      <a:pt x="47" y="236"/>
                    </a:lnTo>
                    <a:lnTo>
                      <a:pt x="44" y="221"/>
                    </a:lnTo>
                    <a:lnTo>
                      <a:pt x="39" y="208"/>
                    </a:lnTo>
                    <a:lnTo>
                      <a:pt x="33" y="195"/>
                    </a:lnTo>
                    <a:lnTo>
                      <a:pt x="24" y="187"/>
                    </a:lnTo>
                    <a:lnTo>
                      <a:pt x="13" y="180"/>
                    </a:lnTo>
                    <a:lnTo>
                      <a:pt x="0" y="179"/>
                    </a:lnTo>
                    <a:lnTo>
                      <a:pt x="32" y="174"/>
                    </a:lnTo>
                    <a:lnTo>
                      <a:pt x="54" y="159"/>
                    </a:lnTo>
                    <a:lnTo>
                      <a:pt x="68" y="139"/>
                    </a:lnTo>
                    <a:lnTo>
                      <a:pt x="77" y="115"/>
                    </a:lnTo>
                    <a:lnTo>
                      <a:pt x="83" y="86"/>
                    </a:lnTo>
                    <a:lnTo>
                      <a:pt x="89" y="56"/>
                    </a:lnTo>
                    <a:lnTo>
                      <a:pt x="97" y="27"/>
                    </a:lnTo>
                    <a:lnTo>
                      <a:pt x="110" y="0"/>
                    </a:lnTo>
                    <a:lnTo>
                      <a:pt x="123" y="20"/>
                    </a:lnTo>
                    <a:lnTo>
                      <a:pt x="135" y="42"/>
                    </a:lnTo>
                    <a:lnTo>
                      <a:pt x="147" y="64"/>
                    </a:lnTo>
                    <a:lnTo>
                      <a:pt x="160" y="86"/>
                    </a:lnTo>
                    <a:lnTo>
                      <a:pt x="174" y="101"/>
                    </a:lnTo>
                    <a:lnTo>
                      <a:pt x="191" y="111"/>
                    </a:lnTo>
                    <a:lnTo>
                      <a:pt x="212" y="110"/>
                    </a:lnTo>
                    <a:lnTo>
                      <a:pt x="240" y="9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3" name="Freeform 72"/>
              <p:cNvSpPr>
                <a:spLocks/>
              </p:cNvSpPr>
              <p:nvPr/>
            </p:nvSpPr>
            <p:spPr bwMode="auto">
              <a:xfrm>
                <a:off x="4120" y="2346"/>
                <a:ext cx="25" cy="38"/>
              </a:xfrm>
              <a:custGeom>
                <a:avLst/>
                <a:gdLst>
                  <a:gd name="T0" fmla="*/ 0 w 100"/>
                  <a:gd name="T1" fmla="*/ 0 h 149"/>
                  <a:gd name="T2" fmla="*/ 0 w 100"/>
                  <a:gd name="T3" fmla="*/ 0 h 149"/>
                  <a:gd name="T4" fmla="*/ 0 w 100"/>
                  <a:gd name="T5" fmla="*/ 0 h 149"/>
                  <a:gd name="T6" fmla="*/ 0 w 100"/>
                  <a:gd name="T7" fmla="*/ 0 h 149"/>
                  <a:gd name="T8" fmla="*/ 0 w 100"/>
                  <a:gd name="T9" fmla="*/ 0 h 149"/>
                  <a:gd name="T10" fmla="*/ 0 w 100"/>
                  <a:gd name="T11" fmla="*/ 0 h 149"/>
                  <a:gd name="T12" fmla="*/ 0 w 100"/>
                  <a:gd name="T13" fmla="*/ 0 h 149"/>
                  <a:gd name="T14" fmla="*/ 0 w 100"/>
                  <a:gd name="T15" fmla="*/ 0 h 149"/>
                  <a:gd name="T16" fmla="*/ 0 w 100"/>
                  <a:gd name="T17" fmla="*/ 0 h 149"/>
                  <a:gd name="T18" fmla="*/ 0 w 100"/>
                  <a:gd name="T19" fmla="*/ 0 h 149"/>
                  <a:gd name="T20" fmla="*/ 0 w 100"/>
                  <a:gd name="T21" fmla="*/ 0 h 1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0"/>
                  <a:gd name="T34" fmla="*/ 0 h 149"/>
                  <a:gd name="T35" fmla="*/ 100 w 100"/>
                  <a:gd name="T36" fmla="*/ 149 h 14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0" h="149">
                    <a:moveTo>
                      <a:pt x="100" y="139"/>
                    </a:moveTo>
                    <a:lnTo>
                      <a:pt x="84" y="141"/>
                    </a:lnTo>
                    <a:lnTo>
                      <a:pt x="71" y="144"/>
                    </a:lnTo>
                    <a:lnTo>
                      <a:pt x="58" y="145"/>
                    </a:lnTo>
                    <a:lnTo>
                      <a:pt x="46" y="147"/>
                    </a:lnTo>
                    <a:lnTo>
                      <a:pt x="33" y="147"/>
                    </a:lnTo>
                    <a:lnTo>
                      <a:pt x="22" y="148"/>
                    </a:lnTo>
                    <a:lnTo>
                      <a:pt x="11" y="148"/>
                    </a:lnTo>
                    <a:lnTo>
                      <a:pt x="0" y="149"/>
                    </a:lnTo>
                    <a:lnTo>
                      <a:pt x="70" y="0"/>
                    </a:lnTo>
                    <a:lnTo>
                      <a:pt x="100" y="139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4" name="Freeform 73"/>
              <p:cNvSpPr>
                <a:spLocks/>
              </p:cNvSpPr>
              <p:nvPr/>
            </p:nvSpPr>
            <p:spPr bwMode="auto">
              <a:xfrm>
                <a:off x="4080" y="2371"/>
                <a:ext cx="15" cy="15"/>
              </a:xfrm>
              <a:custGeom>
                <a:avLst/>
                <a:gdLst>
                  <a:gd name="T0" fmla="*/ 0 w 60"/>
                  <a:gd name="T1" fmla="*/ 0 h 60"/>
                  <a:gd name="T2" fmla="*/ 0 w 60"/>
                  <a:gd name="T3" fmla="*/ 0 h 60"/>
                  <a:gd name="T4" fmla="*/ 0 w 60"/>
                  <a:gd name="T5" fmla="*/ 0 h 60"/>
                  <a:gd name="T6" fmla="*/ 0 w 6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60"/>
                  <a:gd name="T14" fmla="*/ 60 w 6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60">
                    <a:moveTo>
                      <a:pt x="0" y="50"/>
                    </a:moveTo>
                    <a:lnTo>
                      <a:pt x="20" y="0"/>
                    </a:lnTo>
                    <a:lnTo>
                      <a:pt x="60" y="6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5" name="Freeform 74"/>
              <p:cNvSpPr>
                <a:spLocks/>
              </p:cNvSpPr>
              <p:nvPr/>
            </p:nvSpPr>
            <p:spPr bwMode="auto">
              <a:xfrm>
                <a:off x="4030" y="2374"/>
                <a:ext cx="189" cy="39"/>
              </a:xfrm>
              <a:custGeom>
                <a:avLst/>
                <a:gdLst>
                  <a:gd name="T0" fmla="*/ 0 w 756"/>
                  <a:gd name="T1" fmla="*/ 0 h 159"/>
                  <a:gd name="T2" fmla="*/ 0 w 756"/>
                  <a:gd name="T3" fmla="*/ 0 h 159"/>
                  <a:gd name="T4" fmla="*/ 0 w 756"/>
                  <a:gd name="T5" fmla="*/ 0 h 159"/>
                  <a:gd name="T6" fmla="*/ 0 w 756"/>
                  <a:gd name="T7" fmla="*/ 0 h 159"/>
                  <a:gd name="T8" fmla="*/ 0 w 756"/>
                  <a:gd name="T9" fmla="*/ 0 h 159"/>
                  <a:gd name="T10" fmla="*/ 0 w 756"/>
                  <a:gd name="T11" fmla="*/ 0 h 159"/>
                  <a:gd name="T12" fmla="*/ 0 w 756"/>
                  <a:gd name="T13" fmla="*/ 0 h 159"/>
                  <a:gd name="T14" fmla="*/ 0 w 756"/>
                  <a:gd name="T15" fmla="*/ 0 h 159"/>
                  <a:gd name="T16" fmla="*/ 0 w 756"/>
                  <a:gd name="T17" fmla="*/ 0 h 159"/>
                  <a:gd name="T18" fmla="*/ 0 w 756"/>
                  <a:gd name="T19" fmla="*/ 0 h 159"/>
                  <a:gd name="T20" fmla="*/ 0 w 756"/>
                  <a:gd name="T21" fmla="*/ 0 h 159"/>
                  <a:gd name="T22" fmla="*/ 0 w 756"/>
                  <a:gd name="T23" fmla="*/ 0 h 159"/>
                  <a:gd name="T24" fmla="*/ 0 w 756"/>
                  <a:gd name="T25" fmla="*/ 0 h 159"/>
                  <a:gd name="T26" fmla="*/ 0 w 756"/>
                  <a:gd name="T27" fmla="*/ 0 h 159"/>
                  <a:gd name="T28" fmla="*/ 0 w 756"/>
                  <a:gd name="T29" fmla="*/ 0 h 159"/>
                  <a:gd name="T30" fmla="*/ 0 w 756"/>
                  <a:gd name="T31" fmla="*/ 0 h 159"/>
                  <a:gd name="T32" fmla="*/ 0 w 756"/>
                  <a:gd name="T33" fmla="*/ 0 h 159"/>
                  <a:gd name="T34" fmla="*/ 0 w 756"/>
                  <a:gd name="T35" fmla="*/ 0 h 159"/>
                  <a:gd name="T36" fmla="*/ 0 w 756"/>
                  <a:gd name="T37" fmla="*/ 0 h 159"/>
                  <a:gd name="T38" fmla="*/ 0 w 756"/>
                  <a:gd name="T39" fmla="*/ 0 h 159"/>
                  <a:gd name="T40" fmla="*/ 0 w 756"/>
                  <a:gd name="T41" fmla="*/ 0 h 159"/>
                  <a:gd name="T42" fmla="*/ 0 w 756"/>
                  <a:gd name="T43" fmla="*/ 0 h 159"/>
                  <a:gd name="T44" fmla="*/ 0 w 756"/>
                  <a:gd name="T45" fmla="*/ 0 h 159"/>
                  <a:gd name="T46" fmla="*/ 0 w 756"/>
                  <a:gd name="T47" fmla="*/ 0 h 159"/>
                  <a:gd name="T48" fmla="*/ 0 w 756"/>
                  <a:gd name="T49" fmla="*/ 0 h 159"/>
                  <a:gd name="T50" fmla="*/ 0 w 756"/>
                  <a:gd name="T51" fmla="*/ 0 h 15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56"/>
                  <a:gd name="T79" fmla="*/ 0 h 159"/>
                  <a:gd name="T80" fmla="*/ 756 w 756"/>
                  <a:gd name="T81" fmla="*/ 159 h 15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56" h="159">
                    <a:moveTo>
                      <a:pt x="756" y="40"/>
                    </a:moveTo>
                    <a:lnTo>
                      <a:pt x="671" y="82"/>
                    </a:lnTo>
                    <a:lnTo>
                      <a:pt x="583" y="114"/>
                    </a:lnTo>
                    <a:lnTo>
                      <a:pt x="491" y="136"/>
                    </a:lnTo>
                    <a:lnTo>
                      <a:pt x="397" y="150"/>
                    </a:lnTo>
                    <a:lnTo>
                      <a:pt x="301" y="156"/>
                    </a:lnTo>
                    <a:lnTo>
                      <a:pt x="204" y="159"/>
                    </a:lnTo>
                    <a:lnTo>
                      <a:pt x="107" y="155"/>
                    </a:lnTo>
                    <a:lnTo>
                      <a:pt x="10" y="150"/>
                    </a:lnTo>
                    <a:lnTo>
                      <a:pt x="6" y="144"/>
                    </a:lnTo>
                    <a:lnTo>
                      <a:pt x="4" y="140"/>
                    </a:lnTo>
                    <a:lnTo>
                      <a:pt x="1" y="134"/>
                    </a:lnTo>
                    <a:lnTo>
                      <a:pt x="1" y="128"/>
                    </a:lnTo>
                    <a:lnTo>
                      <a:pt x="0" y="121"/>
                    </a:lnTo>
                    <a:lnTo>
                      <a:pt x="0" y="114"/>
                    </a:lnTo>
                    <a:lnTo>
                      <a:pt x="0" y="107"/>
                    </a:lnTo>
                    <a:lnTo>
                      <a:pt x="0" y="100"/>
                    </a:lnTo>
                    <a:lnTo>
                      <a:pt x="91" y="104"/>
                    </a:lnTo>
                    <a:lnTo>
                      <a:pt x="186" y="107"/>
                    </a:lnTo>
                    <a:lnTo>
                      <a:pt x="282" y="102"/>
                    </a:lnTo>
                    <a:lnTo>
                      <a:pt x="381" y="95"/>
                    </a:lnTo>
                    <a:lnTo>
                      <a:pt x="478" y="79"/>
                    </a:lnTo>
                    <a:lnTo>
                      <a:pt x="574" y="60"/>
                    </a:lnTo>
                    <a:lnTo>
                      <a:pt x="666" y="33"/>
                    </a:lnTo>
                    <a:lnTo>
                      <a:pt x="756" y="0"/>
                    </a:lnTo>
                    <a:lnTo>
                      <a:pt x="756" y="4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6" name="Freeform 75"/>
              <p:cNvSpPr>
                <a:spLocks/>
              </p:cNvSpPr>
              <p:nvPr/>
            </p:nvSpPr>
            <p:spPr bwMode="auto">
              <a:xfrm>
                <a:off x="3965" y="2399"/>
                <a:ext cx="358" cy="515"/>
              </a:xfrm>
              <a:custGeom>
                <a:avLst/>
                <a:gdLst>
                  <a:gd name="T0" fmla="*/ 0 w 1433"/>
                  <a:gd name="T1" fmla="*/ 0 h 2060"/>
                  <a:gd name="T2" fmla="*/ 0 w 1433"/>
                  <a:gd name="T3" fmla="*/ 0 h 2060"/>
                  <a:gd name="T4" fmla="*/ 0 w 1433"/>
                  <a:gd name="T5" fmla="*/ 0 h 2060"/>
                  <a:gd name="T6" fmla="*/ 0 w 1433"/>
                  <a:gd name="T7" fmla="*/ 0 h 2060"/>
                  <a:gd name="T8" fmla="*/ 0 w 1433"/>
                  <a:gd name="T9" fmla="*/ 0 h 2060"/>
                  <a:gd name="T10" fmla="*/ 0 w 1433"/>
                  <a:gd name="T11" fmla="*/ 0 h 2060"/>
                  <a:gd name="T12" fmla="*/ 0 w 1433"/>
                  <a:gd name="T13" fmla="*/ 0 h 2060"/>
                  <a:gd name="T14" fmla="*/ 0 w 1433"/>
                  <a:gd name="T15" fmla="*/ 0 h 2060"/>
                  <a:gd name="T16" fmla="*/ 0 w 1433"/>
                  <a:gd name="T17" fmla="*/ 0 h 2060"/>
                  <a:gd name="T18" fmla="*/ 0 w 1433"/>
                  <a:gd name="T19" fmla="*/ 0 h 2060"/>
                  <a:gd name="T20" fmla="*/ 0 w 1433"/>
                  <a:gd name="T21" fmla="*/ 0 h 2060"/>
                  <a:gd name="T22" fmla="*/ 0 w 1433"/>
                  <a:gd name="T23" fmla="*/ 0 h 2060"/>
                  <a:gd name="T24" fmla="*/ 0 w 1433"/>
                  <a:gd name="T25" fmla="*/ 0 h 2060"/>
                  <a:gd name="T26" fmla="*/ 0 w 1433"/>
                  <a:gd name="T27" fmla="*/ 0 h 2060"/>
                  <a:gd name="T28" fmla="*/ 0 w 1433"/>
                  <a:gd name="T29" fmla="*/ 0 h 2060"/>
                  <a:gd name="T30" fmla="*/ 0 w 1433"/>
                  <a:gd name="T31" fmla="*/ 0 h 2060"/>
                  <a:gd name="T32" fmla="*/ 0 w 1433"/>
                  <a:gd name="T33" fmla="*/ 0 h 2060"/>
                  <a:gd name="T34" fmla="*/ 0 w 1433"/>
                  <a:gd name="T35" fmla="*/ 0 h 2060"/>
                  <a:gd name="T36" fmla="*/ 0 w 1433"/>
                  <a:gd name="T37" fmla="*/ 0 h 2060"/>
                  <a:gd name="T38" fmla="*/ 0 w 1433"/>
                  <a:gd name="T39" fmla="*/ 0 h 2060"/>
                  <a:gd name="T40" fmla="*/ 0 w 1433"/>
                  <a:gd name="T41" fmla="*/ 0 h 2060"/>
                  <a:gd name="T42" fmla="*/ 0 w 1433"/>
                  <a:gd name="T43" fmla="*/ 0 h 2060"/>
                  <a:gd name="T44" fmla="*/ 0 w 1433"/>
                  <a:gd name="T45" fmla="*/ 0 h 2060"/>
                  <a:gd name="T46" fmla="*/ 0 w 1433"/>
                  <a:gd name="T47" fmla="*/ 0 h 2060"/>
                  <a:gd name="T48" fmla="*/ 0 w 1433"/>
                  <a:gd name="T49" fmla="*/ 0 h 2060"/>
                  <a:gd name="T50" fmla="*/ 0 w 1433"/>
                  <a:gd name="T51" fmla="*/ 0 h 2060"/>
                  <a:gd name="T52" fmla="*/ 0 w 1433"/>
                  <a:gd name="T53" fmla="*/ 0 h 2060"/>
                  <a:gd name="T54" fmla="*/ 0 w 1433"/>
                  <a:gd name="T55" fmla="*/ 0 h 2060"/>
                  <a:gd name="T56" fmla="*/ 0 w 1433"/>
                  <a:gd name="T57" fmla="*/ 0 h 2060"/>
                  <a:gd name="T58" fmla="*/ 0 w 1433"/>
                  <a:gd name="T59" fmla="*/ 0 h 2060"/>
                  <a:gd name="T60" fmla="*/ 0 w 1433"/>
                  <a:gd name="T61" fmla="*/ 0 h 2060"/>
                  <a:gd name="T62" fmla="*/ 0 w 1433"/>
                  <a:gd name="T63" fmla="*/ 0 h 2060"/>
                  <a:gd name="T64" fmla="*/ 0 w 1433"/>
                  <a:gd name="T65" fmla="*/ 0 h 2060"/>
                  <a:gd name="T66" fmla="*/ 0 w 1433"/>
                  <a:gd name="T67" fmla="*/ 0 h 2060"/>
                  <a:gd name="T68" fmla="*/ 0 w 1433"/>
                  <a:gd name="T69" fmla="*/ 0 h 2060"/>
                  <a:gd name="T70" fmla="*/ 0 w 1433"/>
                  <a:gd name="T71" fmla="*/ 0 h 2060"/>
                  <a:gd name="T72" fmla="*/ 0 w 1433"/>
                  <a:gd name="T73" fmla="*/ 0 h 2060"/>
                  <a:gd name="T74" fmla="*/ 0 w 1433"/>
                  <a:gd name="T75" fmla="*/ 0 h 2060"/>
                  <a:gd name="T76" fmla="*/ 0 w 1433"/>
                  <a:gd name="T77" fmla="*/ 0 h 2060"/>
                  <a:gd name="T78" fmla="*/ 0 w 1433"/>
                  <a:gd name="T79" fmla="*/ 0 h 2060"/>
                  <a:gd name="T80" fmla="*/ 0 w 1433"/>
                  <a:gd name="T81" fmla="*/ 0 h 2060"/>
                  <a:gd name="T82" fmla="*/ 0 w 1433"/>
                  <a:gd name="T83" fmla="*/ 0 h 2060"/>
                  <a:gd name="T84" fmla="*/ 0 w 1433"/>
                  <a:gd name="T85" fmla="*/ 0 h 2060"/>
                  <a:gd name="T86" fmla="*/ 0 w 1433"/>
                  <a:gd name="T87" fmla="*/ 0 h 2060"/>
                  <a:gd name="T88" fmla="*/ 0 w 1433"/>
                  <a:gd name="T89" fmla="*/ 0 h 2060"/>
                  <a:gd name="T90" fmla="*/ 0 w 1433"/>
                  <a:gd name="T91" fmla="*/ 0 h 2060"/>
                  <a:gd name="T92" fmla="*/ 0 w 1433"/>
                  <a:gd name="T93" fmla="*/ 0 h 2060"/>
                  <a:gd name="T94" fmla="*/ 0 w 1433"/>
                  <a:gd name="T95" fmla="*/ 0 h 2060"/>
                  <a:gd name="T96" fmla="*/ 0 w 1433"/>
                  <a:gd name="T97" fmla="*/ 0 h 2060"/>
                  <a:gd name="T98" fmla="*/ 0 w 1433"/>
                  <a:gd name="T99" fmla="*/ 0 h 2060"/>
                  <a:gd name="T100" fmla="*/ 0 w 1433"/>
                  <a:gd name="T101" fmla="*/ 0 h 2060"/>
                  <a:gd name="T102" fmla="*/ 0 w 1433"/>
                  <a:gd name="T103" fmla="*/ 0 h 2060"/>
                  <a:gd name="T104" fmla="*/ 0 w 1433"/>
                  <a:gd name="T105" fmla="*/ 0 h 2060"/>
                  <a:gd name="T106" fmla="*/ 0 w 1433"/>
                  <a:gd name="T107" fmla="*/ 0 h 2060"/>
                  <a:gd name="T108" fmla="*/ 0 w 1433"/>
                  <a:gd name="T109" fmla="*/ 0 h 2060"/>
                  <a:gd name="T110" fmla="*/ 0 w 1433"/>
                  <a:gd name="T111" fmla="*/ 0 h 20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33"/>
                  <a:gd name="T169" fmla="*/ 0 h 2060"/>
                  <a:gd name="T170" fmla="*/ 1433 w 1433"/>
                  <a:gd name="T171" fmla="*/ 2060 h 206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33" h="2060">
                    <a:moveTo>
                      <a:pt x="1204" y="906"/>
                    </a:moveTo>
                    <a:lnTo>
                      <a:pt x="1193" y="938"/>
                    </a:lnTo>
                    <a:lnTo>
                      <a:pt x="1180" y="964"/>
                    </a:lnTo>
                    <a:lnTo>
                      <a:pt x="1162" y="985"/>
                    </a:lnTo>
                    <a:lnTo>
                      <a:pt x="1142" y="1002"/>
                    </a:lnTo>
                    <a:lnTo>
                      <a:pt x="1117" y="1015"/>
                    </a:lnTo>
                    <a:lnTo>
                      <a:pt x="1091" y="1028"/>
                    </a:lnTo>
                    <a:lnTo>
                      <a:pt x="1063" y="1040"/>
                    </a:lnTo>
                    <a:lnTo>
                      <a:pt x="1035" y="1054"/>
                    </a:lnTo>
                    <a:lnTo>
                      <a:pt x="1041" y="1067"/>
                    </a:lnTo>
                    <a:lnTo>
                      <a:pt x="1051" y="1081"/>
                    </a:lnTo>
                    <a:lnTo>
                      <a:pt x="1061" y="1093"/>
                    </a:lnTo>
                    <a:lnTo>
                      <a:pt x="1073" y="1106"/>
                    </a:lnTo>
                    <a:lnTo>
                      <a:pt x="1085" y="1116"/>
                    </a:lnTo>
                    <a:lnTo>
                      <a:pt x="1100" y="1127"/>
                    </a:lnTo>
                    <a:lnTo>
                      <a:pt x="1116" y="1136"/>
                    </a:lnTo>
                    <a:lnTo>
                      <a:pt x="1135" y="1144"/>
                    </a:lnTo>
                    <a:lnTo>
                      <a:pt x="1134" y="1166"/>
                    </a:lnTo>
                    <a:lnTo>
                      <a:pt x="1129" y="1189"/>
                    </a:lnTo>
                    <a:lnTo>
                      <a:pt x="1121" y="1210"/>
                    </a:lnTo>
                    <a:lnTo>
                      <a:pt x="1112" y="1233"/>
                    </a:lnTo>
                    <a:lnTo>
                      <a:pt x="1103" y="1255"/>
                    </a:lnTo>
                    <a:lnTo>
                      <a:pt x="1098" y="1278"/>
                    </a:lnTo>
                    <a:lnTo>
                      <a:pt x="1098" y="1300"/>
                    </a:lnTo>
                    <a:lnTo>
                      <a:pt x="1105" y="1323"/>
                    </a:lnTo>
                    <a:lnTo>
                      <a:pt x="1128" y="1317"/>
                    </a:lnTo>
                    <a:lnTo>
                      <a:pt x="1149" y="1303"/>
                    </a:lnTo>
                    <a:lnTo>
                      <a:pt x="1166" y="1283"/>
                    </a:lnTo>
                    <a:lnTo>
                      <a:pt x="1185" y="1265"/>
                    </a:lnTo>
                    <a:lnTo>
                      <a:pt x="1201" y="1248"/>
                    </a:lnTo>
                    <a:lnTo>
                      <a:pt x="1219" y="1243"/>
                    </a:lnTo>
                    <a:lnTo>
                      <a:pt x="1239" y="1249"/>
                    </a:lnTo>
                    <a:lnTo>
                      <a:pt x="1264" y="1273"/>
                    </a:lnTo>
                    <a:lnTo>
                      <a:pt x="1334" y="1642"/>
                    </a:lnTo>
                    <a:lnTo>
                      <a:pt x="1307" y="1655"/>
                    </a:lnTo>
                    <a:lnTo>
                      <a:pt x="1287" y="1673"/>
                    </a:lnTo>
                    <a:lnTo>
                      <a:pt x="1270" y="1695"/>
                    </a:lnTo>
                    <a:lnTo>
                      <a:pt x="1256" y="1717"/>
                    </a:lnTo>
                    <a:lnTo>
                      <a:pt x="1240" y="1737"/>
                    </a:lnTo>
                    <a:lnTo>
                      <a:pt x="1221" y="1755"/>
                    </a:lnTo>
                    <a:lnTo>
                      <a:pt x="1197" y="1766"/>
                    </a:lnTo>
                    <a:lnTo>
                      <a:pt x="1165" y="1771"/>
                    </a:lnTo>
                    <a:lnTo>
                      <a:pt x="1155" y="1781"/>
                    </a:lnTo>
                    <a:lnTo>
                      <a:pt x="1170" y="1801"/>
                    </a:lnTo>
                    <a:lnTo>
                      <a:pt x="1189" y="1823"/>
                    </a:lnTo>
                    <a:lnTo>
                      <a:pt x="1206" y="1844"/>
                    </a:lnTo>
                    <a:lnTo>
                      <a:pt x="1223" y="1867"/>
                    </a:lnTo>
                    <a:lnTo>
                      <a:pt x="1234" y="1887"/>
                    </a:lnTo>
                    <a:lnTo>
                      <a:pt x="1240" y="1910"/>
                    </a:lnTo>
                    <a:lnTo>
                      <a:pt x="1237" y="1934"/>
                    </a:lnTo>
                    <a:lnTo>
                      <a:pt x="1225" y="1960"/>
                    </a:lnTo>
                    <a:lnTo>
                      <a:pt x="1225" y="1990"/>
                    </a:lnTo>
                    <a:lnTo>
                      <a:pt x="1254" y="1990"/>
                    </a:lnTo>
                    <a:lnTo>
                      <a:pt x="1280" y="1975"/>
                    </a:lnTo>
                    <a:lnTo>
                      <a:pt x="1303" y="1951"/>
                    </a:lnTo>
                    <a:lnTo>
                      <a:pt x="1325" y="1925"/>
                    </a:lnTo>
                    <a:lnTo>
                      <a:pt x="1346" y="1901"/>
                    </a:lnTo>
                    <a:lnTo>
                      <a:pt x="1370" y="1888"/>
                    </a:lnTo>
                    <a:lnTo>
                      <a:pt x="1398" y="1893"/>
                    </a:lnTo>
                    <a:lnTo>
                      <a:pt x="1433" y="1921"/>
                    </a:lnTo>
                    <a:lnTo>
                      <a:pt x="1431" y="1935"/>
                    </a:lnTo>
                    <a:lnTo>
                      <a:pt x="1428" y="1949"/>
                    </a:lnTo>
                    <a:lnTo>
                      <a:pt x="1420" y="1962"/>
                    </a:lnTo>
                    <a:lnTo>
                      <a:pt x="1412" y="1976"/>
                    </a:lnTo>
                    <a:lnTo>
                      <a:pt x="1402" y="1987"/>
                    </a:lnTo>
                    <a:lnTo>
                      <a:pt x="1391" y="1997"/>
                    </a:lnTo>
                    <a:lnTo>
                      <a:pt x="1377" y="2003"/>
                    </a:lnTo>
                    <a:lnTo>
                      <a:pt x="1364" y="2010"/>
                    </a:lnTo>
                    <a:lnTo>
                      <a:pt x="1335" y="2025"/>
                    </a:lnTo>
                    <a:lnTo>
                      <a:pt x="1307" y="2032"/>
                    </a:lnTo>
                    <a:lnTo>
                      <a:pt x="1277" y="2032"/>
                    </a:lnTo>
                    <a:lnTo>
                      <a:pt x="1247" y="2028"/>
                    </a:lnTo>
                    <a:lnTo>
                      <a:pt x="1216" y="2021"/>
                    </a:lnTo>
                    <a:lnTo>
                      <a:pt x="1185" y="2013"/>
                    </a:lnTo>
                    <a:lnTo>
                      <a:pt x="1154" y="2008"/>
                    </a:lnTo>
                    <a:lnTo>
                      <a:pt x="1125" y="2010"/>
                    </a:lnTo>
                    <a:lnTo>
                      <a:pt x="1124" y="1862"/>
                    </a:lnTo>
                    <a:lnTo>
                      <a:pt x="1114" y="1718"/>
                    </a:lnTo>
                    <a:lnTo>
                      <a:pt x="1096" y="1577"/>
                    </a:lnTo>
                    <a:lnTo>
                      <a:pt x="1075" y="1437"/>
                    </a:lnTo>
                    <a:lnTo>
                      <a:pt x="1052" y="1296"/>
                    </a:lnTo>
                    <a:lnTo>
                      <a:pt x="1035" y="1155"/>
                    </a:lnTo>
                    <a:lnTo>
                      <a:pt x="1024" y="1012"/>
                    </a:lnTo>
                    <a:lnTo>
                      <a:pt x="1025" y="865"/>
                    </a:lnTo>
                    <a:lnTo>
                      <a:pt x="1019" y="856"/>
                    </a:lnTo>
                    <a:lnTo>
                      <a:pt x="1015" y="846"/>
                    </a:lnTo>
                    <a:lnTo>
                      <a:pt x="1013" y="834"/>
                    </a:lnTo>
                    <a:lnTo>
                      <a:pt x="1011" y="824"/>
                    </a:lnTo>
                    <a:lnTo>
                      <a:pt x="1007" y="813"/>
                    </a:lnTo>
                    <a:lnTo>
                      <a:pt x="1001" y="807"/>
                    </a:lnTo>
                    <a:lnTo>
                      <a:pt x="990" y="804"/>
                    </a:lnTo>
                    <a:lnTo>
                      <a:pt x="975" y="806"/>
                    </a:lnTo>
                    <a:lnTo>
                      <a:pt x="965" y="816"/>
                    </a:lnTo>
                    <a:lnTo>
                      <a:pt x="980" y="896"/>
                    </a:lnTo>
                    <a:lnTo>
                      <a:pt x="987" y="979"/>
                    </a:lnTo>
                    <a:lnTo>
                      <a:pt x="990" y="1065"/>
                    </a:lnTo>
                    <a:lnTo>
                      <a:pt x="993" y="1152"/>
                    </a:lnTo>
                    <a:lnTo>
                      <a:pt x="995" y="1237"/>
                    </a:lnTo>
                    <a:lnTo>
                      <a:pt x="1001" y="1323"/>
                    </a:lnTo>
                    <a:lnTo>
                      <a:pt x="1013" y="1405"/>
                    </a:lnTo>
                    <a:lnTo>
                      <a:pt x="1035" y="1483"/>
                    </a:lnTo>
                    <a:lnTo>
                      <a:pt x="999" y="1506"/>
                    </a:lnTo>
                    <a:lnTo>
                      <a:pt x="973" y="1511"/>
                    </a:lnTo>
                    <a:lnTo>
                      <a:pt x="954" y="1499"/>
                    </a:lnTo>
                    <a:lnTo>
                      <a:pt x="938" y="1478"/>
                    </a:lnTo>
                    <a:lnTo>
                      <a:pt x="922" y="1450"/>
                    </a:lnTo>
                    <a:lnTo>
                      <a:pt x="906" y="1424"/>
                    </a:lnTo>
                    <a:lnTo>
                      <a:pt x="884" y="1402"/>
                    </a:lnTo>
                    <a:lnTo>
                      <a:pt x="856" y="1393"/>
                    </a:lnTo>
                    <a:lnTo>
                      <a:pt x="842" y="1421"/>
                    </a:lnTo>
                    <a:lnTo>
                      <a:pt x="837" y="1453"/>
                    </a:lnTo>
                    <a:lnTo>
                      <a:pt x="837" y="1488"/>
                    </a:lnTo>
                    <a:lnTo>
                      <a:pt x="840" y="1524"/>
                    </a:lnTo>
                    <a:lnTo>
                      <a:pt x="837" y="1556"/>
                    </a:lnTo>
                    <a:lnTo>
                      <a:pt x="832" y="1587"/>
                    </a:lnTo>
                    <a:lnTo>
                      <a:pt x="816" y="1613"/>
                    </a:lnTo>
                    <a:lnTo>
                      <a:pt x="787" y="1632"/>
                    </a:lnTo>
                    <a:lnTo>
                      <a:pt x="778" y="1569"/>
                    </a:lnTo>
                    <a:lnTo>
                      <a:pt x="773" y="1504"/>
                    </a:lnTo>
                    <a:lnTo>
                      <a:pt x="772" y="1436"/>
                    </a:lnTo>
                    <a:lnTo>
                      <a:pt x="775" y="1368"/>
                    </a:lnTo>
                    <a:lnTo>
                      <a:pt x="775" y="1298"/>
                    </a:lnTo>
                    <a:lnTo>
                      <a:pt x="773" y="1231"/>
                    </a:lnTo>
                    <a:lnTo>
                      <a:pt x="768" y="1165"/>
                    </a:lnTo>
                    <a:lnTo>
                      <a:pt x="757" y="1104"/>
                    </a:lnTo>
                    <a:lnTo>
                      <a:pt x="737" y="1104"/>
                    </a:lnTo>
                    <a:lnTo>
                      <a:pt x="725" y="1224"/>
                    </a:lnTo>
                    <a:lnTo>
                      <a:pt x="721" y="1345"/>
                    </a:lnTo>
                    <a:lnTo>
                      <a:pt x="724" y="1463"/>
                    </a:lnTo>
                    <a:lnTo>
                      <a:pt x="729" y="1581"/>
                    </a:lnTo>
                    <a:lnTo>
                      <a:pt x="733" y="1698"/>
                    </a:lnTo>
                    <a:lnTo>
                      <a:pt x="739" y="1817"/>
                    </a:lnTo>
                    <a:lnTo>
                      <a:pt x="740" y="1937"/>
                    </a:lnTo>
                    <a:lnTo>
                      <a:pt x="737" y="2060"/>
                    </a:lnTo>
                    <a:lnTo>
                      <a:pt x="588" y="2030"/>
                    </a:lnTo>
                    <a:lnTo>
                      <a:pt x="590" y="1889"/>
                    </a:lnTo>
                    <a:lnTo>
                      <a:pt x="593" y="1752"/>
                    </a:lnTo>
                    <a:lnTo>
                      <a:pt x="596" y="1615"/>
                    </a:lnTo>
                    <a:lnTo>
                      <a:pt x="599" y="1480"/>
                    </a:lnTo>
                    <a:lnTo>
                      <a:pt x="601" y="1344"/>
                    </a:lnTo>
                    <a:lnTo>
                      <a:pt x="605" y="1207"/>
                    </a:lnTo>
                    <a:lnTo>
                      <a:pt x="610" y="1067"/>
                    </a:lnTo>
                    <a:lnTo>
                      <a:pt x="617" y="925"/>
                    </a:lnTo>
                    <a:lnTo>
                      <a:pt x="612" y="915"/>
                    </a:lnTo>
                    <a:lnTo>
                      <a:pt x="608" y="912"/>
                    </a:lnTo>
                    <a:lnTo>
                      <a:pt x="602" y="911"/>
                    </a:lnTo>
                    <a:lnTo>
                      <a:pt x="597" y="913"/>
                    </a:lnTo>
                    <a:lnTo>
                      <a:pt x="586" y="921"/>
                    </a:lnTo>
                    <a:lnTo>
                      <a:pt x="577" y="925"/>
                    </a:lnTo>
                    <a:lnTo>
                      <a:pt x="558" y="1144"/>
                    </a:lnTo>
                    <a:lnTo>
                      <a:pt x="550" y="1150"/>
                    </a:lnTo>
                    <a:lnTo>
                      <a:pt x="544" y="1154"/>
                    </a:lnTo>
                    <a:lnTo>
                      <a:pt x="538" y="1155"/>
                    </a:lnTo>
                    <a:lnTo>
                      <a:pt x="533" y="1157"/>
                    </a:lnTo>
                    <a:lnTo>
                      <a:pt x="526" y="1157"/>
                    </a:lnTo>
                    <a:lnTo>
                      <a:pt x="521" y="1158"/>
                    </a:lnTo>
                    <a:lnTo>
                      <a:pt x="514" y="1159"/>
                    </a:lnTo>
                    <a:lnTo>
                      <a:pt x="508" y="1164"/>
                    </a:lnTo>
                    <a:lnTo>
                      <a:pt x="500" y="1144"/>
                    </a:lnTo>
                    <a:lnTo>
                      <a:pt x="495" y="1125"/>
                    </a:lnTo>
                    <a:lnTo>
                      <a:pt x="488" y="1105"/>
                    </a:lnTo>
                    <a:lnTo>
                      <a:pt x="483" y="1089"/>
                    </a:lnTo>
                    <a:lnTo>
                      <a:pt x="473" y="1073"/>
                    </a:lnTo>
                    <a:lnTo>
                      <a:pt x="462" y="1060"/>
                    </a:lnTo>
                    <a:lnTo>
                      <a:pt x="447" y="1050"/>
                    </a:lnTo>
                    <a:lnTo>
                      <a:pt x="429" y="1044"/>
                    </a:lnTo>
                    <a:lnTo>
                      <a:pt x="414" y="1072"/>
                    </a:lnTo>
                    <a:lnTo>
                      <a:pt x="406" y="1103"/>
                    </a:lnTo>
                    <a:lnTo>
                      <a:pt x="397" y="1134"/>
                    </a:lnTo>
                    <a:lnTo>
                      <a:pt x="390" y="1166"/>
                    </a:lnTo>
                    <a:lnTo>
                      <a:pt x="376" y="1193"/>
                    </a:lnTo>
                    <a:lnTo>
                      <a:pt x="358" y="1218"/>
                    </a:lnTo>
                    <a:lnTo>
                      <a:pt x="333" y="1234"/>
                    </a:lnTo>
                    <a:lnTo>
                      <a:pt x="298" y="1244"/>
                    </a:lnTo>
                    <a:lnTo>
                      <a:pt x="303" y="1259"/>
                    </a:lnTo>
                    <a:lnTo>
                      <a:pt x="311" y="1272"/>
                    </a:lnTo>
                    <a:lnTo>
                      <a:pt x="322" y="1282"/>
                    </a:lnTo>
                    <a:lnTo>
                      <a:pt x="335" y="1290"/>
                    </a:lnTo>
                    <a:lnTo>
                      <a:pt x="348" y="1295"/>
                    </a:lnTo>
                    <a:lnTo>
                      <a:pt x="362" y="1300"/>
                    </a:lnTo>
                    <a:lnTo>
                      <a:pt x="375" y="1306"/>
                    </a:lnTo>
                    <a:lnTo>
                      <a:pt x="388" y="1313"/>
                    </a:lnTo>
                    <a:lnTo>
                      <a:pt x="390" y="1331"/>
                    </a:lnTo>
                    <a:lnTo>
                      <a:pt x="387" y="1354"/>
                    </a:lnTo>
                    <a:lnTo>
                      <a:pt x="385" y="1378"/>
                    </a:lnTo>
                    <a:lnTo>
                      <a:pt x="384" y="1405"/>
                    </a:lnTo>
                    <a:lnTo>
                      <a:pt x="384" y="1428"/>
                    </a:lnTo>
                    <a:lnTo>
                      <a:pt x="390" y="1449"/>
                    </a:lnTo>
                    <a:lnTo>
                      <a:pt x="399" y="1464"/>
                    </a:lnTo>
                    <a:lnTo>
                      <a:pt x="419" y="1473"/>
                    </a:lnTo>
                    <a:lnTo>
                      <a:pt x="437" y="1457"/>
                    </a:lnTo>
                    <a:lnTo>
                      <a:pt x="451" y="1434"/>
                    </a:lnTo>
                    <a:lnTo>
                      <a:pt x="463" y="1409"/>
                    </a:lnTo>
                    <a:lnTo>
                      <a:pt x="475" y="1386"/>
                    </a:lnTo>
                    <a:lnTo>
                      <a:pt x="486" y="1368"/>
                    </a:lnTo>
                    <a:lnTo>
                      <a:pt x="501" y="1358"/>
                    </a:lnTo>
                    <a:lnTo>
                      <a:pt x="521" y="1361"/>
                    </a:lnTo>
                    <a:lnTo>
                      <a:pt x="548" y="1383"/>
                    </a:lnTo>
                    <a:lnTo>
                      <a:pt x="548" y="1731"/>
                    </a:lnTo>
                    <a:lnTo>
                      <a:pt x="448" y="1731"/>
                    </a:lnTo>
                    <a:lnTo>
                      <a:pt x="437" y="1716"/>
                    </a:lnTo>
                    <a:lnTo>
                      <a:pt x="430" y="1701"/>
                    </a:lnTo>
                    <a:lnTo>
                      <a:pt x="422" y="1685"/>
                    </a:lnTo>
                    <a:lnTo>
                      <a:pt x="416" y="1671"/>
                    </a:lnTo>
                    <a:lnTo>
                      <a:pt x="407" y="1656"/>
                    </a:lnTo>
                    <a:lnTo>
                      <a:pt x="397" y="1641"/>
                    </a:lnTo>
                    <a:lnTo>
                      <a:pt x="384" y="1626"/>
                    </a:lnTo>
                    <a:lnTo>
                      <a:pt x="369" y="1612"/>
                    </a:lnTo>
                    <a:lnTo>
                      <a:pt x="347" y="1627"/>
                    </a:lnTo>
                    <a:lnTo>
                      <a:pt x="335" y="1651"/>
                    </a:lnTo>
                    <a:lnTo>
                      <a:pt x="328" y="1679"/>
                    </a:lnTo>
                    <a:lnTo>
                      <a:pt x="323" y="1707"/>
                    </a:lnTo>
                    <a:lnTo>
                      <a:pt x="316" y="1731"/>
                    </a:lnTo>
                    <a:lnTo>
                      <a:pt x="304" y="1749"/>
                    </a:lnTo>
                    <a:lnTo>
                      <a:pt x="282" y="1757"/>
                    </a:lnTo>
                    <a:lnTo>
                      <a:pt x="250" y="1752"/>
                    </a:lnTo>
                    <a:lnTo>
                      <a:pt x="279" y="1333"/>
                    </a:lnTo>
                    <a:lnTo>
                      <a:pt x="292" y="1324"/>
                    </a:lnTo>
                    <a:lnTo>
                      <a:pt x="299" y="1316"/>
                    </a:lnTo>
                    <a:lnTo>
                      <a:pt x="301" y="1305"/>
                    </a:lnTo>
                    <a:lnTo>
                      <a:pt x="298" y="1295"/>
                    </a:lnTo>
                    <a:lnTo>
                      <a:pt x="293" y="1283"/>
                    </a:lnTo>
                    <a:lnTo>
                      <a:pt x="289" y="1271"/>
                    </a:lnTo>
                    <a:lnTo>
                      <a:pt x="286" y="1257"/>
                    </a:lnTo>
                    <a:lnTo>
                      <a:pt x="289" y="1244"/>
                    </a:lnTo>
                    <a:lnTo>
                      <a:pt x="291" y="1227"/>
                    </a:lnTo>
                    <a:lnTo>
                      <a:pt x="293" y="1210"/>
                    </a:lnTo>
                    <a:lnTo>
                      <a:pt x="293" y="1192"/>
                    </a:lnTo>
                    <a:lnTo>
                      <a:pt x="293" y="1175"/>
                    </a:lnTo>
                    <a:lnTo>
                      <a:pt x="290" y="1156"/>
                    </a:lnTo>
                    <a:lnTo>
                      <a:pt x="285" y="1141"/>
                    </a:lnTo>
                    <a:lnTo>
                      <a:pt x="278" y="1126"/>
                    </a:lnTo>
                    <a:lnTo>
                      <a:pt x="269" y="1114"/>
                    </a:lnTo>
                    <a:lnTo>
                      <a:pt x="256" y="1133"/>
                    </a:lnTo>
                    <a:lnTo>
                      <a:pt x="251" y="1158"/>
                    </a:lnTo>
                    <a:lnTo>
                      <a:pt x="246" y="1183"/>
                    </a:lnTo>
                    <a:lnTo>
                      <a:pt x="245" y="1210"/>
                    </a:lnTo>
                    <a:lnTo>
                      <a:pt x="241" y="1235"/>
                    </a:lnTo>
                    <a:lnTo>
                      <a:pt x="233" y="1259"/>
                    </a:lnTo>
                    <a:lnTo>
                      <a:pt x="220" y="1279"/>
                    </a:lnTo>
                    <a:lnTo>
                      <a:pt x="200" y="1294"/>
                    </a:lnTo>
                    <a:lnTo>
                      <a:pt x="194" y="1278"/>
                    </a:lnTo>
                    <a:lnTo>
                      <a:pt x="190" y="1264"/>
                    </a:lnTo>
                    <a:lnTo>
                      <a:pt x="183" y="1248"/>
                    </a:lnTo>
                    <a:lnTo>
                      <a:pt x="178" y="1234"/>
                    </a:lnTo>
                    <a:lnTo>
                      <a:pt x="170" y="1220"/>
                    </a:lnTo>
                    <a:lnTo>
                      <a:pt x="164" y="1207"/>
                    </a:lnTo>
                    <a:lnTo>
                      <a:pt x="156" y="1194"/>
                    </a:lnTo>
                    <a:lnTo>
                      <a:pt x="150" y="1184"/>
                    </a:lnTo>
                    <a:lnTo>
                      <a:pt x="124" y="1195"/>
                    </a:lnTo>
                    <a:lnTo>
                      <a:pt x="107" y="1215"/>
                    </a:lnTo>
                    <a:lnTo>
                      <a:pt x="94" y="1239"/>
                    </a:lnTo>
                    <a:lnTo>
                      <a:pt x="86" y="1264"/>
                    </a:lnTo>
                    <a:lnTo>
                      <a:pt x="73" y="1285"/>
                    </a:lnTo>
                    <a:lnTo>
                      <a:pt x="58" y="1304"/>
                    </a:lnTo>
                    <a:lnTo>
                      <a:pt x="34" y="1313"/>
                    </a:lnTo>
                    <a:lnTo>
                      <a:pt x="0" y="1313"/>
                    </a:lnTo>
                    <a:lnTo>
                      <a:pt x="3" y="1152"/>
                    </a:lnTo>
                    <a:lnTo>
                      <a:pt x="17" y="996"/>
                    </a:lnTo>
                    <a:lnTo>
                      <a:pt x="37" y="845"/>
                    </a:lnTo>
                    <a:lnTo>
                      <a:pt x="64" y="698"/>
                    </a:lnTo>
                    <a:lnTo>
                      <a:pt x="96" y="553"/>
                    </a:lnTo>
                    <a:lnTo>
                      <a:pt x="134" y="411"/>
                    </a:lnTo>
                    <a:lnTo>
                      <a:pt x="175" y="270"/>
                    </a:lnTo>
                    <a:lnTo>
                      <a:pt x="219" y="129"/>
                    </a:lnTo>
                    <a:lnTo>
                      <a:pt x="269" y="99"/>
                    </a:lnTo>
                    <a:lnTo>
                      <a:pt x="369" y="107"/>
                    </a:lnTo>
                    <a:lnTo>
                      <a:pt x="468" y="111"/>
                    </a:lnTo>
                    <a:lnTo>
                      <a:pt x="565" y="108"/>
                    </a:lnTo>
                    <a:lnTo>
                      <a:pt x="663" y="101"/>
                    </a:lnTo>
                    <a:lnTo>
                      <a:pt x="757" y="86"/>
                    </a:lnTo>
                    <a:lnTo>
                      <a:pt x="852" y="65"/>
                    </a:lnTo>
                    <a:lnTo>
                      <a:pt x="944" y="36"/>
                    </a:lnTo>
                    <a:lnTo>
                      <a:pt x="1035" y="0"/>
                    </a:lnTo>
                    <a:lnTo>
                      <a:pt x="1091" y="97"/>
                    </a:lnTo>
                    <a:lnTo>
                      <a:pt x="1135" y="201"/>
                    </a:lnTo>
                    <a:lnTo>
                      <a:pt x="1167" y="310"/>
                    </a:lnTo>
                    <a:lnTo>
                      <a:pt x="1190" y="426"/>
                    </a:lnTo>
                    <a:lnTo>
                      <a:pt x="1203" y="543"/>
                    </a:lnTo>
                    <a:lnTo>
                      <a:pt x="1210" y="664"/>
                    </a:lnTo>
                    <a:lnTo>
                      <a:pt x="1208" y="784"/>
                    </a:lnTo>
                    <a:lnTo>
                      <a:pt x="1204" y="906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7" name="Freeform 76"/>
              <p:cNvSpPr>
                <a:spLocks/>
              </p:cNvSpPr>
              <p:nvPr/>
            </p:nvSpPr>
            <p:spPr bwMode="auto">
              <a:xfrm>
                <a:off x="4132" y="2436"/>
                <a:ext cx="104" cy="95"/>
              </a:xfrm>
              <a:custGeom>
                <a:avLst/>
                <a:gdLst>
                  <a:gd name="T0" fmla="*/ 0 w 418"/>
                  <a:gd name="T1" fmla="*/ 0 h 380"/>
                  <a:gd name="T2" fmla="*/ 0 w 418"/>
                  <a:gd name="T3" fmla="*/ 0 h 380"/>
                  <a:gd name="T4" fmla="*/ 0 w 418"/>
                  <a:gd name="T5" fmla="*/ 0 h 380"/>
                  <a:gd name="T6" fmla="*/ 0 w 418"/>
                  <a:gd name="T7" fmla="*/ 0 h 380"/>
                  <a:gd name="T8" fmla="*/ 0 w 418"/>
                  <a:gd name="T9" fmla="*/ 0 h 380"/>
                  <a:gd name="T10" fmla="*/ 0 w 418"/>
                  <a:gd name="T11" fmla="*/ 0 h 380"/>
                  <a:gd name="T12" fmla="*/ 0 w 418"/>
                  <a:gd name="T13" fmla="*/ 0 h 380"/>
                  <a:gd name="T14" fmla="*/ 0 w 418"/>
                  <a:gd name="T15" fmla="*/ 0 h 380"/>
                  <a:gd name="T16" fmla="*/ 0 w 418"/>
                  <a:gd name="T17" fmla="*/ 0 h 380"/>
                  <a:gd name="T18" fmla="*/ 0 w 418"/>
                  <a:gd name="T19" fmla="*/ 0 h 380"/>
                  <a:gd name="T20" fmla="*/ 0 w 418"/>
                  <a:gd name="T21" fmla="*/ 0 h 380"/>
                  <a:gd name="T22" fmla="*/ 0 w 418"/>
                  <a:gd name="T23" fmla="*/ 0 h 380"/>
                  <a:gd name="T24" fmla="*/ 0 w 418"/>
                  <a:gd name="T25" fmla="*/ 0 h 380"/>
                  <a:gd name="T26" fmla="*/ 0 w 418"/>
                  <a:gd name="T27" fmla="*/ 0 h 380"/>
                  <a:gd name="T28" fmla="*/ 0 w 418"/>
                  <a:gd name="T29" fmla="*/ 0 h 380"/>
                  <a:gd name="T30" fmla="*/ 0 w 418"/>
                  <a:gd name="T31" fmla="*/ 0 h 380"/>
                  <a:gd name="T32" fmla="*/ 0 w 418"/>
                  <a:gd name="T33" fmla="*/ 0 h 380"/>
                  <a:gd name="T34" fmla="*/ 0 w 418"/>
                  <a:gd name="T35" fmla="*/ 0 h 380"/>
                  <a:gd name="T36" fmla="*/ 0 w 418"/>
                  <a:gd name="T37" fmla="*/ 0 h 380"/>
                  <a:gd name="T38" fmla="*/ 0 w 418"/>
                  <a:gd name="T39" fmla="*/ 0 h 380"/>
                  <a:gd name="T40" fmla="*/ 0 w 418"/>
                  <a:gd name="T41" fmla="*/ 0 h 380"/>
                  <a:gd name="T42" fmla="*/ 0 w 418"/>
                  <a:gd name="T43" fmla="*/ 0 h 380"/>
                  <a:gd name="T44" fmla="*/ 0 w 418"/>
                  <a:gd name="T45" fmla="*/ 0 h 380"/>
                  <a:gd name="T46" fmla="*/ 0 w 418"/>
                  <a:gd name="T47" fmla="*/ 0 h 380"/>
                  <a:gd name="T48" fmla="*/ 0 w 418"/>
                  <a:gd name="T49" fmla="*/ 0 h 380"/>
                  <a:gd name="T50" fmla="*/ 0 w 418"/>
                  <a:gd name="T51" fmla="*/ 0 h 380"/>
                  <a:gd name="T52" fmla="*/ 0 w 418"/>
                  <a:gd name="T53" fmla="*/ 0 h 380"/>
                  <a:gd name="T54" fmla="*/ 0 w 418"/>
                  <a:gd name="T55" fmla="*/ 0 h 380"/>
                  <a:gd name="T56" fmla="*/ 0 w 418"/>
                  <a:gd name="T57" fmla="*/ 0 h 380"/>
                  <a:gd name="T58" fmla="*/ 0 w 418"/>
                  <a:gd name="T59" fmla="*/ 0 h 380"/>
                  <a:gd name="T60" fmla="*/ 0 w 418"/>
                  <a:gd name="T61" fmla="*/ 0 h 380"/>
                  <a:gd name="T62" fmla="*/ 0 w 418"/>
                  <a:gd name="T63" fmla="*/ 0 h 380"/>
                  <a:gd name="T64" fmla="*/ 0 w 418"/>
                  <a:gd name="T65" fmla="*/ 0 h 380"/>
                  <a:gd name="T66" fmla="*/ 0 w 418"/>
                  <a:gd name="T67" fmla="*/ 0 h 380"/>
                  <a:gd name="T68" fmla="*/ 0 w 418"/>
                  <a:gd name="T69" fmla="*/ 0 h 380"/>
                  <a:gd name="T70" fmla="*/ 0 w 418"/>
                  <a:gd name="T71" fmla="*/ 0 h 380"/>
                  <a:gd name="T72" fmla="*/ 0 w 418"/>
                  <a:gd name="T73" fmla="*/ 0 h 380"/>
                  <a:gd name="T74" fmla="*/ 0 w 418"/>
                  <a:gd name="T75" fmla="*/ 0 h 380"/>
                  <a:gd name="T76" fmla="*/ 0 w 418"/>
                  <a:gd name="T77" fmla="*/ 0 h 380"/>
                  <a:gd name="T78" fmla="*/ 0 w 418"/>
                  <a:gd name="T79" fmla="*/ 0 h 380"/>
                  <a:gd name="T80" fmla="*/ 0 w 418"/>
                  <a:gd name="T81" fmla="*/ 0 h 380"/>
                  <a:gd name="T82" fmla="*/ 0 w 418"/>
                  <a:gd name="T83" fmla="*/ 0 h 380"/>
                  <a:gd name="T84" fmla="*/ 0 w 418"/>
                  <a:gd name="T85" fmla="*/ 0 h 380"/>
                  <a:gd name="T86" fmla="*/ 0 w 418"/>
                  <a:gd name="T87" fmla="*/ 0 h 380"/>
                  <a:gd name="T88" fmla="*/ 0 w 418"/>
                  <a:gd name="T89" fmla="*/ 0 h 380"/>
                  <a:gd name="T90" fmla="*/ 0 w 418"/>
                  <a:gd name="T91" fmla="*/ 0 h 380"/>
                  <a:gd name="T92" fmla="*/ 0 w 418"/>
                  <a:gd name="T93" fmla="*/ 0 h 380"/>
                  <a:gd name="T94" fmla="*/ 0 w 418"/>
                  <a:gd name="T95" fmla="*/ 0 h 380"/>
                  <a:gd name="T96" fmla="*/ 0 w 418"/>
                  <a:gd name="T97" fmla="*/ 0 h 380"/>
                  <a:gd name="T98" fmla="*/ 0 w 418"/>
                  <a:gd name="T99" fmla="*/ 0 h 380"/>
                  <a:gd name="T100" fmla="*/ 0 w 418"/>
                  <a:gd name="T101" fmla="*/ 0 h 38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18"/>
                  <a:gd name="T154" fmla="*/ 0 h 380"/>
                  <a:gd name="T155" fmla="*/ 418 w 418"/>
                  <a:gd name="T156" fmla="*/ 380 h 38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18" h="380">
                    <a:moveTo>
                      <a:pt x="289" y="119"/>
                    </a:moveTo>
                    <a:lnTo>
                      <a:pt x="418" y="109"/>
                    </a:lnTo>
                    <a:lnTo>
                      <a:pt x="417" y="144"/>
                    </a:lnTo>
                    <a:lnTo>
                      <a:pt x="405" y="175"/>
                    </a:lnTo>
                    <a:lnTo>
                      <a:pt x="385" y="206"/>
                    </a:lnTo>
                    <a:lnTo>
                      <a:pt x="365" y="236"/>
                    </a:lnTo>
                    <a:lnTo>
                      <a:pt x="344" y="265"/>
                    </a:lnTo>
                    <a:lnTo>
                      <a:pt x="332" y="299"/>
                    </a:lnTo>
                    <a:lnTo>
                      <a:pt x="332" y="336"/>
                    </a:lnTo>
                    <a:lnTo>
                      <a:pt x="348" y="378"/>
                    </a:lnTo>
                    <a:lnTo>
                      <a:pt x="330" y="380"/>
                    </a:lnTo>
                    <a:lnTo>
                      <a:pt x="314" y="378"/>
                    </a:lnTo>
                    <a:lnTo>
                      <a:pt x="298" y="369"/>
                    </a:lnTo>
                    <a:lnTo>
                      <a:pt x="285" y="359"/>
                    </a:lnTo>
                    <a:lnTo>
                      <a:pt x="272" y="346"/>
                    </a:lnTo>
                    <a:lnTo>
                      <a:pt x="261" y="334"/>
                    </a:lnTo>
                    <a:lnTo>
                      <a:pt x="250" y="324"/>
                    </a:lnTo>
                    <a:lnTo>
                      <a:pt x="239" y="318"/>
                    </a:lnTo>
                    <a:lnTo>
                      <a:pt x="228" y="326"/>
                    </a:lnTo>
                    <a:lnTo>
                      <a:pt x="221" y="337"/>
                    </a:lnTo>
                    <a:lnTo>
                      <a:pt x="216" y="348"/>
                    </a:lnTo>
                    <a:lnTo>
                      <a:pt x="212" y="359"/>
                    </a:lnTo>
                    <a:lnTo>
                      <a:pt x="204" y="367"/>
                    </a:lnTo>
                    <a:lnTo>
                      <a:pt x="197" y="375"/>
                    </a:lnTo>
                    <a:lnTo>
                      <a:pt x="185" y="378"/>
                    </a:lnTo>
                    <a:lnTo>
                      <a:pt x="169" y="378"/>
                    </a:lnTo>
                    <a:lnTo>
                      <a:pt x="164" y="347"/>
                    </a:lnTo>
                    <a:lnTo>
                      <a:pt x="151" y="322"/>
                    </a:lnTo>
                    <a:lnTo>
                      <a:pt x="130" y="300"/>
                    </a:lnTo>
                    <a:lnTo>
                      <a:pt x="106" y="283"/>
                    </a:lnTo>
                    <a:lnTo>
                      <a:pt x="78" y="266"/>
                    </a:lnTo>
                    <a:lnTo>
                      <a:pt x="51" y="251"/>
                    </a:lnTo>
                    <a:lnTo>
                      <a:pt x="24" y="235"/>
                    </a:lnTo>
                    <a:lnTo>
                      <a:pt x="0" y="219"/>
                    </a:lnTo>
                    <a:lnTo>
                      <a:pt x="15" y="209"/>
                    </a:lnTo>
                    <a:lnTo>
                      <a:pt x="34" y="203"/>
                    </a:lnTo>
                    <a:lnTo>
                      <a:pt x="53" y="200"/>
                    </a:lnTo>
                    <a:lnTo>
                      <a:pt x="75" y="199"/>
                    </a:lnTo>
                    <a:lnTo>
                      <a:pt x="95" y="196"/>
                    </a:lnTo>
                    <a:lnTo>
                      <a:pt x="114" y="193"/>
                    </a:lnTo>
                    <a:lnTo>
                      <a:pt x="133" y="187"/>
                    </a:lnTo>
                    <a:lnTo>
                      <a:pt x="150" y="180"/>
                    </a:lnTo>
                    <a:lnTo>
                      <a:pt x="219" y="0"/>
                    </a:lnTo>
                    <a:lnTo>
                      <a:pt x="231" y="8"/>
                    </a:lnTo>
                    <a:lnTo>
                      <a:pt x="241" y="22"/>
                    </a:lnTo>
                    <a:lnTo>
                      <a:pt x="247" y="38"/>
                    </a:lnTo>
                    <a:lnTo>
                      <a:pt x="254" y="56"/>
                    </a:lnTo>
                    <a:lnTo>
                      <a:pt x="258" y="72"/>
                    </a:lnTo>
                    <a:lnTo>
                      <a:pt x="266" y="90"/>
                    </a:lnTo>
                    <a:lnTo>
                      <a:pt x="275" y="105"/>
                    </a:lnTo>
                    <a:lnTo>
                      <a:pt x="289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8" name="Freeform 77"/>
              <p:cNvSpPr>
                <a:spLocks/>
              </p:cNvSpPr>
              <p:nvPr/>
            </p:nvSpPr>
            <p:spPr bwMode="auto">
              <a:xfrm>
                <a:off x="4162" y="2461"/>
                <a:ext cx="62" cy="50"/>
              </a:xfrm>
              <a:custGeom>
                <a:avLst/>
                <a:gdLst>
                  <a:gd name="T0" fmla="*/ 0 w 248"/>
                  <a:gd name="T1" fmla="*/ 0 h 200"/>
                  <a:gd name="T2" fmla="*/ 0 w 248"/>
                  <a:gd name="T3" fmla="*/ 0 h 200"/>
                  <a:gd name="T4" fmla="*/ 0 w 248"/>
                  <a:gd name="T5" fmla="*/ 0 h 200"/>
                  <a:gd name="T6" fmla="*/ 0 w 248"/>
                  <a:gd name="T7" fmla="*/ 0 h 200"/>
                  <a:gd name="T8" fmla="*/ 0 w 248"/>
                  <a:gd name="T9" fmla="*/ 0 h 200"/>
                  <a:gd name="T10" fmla="*/ 0 w 248"/>
                  <a:gd name="T11" fmla="*/ 0 h 200"/>
                  <a:gd name="T12" fmla="*/ 0 w 248"/>
                  <a:gd name="T13" fmla="*/ 0 h 200"/>
                  <a:gd name="T14" fmla="*/ 0 w 248"/>
                  <a:gd name="T15" fmla="*/ 0 h 200"/>
                  <a:gd name="T16" fmla="*/ 0 w 248"/>
                  <a:gd name="T17" fmla="*/ 0 h 200"/>
                  <a:gd name="T18" fmla="*/ 0 w 248"/>
                  <a:gd name="T19" fmla="*/ 0 h 200"/>
                  <a:gd name="T20" fmla="*/ 0 w 248"/>
                  <a:gd name="T21" fmla="*/ 0 h 200"/>
                  <a:gd name="T22" fmla="*/ 0 w 248"/>
                  <a:gd name="T23" fmla="*/ 0 h 200"/>
                  <a:gd name="T24" fmla="*/ 0 w 248"/>
                  <a:gd name="T25" fmla="*/ 0 h 200"/>
                  <a:gd name="T26" fmla="*/ 0 w 248"/>
                  <a:gd name="T27" fmla="*/ 0 h 200"/>
                  <a:gd name="T28" fmla="*/ 0 w 248"/>
                  <a:gd name="T29" fmla="*/ 0 h 200"/>
                  <a:gd name="T30" fmla="*/ 0 w 248"/>
                  <a:gd name="T31" fmla="*/ 0 h 200"/>
                  <a:gd name="T32" fmla="*/ 0 w 248"/>
                  <a:gd name="T33" fmla="*/ 0 h 200"/>
                  <a:gd name="T34" fmla="*/ 0 w 248"/>
                  <a:gd name="T35" fmla="*/ 0 h 200"/>
                  <a:gd name="T36" fmla="*/ 0 w 248"/>
                  <a:gd name="T37" fmla="*/ 0 h 200"/>
                  <a:gd name="T38" fmla="*/ 0 w 248"/>
                  <a:gd name="T39" fmla="*/ 0 h 200"/>
                  <a:gd name="T40" fmla="*/ 0 w 248"/>
                  <a:gd name="T41" fmla="*/ 0 h 200"/>
                  <a:gd name="T42" fmla="*/ 0 w 248"/>
                  <a:gd name="T43" fmla="*/ 0 h 200"/>
                  <a:gd name="T44" fmla="*/ 0 w 248"/>
                  <a:gd name="T45" fmla="*/ 0 h 200"/>
                  <a:gd name="T46" fmla="*/ 0 w 248"/>
                  <a:gd name="T47" fmla="*/ 0 h 200"/>
                  <a:gd name="T48" fmla="*/ 0 w 248"/>
                  <a:gd name="T49" fmla="*/ 0 h 200"/>
                  <a:gd name="T50" fmla="*/ 0 w 248"/>
                  <a:gd name="T51" fmla="*/ 0 h 200"/>
                  <a:gd name="T52" fmla="*/ 0 w 248"/>
                  <a:gd name="T53" fmla="*/ 0 h 200"/>
                  <a:gd name="T54" fmla="*/ 0 w 248"/>
                  <a:gd name="T55" fmla="*/ 0 h 200"/>
                  <a:gd name="T56" fmla="*/ 0 w 248"/>
                  <a:gd name="T57" fmla="*/ 0 h 200"/>
                  <a:gd name="T58" fmla="*/ 0 w 248"/>
                  <a:gd name="T59" fmla="*/ 0 h 200"/>
                  <a:gd name="T60" fmla="*/ 0 w 248"/>
                  <a:gd name="T61" fmla="*/ 0 h 200"/>
                  <a:gd name="T62" fmla="*/ 0 w 248"/>
                  <a:gd name="T63" fmla="*/ 0 h 200"/>
                  <a:gd name="T64" fmla="*/ 0 w 248"/>
                  <a:gd name="T65" fmla="*/ 0 h 200"/>
                  <a:gd name="T66" fmla="*/ 0 w 248"/>
                  <a:gd name="T67" fmla="*/ 0 h 200"/>
                  <a:gd name="T68" fmla="*/ 0 w 248"/>
                  <a:gd name="T69" fmla="*/ 0 h 2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48"/>
                  <a:gd name="T106" fmla="*/ 0 h 200"/>
                  <a:gd name="T107" fmla="*/ 248 w 248"/>
                  <a:gd name="T108" fmla="*/ 200 h 20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48" h="200">
                    <a:moveTo>
                      <a:pt x="248" y="60"/>
                    </a:moveTo>
                    <a:lnTo>
                      <a:pt x="238" y="76"/>
                    </a:lnTo>
                    <a:lnTo>
                      <a:pt x="225" y="93"/>
                    </a:lnTo>
                    <a:lnTo>
                      <a:pt x="211" y="107"/>
                    </a:lnTo>
                    <a:lnTo>
                      <a:pt x="198" y="122"/>
                    </a:lnTo>
                    <a:lnTo>
                      <a:pt x="186" y="136"/>
                    </a:lnTo>
                    <a:lnTo>
                      <a:pt x="177" y="154"/>
                    </a:lnTo>
                    <a:lnTo>
                      <a:pt x="174" y="175"/>
                    </a:lnTo>
                    <a:lnTo>
                      <a:pt x="178" y="200"/>
                    </a:lnTo>
                    <a:lnTo>
                      <a:pt x="162" y="185"/>
                    </a:lnTo>
                    <a:lnTo>
                      <a:pt x="147" y="174"/>
                    </a:lnTo>
                    <a:lnTo>
                      <a:pt x="131" y="165"/>
                    </a:lnTo>
                    <a:lnTo>
                      <a:pt x="117" y="162"/>
                    </a:lnTo>
                    <a:lnTo>
                      <a:pt x="100" y="162"/>
                    </a:lnTo>
                    <a:lnTo>
                      <a:pt x="88" y="168"/>
                    </a:lnTo>
                    <a:lnTo>
                      <a:pt x="77" y="180"/>
                    </a:lnTo>
                    <a:lnTo>
                      <a:pt x="69" y="200"/>
                    </a:lnTo>
                    <a:lnTo>
                      <a:pt x="0" y="140"/>
                    </a:lnTo>
                    <a:lnTo>
                      <a:pt x="6" y="132"/>
                    </a:lnTo>
                    <a:lnTo>
                      <a:pt x="13" y="129"/>
                    </a:lnTo>
                    <a:lnTo>
                      <a:pt x="19" y="131"/>
                    </a:lnTo>
                    <a:lnTo>
                      <a:pt x="26" y="136"/>
                    </a:lnTo>
                    <a:lnTo>
                      <a:pt x="32" y="140"/>
                    </a:lnTo>
                    <a:lnTo>
                      <a:pt x="40" y="144"/>
                    </a:lnTo>
                    <a:lnTo>
                      <a:pt x="48" y="144"/>
                    </a:lnTo>
                    <a:lnTo>
                      <a:pt x="59" y="140"/>
                    </a:lnTo>
                    <a:lnTo>
                      <a:pt x="99" y="0"/>
                    </a:lnTo>
                    <a:lnTo>
                      <a:pt x="104" y="24"/>
                    </a:lnTo>
                    <a:lnTo>
                      <a:pt x="117" y="42"/>
                    </a:lnTo>
                    <a:lnTo>
                      <a:pt x="135" y="50"/>
                    </a:lnTo>
                    <a:lnTo>
                      <a:pt x="159" y="56"/>
                    </a:lnTo>
                    <a:lnTo>
                      <a:pt x="183" y="57"/>
                    </a:lnTo>
                    <a:lnTo>
                      <a:pt x="208" y="57"/>
                    </a:lnTo>
                    <a:lnTo>
                      <a:pt x="229" y="57"/>
                    </a:lnTo>
                    <a:lnTo>
                      <a:pt x="248" y="6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9" name="Freeform 78"/>
              <p:cNvSpPr>
                <a:spLocks/>
              </p:cNvSpPr>
              <p:nvPr/>
            </p:nvSpPr>
            <p:spPr bwMode="auto">
              <a:xfrm>
                <a:off x="3993" y="2473"/>
                <a:ext cx="104" cy="110"/>
              </a:xfrm>
              <a:custGeom>
                <a:avLst/>
                <a:gdLst>
                  <a:gd name="T0" fmla="*/ 0 w 417"/>
                  <a:gd name="T1" fmla="*/ 0 h 438"/>
                  <a:gd name="T2" fmla="*/ 0 w 417"/>
                  <a:gd name="T3" fmla="*/ 0 h 438"/>
                  <a:gd name="T4" fmla="*/ 0 w 417"/>
                  <a:gd name="T5" fmla="*/ 0 h 438"/>
                  <a:gd name="T6" fmla="*/ 0 w 417"/>
                  <a:gd name="T7" fmla="*/ 0 h 438"/>
                  <a:gd name="T8" fmla="*/ 0 w 417"/>
                  <a:gd name="T9" fmla="*/ 0 h 438"/>
                  <a:gd name="T10" fmla="*/ 0 w 417"/>
                  <a:gd name="T11" fmla="*/ 0 h 438"/>
                  <a:gd name="T12" fmla="*/ 0 w 417"/>
                  <a:gd name="T13" fmla="*/ 0 h 438"/>
                  <a:gd name="T14" fmla="*/ 0 w 417"/>
                  <a:gd name="T15" fmla="*/ 0 h 438"/>
                  <a:gd name="T16" fmla="*/ 0 w 417"/>
                  <a:gd name="T17" fmla="*/ 0 h 438"/>
                  <a:gd name="T18" fmla="*/ 0 w 417"/>
                  <a:gd name="T19" fmla="*/ 0 h 438"/>
                  <a:gd name="T20" fmla="*/ 0 w 417"/>
                  <a:gd name="T21" fmla="*/ 0 h 438"/>
                  <a:gd name="T22" fmla="*/ 0 w 417"/>
                  <a:gd name="T23" fmla="*/ 0 h 438"/>
                  <a:gd name="T24" fmla="*/ 0 w 417"/>
                  <a:gd name="T25" fmla="*/ 0 h 438"/>
                  <a:gd name="T26" fmla="*/ 0 w 417"/>
                  <a:gd name="T27" fmla="*/ 0 h 438"/>
                  <a:gd name="T28" fmla="*/ 0 w 417"/>
                  <a:gd name="T29" fmla="*/ 0 h 438"/>
                  <a:gd name="T30" fmla="*/ 0 w 417"/>
                  <a:gd name="T31" fmla="*/ 0 h 438"/>
                  <a:gd name="T32" fmla="*/ 0 w 417"/>
                  <a:gd name="T33" fmla="*/ 0 h 438"/>
                  <a:gd name="T34" fmla="*/ 0 w 417"/>
                  <a:gd name="T35" fmla="*/ 0 h 438"/>
                  <a:gd name="T36" fmla="*/ 0 w 417"/>
                  <a:gd name="T37" fmla="*/ 0 h 438"/>
                  <a:gd name="T38" fmla="*/ 0 w 417"/>
                  <a:gd name="T39" fmla="*/ 0 h 438"/>
                  <a:gd name="T40" fmla="*/ 0 w 417"/>
                  <a:gd name="T41" fmla="*/ 0 h 438"/>
                  <a:gd name="T42" fmla="*/ 0 w 417"/>
                  <a:gd name="T43" fmla="*/ 0 h 438"/>
                  <a:gd name="T44" fmla="*/ 0 w 417"/>
                  <a:gd name="T45" fmla="*/ 0 h 438"/>
                  <a:gd name="T46" fmla="*/ 0 w 417"/>
                  <a:gd name="T47" fmla="*/ 0 h 438"/>
                  <a:gd name="T48" fmla="*/ 0 w 417"/>
                  <a:gd name="T49" fmla="*/ 0 h 438"/>
                  <a:gd name="T50" fmla="*/ 0 w 417"/>
                  <a:gd name="T51" fmla="*/ 0 h 438"/>
                  <a:gd name="T52" fmla="*/ 0 w 417"/>
                  <a:gd name="T53" fmla="*/ 0 h 438"/>
                  <a:gd name="T54" fmla="*/ 0 w 417"/>
                  <a:gd name="T55" fmla="*/ 0 h 438"/>
                  <a:gd name="T56" fmla="*/ 0 w 417"/>
                  <a:gd name="T57" fmla="*/ 0 h 438"/>
                  <a:gd name="T58" fmla="*/ 0 w 417"/>
                  <a:gd name="T59" fmla="*/ 0 h 438"/>
                  <a:gd name="T60" fmla="*/ 0 w 417"/>
                  <a:gd name="T61" fmla="*/ 0 h 438"/>
                  <a:gd name="T62" fmla="*/ 0 w 417"/>
                  <a:gd name="T63" fmla="*/ 0 h 438"/>
                  <a:gd name="T64" fmla="*/ 0 w 417"/>
                  <a:gd name="T65" fmla="*/ 0 h 438"/>
                  <a:gd name="T66" fmla="*/ 0 w 417"/>
                  <a:gd name="T67" fmla="*/ 0 h 438"/>
                  <a:gd name="T68" fmla="*/ 0 w 417"/>
                  <a:gd name="T69" fmla="*/ 0 h 438"/>
                  <a:gd name="T70" fmla="*/ 0 w 417"/>
                  <a:gd name="T71" fmla="*/ 0 h 438"/>
                  <a:gd name="T72" fmla="*/ 0 w 417"/>
                  <a:gd name="T73" fmla="*/ 0 h 438"/>
                  <a:gd name="T74" fmla="*/ 0 w 417"/>
                  <a:gd name="T75" fmla="*/ 0 h 438"/>
                  <a:gd name="T76" fmla="*/ 0 w 417"/>
                  <a:gd name="T77" fmla="*/ 0 h 438"/>
                  <a:gd name="T78" fmla="*/ 0 w 417"/>
                  <a:gd name="T79" fmla="*/ 0 h 438"/>
                  <a:gd name="T80" fmla="*/ 0 w 417"/>
                  <a:gd name="T81" fmla="*/ 0 h 438"/>
                  <a:gd name="T82" fmla="*/ 0 w 417"/>
                  <a:gd name="T83" fmla="*/ 0 h 438"/>
                  <a:gd name="T84" fmla="*/ 0 w 417"/>
                  <a:gd name="T85" fmla="*/ 0 h 438"/>
                  <a:gd name="T86" fmla="*/ 0 w 417"/>
                  <a:gd name="T87" fmla="*/ 0 h 438"/>
                  <a:gd name="T88" fmla="*/ 0 w 417"/>
                  <a:gd name="T89" fmla="*/ 0 h 438"/>
                  <a:gd name="T90" fmla="*/ 0 w 417"/>
                  <a:gd name="T91" fmla="*/ 0 h 438"/>
                  <a:gd name="T92" fmla="*/ 0 w 417"/>
                  <a:gd name="T93" fmla="*/ 0 h 438"/>
                  <a:gd name="T94" fmla="*/ 0 w 417"/>
                  <a:gd name="T95" fmla="*/ 0 h 438"/>
                  <a:gd name="T96" fmla="*/ 0 w 417"/>
                  <a:gd name="T97" fmla="*/ 0 h 438"/>
                  <a:gd name="T98" fmla="*/ 0 w 417"/>
                  <a:gd name="T99" fmla="*/ 0 h 438"/>
                  <a:gd name="T100" fmla="*/ 0 w 417"/>
                  <a:gd name="T101" fmla="*/ 0 h 438"/>
                  <a:gd name="T102" fmla="*/ 0 w 417"/>
                  <a:gd name="T103" fmla="*/ 0 h 438"/>
                  <a:gd name="T104" fmla="*/ 0 w 417"/>
                  <a:gd name="T105" fmla="*/ 0 h 438"/>
                  <a:gd name="T106" fmla="*/ 0 w 417"/>
                  <a:gd name="T107" fmla="*/ 0 h 438"/>
                  <a:gd name="T108" fmla="*/ 0 w 417"/>
                  <a:gd name="T109" fmla="*/ 0 h 438"/>
                  <a:gd name="T110" fmla="*/ 0 w 417"/>
                  <a:gd name="T111" fmla="*/ 0 h 438"/>
                  <a:gd name="T112" fmla="*/ 0 w 417"/>
                  <a:gd name="T113" fmla="*/ 0 h 438"/>
                  <a:gd name="T114" fmla="*/ 0 w 417"/>
                  <a:gd name="T115" fmla="*/ 0 h 438"/>
                  <a:gd name="T116" fmla="*/ 0 w 417"/>
                  <a:gd name="T117" fmla="*/ 0 h 43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38"/>
                  <a:gd name="T179" fmla="*/ 417 w 417"/>
                  <a:gd name="T180" fmla="*/ 438 h 43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38">
                    <a:moveTo>
                      <a:pt x="398" y="90"/>
                    </a:moveTo>
                    <a:lnTo>
                      <a:pt x="417" y="90"/>
                    </a:lnTo>
                    <a:lnTo>
                      <a:pt x="415" y="122"/>
                    </a:lnTo>
                    <a:lnTo>
                      <a:pt x="402" y="152"/>
                    </a:lnTo>
                    <a:lnTo>
                      <a:pt x="380" y="180"/>
                    </a:lnTo>
                    <a:lnTo>
                      <a:pt x="358" y="210"/>
                    </a:lnTo>
                    <a:lnTo>
                      <a:pt x="337" y="239"/>
                    </a:lnTo>
                    <a:lnTo>
                      <a:pt x="327" y="269"/>
                    </a:lnTo>
                    <a:lnTo>
                      <a:pt x="332" y="302"/>
                    </a:lnTo>
                    <a:lnTo>
                      <a:pt x="358" y="339"/>
                    </a:lnTo>
                    <a:lnTo>
                      <a:pt x="341" y="348"/>
                    </a:lnTo>
                    <a:lnTo>
                      <a:pt x="326" y="352"/>
                    </a:lnTo>
                    <a:lnTo>
                      <a:pt x="309" y="349"/>
                    </a:lnTo>
                    <a:lnTo>
                      <a:pt x="291" y="345"/>
                    </a:lnTo>
                    <a:lnTo>
                      <a:pt x="273" y="338"/>
                    </a:lnTo>
                    <a:lnTo>
                      <a:pt x="256" y="331"/>
                    </a:lnTo>
                    <a:lnTo>
                      <a:pt x="237" y="327"/>
                    </a:lnTo>
                    <a:lnTo>
                      <a:pt x="219" y="329"/>
                    </a:lnTo>
                    <a:lnTo>
                      <a:pt x="211" y="343"/>
                    </a:lnTo>
                    <a:lnTo>
                      <a:pt x="205" y="357"/>
                    </a:lnTo>
                    <a:lnTo>
                      <a:pt x="198" y="371"/>
                    </a:lnTo>
                    <a:lnTo>
                      <a:pt x="192" y="386"/>
                    </a:lnTo>
                    <a:lnTo>
                      <a:pt x="184" y="399"/>
                    </a:lnTo>
                    <a:lnTo>
                      <a:pt x="176" y="413"/>
                    </a:lnTo>
                    <a:lnTo>
                      <a:pt x="168" y="425"/>
                    </a:lnTo>
                    <a:lnTo>
                      <a:pt x="159" y="438"/>
                    </a:lnTo>
                    <a:lnTo>
                      <a:pt x="137" y="436"/>
                    </a:lnTo>
                    <a:lnTo>
                      <a:pt x="125" y="426"/>
                    </a:lnTo>
                    <a:lnTo>
                      <a:pt x="120" y="410"/>
                    </a:lnTo>
                    <a:lnTo>
                      <a:pt x="120" y="392"/>
                    </a:lnTo>
                    <a:lnTo>
                      <a:pt x="121" y="368"/>
                    </a:lnTo>
                    <a:lnTo>
                      <a:pt x="123" y="346"/>
                    </a:lnTo>
                    <a:lnTo>
                      <a:pt x="122" y="325"/>
                    </a:lnTo>
                    <a:lnTo>
                      <a:pt x="119" y="308"/>
                    </a:lnTo>
                    <a:lnTo>
                      <a:pt x="105" y="293"/>
                    </a:lnTo>
                    <a:lnTo>
                      <a:pt x="89" y="284"/>
                    </a:lnTo>
                    <a:lnTo>
                      <a:pt x="70" y="279"/>
                    </a:lnTo>
                    <a:lnTo>
                      <a:pt x="52" y="276"/>
                    </a:lnTo>
                    <a:lnTo>
                      <a:pt x="32" y="271"/>
                    </a:lnTo>
                    <a:lnTo>
                      <a:pt x="17" y="264"/>
                    </a:lnTo>
                    <a:lnTo>
                      <a:pt x="5" y="250"/>
                    </a:lnTo>
                    <a:lnTo>
                      <a:pt x="0" y="229"/>
                    </a:lnTo>
                    <a:lnTo>
                      <a:pt x="14" y="217"/>
                    </a:lnTo>
                    <a:lnTo>
                      <a:pt x="29" y="207"/>
                    </a:lnTo>
                    <a:lnTo>
                      <a:pt x="44" y="199"/>
                    </a:lnTo>
                    <a:lnTo>
                      <a:pt x="59" y="192"/>
                    </a:lnTo>
                    <a:lnTo>
                      <a:pt x="73" y="186"/>
                    </a:lnTo>
                    <a:lnTo>
                      <a:pt x="89" y="182"/>
                    </a:lnTo>
                    <a:lnTo>
                      <a:pt x="104" y="179"/>
                    </a:lnTo>
                    <a:lnTo>
                      <a:pt x="119" y="179"/>
                    </a:lnTo>
                    <a:lnTo>
                      <a:pt x="159" y="0"/>
                    </a:lnTo>
                    <a:lnTo>
                      <a:pt x="193" y="11"/>
                    </a:lnTo>
                    <a:lnTo>
                      <a:pt x="222" y="32"/>
                    </a:lnTo>
                    <a:lnTo>
                      <a:pt x="248" y="54"/>
                    </a:lnTo>
                    <a:lnTo>
                      <a:pt x="274" y="78"/>
                    </a:lnTo>
                    <a:lnTo>
                      <a:pt x="299" y="96"/>
                    </a:lnTo>
                    <a:lnTo>
                      <a:pt x="327" y="108"/>
                    </a:lnTo>
                    <a:lnTo>
                      <a:pt x="359" y="107"/>
                    </a:lnTo>
                    <a:lnTo>
                      <a:pt x="398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0" name="Freeform 79"/>
              <p:cNvSpPr>
                <a:spLocks/>
              </p:cNvSpPr>
              <p:nvPr/>
            </p:nvSpPr>
            <p:spPr bwMode="auto">
              <a:xfrm>
                <a:off x="4010" y="2488"/>
                <a:ext cx="75" cy="70"/>
              </a:xfrm>
              <a:custGeom>
                <a:avLst/>
                <a:gdLst>
                  <a:gd name="T0" fmla="*/ 0 w 299"/>
                  <a:gd name="T1" fmla="*/ 0 h 279"/>
                  <a:gd name="T2" fmla="*/ 0 w 299"/>
                  <a:gd name="T3" fmla="*/ 0 h 279"/>
                  <a:gd name="T4" fmla="*/ 0 w 299"/>
                  <a:gd name="T5" fmla="*/ 0 h 279"/>
                  <a:gd name="T6" fmla="*/ 0 w 299"/>
                  <a:gd name="T7" fmla="*/ 0 h 279"/>
                  <a:gd name="T8" fmla="*/ 0 w 299"/>
                  <a:gd name="T9" fmla="*/ 0 h 279"/>
                  <a:gd name="T10" fmla="*/ 0 w 299"/>
                  <a:gd name="T11" fmla="*/ 0 h 279"/>
                  <a:gd name="T12" fmla="*/ 0 w 299"/>
                  <a:gd name="T13" fmla="*/ 0 h 279"/>
                  <a:gd name="T14" fmla="*/ 0 w 299"/>
                  <a:gd name="T15" fmla="*/ 0 h 279"/>
                  <a:gd name="T16" fmla="*/ 0 w 299"/>
                  <a:gd name="T17" fmla="*/ 0 h 279"/>
                  <a:gd name="T18" fmla="*/ 0 w 299"/>
                  <a:gd name="T19" fmla="*/ 0 h 279"/>
                  <a:gd name="T20" fmla="*/ 0 w 299"/>
                  <a:gd name="T21" fmla="*/ 0 h 279"/>
                  <a:gd name="T22" fmla="*/ 0 w 299"/>
                  <a:gd name="T23" fmla="*/ 0 h 279"/>
                  <a:gd name="T24" fmla="*/ 0 w 299"/>
                  <a:gd name="T25" fmla="*/ 0 h 279"/>
                  <a:gd name="T26" fmla="*/ 0 w 299"/>
                  <a:gd name="T27" fmla="*/ 0 h 279"/>
                  <a:gd name="T28" fmla="*/ 0 w 299"/>
                  <a:gd name="T29" fmla="*/ 0 h 279"/>
                  <a:gd name="T30" fmla="*/ 0 w 299"/>
                  <a:gd name="T31" fmla="*/ 0 h 279"/>
                  <a:gd name="T32" fmla="*/ 0 w 299"/>
                  <a:gd name="T33" fmla="*/ 0 h 279"/>
                  <a:gd name="T34" fmla="*/ 0 w 299"/>
                  <a:gd name="T35" fmla="*/ 0 h 279"/>
                  <a:gd name="T36" fmla="*/ 0 w 299"/>
                  <a:gd name="T37" fmla="*/ 0 h 279"/>
                  <a:gd name="T38" fmla="*/ 0 w 299"/>
                  <a:gd name="T39" fmla="*/ 0 h 279"/>
                  <a:gd name="T40" fmla="*/ 0 w 299"/>
                  <a:gd name="T41" fmla="*/ 0 h 279"/>
                  <a:gd name="T42" fmla="*/ 0 w 299"/>
                  <a:gd name="T43" fmla="*/ 0 h 279"/>
                  <a:gd name="T44" fmla="*/ 0 w 299"/>
                  <a:gd name="T45" fmla="*/ 0 h 279"/>
                  <a:gd name="T46" fmla="*/ 0 w 299"/>
                  <a:gd name="T47" fmla="*/ 0 h 279"/>
                  <a:gd name="T48" fmla="*/ 0 w 299"/>
                  <a:gd name="T49" fmla="*/ 0 h 279"/>
                  <a:gd name="T50" fmla="*/ 0 w 299"/>
                  <a:gd name="T51" fmla="*/ 0 h 279"/>
                  <a:gd name="T52" fmla="*/ 0 w 299"/>
                  <a:gd name="T53" fmla="*/ 0 h 279"/>
                  <a:gd name="T54" fmla="*/ 0 w 299"/>
                  <a:gd name="T55" fmla="*/ 0 h 279"/>
                  <a:gd name="T56" fmla="*/ 0 w 299"/>
                  <a:gd name="T57" fmla="*/ 0 h 279"/>
                  <a:gd name="T58" fmla="*/ 0 w 299"/>
                  <a:gd name="T59" fmla="*/ 0 h 279"/>
                  <a:gd name="T60" fmla="*/ 0 w 299"/>
                  <a:gd name="T61" fmla="*/ 0 h 279"/>
                  <a:gd name="T62" fmla="*/ 0 w 299"/>
                  <a:gd name="T63" fmla="*/ 0 h 279"/>
                  <a:gd name="T64" fmla="*/ 0 w 299"/>
                  <a:gd name="T65" fmla="*/ 0 h 279"/>
                  <a:gd name="T66" fmla="*/ 0 w 299"/>
                  <a:gd name="T67" fmla="*/ 0 h 279"/>
                  <a:gd name="T68" fmla="*/ 0 w 299"/>
                  <a:gd name="T69" fmla="*/ 0 h 279"/>
                  <a:gd name="T70" fmla="*/ 0 w 299"/>
                  <a:gd name="T71" fmla="*/ 0 h 279"/>
                  <a:gd name="T72" fmla="*/ 0 w 299"/>
                  <a:gd name="T73" fmla="*/ 0 h 279"/>
                  <a:gd name="T74" fmla="*/ 0 w 299"/>
                  <a:gd name="T75" fmla="*/ 0 h 279"/>
                  <a:gd name="T76" fmla="*/ 0 w 299"/>
                  <a:gd name="T77" fmla="*/ 0 h 279"/>
                  <a:gd name="T78" fmla="*/ 0 w 299"/>
                  <a:gd name="T79" fmla="*/ 0 h 279"/>
                  <a:gd name="T80" fmla="*/ 0 w 299"/>
                  <a:gd name="T81" fmla="*/ 0 h 279"/>
                  <a:gd name="T82" fmla="*/ 0 w 299"/>
                  <a:gd name="T83" fmla="*/ 0 h 279"/>
                  <a:gd name="T84" fmla="*/ 0 w 299"/>
                  <a:gd name="T85" fmla="*/ 0 h 27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9"/>
                  <a:gd name="T130" fmla="*/ 0 h 279"/>
                  <a:gd name="T131" fmla="*/ 299 w 299"/>
                  <a:gd name="T132" fmla="*/ 279 h 27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9" h="279">
                    <a:moveTo>
                      <a:pt x="279" y="69"/>
                    </a:moveTo>
                    <a:lnTo>
                      <a:pt x="299" y="69"/>
                    </a:lnTo>
                    <a:lnTo>
                      <a:pt x="281" y="92"/>
                    </a:lnTo>
                    <a:lnTo>
                      <a:pt x="263" y="113"/>
                    </a:lnTo>
                    <a:lnTo>
                      <a:pt x="243" y="131"/>
                    </a:lnTo>
                    <a:lnTo>
                      <a:pt x="227" y="150"/>
                    </a:lnTo>
                    <a:lnTo>
                      <a:pt x="214" y="167"/>
                    </a:lnTo>
                    <a:lnTo>
                      <a:pt x="208" y="188"/>
                    </a:lnTo>
                    <a:lnTo>
                      <a:pt x="212" y="210"/>
                    </a:lnTo>
                    <a:lnTo>
                      <a:pt x="229" y="239"/>
                    </a:lnTo>
                    <a:lnTo>
                      <a:pt x="216" y="237"/>
                    </a:lnTo>
                    <a:lnTo>
                      <a:pt x="204" y="236"/>
                    </a:lnTo>
                    <a:lnTo>
                      <a:pt x="191" y="234"/>
                    </a:lnTo>
                    <a:lnTo>
                      <a:pt x="179" y="232"/>
                    </a:lnTo>
                    <a:lnTo>
                      <a:pt x="166" y="229"/>
                    </a:lnTo>
                    <a:lnTo>
                      <a:pt x="153" y="226"/>
                    </a:lnTo>
                    <a:lnTo>
                      <a:pt x="140" y="222"/>
                    </a:lnTo>
                    <a:lnTo>
                      <a:pt x="130" y="219"/>
                    </a:lnTo>
                    <a:lnTo>
                      <a:pt x="90" y="279"/>
                    </a:lnTo>
                    <a:lnTo>
                      <a:pt x="88" y="266"/>
                    </a:lnTo>
                    <a:lnTo>
                      <a:pt x="84" y="250"/>
                    </a:lnTo>
                    <a:lnTo>
                      <a:pt x="77" y="234"/>
                    </a:lnTo>
                    <a:lnTo>
                      <a:pt x="67" y="219"/>
                    </a:lnTo>
                    <a:lnTo>
                      <a:pt x="54" y="203"/>
                    </a:lnTo>
                    <a:lnTo>
                      <a:pt x="38" y="190"/>
                    </a:lnTo>
                    <a:lnTo>
                      <a:pt x="20" y="178"/>
                    </a:lnTo>
                    <a:lnTo>
                      <a:pt x="0" y="169"/>
                    </a:lnTo>
                    <a:lnTo>
                      <a:pt x="38" y="169"/>
                    </a:lnTo>
                    <a:lnTo>
                      <a:pt x="66" y="160"/>
                    </a:lnTo>
                    <a:lnTo>
                      <a:pt x="85" y="142"/>
                    </a:lnTo>
                    <a:lnTo>
                      <a:pt x="97" y="117"/>
                    </a:lnTo>
                    <a:lnTo>
                      <a:pt x="104" y="88"/>
                    </a:lnTo>
                    <a:lnTo>
                      <a:pt x="109" y="57"/>
                    </a:lnTo>
                    <a:lnTo>
                      <a:pt x="113" y="27"/>
                    </a:lnTo>
                    <a:lnTo>
                      <a:pt x="119" y="0"/>
                    </a:lnTo>
                    <a:lnTo>
                      <a:pt x="133" y="18"/>
                    </a:lnTo>
                    <a:lnTo>
                      <a:pt x="151" y="37"/>
                    </a:lnTo>
                    <a:lnTo>
                      <a:pt x="168" y="53"/>
                    </a:lnTo>
                    <a:lnTo>
                      <a:pt x="188" y="68"/>
                    </a:lnTo>
                    <a:lnTo>
                      <a:pt x="207" y="77"/>
                    </a:lnTo>
                    <a:lnTo>
                      <a:pt x="230" y="81"/>
                    </a:lnTo>
                    <a:lnTo>
                      <a:pt x="253" y="79"/>
                    </a:lnTo>
                    <a:lnTo>
                      <a:pt x="279" y="6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1" name="Freeform 80"/>
              <p:cNvSpPr>
                <a:spLocks/>
              </p:cNvSpPr>
              <p:nvPr/>
            </p:nvSpPr>
            <p:spPr bwMode="auto">
              <a:xfrm>
                <a:off x="4092" y="2526"/>
                <a:ext cx="92" cy="101"/>
              </a:xfrm>
              <a:custGeom>
                <a:avLst/>
                <a:gdLst>
                  <a:gd name="T0" fmla="*/ 0 w 369"/>
                  <a:gd name="T1" fmla="*/ 0 h 403"/>
                  <a:gd name="T2" fmla="*/ 0 w 369"/>
                  <a:gd name="T3" fmla="*/ 0 h 403"/>
                  <a:gd name="T4" fmla="*/ 0 w 369"/>
                  <a:gd name="T5" fmla="*/ 0 h 403"/>
                  <a:gd name="T6" fmla="*/ 0 w 369"/>
                  <a:gd name="T7" fmla="*/ 0 h 403"/>
                  <a:gd name="T8" fmla="*/ 0 w 369"/>
                  <a:gd name="T9" fmla="*/ 0 h 403"/>
                  <a:gd name="T10" fmla="*/ 0 w 369"/>
                  <a:gd name="T11" fmla="*/ 0 h 403"/>
                  <a:gd name="T12" fmla="*/ 0 w 369"/>
                  <a:gd name="T13" fmla="*/ 0 h 403"/>
                  <a:gd name="T14" fmla="*/ 0 w 369"/>
                  <a:gd name="T15" fmla="*/ 0 h 403"/>
                  <a:gd name="T16" fmla="*/ 0 w 369"/>
                  <a:gd name="T17" fmla="*/ 0 h 403"/>
                  <a:gd name="T18" fmla="*/ 0 w 369"/>
                  <a:gd name="T19" fmla="*/ 0 h 403"/>
                  <a:gd name="T20" fmla="*/ 0 w 369"/>
                  <a:gd name="T21" fmla="*/ 0 h 403"/>
                  <a:gd name="T22" fmla="*/ 0 w 369"/>
                  <a:gd name="T23" fmla="*/ 0 h 403"/>
                  <a:gd name="T24" fmla="*/ 0 w 369"/>
                  <a:gd name="T25" fmla="*/ 0 h 403"/>
                  <a:gd name="T26" fmla="*/ 0 w 369"/>
                  <a:gd name="T27" fmla="*/ 0 h 403"/>
                  <a:gd name="T28" fmla="*/ 0 w 369"/>
                  <a:gd name="T29" fmla="*/ 0 h 403"/>
                  <a:gd name="T30" fmla="*/ 0 w 369"/>
                  <a:gd name="T31" fmla="*/ 0 h 403"/>
                  <a:gd name="T32" fmla="*/ 0 w 369"/>
                  <a:gd name="T33" fmla="*/ 0 h 403"/>
                  <a:gd name="T34" fmla="*/ 0 w 369"/>
                  <a:gd name="T35" fmla="*/ 0 h 403"/>
                  <a:gd name="T36" fmla="*/ 0 w 369"/>
                  <a:gd name="T37" fmla="*/ 0 h 403"/>
                  <a:gd name="T38" fmla="*/ 0 w 369"/>
                  <a:gd name="T39" fmla="*/ 0 h 403"/>
                  <a:gd name="T40" fmla="*/ 0 w 369"/>
                  <a:gd name="T41" fmla="*/ 0 h 403"/>
                  <a:gd name="T42" fmla="*/ 0 w 369"/>
                  <a:gd name="T43" fmla="*/ 0 h 403"/>
                  <a:gd name="T44" fmla="*/ 0 w 369"/>
                  <a:gd name="T45" fmla="*/ 0 h 403"/>
                  <a:gd name="T46" fmla="*/ 0 w 369"/>
                  <a:gd name="T47" fmla="*/ 0 h 403"/>
                  <a:gd name="T48" fmla="*/ 0 w 369"/>
                  <a:gd name="T49" fmla="*/ 0 h 403"/>
                  <a:gd name="T50" fmla="*/ 0 w 369"/>
                  <a:gd name="T51" fmla="*/ 0 h 403"/>
                  <a:gd name="T52" fmla="*/ 0 w 369"/>
                  <a:gd name="T53" fmla="*/ 0 h 403"/>
                  <a:gd name="T54" fmla="*/ 0 w 369"/>
                  <a:gd name="T55" fmla="*/ 0 h 403"/>
                  <a:gd name="T56" fmla="*/ 0 w 369"/>
                  <a:gd name="T57" fmla="*/ 0 h 403"/>
                  <a:gd name="T58" fmla="*/ 0 w 369"/>
                  <a:gd name="T59" fmla="*/ 0 h 403"/>
                  <a:gd name="T60" fmla="*/ 0 w 369"/>
                  <a:gd name="T61" fmla="*/ 0 h 403"/>
                  <a:gd name="T62" fmla="*/ 0 w 369"/>
                  <a:gd name="T63" fmla="*/ 0 h 403"/>
                  <a:gd name="T64" fmla="*/ 0 w 369"/>
                  <a:gd name="T65" fmla="*/ 0 h 403"/>
                  <a:gd name="T66" fmla="*/ 0 w 369"/>
                  <a:gd name="T67" fmla="*/ 0 h 403"/>
                  <a:gd name="T68" fmla="*/ 0 w 369"/>
                  <a:gd name="T69" fmla="*/ 0 h 403"/>
                  <a:gd name="T70" fmla="*/ 0 w 369"/>
                  <a:gd name="T71" fmla="*/ 0 h 403"/>
                  <a:gd name="T72" fmla="*/ 0 w 369"/>
                  <a:gd name="T73" fmla="*/ 0 h 403"/>
                  <a:gd name="T74" fmla="*/ 0 w 369"/>
                  <a:gd name="T75" fmla="*/ 0 h 403"/>
                  <a:gd name="T76" fmla="*/ 0 w 369"/>
                  <a:gd name="T77" fmla="*/ 0 h 403"/>
                  <a:gd name="T78" fmla="*/ 0 w 369"/>
                  <a:gd name="T79" fmla="*/ 0 h 403"/>
                  <a:gd name="T80" fmla="*/ 0 w 369"/>
                  <a:gd name="T81" fmla="*/ 0 h 403"/>
                  <a:gd name="T82" fmla="*/ 0 w 369"/>
                  <a:gd name="T83" fmla="*/ 0 h 403"/>
                  <a:gd name="T84" fmla="*/ 0 w 369"/>
                  <a:gd name="T85" fmla="*/ 0 h 403"/>
                  <a:gd name="T86" fmla="*/ 0 w 369"/>
                  <a:gd name="T87" fmla="*/ 0 h 403"/>
                  <a:gd name="T88" fmla="*/ 0 w 369"/>
                  <a:gd name="T89" fmla="*/ 0 h 403"/>
                  <a:gd name="T90" fmla="*/ 0 w 369"/>
                  <a:gd name="T91" fmla="*/ 0 h 403"/>
                  <a:gd name="T92" fmla="*/ 0 w 369"/>
                  <a:gd name="T93" fmla="*/ 0 h 403"/>
                  <a:gd name="T94" fmla="*/ 0 w 369"/>
                  <a:gd name="T95" fmla="*/ 0 h 403"/>
                  <a:gd name="T96" fmla="*/ 0 w 369"/>
                  <a:gd name="T97" fmla="*/ 0 h 403"/>
                  <a:gd name="T98" fmla="*/ 0 w 369"/>
                  <a:gd name="T99" fmla="*/ 0 h 403"/>
                  <a:gd name="T100" fmla="*/ 0 w 369"/>
                  <a:gd name="T101" fmla="*/ 0 h 403"/>
                  <a:gd name="T102" fmla="*/ 0 w 369"/>
                  <a:gd name="T103" fmla="*/ 0 h 403"/>
                  <a:gd name="T104" fmla="*/ 0 w 369"/>
                  <a:gd name="T105" fmla="*/ 0 h 403"/>
                  <a:gd name="T106" fmla="*/ 0 w 369"/>
                  <a:gd name="T107" fmla="*/ 0 h 403"/>
                  <a:gd name="T108" fmla="*/ 0 w 369"/>
                  <a:gd name="T109" fmla="*/ 0 h 403"/>
                  <a:gd name="T110" fmla="*/ 0 w 369"/>
                  <a:gd name="T111" fmla="*/ 0 h 403"/>
                  <a:gd name="T112" fmla="*/ 0 w 369"/>
                  <a:gd name="T113" fmla="*/ 0 h 403"/>
                  <a:gd name="T114" fmla="*/ 0 w 369"/>
                  <a:gd name="T115" fmla="*/ 0 h 40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69"/>
                  <a:gd name="T175" fmla="*/ 0 h 403"/>
                  <a:gd name="T176" fmla="*/ 369 w 369"/>
                  <a:gd name="T177" fmla="*/ 403 h 40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69" h="403">
                    <a:moveTo>
                      <a:pt x="259" y="148"/>
                    </a:moveTo>
                    <a:lnTo>
                      <a:pt x="271" y="157"/>
                    </a:lnTo>
                    <a:lnTo>
                      <a:pt x="286" y="164"/>
                    </a:lnTo>
                    <a:lnTo>
                      <a:pt x="302" y="169"/>
                    </a:lnTo>
                    <a:lnTo>
                      <a:pt x="320" y="175"/>
                    </a:lnTo>
                    <a:lnTo>
                      <a:pt x="335" y="181"/>
                    </a:lnTo>
                    <a:lnTo>
                      <a:pt x="350" y="190"/>
                    </a:lnTo>
                    <a:lnTo>
                      <a:pt x="361" y="201"/>
                    </a:lnTo>
                    <a:lnTo>
                      <a:pt x="369" y="219"/>
                    </a:lnTo>
                    <a:lnTo>
                      <a:pt x="341" y="233"/>
                    </a:lnTo>
                    <a:lnTo>
                      <a:pt x="318" y="250"/>
                    </a:lnTo>
                    <a:lnTo>
                      <a:pt x="296" y="267"/>
                    </a:lnTo>
                    <a:lnTo>
                      <a:pt x="277" y="288"/>
                    </a:lnTo>
                    <a:lnTo>
                      <a:pt x="262" y="310"/>
                    </a:lnTo>
                    <a:lnTo>
                      <a:pt x="252" y="336"/>
                    </a:lnTo>
                    <a:lnTo>
                      <a:pt x="247" y="365"/>
                    </a:lnTo>
                    <a:lnTo>
                      <a:pt x="249" y="398"/>
                    </a:lnTo>
                    <a:lnTo>
                      <a:pt x="231" y="403"/>
                    </a:lnTo>
                    <a:lnTo>
                      <a:pt x="215" y="402"/>
                    </a:lnTo>
                    <a:lnTo>
                      <a:pt x="198" y="395"/>
                    </a:lnTo>
                    <a:lnTo>
                      <a:pt x="185" y="385"/>
                    </a:lnTo>
                    <a:lnTo>
                      <a:pt x="170" y="369"/>
                    </a:lnTo>
                    <a:lnTo>
                      <a:pt x="157" y="354"/>
                    </a:lnTo>
                    <a:lnTo>
                      <a:pt x="143" y="339"/>
                    </a:lnTo>
                    <a:lnTo>
                      <a:pt x="129" y="327"/>
                    </a:lnTo>
                    <a:lnTo>
                      <a:pt x="113" y="335"/>
                    </a:lnTo>
                    <a:lnTo>
                      <a:pt x="96" y="343"/>
                    </a:lnTo>
                    <a:lnTo>
                      <a:pt x="78" y="352"/>
                    </a:lnTo>
                    <a:lnTo>
                      <a:pt x="60" y="359"/>
                    </a:lnTo>
                    <a:lnTo>
                      <a:pt x="42" y="361"/>
                    </a:lnTo>
                    <a:lnTo>
                      <a:pt x="27" y="360"/>
                    </a:lnTo>
                    <a:lnTo>
                      <a:pt x="12" y="352"/>
                    </a:lnTo>
                    <a:lnTo>
                      <a:pt x="0" y="338"/>
                    </a:lnTo>
                    <a:lnTo>
                      <a:pt x="14" y="313"/>
                    </a:lnTo>
                    <a:lnTo>
                      <a:pt x="29" y="288"/>
                    </a:lnTo>
                    <a:lnTo>
                      <a:pt x="40" y="260"/>
                    </a:lnTo>
                    <a:lnTo>
                      <a:pt x="49" y="233"/>
                    </a:lnTo>
                    <a:lnTo>
                      <a:pt x="49" y="205"/>
                    </a:lnTo>
                    <a:lnTo>
                      <a:pt x="42" y="177"/>
                    </a:lnTo>
                    <a:lnTo>
                      <a:pt x="26" y="151"/>
                    </a:lnTo>
                    <a:lnTo>
                      <a:pt x="0" y="129"/>
                    </a:lnTo>
                    <a:lnTo>
                      <a:pt x="12" y="113"/>
                    </a:lnTo>
                    <a:lnTo>
                      <a:pt x="28" y="106"/>
                    </a:lnTo>
                    <a:lnTo>
                      <a:pt x="46" y="103"/>
                    </a:lnTo>
                    <a:lnTo>
                      <a:pt x="66" y="106"/>
                    </a:lnTo>
                    <a:lnTo>
                      <a:pt x="84" y="110"/>
                    </a:lnTo>
                    <a:lnTo>
                      <a:pt x="104" y="117"/>
                    </a:lnTo>
                    <a:lnTo>
                      <a:pt x="122" y="122"/>
                    </a:lnTo>
                    <a:lnTo>
                      <a:pt x="140" y="129"/>
                    </a:lnTo>
                    <a:lnTo>
                      <a:pt x="149" y="109"/>
                    </a:lnTo>
                    <a:lnTo>
                      <a:pt x="161" y="91"/>
                    </a:lnTo>
                    <a:lnTo>
                      <a:pt x="172" y="72"/>
                    </a:lnTo>
                    <a:lnTo>
                      <a:pt x="185" y="56"/>
                    </a:lnTo>
                    <a:lnTo>
                      <a:pt x="197" y="39"/>
                    </a:lnTo>
                    <a:lnTo>
                      <a:pt x="210" y="25"/>
                    </a:lnTo>
                    <a:lnTo>
                      <a:pt x="223" y="10"/>
                    </a:lnTo>
                    <a:lnTo>
                      <a:pt x="238" y="0"/>
                    </a:lnTo>
                    <a:lnTo>
                      <a:pt x="259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2" name="Freeform 81"/>
              <p:cNvSpPr>
                <a:spLocks/>
              </p:cNvSpPr>
              <p:nvPr/>
            </p:nvSpPr>
            <p:spPr bwMode="auto">
              <a:xfrm>
                <a:off x="4110" y="2548"/>
                <a:ext cx="57" cy="65"/>
              </a:xfrm>
              <a:custGeom>
                <a:avLst/>
                <a:gdLst>
                  <a:gd name="T0" fmla="*/ 0 w 229"/>
                  <a:gd name="T1" fmla="*/ 0 h 259"/>
                  <a:gd name="T2" fmla="*/ 0 w 229"/>
                  <a:gd name="T3" fmla="*/ 0 h 259"/>
                  <a:gd name="T4" fmla="*/ 0 w 229"/>
                  <a:gd name="T5" fmla="*/ 0 h 259"/>
                  <a:gd name="T6" fmla="*/ 0 w 229"/>
                  <a:gd name="T7" fmla="*/ 0 h 259"/>
                  <a:gd name="T8" fmla="*/ 0 w 229"/>
                  <a:gd name="T9" fmla="*/ 0 h 259"/>
                  <a:gd name="T10" fmla="*/ 0 w 229"/>
                  <a:gd name="T11" fmla="*/ 0 h 259"/>
                  <a:gd name="T12" fmla="*/ 0 w 229"/>
                  <a:gd name="T13" fmla="*/ 0 h 259"/>
                  <a:gd name="T14" fmla="*/ 0 w 229"/>
                  <a:gd name="T15" fmla="*/ 0 h 259"/>
                  <a:gd name="T16" fmla="*/ 0 w 229"/>
                  <a:gd name="T17" fmla="*/ 0 h 259"/>
                  <a:gd name="T18" fmla="*/ 0 w 229"/>
                  <a:gd name="T19" fmla="*/ 0 h 259"/>
                  <a:gd name="T20" fmla="*/ 0 w 229"/>
                  <a:gd name="T21" fmla="*/ 0 h 259"/>
                  <a:gd name="T22" fmla="*/ 0 w 229"/>
                  <a:gd name="T23" fmla="*/ 0 h 259"/>
                  <a:gd name="T24" fmla="*/ 0 w 229"/>
                  <a:gd name="T25" fmla="*/ 0 h 259"/>
                  <a:gd name="T26" fmla="*/ 0 w 229"/>
                  <a:gd name="T27" fmla="*/ 0 h 259"/>
                  <a:gd name="T28" fmla="*/ 0 w 229"/>
                  <a:gd name="T29" fmla="*/ 0 h 259"/>
                  <a:gd name="T30" fmla="*/ 0 w 229"/>
                  <a:gd name="T31" fmla="*/ 0 h 259"/>
                  <a:gd name="T32" fmla="*/ 0 w 229"/>
                  <a:gd name="T33" fmla="*/ 0 h 259"/>
                  <a:gd name="T34" fmla="*/ 0 w 229"/>
                  <a:gd name="T35" fmla="*/ 0 h 259"/>
                  <a:gd name="T36" fmla="*/ 0 w 229"/>
                  <a:gd name="T37" fmla="*/ 0 h 259"/>
                  <a:gd name="T38" fmla="*/ 0 w 229"/>
                  <a:gd name="T39" fmla="*/ 0 h 259"/>
                  <a:gd name="T40" fmla="*/ 0 w 229"/>
                  <a:gd name="T41" fmla="*/ 0 h 259"/>
                  <a:gd name="T42" fmla="*/ 0 w 229"/>
                  <a:gd name="T43" fmla="*/ 0 h 259"/>
                  <a:gd name="T44" fmla="*/ 0 w 229"/>
                  <a:gd name="T45" fmla="*/ 0 h 259"/>
                  <a:gd name="T46" fmla="*/ 0 w 229"/>
                  <a:gd name="T47" fmla="*/ 0 h 259"/>
                  <a:gd name="T48" fmla="*/ 0 w 229"/>
                  <a:gd name="T49" fmla="*/ 0 h 259"/>
                  <a:gd name="T50" fmla="*/ 0 w 229"/>
                  <a:gd name="T51" fmla="*/ 0 h 259"/>
                  <a:gd name="T52" fmla="*/ 0 w 229"/>
                  <a:gd name="T53" fmla="*/ 0 h 259"/>
                  <a:gd name="T54" fmla="*/ 0 w 229"/>
                  <a:gd name="T55" fmla="*/ 0 h 259"/>
                  <a:gd name="T56" fmla="*/ 0 w 229"/>
                  <a:gd name="T57" fmla="*/ 0 h 259"/>
                  <a:gd name="T58" fmla="*/ 0 w 229"/>
                  <a:gd name="T59" fmla="*/ 0 h 259"/>
                  <a:gd name="T60" fmla="*/ 0 w 229"/>
                  <a:gd name="T61" fmla="*/ 0 h 259"/>
                  <a:gd name="T62" fmla="*/ 0 w 229"/>
                  <a:gd name="T63" fmla="*/ 0 h 259"/>
                  <a:gd name="T64" fmla="*/ 0 w 229"/>
                  <a:gd name="T65" fmla="*/ 0 h 259"/>
                  <a:gd name="T66" fmla="*/ 0 w 229"/>
                  <a:gd name="T67" fmla="*/ 0 h 259"/>
                  <a:gd name="T68" fmla="*/ 0 w 229"/>
                  <a:gd name="T69" fmla="*/ 0 h 259"/>
                  <a:gd name="T70" fmla="*/ 0 w 229"/>
                  <a:gd name="T71" fmla="*/ 0 h 259"/>
                  <a:gd name="T72" fmla="*/ 0 w 229"/>
                  <a:gd name="T73" fmla="*/ 0 h 259"/>
                  <a:gd name="T74" fmla="*/ 0 w 229"/>
                  <a:gd name="T75" fmla="*/ 0 h 259"/>
                  <a:gd name="T76" fmla="*/ 0 w 229"/>
                  <a:gd name="T77" fmla="*/ 0 h 259"/>
                  <a:gd name="T78" fmla="*/ 0 w 229"/>
                  <a:gd name="T79" fmla="*/ 0 h 259"/>
                  <a:gd name="T80" fmla="*/ 0 w 229"/>
                  <a:gd name="T81" fmla="*/ 0 h 259"/>
                  <a:gd name="T82" fmla="*/ 0 w 229"/>
                  <a:gd name="T83" fmla="*/ 0 h 259"/>
                  <a:gd name="T84" fmla="*/ 0 w 229"/>
                  <a:gd name="T85" fmla="*/ 0 h 259"/>
                  <a:gd name="T86" fmla="*/ 0 w 229"/>
                  <a:gd name="T87" fmla="*/ 0 h 2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9"/>
                  <a:gd name="T133" fmla="*/ 0 h 259"/>
                  <a:gd name="T134" fmla="*/ 229 w 229"/>
                  <a:gd name="T135" fmla="*/ 259 h 25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9" h="259">
                    <a:moveTo>
                      <a:pt x="229" y="130"/>
                    </a:moveTo>
                    <a:lnTo>
                      <a:pt x="219" y="135"/>
                    </a:lnTo>
                    <a:lnTo>
                      <a:pt x="211" y="141"/>
                    </a:lnTo>
                    <a:lnTo>
                      <a:pt x="200" y="145"/>
                    </a:lnTo>
                    <a:lnTo>
                      <a:pt x="189" y="151"/>
                    </a:lnTo>
                    <a:lnTo>
                      <a:pt x="177" y="157"/>
                    </a:lnTo>
                    <a:lnTo>
                      <a:pt x="167" y="165"/>
                    </a:lnTo>
                    <a:lnTo>
                      <a:pt x="157" y="175"/>
                    </a:lnTo>
                    <a:lnTo>
                      <a:pt x="150" y="189"/>
                    </a:lnTo>
                    <a:lnTo>
                      <a:pt x="140" y="259"/>
                    </a:lnTo>
                    <a:lnTo>
                      <a:pt x="122" y="245"/>
                    </a:lnTo>
                    <a:lnTo>
                      <a:pt x="104" y="227"/>
                    </a:lnTo>
                    <a:lnTo>
                      <a:pt x="88" y="210"/>
                    </a:lnTo>
                    <a:lnTo>
                      <a:pt x="73" y="197"/>
                    </a:lnTo>
                    <a:lnTo>
                      <a:pt x="55" y="187"/>
                    </a:lnTo>
                    <a:lnTo>
                      <a:pt x="39" y="186"/>
                    </a:lnTo>
                    <a:lnTo>
                      <a:pt x="20" y="195"/>
                    </a:lnTo>
                    <a:lnTo>
                      <a:pt x="0" y="219"/>
                    </a:lnTo>
                    <a:lnTo>
                      <a:pt x="6" y="201"/>
                    </a:lnTo>
                    <a:lnTo>
                      <a:pt x="14" y="185"/>
                    </a:lnTo>
                    <a:lnTo>
                      <a:pt x="23" y="167"/>
                    </a:lnTo>
                    <a:lnTo>
                      <a:pt x="33" y="148"/>
                    </a:lnTo>
                    <a:lnTo>
                      <a:pt x="37" y="129"/>
                    </a:lnTo>
                    <a:lnTo>
                      <a:pt x="39" y="111"/>
                    </a:lnTo>
                    <a:lnTo>
                      <a:pt x="34" y="95"/>
                    </a:lnTo>
                    <a:lnTo>
                      <a:pt x="21" y="80"/>
                    </a:lnTo>
                    <a:lnTo>
                      <a:pt x="0" y="69"/>
                    </a:lnTo>
                    <a:lnTo>
                      <a:pt x="12" y="67"/>
                    </a:lnTo>
                    <a:lnTo>
                      <a:pt x="22" y="72"/>
                    </a:lnTo>
                    <a:lnTo>
                      <a:pt x="28" y="79"/>
                    </a:lnTo>
                    <a:lnTo>
                      <a:pt x="35" y="88"/>
                    </a:lnTo>
                    <a:lnTo>
                      <a:pt x="40" y="97"/>
                    </a:lnTo>
                    <a:lnTo>
                      <a:pt x="48" y="105"/>
                    </a:lnTo>
                    <a:lnTo>
                      <a:pt x="57" y="109"/>
                    </a:lnTo>
                    <a:lnTo>
                      <a:pt x="71" y="109"/>
                    </a:lnTo>
                    <a:lnTo>
                      <a:pt x="140" y="0"/>
                    </a:lnTo>
                    <a:lnTo>
                      <a:pt x="132" y="26"/>
                    </a:lnTo>
                    <a:lnTo>
                      <a:pt x="134" y="49"/>
                    </a:lnTo>
                    <a:lnTo>
                      <a:pt x="141" y="67"/>
                    </a:lnTo>
                    <a:lnTo>
                      <a:pt x="154" y="83"/>
                    </a:lnTo>
                    <a:lnTo>
                      <a:pt x="170" y="95"/>
                    </a:lnTo>
                    <a:lnTo>
                      <a:pt x="190" y="107"/>
                    </a:lnTo>
                    <a:lnTo>
                      <a:pt x="210" y="118"/>
                    </a:lnTo>
                    <a:lnTo>
                      <a:pt x="229" y="13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3" name="Freeform 82"/>
              <p:cNvSpPr>
                <a:spLocks/>
              </p:cNvSpPr>
              <p:nvPr/>
            </p:nvSpPr>
            <p:spPr bwMode="auto">
              <a:xfrm>
                <a:off x="4244" y="2643"/>
                <a:ext cx="32" cy="59"/>
              </a:xfrm>
              <a:custGeom>
                <a:avLst/>
                <a:gdLst>
                  <a:gd name="T0" fmla="*/ 0 w 129"/>
                  <a:gd name="T1" fmla="*/ 0 h 239"/>
                  <a:gd name="T2" fmla="*/ 0 w 129"/>
                  <a:gd name="T3" fmla="*/ 0 h 239"/>
                  <a:gd name="T4" fmla="*/ 0 w 129"/>
                  <a:gd name="T5" fmla="*/ 0 h 239"/>
                  <a:gd name="T6" fmla="*/ 0 w 129"/>
                  <a:gd name="T7" fmla="*/ 0 h 239"/>
                  <a:gd name="T8" fmla="*/ 0 w 129"/>
                  <a:gd name="T9" fmla="*/ 0 h 239"/>
                  <a:gd name="T10" fmla="*/ 0 w 129"/>
                  <a:gd name="T11" fmla="*/ 0 h 239"/>
                  <a:gd name="T12" fmla="*/ 0 w 129"/>
                  <a:gd name="T13" fmla="*/ 0 h 239"/>
                  <a:gd name="T14" fmla="*/ 0 w 129"/>
                  <a:gd name="T15" fmla="*/ 0 h 239"/>
                  <a:gd name="T16" fmla="*/ 0 w 129"/>
                  <a:gd name="T17" fmla="*/ 0 h 239"/>
                  <a:gd name="T18" fmla="*/ 0 w 129"/>
                  <a:gd name="T19" fmla="*/ 0 h 239"/>
                  <a:gd name="T20" fmla="*/ 0 w 129"/>
                  <a:gd name="T21" fmla="*/ 0 h 239"/>
                  <a:gd name="T22" fmla="*/ 0 w 129"/>
                  <a:gd name="T23" fmla="*/ 0 h 239"/>
                  <a:gd name="T24" fmla="*/ 0 w 129"/>
                  <a:gd name="T25" fmla="*/ 0 h 239"/>
                  <a:gd name="T26" fmla="*/ 0 w 129"/>
                  <a:gd name="T27" fmla="*/ 0 h 239"/>
                  <a:gd name="T28" fmla="*/ 0 w 129"/>
                  <a:gd name="T29" fmla="*/ 0 h 239"/>
                  <a:gd name="T30" fmla="*/ 0 w 129"/>
                  <a:gd name="T31" fmla="*/ 0 h 239"/>
                  <a:gd name="T32" fmla="*/ 0 w 129"/>
                  <a:gd name="T33" fmla="*/ 0 h 239"/>
                  <a:gd name="T34" fmla="*/ 0 w 129"/>
                  <a:gd name="T35" fmla="*/ 0 h 239"/>
                  <a:gd name="T36" fmla="*/ 0 w 129"/>
                  <a:gd name="T37" fmla="*/ 0 h 239"/>
                  <a:gd name="T38" fmla="*/ 0 w 129"/>
                  <a:gd name="T39" fmla="*/ 0 h 239"/>
                  <a:gd name="T40" fmla="*/ 0 w 129"/>
                  <a:gd name="T41" fmla="*/ 0 h 239"/>
                  <a:gd name="T42" fmla="*/ 0 w 129"/>
                  <a:gd name="T43" fmla="*/ 0 h 239"/>
                  <a:gd name="T44" fmla="*/ 0 w 129"/>
                  <a:gd name="T45" fmla="*/ 0 h 239"/>
                  <a:gd name="T46" fmla="*/ 0 w 129"/>
                  <a:gd name="T47" fmla="*/ 0 h 239"/>
                  <a:gd name="T48" fmla="*/ 0 w 129"/>
                  <a:gd name="T49" fmla="*/ 0 h 239"/>
                  <a:gd name="T50" fmla="*/ 0 w 129"/>
                  <a:gd name="T51" fmla="*/ 0 h 239"/>
                  <a:gd name="T52" fmla="*/ 0 w 129"/>
                  <a:gd name="T53" fmla="*/ 0 h 239"/>
                  <a:gd name="T54" fmla="*/ 0 w 129"/>
                  <a:gd name="T55" fmla="*/ 0 h 239"/>
                  <a:gd name="T56" fmla="*/ 0 w 129"/>
                  <a:gd name="T57" fmla="*/ 0 h 239"/>
                  <a:gd name="T58" fmla="*/ 0 w 129"/>
                  <a:gd name="T59" fmla="*/ 0 h 239"/>
                  <a:gd name="T60" fmla="*/ 0 w 129"/>
                  <a:gd name="T61" fmla="*/ 0 h 239"/>
                  <a:gd name="T62" fmla="*/ 0 w 129"/>
                  <a:gd name="T63" fmla="*/ 0 h 239"/>
                  <a:gd name="T64" fmla="*/ 0 w 129"/>
                  <a:gd name="T65" fmla="*/ 0 h 239"/>
                  <a:gd name="T66" fmla="*/ 0 w 129"/>
                  <a:gd name="T67" fmla="*/ 0 h 23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9"/>
                  <a:gd name="T103" fmla="*/ 0 h 239"/>
                  <a:gd name="T104" fmla="*/ 129 w 129"/>
                  <a:gd name="T105" fmla="*/ 239 h 23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9" h="239">
                    <a:moveTo>
                      <a:pt x="129" y="239"/>
                    </a:moveTo>
                    <a:lnTo>
                      <a:pt x="123" y="229"/>
                    </a:lnTo>
                    <a:lnTo>
                      <a:pt x="115" y="223"/>
                    </a:lnTo>
                    <a:lnTo>
                      <a:pt x="104" y="221"/>
                    </a:lnTo>
                    <a:lnTo>
                      <a:pt x="95" y="222"/>
                    </a:lnTo>
                    <a:lnTo>
                      <a:pt x="83" y="223"/>
                    </a:lnTo>
                    <a:lnTo>
                      <a:pt x="73" y="226"/>
                    </a:lnTo>
                    <a:lnTo>
                      <a:pt x="64" y="227"/>
                    </a:lnTo>
                    <a:lnTo>
                      <a:pt x="60" y="229"/>
                    </a:lnTo>
                    <a:lnTo>
                      <a:pt x="63" y="214"/>
                    </a:lnTo>
                    <a:lnTo>
                      <a:pt x="67" y="203"/>
                    </a:lnTo>
                    <a:lnTo>
                      <a:pt x="71" y="192"/>
                    </a:lnTo>
                    <a:lnTo>
                      <a:pt x="75" y="183"/>
                    </a:lnTo>
                    <a:lnTo>
                      <a:pt x="77" y="174"/>
                    </a:lnTo>
                    <a:lnTo>
                      <a:pt x="77" y="164"/>
                    </a:lnTo>
                    <a:lnTo>
                      <a:pt x="74" y="152"/>
                    </a:lnTo>
                    <a:lnTo>
                      <a:pt x="70" y="139"/>
                    </a:lnTo>
                    <a:lnTo>
                      <a:pt x="58" y="133"/>
                    </a:lnTo>
                    <a:lnTo>
                      <a:pt x="48" y="129"/>
                    </a:lnTo>
                    <a:lnTo>
                      <a:pt x="39" y="124"/>
                    </a:lnTo>
                    <a:lnTo>
                      <a:pt x="31" y="120"/>
                    </a:lnTo>
                    <a:lnTo>
                      <a:pt x="22" y="115"/>
                    </a:lnTo>
                    <a:lnTo>
                      <a:pt x="14" y="112"/>
                    </a:lnTo>
                    <a:lnTo>
                      <a:pt x="7" y="110"/>
                    </a:lnTo>
                    <a:lnTo>
                      <a:pt x="0" y="110"/>
                    </a:lnTo>
                    <a:lnTo>
                      <a:pt x="23" y="103"/>
                    </a:lnTo>
                    <a:lnTo>
                      <a:pt x="41" y="94"/>
                    </a:lnTo>
                    <a:lnTo>
                      <a:pt x="57" y="82"/>
                    </a:lnTo>
                    <a:lnTo>
                      <a:pt x="70" y="69"/>
                    </a:lnTo>
                    <a:lnTo>
                      <a:pt x="79" y="53"/>
                    </a:lnTo>
                    <a:lnTo>
                      <a:pt x="89" y="36"/>
                    </a:lnTo>
                    <a:lnTo>
                      <a:pt x="99" y="17"/>
                    </a:lnTo>
                    <a:lnTo>
                      <a:pt x="110" y="0"/>
                    </a:lnTo>
                    <a:lnTo>
                      <a:pt x="129" y="23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4" name="Freeform 83"/>
              <p:cNvSpPr>
                <a:spLocks/>
              </p:cNvSpPr>
              <p:nvPr/>
            </p:nvSpPr>
            <p:spPr bwMode="auto">
              <a:xfrm>
                <a:off x="4062" y="2682"/>
                <a:ext cx="40" cy="50"/>
              </a:xfrm>
              <a:custGeom>
                <a:avLst/>
                <a:gdLst>
                  <a:gd name="T0" fmla="*/ 0 w 160"/>
                  <a:gd name="T1" fmla="*/ 0 h 199"/>
                  <a:gd name="T2" fmla="*/ 0 w 160"/>
                  <a:gd name="T3" fmla="*/ 0 h 199"/>
                  <a:gd name="T4" fmla="*/ 0 w 160"/>
                  <a:gd name="T5" fmla="*/ 0 h 199"/>
                  <a:gd name="T6" fmla="*/ 0 w 160"/>
                  <a:gd name="T7" fmla="*/ 0 h 199"/>
                  <a:gd name="T8" fmla="*/ 0 w 160"/>
                  <a:gd name="T9" fmla="*/ 0 h 199"/>
                  <a:gd name="T10" fmla="*/ 0 w 160"/>
                  <a:gd name="T11" fmla="*/ 0 h 199"/>
                  <a:gd name="T12" fmla="*/ 0 w 160"/>
                  <a:gd name="T13" fmla="*/ 0 h 199"/>
                  <a:gd name="T14" fmla="*/ 0 w 160"/>
                  <a:gd name="T15" fmla="*/ 0 h 199"/>
                  <a:gd name="T16" fmla="*/ 0 w 160"/>
                  <a:gd name="T17" fmla="*/ 0 h 199"/>
                  <a:gd name="T18" fmla="*/ 0 w 160"/>
                  <a:gd name="T19" fmla="*/ 0 h 199"/>
                  <a:gd name="T20" fmla="*/ 0 w 160"/>
                  <a:gd name="T21" fmla="*/ 0 h 199"/>
                  <a:gd name="T22" fmla="*/ 0 w 160"/>
                  <a:gd name="T23" fmla="*/ 0 h 199"/>
                  <a:gd name="T24" fmla="*/ 0 w 160"/>
                  <a:gd name="T25" fmla="*/ 0 h 199"/>
                  <a:gd name="T26" fmla="*/ 0 w 160"/>
                  <a:gd name="T27" fmla="*/ 0 h 199"/>
                  <a:gd name="T28" fmla="*/ 0 w 160"/>
                  <a:gd name="T29" fmla="*/ 0 h 199"/>
                  <a:gd name="T30" fmla="*/ 0 w 160"/>
                  <a:gd name="T31" fmla="*/ 0 h 199"/>
                  <a:gd name="T32" fmla="*/ 0 w 160"/>
                  <a:gd name="T33" fmla="*/ 0 h 199"/>
                  <a:gd name="T34" fmla="*/ 0 w 160"/>
                  <a:gd name="T35" fmla="*/ 0 h 199"/>
                  <a:gd name="T36" fmla="*/ 0 w 160"/>
                  <a:gd name="T37" fmla="*/ 0 h 199"/>
                  <a:gd name="T38" fmla="*/ 0 w 160"/>
                  <a:gd name="T39" fmla="*/ 0 h 199"/>
                  <a:gd name="T40" fmla="*/ 0 w 160"/>
                  <a:gd name="T41" fmla="*/ 0 h 199"/>
                  <a:gd name="T42" fmla="*/ 0 w 160"/>
                  <a:gd name="T43" fmla="*/ 0 h 199"/>
                  <a:gd name="T44" fmla="*/ 0 w 160"/>
                  <a:gd name="T45" fmla="*/ 0 h 199"/>
                  <a:gd name="T46" fmla="*/ 0 w 160"/>
                  <a:gd name="T47" fmla="*/ 0 h 199"/>
                  <a:gd name="T48" fmla="*/ 0 w 160"/>
                  <a:gd name="T49" fmla="*/ 0 h 199"/>
                  <a:gd name="T50" fmla="*/ 0 w 160"/>
                  <a:gd name="T51" fmla="*/ 0 h 199"/>
                  <a:gd name="T52" fmla="*/ 0 w 160"/>
                  <a:gd name="T53" fmla="*/ 0 h 199"/>
                  <a:gd name="T54" fmla="*/ 0 w 160"/>
                  <a:gd name="T55" fmla="*/ 0 h 1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60"/>
                  <a:gd name="T85" fmla="*/ 0 h 199"/>
                  <a:gd name="T86" fmla="*/ 160 w 160"/>
                  <a:gd name="T87" fmla="*/ 199 h 19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60" h="199">
                    <a:moveTo>
                      <a:pt x="160" y="70"/>
                    </a:moveTo>
                    <a:lnTo>
                      <a:pt x="160" y="189"/>
                    </a:lnTo>
                    <a:lnTo>
                      <a:pt x="151" y="185"/>
                    </a:lnTo>
                    <a:lnTo>
                      <a:pt x="144" y="182"/>
                    </a:lnTo>
                    <a:lnTo>
                      <a:pt x="136" y="178"/>
                    </a:lnTo>
                    <a:lnTo>
                      <a:pt x="128" y="175"/>
                    </a:lnTo>
                    <a:lnTo>
                      <a:pt x="119" y="172"/>
                    </a:lnTo>
                    <a:lnTo>
                      <a:pt x="110" y="171"/>
                    </a:lnTo>
                    <a:lnTo>
                      <a:pt x="100" y="170"/>
                    </a:lnTo>
                    <a:lnTo>
                      <a:pt x="90" y="170"/>
                    </a:lnTo>
                    <a:lnTo>
                      <a:pt x="70" y="199"/>
                    </a:lnTo>
                    <a:lnTo>
                      <a:pt x="68" y="192"/>
                    </a:lnTo>
                    <a:lnTo>
                      <a:pt x="64" y="183"/>
                    </a:lnTo>
                    <a:lnTo>
                      <a:pt x="57" y="171"/>
                    </a:lnTo>
                    <a:lnTo>
                      <a:pt x="49" y="160"/>
                    </a:lnTo>
                    <a:lnTo>
                      <a:pt x="38" y="147"/>
                    </a:lnTo>
                    <a:lnTo>
                      <a:pt x="28" y="138"/>
                    </a:lnTo>
                    <a:lnTo>
                      <a:pt x="13" y="132"/>
                    </a:lnTo>
                    <a:lnTo>
                      <a:pt x="0" y="130"/>
                    </a:lnTo>
                    <a:lnTo>
                      <a:pt x="50" y="0"/>
                    </a:lnTo>
                    <a:lnTo>
                      <a:pt x="55" y="20"/>
                    </a:lnTo>
                    <a:lnTo>
                      <a:pt x="62" y="38"/>
                    </a:lnTo>
                    <a:lnTo>
                      <a:pt x="72" y="53"/>
                    </a:lnTo>
                    <a:lnTo>
                      <a:pt x="86" y="64"/>
                    </a:lnTo>
                    <a:lnTo>
                      <a:pt x="100" y="71"/>
                    </a:lnTo>
                    <a:lnTo>
                      <a:pt x="118" y="75"/>
                    </a:lnTo>
                    <a:lnTo>
                      <a:pt x="137" y="74"/>
                    </a:lnTo>
                    <a:lnTo>
                      <a:pt x="160" y="7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5" name="Freeform 84"/>
              <p:cNvSpPr>
                <a:spLocks/>
              </p:cNvSpPr>
              <p:nvPr/>
            </p:nvSpPr>
            <p:spPr bwMode="auto">
              <a:xfrm>
                <a:off x="3964" y="2712"/>
                <a:ext cx="58" cy="80"/>
              </a:xfrm>
              <a:custGeom>
                <a:avLst/>
                <a:gdLst>
                  <a:gd name="T0" fmla="*/ 0 w 235"/>
                  <a:gd name="T1" fmla="*/ 0 h 318"/>
                  <a:gd name="T2" fmla="*/ 0 w 235"/>
                  <a:gd name="T3" fmla="*/ 0 h 318"/>
                  <a:gd name="T4" fmla="*/ 0 w 235"/>
                  <a:gd name="T5" fmla="*/ 0 h 318"/>
                  <a:gd name="T6" fmla="*/ 0 w 235"/>
                  <a:gd name="T7" fmla="*/ 0 h 318"/>
                  <a:gd name="T8" fmla="*/ 0 w 235"/>
                  <a:gd name="T9" fmla="*/ 0 h 318"/>
                  <a:gd name="T10" fmla="*/ 0 w 235"/>
                  <a:gd name="T11" fmla="*/ 0 h 318"/>
                  <a:gd name="T12" fmla="*/ 0 w 235"/>
                  <a:gd name="T13" fmla="*/ 0 h 318"/>
                  <a:gd name="T14" fmla="*/ 0 w 235"/>
                  <a:gd name="T15" fmla="*/ 0 h 318"/>
                  <a:gd name="T16" fmla="*/ 0 w 235"/>
                  <a:gd name="T17" fmla="*/ 0 h 318"/>
                  <a:gd name="T18" fmla="*/ 0 w 235"/>
                  <a:gd name="T19" fmla="*/ 0 h 318"/>
                  <a:gd name="T20" fmla="*/ 0 w 235"/>
                  <a:gd name="T21" fmla="*/ 0 h 318"/>
                  <a:gd name="T22" fmla="*/ 0 w 235"/>
                  <a:gd name="T23" fmla="*/ 0 h 318"/>
                  <a:gd name="T24" fmla="*/ 0 w 235"/>
                  <a:gd name="T25" fmla="*/ 0 h 318"/>
                  <a:gd name="T26" fmla="*/ 0 w 235"/>
                  <a:gd name="T27" fmla="*/ 0 h 318"/>
                  <a:gd name="T28" fmla="*/ 0 w 235"/>
                  <a:gd name="T29" fmla="*/ 0 h 318"/>
                  <a:gd name="T30" fmla="*/ 0 w 235"/>
                  <a:gd name="T31" fmla="*/ 0 h 318"/>
                  <a:gd name="T32" fmla="*/ 0 w 235"/>
                  <a:gd name="T33" fmla="*/ 0 h 318"/>
                  <a:gd name="T34" fmla="*/ 0 w 235"/>
                  <a:gd name="T35" fmla="*/ 0 h 318"/>
                  <a:gd name="T36" fmla="*/ 0 w 235"/>
                  <a:gd name="T37" fmla="*/ 0 h 318"/>
                  <a:gd name="T38" fmla="*/ 0 w 235"/>
                  <a:gd name="T39" fmla="*/ 0 h 318"/>
                  <a:gd name="T40" fmla="*/ 0 w 235"/>
                  <a:gd name="T41" fmla="*/ 0 h 318"/>
                  <a:gd name="T42" fmla="*/ 0 w 235"/>
                  <a:gd name="T43" fmla="*/ 0 h 318"/>
                  <a:gd name="T44" fmla="*/ 0 w 235"/>
                  <a:gd name="T45" fmla="*/ 0 h 318"/>
                  <a:gd name="T46" fmla="*/ 0 w 235"/>
                  <a:gd name="T47" fmla="*/ 0 h 318"/>
                  <a:gd name="T48" fmla="*/ 0 w 235"/>
                  <a:gd name="T49" fmla="*/ 0 h 318"/>
                  <a:gd name="T50" fmla="*/ 0 w 235"/>
                  <a:gd name="T51" fmla="*/ 0 h 318"/>
                  <a:gd name="T52" fmla="*/ 0 w 235"/>
                  <a:gd name="T53" fmla="*/ 0 h 318"/>
                  <a:gd name="T54" fmla="*/ 0 w 235"/>
                  <a:gd name="T55" fmla="*/ 0 h 318"/>
                  <a:gd name="T56" fmla="*/ 0 w 235"/>
                  <a:gd name="T57" fmla="*/ 0 h 318"/>
                  <a:gd name="T58" fmla="*/ 0 w 235"/>
                  <a:gd name="T59" fmla="*/ 0 h 318"/>
                  <a:gd name="T60" fmla="*/ 0 w 235"/>
                  <a:gd name="T61" fmla="*/ 0 h 318"/>
                  <a:gd name="T62" fmla="*/ 0 w 235"/>
                  <a:gd name="T63" fmla="*/ 0 h 318"/>
                  <a:gd name="T64" fmla="*/ 0 w 235"/>
                  <a:gd name="T65" fmla="*/ 0 h 318"/>
                  <a:gd name="T66" fmla="*/ 0 w 235"/>
                  <a:gd name="T67" fmla="*/ 0 h 318"/>
                  <a:gd name="T68" fmla="*/ 0 w 235"/>
                  <a:gd name="T69" fmla="*/ 0 h 318"/>
                  <a:gd name="T70" fmla="*/ 0 w 235"/>
                  <a:gd name="T71" fmla="*/ 0 h 31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35"/>
                  <a:gd name="T109" fmla="*/ 0 h 318"/>
                  <a:gd name="T110" fmla="*/ 235 w 235"/>
                  <a:gd name="T111" fmla="*/ 318 h 31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35" h="318">
                    <a:moveTo>
                      <a:pt x="235" y="89"/>
                    </a:moveTo>
                    <a:lnTo>
                      <a:pt x="225" y="269"/>
                    </a:lnTo>
                    <a:lnTo>
                      <a:pt x="166" y="238"/>
                    </a:lnTo>
                    <a:lnTo>
                      <a:pt x="106" y="318"/>
                    </a:lnTo>
                    <a:lnTo>
                      <a:pt x="106" y="301"/>
                    </a:lnTo>
                    <a:lnTo>
                      <a:pt x="113" y="283"/>
                    </a:lnTo>
                    <a:lnTo>
                      <a:pt x="123" y="264"/>
                    </a:lnTo>
                    <a:lnTo>
                      <a:pt x="134" y="246"/>
                    </a:lnTo>
                    <a:lnTo>
                      <a:pt x="140" y="226"/>
                    </a:lnTo>
                    <a:lnTo>
                      <a:pt x="137" y="211"/>
                    </a:lnTo>
                    <a:lnTo>
                      <a:pt x="124" y="197"/>
                    </a:lnTo>
                    <a:lnTo>
                      <a:pt x="96" y="188"/>
                    </a:lnTo>
                    <a:lnTo>
                      <a:pt x="82" y="180"/>
                    </a:lnTo>
                    <a:lnTo>
                      <a:pt x="65" y="175"/>
                    </a:lnTo>
                    <a:lnTo>
                      <a:pt x="45" y="173"/>
                    </a:lnTo>
                    <a:lnTo>
                      <a:pt x="28" y="171"/>
                    </a:lnTo>
                    <a:lnTo>
                      <a:pt x="13" y="165"/>
                    </a:lnTo>
                    <a:lnTo>
                      <a:pt x="3" y="155"/>
                    </a:lnTo>
                    <a:lnTo>
                      <a:pt x="0" y="136"/>
                    </a:lnTo>
                    <a:lnTo>
                      <a:pt x="6" y="109"/>
                    </a:lnTo>
                    <a:lnTo>
                      <a:pt x="30" y="106"/>
                    </a:lnTo>
                    <a:lnTo>
                      <a:pt x="54" y="101"/>
                    </a:lnTo>
                    <a:lnTo>
                      <a:pt x="73" y="92"/>
                    </a:lnTo>
                    <a:lnTo>
                      <a:pt x="93" y="80"/>
                    </a:lnTo>
                    <a:lnTo>
                      <a:pt x="107" y="64"/>
                    </a:lnTo>
                    <a:lnTo>
                      <a:pt x="120" y="45"/>
                    </a:lnTo>
                    <a:lnTo>
                      <a:pt x="129" y="24"/>
                    </a:lnTo>
                    <a:lnTo>
                      <a:pt x="135" y="0"/>
                    </a:lnTo>
                    <a:lnTo>
                      <a:pt x="142" y="15"/>
                    </a:lnTo>
                    <a:lnTo>
                      <a:pt x="150" y="32"/>
                    </a:lnTo>
                    <a:lnTo>
                      <a:pt x="159" y="50"/>
                    </a:lnTo>
                    <a:lnTo>
                      <a:pt x="170" y="67"/>
                    </a:lnTo>
                    <a:lnTo>
                      <a:pt x="182" y="79"/>
                    </a:lnTo>
                    <a:lnTo>
                      <a:pt x="196" y="89"/>
                    </a:lnTo>
                    <a:lnTo>
                      <a:pt x="213" y="92"/>
                    </a:lnTo>
                    <a:lnTo>
                      <a:pt x="235" y="8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6" name="Freeform 85"/>
              <p:cNvSpPr>
                <a:spLocks/>
              </p:cNvSpPr>
              <p:nvPr/>
            </p:nvSpPr>
            <p:spPr bwMode="auto">
              <a:xfrm>
                <a:off x="3943" y="2765"/>
                <a:ext cx="75" cy="146"/>
              </a:xfrm>
              <a:custGeom>
                <a:avLst/>
                <a:gdLst>
                  <a:gd name="T0" fmla="*/ 0 w 298"/>
                  <a:gd name="T1" fmla="*/ 0 h 587"/>
                  <a:gd name="T2" fmla="*/ 0 w 298"/>
                  <a:gd name="T3" fmla="*/ 0 h 587"/>
                  <a:gd name="T4" fmla="*/ 0 w 298"/>
                  <a:gd name="T5" fmla="*/ 0 h 587"/>
                  <a:gd name="T6" fmla="*/ 0 w 298"/>
                  <a:gd name="T7" fmla="*/ 0 h 587"/>
                  <a:gd name="T8" fmla="*/ 0 w 298"/>
                  <a:gd name="T9" fmla="*/ 0 h 587"/>
                  <a:gd name="T10" fmla="*/ 0 w 298"/>
                  <a:gd name="T11" fmla="*/ 0 h 587"/>
                  <a:gd name="T12" fmla="*/ 0 w 298"/>
                  <a:gd name="T13" fmla="*/ 0 h 587"/>
                  <a:gd name="T14" fmla="*/ 0 w 298"/>
                  <a:gd name="T15" fmla="*/ 0 h 587"/>
                  <a:gd name="T16" fmla="*/ 0 w 298"/>
                  <a:gd name="T17" fmla="*/ 0 h 587"/>
                  <a:gd name="T18" fmla="*/ 0 w 298"/>
                  <a:gd name="T19" fmla="*/ 0 h 587"/>
                  <a:gd name="T20" fmla="*/ 0 w 298"/>
                  <a:gd name="T21" fmla="*/ 0 h 587"/>
                  <a:gd name="T22" fmla="*/ 0 w 298"/>
                  <a:gd name="T23" fmla="*/ 0 h 587"/>
                  <a:gd name="T24" fmla="*/ 0 w 298"/>
                  <a:gd name="T25" fmla="*/ 0 h 587"/>
                  <a:gd name="T26" fmla="*/ 0 w 298"/>
                  <a:gd name="T27" fmla="*/ 0 h 587"/>
                  <a:gd name="T28" fmla="*/ 0 w 298"/>
                  <a:gd name="T29" fmla="*/ 0 h 587"/>
                  <a:gd name="T30" fmla="*/ 0 w 298"/>
                  <a:gd name="T31" fmla="*/ 0 h 587"/>
                  <a:gd name="T32" fmla="*/ 0 w 298"/>
                  <a:gd name="T33" fmla="*/ 0 h 587"/>
                  <a:gd name="T34" fmla="*/ 0 w 298"/>
                  <a:gd name="T35" fmla="*/ 0 h 587"/>
                  <a:gd name="T36" fmla="*/ 0 w 298"/>
                  <a:gd name="T37" fmla="*/ 0 h 587"/>
                  <a:gd name="T38" fmla="*/ 0 w 298"/>
                  <a:gd name="T39" fmla="*/ 0 h 587"/>
                  <a:gd name="T40" fmla="*/ 0 w 298"/>
                  <a:gd name="T41" fmla="*/ 0 h 587"/>
                  <a:gd name="T42" fmla="*/ 0 w 298"/>
                  <a:gd name="T43" fmla="*/ 0 h 587"/>
                  <a:gd name="T44" fmla="*/ 0 w 298"/>
                  <a:gd name="T45" fmla="*/ 0 h 587"/>
                  <a:gd name="T46" fmla="*/ 0 w 298"/>
                  <a:gd name="T47" fmla="*/ 0 h 587"/>
                  <a:gd name="T48" fmla="*/ 0 w 298"/>
                  <a:gd name="T49" fmla="*/ 0 h 587"/>
                  <a:gd name="T50" fmla="*/ 0 w 298"/>
                  <a:gd name="T51" fmla="*/ 0 h 587"/>
                  <a:gd name="T52" fmla="*/ 0 w 298"/>
                  <a:gd name="T53" fmla="*/ 0 h 587"/>
                  <a:gd name="T54" fmla="*/ 0 w 298"/>
                  <a:gd name="T55" fmla="*/ 0 h 587"/>
                  <a:gd name="T56" fmla="*/ 0 w 298"/>
                  <a:gd name="T57" fmla="*/ 0 h 587"/>
                  <a:gd name="T58" fmla="*/ 0 w 298"/>
                  <a:gd name="T59" fmla="*/ 0 h 587"/>
                  <a:gd name="T60" fmla="*/ 0 w 298"/>
                  <a:gd name="T61" fmla="*/ 0 h 587"/>
                  <a:gd name="T62" fmla="*/ 0 w 298"/>
                  <a:gd name="T63" fmla="*/ 0 h 587"/>
                  <a:gd name="T64" fmla="*/ 0 w 298"/>
                  <a:gd name="T65" fmla="*/ 0 h 587"/>
                  <a:gd name="T66" fmla="*/ 0 w 298"/>
                  <a:gd name="T67" fmla="*/ 0 h 587"/>
                  <a:gd name="T68" fmla="*/ 0 w 298"/>
                  <a:gd name="T69" fmla="*/ 0 h 587"/>
                  <a:gd name="T70" fmla="*/ 0 w 298"/>
                  <a:gd name="T71" fmla="*/ 0 h 587"/>
                  <a:gd name="T72" fmla="*/ 0 w 298"/>
                  <a:gd name="T73" fmla="*/ 0 h 587"/>
                  <a:gd name="T74" fmla="*/ 0 w 298"/>
                  <a:gd name="T75" fmla="*/ 0 h 587"/>
                  <a:gd name="T76" fmla="*/ 0 w 298"/>
                  <a:gd name="T77" fmla="*/ 0 h 587"/>
                  <a:gd name="T78" fmla="*/ 0 w 298"/>
                  <a:gd name="T79" fmla="*/ 0 h 587"/>
                  <a:gd name="T80" fmla="*/ 0 w 298"/>
                  <a:gd name="T81" fmla="*/ 0 h 587"/>
                  <a:gd name="T82" fmla="*/ 0 w 298"/>
                  <a:gd name="T83" fmla="*/ 0 h 587"/>
                  <a:gd name="T84" fmla="*/ 0 w 298"/>
                  <a:gd name="T85" fmla="*/ 0 h 587"/>
                  <a:gd name="T86" fmla="*/ 0 w 298"/>
                  <a:gd name="T87" fmla="*/ 0 h 587"/>
                  <a:gd name="T88" fmla="*/ 0 w 298"/>
                  <a:gd name="T89" fmla="*/ 0 h 587"/>
                  <a:gd name="T90" fmla="*/ 0 w 298"/>
                  <a:gd name="T91" fmla="*/ 0 h 587"/>
                  <a:gd name="T92" fmla="*/ 0 w 298"/>
                  <a:gd name="T93" fmla="*/ 0 h 587"/>
                  <a:gd name="T94" fmla="*/ 0 w 298"/>
                  <a:gd name="T95" fmla="*/ 0 h 587"/>
                  <a:gd name="T96" fmla="*/ 0 w 298"/>
                  <a:gd name="T97" fmla="*/ 0 h 58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98"/>
                  <a:gd name="T148" fmla="*/ 0 h 587"/>
                  <a:gd name="T149" fmla="*/ 298 w 298"/>
                  <a:gd name="T150" fmla="*/ 587 h 58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98" h="587">
                    <a:moveTo>
                      <a:pt x="149" y="29"/>
                    </a:moveTo>
                    <a:lnTo>
                      <a:pt x="147" y="51"/>
                    </a:lnTo>
                    <a:lnTo>
                      <a:pt x="142" y="74"/>
                    </a:lnTo>
                    <a:lnTo>
                      <a:pt x="137" y="96"/>
                    </a:lnTo>
                    <a:lnTo>
                      <a:pt x="131" y="118"/>
                    </a:lnTo>
                    <a:lnTo>
                      <a:pt x="126" y="140"/>
                    </a:lnTo>
                    <a:lnTo>
                      <a:pt x="124" y="163"/>
                    </a:lnTo>
                    <a:lnTo>
                      <a:pt x="124" y="186"/>
                    </a:lnTo>
                    <a:lnTo>
                      <a:pt x="129" y="208"/>
                    </a:lnTo>
                    <a:lnTo>
                      <a:pt x="153" y="199"/>
                    </a:lnTo>
                    <a:lnTo>
                      <a:pt x="175" y="182"/>
                    </a:lnTo>
                    <a:lnTo>
                      <a:pt x="194" y="162"/>
                    </a:lnTo>
                    <a:lnTo>
                      <a:pt x="214" y="141"/>
                    </a:lnTo>
                    <a:lnTo>
                      <a:pt x="232" y="122"/>
                    </a:lnTo>
                    <a:lnTo>
                      <a:pt x="252" y="111"/>
                    </a:lnTo>
                    <a:lnTo>
                      <a:pt x="274" y="107"/>
                    </a:lnTo>
                    <a:lnTo>
                      <a:pt x="298" y="119"/>
                    </a:lnTo>
                    <a:lnTo>
                      <a:pt x="297" y="175"/>
                    </a:lnTo>
                    <a:lnTo>
                      <a:pt x="291" y="232"/>
                    </a:lnTo>
                    <a:lnTo>
                      <a:pt x="279" y="290"/>
                    </a:lnTo>
                    <a:lnTo>
                      <a:pt x="267" y="348"/>
                    </a:lnTo>
                    <a:lnTo>
                      <a:pt x="252" y="407"/>
                    </a:lnTo>
                    <a:lnTo>
                      <a:pt x="241" y="466"/>
                    </a:lnTo>
                    <a:lnTo>
                      <a:pt x="231" y="526"/>
                    </a:lnTo>
                    <a:lnTo>
                      <a:pt x="229" y="587"/>
                    </a:lnTo>
                    <a:lnTo>
                      <a:pt x="198" y="583"/>
                    </a:lnTo>
                    <a:lnTo>
                      <a:pt x="167" y="579"/>
                    </a:lnTo>
                    <a:lnTo>
                      <a:pt x="136" y="575"/>
                    </a:lnTo>
                    <a:lnTo>
                      <a:pt x="106" y="572"/>
                    </a:lnTo>
                    <a:lnTo>
                      <a:pt x="76" y="564"/>
                    </a:lnTo>
                    <a:lnTo>
                      <a:pt x="49" y="555"/>
                    </a:lnTo>
                    <a:lnTo>
                      <a:pt x="23" y="542"/>
                    </a:lnTo>
                    <a:lnTo>
                      <a:pt x="0" y="527"/>
                    </a:lnTo>
                    <a:lnTo>
                      <a:pt x="22" y="465"/>
                    </a:lnTo>
                    <a:lnTo>
                      <a:pt x="38" y="401"/>
                    </a:lnTo>
                    <a:lnTo>
                      <a:pt x="50" y="336"/>
                    </a:lnTo>
                    <a:lnTo>
                      <a:pt x="59" y="270"/>
                    </a:lnTo>
                    <a:lnTo>
                      <a:pt x="65" y="202"/>
                    </a:lnTo>
                    <a:lnTo>
                      <a:pt x="72" y="135"/>
                    </a:lnTo>
                    <a:lnTo>
                      <a:pt x="78" y="66"/>
                    </a:lnTo>
                    <a:lnTo>
                      <a:pt x="89" y="0"/>
                    </a:lnTo>
                    <a:lnTo>
                      <a:pt x="99" y="0"/>
                    </a:lnTo>
                    <a:lnTo>
                      <a:pt x="109" y="2"/>
                    </a:lnTo>
                    <a:lnTo>
                      <a:pt x="117" y="6"/>
                    </a:lnTo>
                    <a:lnTo>
                      <a:pt x="126" y="11"/>
                    </a:lnTo>
                    <a:lnTo>
                      <a:pt x="132" y="14"/>
                    </a:lnTo>
                    <a:lnTo>
                      <a:pt x="139" y="20"/>
                    </a:lnTo>
                    <a:lnTo>
                      <a:pt x="143" y="24"/>
                    </a:lnTo>
                    <a:lnTo>
                      <a:pt x="149" y="29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7" name="Freeform 86"/>
              <p:cNvSpPr>
                <a:spLocks/>
              </p:cNvSpPr>
              <p:nvPr/>
            </p:nvSpPr>
            <p:spPr bwMode="auto">
              <a:xfrm>
                <a:off x="4167" y="2769"/>
                <a:ext cx="65" cy="73"/>
              </a:xfrm>
              <a:custGeom>
                <a:avLst/>
                <a:gdLst>
                  <a:gd name="T0" fmla="*/ 0 w 259"/>
                  <a:gd name="T1" fmla="*/ 0 h 288"/>
                  <a:gd name="T2" fmla="*/ 0 w 259"/>
                  <a:gd name="T3" fmla="*/ 0 h 288"/>
                  <a:gd name="T4" fmla="*/ 0 w 259"/>
                  <a:gd name="T5" fmla="*/ 0 h 288"/>
                  <a:gd name="T6" fmla="*/ 0 w 259"/>
                  <a:gd name="T7" fmla="*/ 0 h 288"/>
                  <a:gd name="T8" fmla="*/ 0 w 259"/>
                  <a:gd name="T9" fmla="*/ 0 h 288"/>
                  <a:gd name="T10" fmla="*/ 0 w 259"/>
                  <a:gd name="T11" fmla="*/ 0 h 288"/>
                  <a:gd name="T12" fmla="*/ 0 w 259"/>
                  <a:gd name="T13" fmla="*/ 0 h 288"/>
                  <a:gd name="T14" fmla="*/ 0 w 259"/>
                  <a:gd name="T15" fmla="*/ 0 h 288"/>
                  <a:gd name="T16" fmla="*/ 0 w 259"/>
                  <a:gd name="T17" fmla="*/ 0 h 288"/>
                  <a:gd name="T18" fmla="*/ 0 w 259"/>
                  <a:gd name="T19" fmla="*/ 0 h 288"/>
                  <a:gd name="T20" fmla="*/ 0 w 259"/>
                  <a:gd name="T21" fmla="*/ 0 h 288"/>
                  <a:gd name="T22" fmla="*/ 0 w 259"/>
                  <a:gd name="T23" fmla="*/ 0 h 288"/>
                  <a:gd name="T24" fmla="*/ 0 w 259"/>
                  <a:gd name="T25" fmla="*/ 0 h 288"/>
                  <a:gd name="T26" fmla="*/ 0 w 259"/>
                  <a:gd name="T27" fmla="*/ 0 h 288"/>
                  <a:gd name="T28" fmla="*/ 0 w 259"/>
                  <a:gd name="T29" fmla="*/ 0 h 288"/>
                  <a:gd name="T30" fmla="*/ 0 w 259"/>
                  <a:gd name="T31" fmla="*/ 0 h 288"/>
                  <a:gd name="T32" fmla="*/ 0 w 259"/>
                  <a:gd name="T33" fmla="*/ 0 h 288"/>
                  <a:gd name="T34" fmla="*/ 0 w 259"/>
                  <a:gd name="T35" fmla="*/ 0 h 288"/>
                  <a:gd name="T36" fmla="*/ 0 w 259"/>
                  <a:gd name="T37" fmla="*/ 0 h 288"/>
                  <a:gd name="T38" fmla="*/ 0 w 259"/>
                  <a:gd name="T39" fmla="*/ 0 h 288"/>
                  <a:gd name="T40" fmla="*/ 0 w 259"/>
                  <a:gd name="T41" fmla="*/ 0 h 288"/>
                  <a:gd name="T42" fmla="*/ 0 w 259"/>
                  <a:gd name="T43" fmla="*/ 0 h 288"/>
                  <a:gd name="T44" fmla="*/ 0 w 259"/>
                  <a:gd name="T45" fmla="*/ 0 h 288"/>
                  <a:gd name="T46" fmla="*/ 0 w 259"/>
                  <a:gd name="T47" fmla="*/ 0 h 288"/>
                  <a:gd name="T48" fmla="*/ 0 w 259"/>
                  <a:gd name="T49" fmla="*/ 0 h 288"/>
                  <a:gd name="T50" fmla="*/ 0 w 259"/>
                  <a:gd name="T51" fmla="*/ 0 h 288"/>
                  <a:gd name="T52" fmla="*/ 0 w 259"/>
                  <a:gd name="T53" fmla="*/ 0 h 288"/>
                  <a:gd name="T54" fmla="*/ 0 w 259"/>
                  <a:gd name="T55" fmla="*/ 0 h 288"/>
                  <a:gd name="T56" fmla="*/ 0 w 259"/>
                  <a:gd name="T57" fmla="*/ 0 h 288"/>
                  <a:gd name="T58" fmla="*/ 0 w 259"/>
                  <a:gd name="T59" fmla="*/ 0 h 288"/>
                  <a:gd name="T60" fmla="*/ 0 w 259"/>
                  <a:gd name="T61" fmla="*/ 0 h 288"/>
                  <a:gd name="T62" fmla="*/ 0 w 259"/>
                  <a:gd name="T63" fmla="*/ 0 h 288"/>
                  <a:gd name="T64" fmla="*/ 0 w 259"/>
                  <a:gd name="T65" fmla="*/ 0 h 288"/>
                  <a:gd name="T66" fmla="*/ 0 w 259"/>
                  <a:gd name="T67" fmla="*/ 0 h 288"/>
                  <a:gd name="T68" fmla="*/ 0 w 259"/>
                  <a:gd name="T69" fmla="*/ 0 h 288"/>
                  <a:gd name="T70" fmla="*/ 0 w 259"/>
                  <a:gd name="T71" fmla="*/ 0 h 288"/>
                  <a:gd name="T72" fmla="*/ 0 w 259"/>
                  <a:gd name="T73" fmla="*/ 0 h 288"/>
                  <a:gd name="T74" fmla="*/ 0 w 259"/>
                  <a:gd name="T75" fmla="*/ 0 h 288"/>
                  <a:gd name="T76" fmla="*/ 0 w 259"/>
                  <a:gd name="T77" fmla="*/ 0 h 288"/>
                  <a:gd name="T78" fmla="*/ 0 w 259"/>
                  <a:gd name="T79" fmla="*/ 0 h 288"/>
                  <a:gd name="T80" fmla="*/ 0 w 259"/>
                  <a:gd name="T81" fmla="*/ 0 h 288"/>
                  <a:gd name="T82" fmla="*/ 0 w 259"/>
                  <a:gd name="T83" fmla="*/ 0 h 288"/>
                  <a:gd name="T84" fmla="*/ 0 w 259"/>
                  <a:gd name="T85" fmla="*/ 0 h 288"/>
                  <a:gd name="T86" fmla="*/ 0 w 259"/>
                  <a:gd name="T87" fmla="*/ 0 h 288"/>
                  <a:gd name="T88" fmla="*/ 0 w 259"/>
                  <a:gd name="T89" fmla="*/ 0 h 288"/>
                  <a:gd name="T90" fmla="*/ 0 w 259"/>
                  <a:gd name="T91" fmla="*/ 0 h 288"/>
                  <a:gd name="T92" fmla="*/ 0 w 259"/>
                  <a:gd name="T93" fmla="*/ 0 h 288"/>
                  <a:gd name="T94" fmla="*/ 0 w 259"/>
                  <a:gd name="T95" fmla="*/ 0 h 288"/>
                  <a:gd name="T96" fmla="*/ 0 w 259"/>
                  <a:gd name="T97" fmla="*/ 0 h 288"/>
                  <a:gd name="T98" fmla="*/ 0 w 259"/>
                  <a:gd name="T99" fmla="*/ 0 h 288"/>
                  <a:gd name="T100" fmla="*/ 0 w 259"/>
                  <a:gd name="T101" fmla="*/ 0 h 28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59"/>
                  <a:gd name="T154" fmla="*/ 0 h 288"/>
                  <a:gd name="T155" fmla="*/ 259 w 259"/>
                  <a:gd name="T156" fmla="*/ 288 h 28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59" h="288">
                    <a:moveTo>
                      <a:pt x="150" y="89"/>
                    </a:moveTo>
                    <a:lnTo>
                      <a:pt x="161" y="83"/>
                    </a:lnTo>
                    <a:lnTo>
                      <a:pt x="171" y="78"/>
                    </a:lnTo>
                    <a:lnTo>
                      <a:pt x="182" y="71"/>
                    </a:lnTo>
                    <a:lnTo>
                      <a:pt x="194" y="66"/>
                    </a:lnTo>
                    <a:lnTo>
                      <a:pt x="205" y="60"/>
                    </a:lnTo>
                    <a:lnTo>
                      <a:pt x="217" y="57"/>
                    </a:lnTo>
                    <a:lnTo>
                      <a:pt x="228" y="56"/>
                    </a:lnTo>
                    <a:lnTo>
                      <a:pt x="240" y="59"/>
                    </a:lnTo>
                    <a:lnTo>
                      <a:pt x="259" y="209"/>
                    </a:lnTo>
                    <a:lnTo>
                      <a:pt x="243" y="202"/>
                    </a:lnTo>
                    <a:lnTo>
                      <a:pt x="230" y="196"/>
                    </a:lnTo>
                    <a:lnTo>
                      <a:pt x="217" y="188"/>
                    </a:lnTo>
                    <a:lnTo>
                      <a:pt x="205" y="182"/>
                    </a:lnTo>
                    <a:lnTo>
                      <a:pt x="192" y="175"/>
                    </a:lnTo>
                    <a:lnTo>
                      <a:pt x="181" y="173"/>
                    </a:lnTo>
                    <a:lnTo>
                      <a:pt x="170" y="173"/>
                    </a:lnTo>
                    <a:lnTo>
                      <a:pt x="159" y="179"/>
                    </a:lnTo>
                    <a:lnTo>
                      <a:pt x="120" y="288"/>
                    </a:lnTo>
                    <a:lnTo>
                      <a:pt x="114" y="278"/>
                    </a:lnTo>
                    <a:lnTo>
                      <a:pt x="111" y="270"/>
                    </a:lnTo>
                    <a:lnTo>
                      <a:pt x="108" y="259"/>
                    </a:lnTo>
                    <a:lnTo>
                      <a:pt x="108" y="249"/>
                    </a:lnTo>
                    <a:lnTo>
                      <a:pt x="106" y="239"/>
                    </a:lnTo>
                    <a:lnTo>
                      <a:pt x="104" y="231"/>
                    </a:lnTo>
                    <a:lnTo>
                      <a:pt x="99" y="223"/>
                    </a:lnTo>
                    <a:lnTo>
                      <a:pt x="90" y="219"/>
                    </a:lnTo>
                    <a:lnTo>
                      <a:pt x="80" y="209"/>
                    </a:lnTo>
                    <a:lnTo>
                      <a:pt x="72" y="204"/>
                    </a:lnTo>
                    <a:lnTo>
                      <a:pt x="60" y="201"/>
                    </a:lnTo>
                    <a:lnTo>
                      <a:pt x="49" y="202"/>
                    </a:lnTo>
                    <a:lnTo>
                      <a:pt x="36" y="204"/>
                    </a:lnTo>
                    <a:lnTo>
                      <a:pt x="24" y="206"/>
                    </a:lnTo>
                    <a:lnTo>
                      <a:pt x="11" y="207"/>
                    </a:lnTo>
                    <a:lnTo>
                      <a:pt x="0" y="209"/>
                    </a:lnTo>
                    <a:lnTo>
                      <a:pt x="23" y="188"/>
                    </a:lnTo>
                    <a:lnTo>
                      <a:pt x="42" y="166"/>
                    </a:lnTo>
                    <a:lnTo>
                      <a:pt x="58" y="141"/>
                    </a:lnTo>
                    <a:lnTo>
                      <a:pt x="69" y="115"/>
                    </a:lnTo>
                    <a:lnTo>
                      <a:pt x="77" y="86"/>
                    </a:lnTo>
                    <a:lnTo>
                      <a:pt x="81" y="58"/>
                    </a:lnTo>
                    <a:lnTo>
                      <a:pt x="81" y="29"/>
                    </a:lnTo>
                    <a:lnTo>
                      <a:pt x="80" y="0"/>
                    </a:lnTo>
                    <a:lnTo>
                      <a:pt x="91" y="8"/>
                    </a:lnTo>
                    <a:lnTo>
                      <a:pt x="100" y="20"/>
                    </a:lnTo>
                    <a:lnTo>
                      <a:pt x="105" y="32"/>
                    </a:lnTo>
                    <a:lnTo>
                      <a:pt x="111" y="47"/>
                    </a:lnTo>
                    <a:lnTo>
                      <a:pt x="115" y="59"/>
                    </a:lnTo>
                    <a:lnTo>
                      <a:pt x="123" y="72"/>
                    </a:lnTo>
                    <a:lnTo>
                      <a:pt x="133" y="82"/>
                    </a:lnTo>
                    <a:lnTo>
                      <a:pt x="150" y="8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8" name="Freeform 87"/>
              <p:cNvSpPr>
                <a:spLocks/>
              </p:cNvSpPr>
              <p:nvPr/>
            </p:nvSpPr>
            <p:spPr bwMode="auto">
              <a:xfrm>
                <a:off x="4274" y="2822"/>
                <a:ext cx="45" cy="52"/>
              </a:xfrm>
              <a:custGeom>
                <a:avLst/>
                <a:gdLst>
                  <a:gd name="T0" fmla="*/ 0 w 179"/>
                  <a:gd name="T1" fmla="*/ 0 h 208"/>
                  <a:gd name="T2" fmla="*/ 0 w 179"/>
                  <a:gd name="T3" fmla="*/ 0 h 208"/>
                  <a:gd name="T4" fmla="*/ 0 w 179"/>
                  <a:gd name="T5" fmla="*/ 0 h 208"/>
                  <a:gd name="T6" fmla="*/ 0 w 179"/>
                  <a:gd name="T7" fmla="*/ 0 h 208"/>
                  <a:gd name="T8" fmla="*/ 0 w 179"/>
                  <a:gd name="T9" fmla="*/ 0 h 208"/>
                  <a:gd name="T10" fmla="*/ 0 w 179"/>
                  <a:gd name="T11" fmla="*/ 0 h 208"/>
                  <a:gd name="T12" fmla="*/ 0 w 179"/>
                  <a:gd name="T13" fmla="*/ 0 h 208"/>
                  <a:gd name="T14" fmla="*/ 0 w 179"/>
                  <a:gd name="T15" fmla="*/ 0 h 208"/>
                  <a:gd name="T16" fmla="*/ 0 w 179"/>
                  <a:gd name="T17" fmla="*/ 0 h 208"/>
                  <a:gd name="T18" fmla="*/ 0 w 179"/>
                  <a:gd name="T19" fmla="*/ 0 h 208"/>
                  <a:gd name="T20" fmla="*/ 0 w 179"/>
                  <a:gd name="T21" fmla="*/ 0 h 208"/>
                  <a:gd name="T22" fmla="*/ 0 w 179"/>
                  <a:gd name="T23" fmla="*/ 0 h 208"/>
                  <a:gd name="T24" fmla="*/ 0 w 179"/>
                  <a:gd name="T25" fmla="*/ 0 h 208"/>
                  <a:gd name="T26" fmla="*/ 0 w 179"/>
                  <a:gd name="T27" fmla="*/ 0 h 208"/>
                  <a:gd name="T28" fmla="*/ 0 w 179"/>
                  <a:gd name="T29" fmla="*/ 0 h 208"/>
                  <a:gd name="T30" fmla="*/ 0 w 179"/>
                  <a:gd name="T31" fmla="*/ 0 h 208"/>
                  <a:gd name="T32" fmla="*/ 0 w 179"/>
                  <a:gd name="T33" fmla="*/ 0 h 208"/>
                  <a:gd name="T34" fmla="*/ 0 w 179"/>
                  <a:gd name="T35" fmla="*/ 0 h 208"/>
                  <a:gd name="T36" fmla="*/ 0 w 179"/>
                  <a:gd name="T37" fmla="*/ 0 h 208"/>
                  <a:gd name="T38" fmla="*/ 0 w 179"/>
                  <a:gd name="T39" fmla="*/ 0 h 208"/>
                  <a:gd name="T40" fmla="*/ 0 w 179"/>
                  <a:gd name="T41" fmla="*/ 0 h 208"/>
                  <a:gd name="T42" fmla="*/ 0 w 179"/>
                  <a:gd name="T43" fmla="*/ 0 h 208"/>
                  <a:gd name="T44" fmla="*/ 0 w 179"/>
                  <a:gd name="T45" fmla="*/ 0 h 208"/>
                  <a:gd name="T46" fmla="*/ 0 w 179"/>
                  <a:gd name="T47" fmla="*/ 0 h 208"/>
                  <a:gd name="T48" fmla="*/ 0 w 179"/>
                  <a:gd name="T49" fmla="*/ 0 h 208"/>
                  <a:gd name="T50" fmla="*/ 0 w 179"/>
                  <a:gd name="T51" fmla="*/ 0 h 208"/>
                  <a:gd name="T52" fmla="*/ 0 w 179"/>
                  <a:gd name="T53" fmla="*/ 0 h 208"/>
                  <a:gd name="T54" fmla="*/ 0 w 179"/>
                  <a:gd name="T55" fmla="*/ 0 h 208"/>
                  <a:gd name="T56" fmla="*/ 0 w 179"/>
                  <a:gd name="T57" fmla="*/ 0 h 208"/>
                  <a:gd name="T58" fmla="*/ 0 w 179"/>
                  <a:gd name="T59" fmla="*/ 0 h 208"/>
                  <a:gd name="T60" fmla="*/ 0 w 179"/>
                  <a:gd name="T61" fmla="*/ 0 h 208"/>
                  <a:gd name="T62" fmla="*/ 0 w 179"/>
                  <a:gd name="T63" fmla="*/ 0 h 208"/>
                  <a:gd name="T64" fmla="*/ 0 w 179"/>
                  <a:gd name="T65" fmla="*/ 0 h 208"/>
                  <a:gd name="T66" fmla="*/ 0 w 179"/>
                  <a:gd name="T67" fmla="*/ 0 h 208"/>
                  <a:gd name="T68" fmla="*/ 0 w 179"/>
                  <a:gd name="T69" fmla="*/ 0 h 208"/>
                  <a:gd name="T70" fmla="*/ 0 w 179"/>
                  <a:gd name="T71" fmla="*/ 0 h 208"/>
                  <a:gd name="T72" fmla="*/ 0 w 179"/>
                  <a:gd name="T73" fmla="*/ 0 h 208"/>
                  <a:gd name="T74" fmla="*/ 0 w 179"/>
                  <a:gd name="T75" fmla="*/ 0 h 208"/>
                  <a:gd name="T76" fmla="*/ 0 w 179"/>
                  <a:gd name="T77" fmla="*/ 0 h 208"/>
                  <a:gd name="T78" fmla="*/ 0 w 179"/>
                  <a:gd name="T79" fmla="*/ 0 h 208"/>
                  <a:gd name="T80" fmla="*/ 0 w 179"/>
                  <a:gd name="T81" fmla="*/ 0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79"/>
                  <a:gd name="T124" fmla="*/ 0 h 208"/>
                  <a:gd name="T125" fmla="*/ 179 w 179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79" h="208">
                    <a:moveTo>
                      <a:pt x="179" y="169"/>
                    </a:moveTo>
                    <a:lnTo>
                      <a:pt x="168" y="164"/>
                    </a:lnTo>
                    <a:lnTo>
                      <a:pt x="157" y="159"/>
                    </a:lnTo>
                    <a:lnTo>
                      <a:pt x="146" y="154"/>
                    </a:lnTo>
                    <a:lnTo>
                      <a:pt x="136" y="151"/>
                    </a:lnTo>
                    <a:lnTo>
                      <a:pt x="125" y="146"/>
                    </a:lnTo>
                    <a:lnTo>
                      <a:pt x="117" y="145"/>
                    </a:lnTo>
                    <a:lnTo>
                      <a:pt x="107" y="145"/>
                    </a:lnTo>
                    <a:lnTo>
                      <a:pt x="100" y="149"/>
                    </a:lnTo>
                    <a:lnTo>
                      <a:pt x="92" y="155"/>
                    </a:lnTo>
                    <a:lnTo>
                      <a:pt x="85" y="165"/>
                    </a:lnTo>
                    <a:lnTo>
                      <a:pt x="80" y="173"/>
                    </a:lnTo>
                    <a:lnTo>
                      <a:pt x="74" y="182"/>
                    </a:lnTo>
                    <a:lnTo>
                      <a:pt x="68" y="189"/>
                    </a:lnTo>
                    <a:lnTo>
                      <a:pt x="62" y="196"/>
                    </a:lnTo>
                    <a:lnTo>
                      <a:pt x="56" y="203"/>
                    </a:lnTo>
                    <a:lnTo>
                      <a:pt x="50" y="208"/>
                    </a:lnTo>
                    <a:lnTo>
                      <a:pt x="57" y="193"/>
                    </a:lnTo>
                    <a:lnTo>
                      <a:pt x="57" y="178"/>
                    </a:lnTo>
                    <a:lnTo>
                      <a:pt x="51" y="164"/>
                    </a:lnTo>
                    <a:lnTo>
                      <a:pt x="43" y="151"/>
                    </a:lnTo>
                    <a:lnTo>
                      <a:pt x="31" y="138"/>
                    </a:lnTo>
                    <a:lnTo>
                      <a:pt x="20" y="127"/>
                    </a:lnTo>
                    <a:lnTo>
                      <a:pt x="8" y="117"/>
                    </a:lnTo>
                    <a:lnTo>
                      <a:pt x="0" y="109"/>
                    </a:lnTo>
                    <a:lnTo>
                      <a:pt x="23" y="107"/>
                    </a:lnTo>
                    <a:lnTo>
                      <a:pt x="41" y="100"/>
                    </a:lnTo>
                    <a:lnTo>
                      <a:pt x="55" y="86"/>
                    </a:lnTo>
                    <a:lnTo>
                      <a:pt x="66" y="69"/>
                    </a:lnTo>
                    <a:lnTo>
                      <a:pt x="75" y="49"/>
                    </a:lnTo>
                    <a:lnTo>
                      <a:pt x="85" y="30"/>
                    </a:lnTo>
                    <a:lnTo>
                      <a:pt x="96" y="12"/>
                    </a:lnTo>
                    <a:lnTo>
                      <a:pt x="110" y="0"/>
                    </a:lnTo>
                    <a:lnTo>
                      <a:pt x="113" y="22"/>
                    </a:lnTo>
                    <a:lnTo>
                      <a:pt x="118" y="43"/>
                    </a:lnTo>
                    <a:lnTo>
                      <a:pt x="122" y="65"/>
                    </a:lnTo>
                    <a:lnTo>
                      <a:pt x="130" y="88"/>
                    </a:lnTo>
                    <a:lnTo>
                      <a:pt x="137" y="108"/>
                    </a:lnTo>
                    <a:lnTo>
                      <a:pt x="148" y="129"/>
                    </a:lnTo>
                    <a:lnTo>
                      <a:pt x="162" y="149"/>
                    </a:lnTo>
                    <a:lnTo>
                      <a:pt x="179" y="16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9" name="Freeform 88"/>
              <p:cNvSpPr>
                <a:spLocks/>
              </p:cNvSpPr>
              <p:nvPr/>
            </p:nvSpPr>
            <p:spPr bwMode="auto">
              <a:xfrm>
                <a:off x="4022" y="2822"/>
                <a:ext cx="63" cy="55"/>
              </a:xfrm>
              <a:custGeom>
                <a:avLst/>
                <a:gdLst>
                  <a:gd name="T0" fmla="*/ 0 w 249"/>
                  <a:gd name="T1" fmla="*/ 0 h 219"/>
                  <a:gd name="T2" fmla="*/ 0 w 249"/>
                  <a:gd name="T3" fmla="*/ 0 h 219"/>
                  <a:gd name="T4" fmla="*/ 0 w 249"/>
                  <a:gd name="T5" fmla="*/ 0 h 219"/>
                  <a:gd name="T6" fmla="*/ 0 w 249"/>
                  <a:gd name="T7" fmla="*/ 0 h 219"/>
                  <a:gd name="T8" fmla="*/ 0 w 249"/>
                  <a:gd name="T9" fmla="*/ 0 h 219"/>
                  <a:gd name="T10" fmla="*/ 0 w 249"/>
                  <a:gd name="T11" fmla="*/ 0 h 219"/>
                  <a:gd name="T12" fmla="*/ 0 w 249"/>
                  <a:gd name="T13" fmla="*/ 0 h 219"/>
                  <a:gd name="T14" fmla="*/ 0 w 249"/>
                  <a:gd name="T15" fmla="*/ 0 h 219"/>
                  <a:gd name="T16" fmla="*/ 0 w 249"/>
                  <a:gd name="T17" fmla="*/ 0 h 219"/>
                  <a:gd name="T18" fmla="*/ 0 w 249"/>
                  <a:gd name="T19" fmla="*/ 0 h 219"/>
                  <a:gd name="T20" fmla="*/ 0 w 249"/>
                  <a:gd name="T21" fmla="*/ 0 h 219"/>
                  <a:gd name="T22" fmla="*/ 0 w 249"/>
                  <a:gd name="T23" fmla="*/ 0 h 219"/>
                  <a:gd name="T24" fmla="*/ 0 w 249"/>
                  <a:gd name="T25" fmla="*/ 0 h 219"/>
                  <a:gd name="T26" fmla="*/ 0 w 249"/>
                  <a:gd name="T27" fmla="*/ 0 h 219"/>
                  <a:gd name="T28" fmla="*/ 0 w 249"/>
                  <a:gd name="T29" fmla="*/ 0 h 219"/>
                  <a:gd name="T30" fmla="*/ 0 w 249"/>
                  <a:gd name="T31" fmla="*/ 0 h 219"/>
                  <a:gd name="T32" fmla="*/ 0 w 249"/>
                  <a:gd name="T33" fmla="*/ 0 h 219"/>
                  <a:gd name="T34" fmla="*/ 0 w 249"/>
                  <a:gd name="T35" fmla="*/ 0 h 219"/>
                  <a:gd name="T36" fmla="*/ 0 w 249"/>
                  <a:gd name="T37" fmla="*/ 0 h 219"/>
                  <a:gd name="T38" fmla="*/ 0 w 249"/>
                  <a:gd name="T39" fmla="*/ 0 h 219"/>
                  <a:gd name="T40" fmla="*/ 0 w 249"/>
                  <a:gd name="T41" fmla="*/ 0 h 219"/>
                  <a:gd name="T42" fmla="*/ 0 w 249"/>
                  <a:gd name="T43" fmla="*/ 0 h 219"/>
                  <a:gd name="T44" fmla="*/ 0 w 249"/>
                  <a:gd name="T45" fmla="*/ 0 h 219"/>
                  <a:gd name="T46" fmla="*/ 0 w 249"/>
                  <a:gd name="T47" fmla="*/ 0 h 219"/>
                  <a:gd name="T48" fmla="*/ 0 w 249"/>
                  <a:gd name="T49" fmla="*/ 0 h 219"/>
                  <a:gd name="T50" fmla="*/ 0 w 249"/>
                  <a:gd name="T51" fmla="*/ 0 h 219"/>
                  <a:gd name="T52" fmla="*/ 0 w 249"/>
                  <a:gd name="T53" fmla="*/ 0 h 219"/>
                  <a:gd name="T54" fmla="*/ 0 w 249"/>
                  <a:gd name="T55" fmla="*/ 0 h 219"/>
                  <a:gd name="T56" fmla="*/ 0 w 249"/>
                  <a:gd name="T57" fmla="*/ 0 h 219"/>
                  <a:gd name="T58" fmla="*/ 0 w 249"/>
                  <a:gd name="T59" fmla="*/ 0 h 219"/>
                  <a:gd name="T60" fmla="*/ 0 w 249"/>
                  <a:gd name="T61" fmla="*/ 0 h 219"/>
                  <a:gd name="T62" fmla="*/ 0 w 249"/>
                  <a:gd name="T63" fmla="*/ 0 h 219"/>
                  <a:gd name="T64" fmla="*/ 0 w 249"/>
                  <a:gd name="T65" fmla="*/ 0 h 219"/>
                  <a:gd name="T66" fmla="*/ 0 w 249"/>
                  <a:gd name="T67" fmla="*/ 0 h 219"/>
                  <a:gd name="T68" fmla="*/ 0 w 249"/>
                  <a:gd name="T69" fmla="*/ 0 h 219"/>
                  <a:gd name="T70" fmla="*/ 0 w 249"/>
                  <a:gd name="T71" fmla="*/ 0 h 219"/>
                  <a:gd name="T72" fmla="*/ 0 w 249"/>
                  <a:gd name="T73" fmla="*/ 0 h 219"/>
                  <a:gd name="T74" fmla="*/ 0 w 249"/>
                  <a:gd name="T75" fmla="*/ 0 h 219"/>
                  <a:gd name="T76" fmla="*/ 0 w 249"/>
                  <a:gd name="T77" fmla="*/ 0 h 219"/>
                  <a:gd name="T78" fmla="*/ 0 w 249"/>
                  <a:gd name="T79" fmla="*/ 0 h 219"/>
                  <a:gd name="T80" fmla="*/ 0 w 249"/>
                  <a:gd name="T81" fmla="*/ 0 h 219"/>
                  <a:gd name="T82" fmla="*/ 0 w 249"/>
                  <a:gd name="T83" fmla="*/ 0 h 219"/>
                  <a:gd name="T84" fmla="*/ 0 w 249"/>
                  <a:gd name="T85" fmla="*/ 0 h 219"/>
                  <a:gd name="T86" fmla="*/ 0 w 249"/>
                  <a:gd name="T87" fmla="*/ 0 h 2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9"/>
                  <a:gd name="T133" fmla="*/ 0 h 219"/>
                  <a:gd name="T134" fmla="*/ 249 w 249"/>
                  <a:gd name="T135" fmla="*/ 219 h 2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9" h="219">
                    <a:moveTo>
                      <a:pt x="200" y="89"/>
                    </a:moveTo>
                    <a:lnTo>
                      <a:pt x="249" y="89"/>
                    </a:lnTo>
                    <a:lnTo>
                      <a:pt x="236" y="101"/>
                    </a:lnTo>
                    <a:lnTo>
                      <a:pt x="225" y="114"/>
                    </a:lnTo>
                    <a:lnTo>
                      <a:pt x="211" y="129"/>
                    </a:lnTo>
                    <a:lnTo>
                      <a:pt x="203" y="145"/>
                    </a:lnTo>
                    <a:lnTo>
                      <a:pt x="195" y="160"/>
                    </a:lnTo>
                    <a:lnTo>
                      <a:pt x="193" y="177"/>
                    </a:lnTo>
                    <a:lnTo>
                      <a:pt x="197" y="192"/>
                    </a:lnTo>
                    <a:lnTo>
                      <a:pt x="209" y="208"/>
                    </a:lnTo>
                    <a:lnTo>
                      <a:pt x="209" y="218"/>
                    </a:lnTo>
                    <a:lnTo>
                      <a:pt x="206" y="219"/>
                    </a:lnTo>
                    <a:lnTo>
                      <a:pt x="198" y="218"/>
                    </a:lnTo>
                    <a:lnTo>
                      <a:pt x="188" y="214"/>
                    </a:lnTo>
                    <a:lnTo>
                      <a:pt x="176" y="210"/>
                    </a:lnTo>
                    <a:lnTo>
                      <a:pt x="161" y="207"/>
                    </a:lnTo>
                    <a:lnTo>
                      <a:pt x="145" y="206"/>
                    </a:lnTo>
                    <a:lnTo>
                      <a:pt x="131" y="209"/>
                    </a:lnTo>
                    <a:lnTo>
                      <a:pt x="119" y="218"/>
                    </a:lnTo>
                    <a:lnTo>
                      <a:pt x="112" y="197"/>
                    </a:lnTo>
                    <a:lnTo>
                      <a:pt x="100" y="183"/>
                    </a:lnTo>
                    <a:lnTo>
                      <a:pt x="85" y="172"/>
                    </a:lnTo>
                    <a:lnTo>
                      <a:pt x="67" y="166"/>
                    </a:lnTo>
                    <a:lnTo>
                      <a:pt x="48" y="158"/>
                    </a:lnTo>
                    <a:lnTo>
                      <a:pt x="29" y="151"/>
                    </a:lnTo>
                    <a:lnTo>
                      <a:pt x="13" y="141"/>
                    </a:lnTo>
                    <a:lnTo>
                      <a:pt x="0" y="129"/>
                    </a:lnTo>
                    <a:lnTo>
                      <a:pt x="15" y="119"/>
                    </a:lnTo>
                    <a:lnTo>
                      <a:pt x="34" y="113"/>
                    </a:lnTo>
                    <a:lnTo>
                      <a:pt x="52" y="108"/>
                    </a:lnTo>
                    <a:lnTo>
                      <a:pt x="72" y="105"/>
                    </a:lnTo>
                    <a:lnTo>
                      <a:pt x="89" y="99"/>
                    </a:lnTo>
                    <a:lnTo>
                      <a:pt x="105" y="90"/>
                    </a:lnTo>
                    <a:lnTo>
                      <a:pt x="118" y="77"/>
                    </a:lnTo>
                    <a:lnTo>
                      <a:pt x="129" y="60"/>
                    </a:lnTo>
                    <a:lnTo>
                      <a:pt x="150" y="0"/>
                    </a:lnTo>
                    <a:lnTo>
                      <a:pt x="153" y="13"/>
                    </a:lnTo>
                    <a:lnTo>
                      <a:pt x="156" y="25"/>
                    </a:lnTo>
                    <a:lnTo>
                      <a:pt x="161" y="36"/>
                    </a:lnTo>
                    <a:lnTo>
                      <a:pt x="166" y="48"/>
                    </a:lnTo>
                    <a:lnTo>
                      <a:pt x="171" y="57"/>
                    </a:lnTo>
                    <a:lnTo>
                      <a:pt x="179" y="67"/>
                    </a:lnTo>
                    <a:lnTo>
                      <a:pt x="189" y="77"/>
                    </a:lnTo>
                    <a:lnTo>
                      <a:pt x="200" y="8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0" name="Freeform 89"/>
              <p:cNvSpPr>
                <a:spLocks/>
              </p:cNvSpPr>
              <p:nvPr/>
            </p:nvSpPr>
            <p:spPr bwMode="auto">
              <a:xfrm>
                <a:off x="4162" y="2827"/>
                <a:ext cx="72" cy="122"/>
              </a:xfrm>
              <a:custGeom>
                <a:avLst/>
                <a:gdLst>
                  <a:gd name="T0" fmla="*/ 0 w 288"/>
                  <a:gd name="T1" fmla="*/ 0 h 491"/>
                  <a:gd name="T2" fmla="*/ 0 w 288"/>
                  <a:gd name="T3" fmla="*/ 0 h 491"/>
                  <a:gd name="T4" fmla="*/ 0 w 288"/>
                  <a:gd name="T5" fmla="*/ 0 h 491"/>
                  <a:gd name="T6" fmla="*/ 0 w 288"/>
                  <a:gd name="T7" fmla="*/ 0 h 491"/>
                  <a:gd name="T8" fmla="*/ 0 w 288"/>
                  <a:gd name="T9" fmla="*/ 0 h 491"/>
                  <a:gd name="T10" fmla="*/ 0 w 288"/>
                  <a:gd name="T11" fmla="*/ 0 h 491"/>
                  <a:gd name="T12" fmla="*/ 0 w 288"/>
                  <a:gd name="T13" fmla="*/ 0 h 491"/>
                  <a:gd name="T14" fmla="*/ 0 w 288"/>
                  <a:gd name="T15" fmla="*/ 0 h 491"/>
                  <a:gd name="T16" fmla="*/ 0 w 288"/>
                  <a:gd name="T17" fmla="*/ 0 h 491"/>
                  <a:gd name="T18" fmla="*/ 0 w 288"/>
                  <a:gd name="T19" fmla="*/ 0 h 491"/>
                  <a:gd name="T20" fmla="*/ 0 w 288"/>
                  <a:gd name="T21" fmla="*/ 0 h 491"/>
                  <a:gd name="T22" fmla="*/ 0 w 288"/>
                  <a:gd name="T23" fmla="*/ 0 h 491"/>
                  <a:gd name="T24" fmla="*/ 0 w 288"/>
                  <a:gd name="T25" fmla="*/ 0 h 491"/>
                  <a:gd name="T26" fmla="*/ 0 w 288"/>
                  <a:gd name="T27" fmla="*/ 0 h 491"/>
                  <a:gd name="T28" fmla="*/ 0 w 288"/>
                  <a:gd name="T29" fmla="*/ 0 h 491"/>
                  <a:gd name="T30" fmla="*/ 0 w 288"/>
                  <a:gd name="T31" fmla="*/ 0 h 491"/>
                  <a:gd name="T32" fmla="*/ 0 w 288"/>
                  <a:gd name="T33" fmla="*/ 0 h 491"/>
                  <a:gd name="T34" fmla="*/ 0 w 288"/>
                  <a:gd name="T35" fmla="*/ 0 h 491"/>
                  <a:gd name="T36" fmla="*/ 0 w 288"/>
                  <a:gd name="T37" fmla="*/ 0 h 491"/>
                  <a:gd name="T38" fmla="*/ 0 w 288"/>
                  <a:gd name="T39" fmla="*/ 0 h 491"/>
                  <a:gd name="T40" fmla="*/ 0 w 288"/>
                  <a:gd name="T41" fmla="*/ 0 h 491"/>
                  <a:gd name="T42" fmla="*/ 0 w 288"/>
                  <a:gd name="T43" fmla="*/ 0 h 491"/>
                  <a:gd name="T44" fmla="*/ 0 w 288"/>
                  <a:gd name="T45" fmla="*/ 0 h 491"/>
                  <a:gd name="T46" fmla="*/ 0 w 288"/>
                  <a:gd name="T47" fmla="*/ 0 h 491"/>
                  <a:gd name="T48" fmla="*/ 0 w 288"/>
                  <a:gd name="T49" fmla="*/ 0 h 491"/>
                  <a:gd name="T50" fmla="*/ 0 w 288"/>
                  <a:gd name="T51" fmla="*/ 0 h 491"/>
                  <a:gd name="T52" fmla="*/ 0 w 288"/>
                  <a:gd name="T53" fmla="*/ 0 h 491"/>
                  <a:gd name="T54" fmla="*/ 0 w 288"/>
                  <a:gd name="T55" fmla="*/ 0 h 49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88"/>
                  <a:gd name="T85" fmla="*/ 0 h 491"/>
                  <a:gd name="T86" fmla="*/ 288 w 288"/>
                  <a:gd name="T87" fmla="*/ 491 h 49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88" h="491">
                    <a:moveTo>
                      <a:pt x="288" y="439"/>
                    </a:moveTo>
                    <a:lnTo>
                      <a:pt x="255" y="455"/>
                    </a:lnTo>
                    <a:lnTo>
                      <a:pt x="221" y="469"/>
                    </a:lnTo>
                    <a:lnTo>
                      <a:pt x="184" y="480"/>
                    </a:lnTo>
                    <a:lnTo>
                      <a:pt x="147" y="487"/>
                    </a:lnTo>
                    <a:lnTo>
                      <a:pt x="108" y="491"/>
                    </a:lnTo>
                    <a:lnTo>
                      <a:pt x="70" y="491"/>
                    </a:lnTo>
                    <a:lnTo>
                      <a:pt x="33" y="486"/>
                    </a:lnTo>
                    <a:lnTo>
                      <a:pt x="0" y="478"/>
                    </a:lnTo>
                    <a:lnTo>
                      <a:pt x="0" y="20"/>
                    </a:lnTo>
                    <a:lnTo>
                      <a:pt x="42" y="10"/>
                    </a:lnTo>
                    <a:lnTo>
                      <a:pt x="68" y="18"/>
                    </a:lnTo>
                    <a:lnTo>
                      <a:pt x="82" y="36"/>
                    </a:lnTo>
                    <a:lnTo>
                      <a:pt x="90" y="64"/>
                    </a:lnTo>
                    <a:lnTo>
                      <a:pt x="93" y="95"/>
                    </a:lnTo>
                    <a:lnTo>
                      <a:pt x="98" y="126"/>
                    </a:lnTo>
                    <a:lnTo>
                      <a:pt x="108" y="152"/>
                    </a:lnTo>
                    <a:lnTo>
                      <a:pt x="129" y="170"/>
                    </a:lnTo>
                    <a:lnTo>
                      <a:pt x="152" y="158"/>
                    </a:lnTo>
                    <a:lnTo>
                      <a:pt x="170" y="143"/>
                    </a:lnTo>
                    <a:lnTo>
                      <a:pt x="180" y="122"/>
                    </a:lnTo>
                    <a:lnTo>
                      <a:pt x="187" y="99"/>
                    </a:lnTo>
                    <a:lnTo>
                      <a:pt x="190" y="73"/>
                    </a:lnTo>
                    <a:lnTo>
                      <a:pt x="195" y="48"/>
                    </a:lnTo>
                    <a:lnTo>
                      <a:pt x="199" y="23"/>
                    </a:lnTo>
                    <a:lnTo>
                      <a:pt x="209" y="0"/>
                    </a:lnTo>
                    <a:lnTo>
                      <a:pt x="278" y="50"/>
                    </a:lnTo>
                    <a:lnTo>
                      <a:pt x="288" y="439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1" name="Freeform 90"/>
              <p:cNvSpPr>
                <a:spLocks/>
              </p:cNvSpPr>
              <p:nvPr/>
            </p:nvSpPr>
            <p:spPr bwMode="auto">
              <a:xfrm>
                <a:off x="4013" y="2846"/>
                <a:ext cx="88" cy="100"/>
              </a:xfrm>
              <a:custGeom>
                <a:avLst/>
                <a:gdLst>
                  <a:gd name="T0" fmla="*/ 0 w 354"/>
                  <a:gd name="T1" fmla="*/ 0 h 399"/>
                  <a:gd name="T2" fmla="*/ 0 w 354"/>
                  <a:gd name="T3" fmla="*/ 0 h 399"/>
                  <a:gd name="T4" fmla="*/ 0 w 354"/>
                  <a:gd name="T5" fmla="*/ 0 h 399"/>
                  <a:gd name="T6" fmla="*/ 0 w 354"/>
                  <a:gd name="T7" fmla="*/ 0 h 399"/>
                  <a:gd name="T8" fmla="*/ 0 w 354"/>
                  <a:gd name="T9" fmla="*/ 0 h 399"/>
                  <a:gd name="T10" fmla="*/ 0 w 354"/>
                  <a:gd name="T11" fmla="*/ 0 h 399"/>
                  <a:gd name="T12" fmla="*/ 0 w 354"/>
                  <a:gd name="T13" fmla="*/ 0 h 399"/>
                  <a:gd name="T14" fmla="*/ 0 w 354"/>
                  <a:gd name="T15" fmla="*/ 0 h 399"/>
                  <a:gd name="T16" fmla="*/ 0 w 354"/>
                  <a:gd name="T17" fmla="*/ 0 h 399"/>
                  <a:gd name="T18" fmla="*/ 0 w 354"/>
                  <a:gd name="T19" fmla="*/ 0 h 399"/>
                  <a:gd name="T20" fmla="*/ 0 w 354"/>
                  <a:gd name="T21" fmla="*/ 0 h 399"/>
                  <a:gd name="T22" fmla="*/ 0 w 354"/>
                  <a:gd name="T23" fmla="*/ 0 h 399"/>
                  <a:gd name="T24" fmla="*/ 0 w 354"/>
                  <a:gd name="T25" fmla="*/ 0 h 399"/>
                  <a:gd name="T26" fmla="*/ 0 w 354"/>
                  <a:gd name="T27" fmla="*/ 0 h 399"/>
                  <a:gd name="T28" fmla="*/ 0 w 354"/>
                  <a:gd name="T29" fmla="*/ 0 h 399"/>
                  <a:gd name="T30" fmla="*/ 0 w 354"/>
                  <a:gd name="T31" fmla="*/ 0 h 399"/>
                  <a:gd name="T32" fmla="*/ 0 w 354"/>
                  <a:gd name="T33" fmla="*/ 0 h 399"/>
                  <a:gd name="T34" fmla="*/ 0 w 354"/>
                  <a:gd name="T35" fmla="*/ 0 h 399"/>
                  <a:gd name="T36" fmla="*/ 0 w 354"/>
                  <a:gd name="T37" fmla="*/ 0 h 399"/>
                  <a:gd name="T38" fmla="*/ 0 w 354"/>
                  <a:gd name="T39" fmla="*/ 0 h 399"/>
                  <a:gd name="T40" fmla="*/ 0 w 354"/>
                  <a:gd name="T41" fmla="*/ 0 h 399"/>
                  <a:gd name="T42" fmla="*/ 0 w 354"/>
                  <a:gd name="T43" fmla="*/ 0 h 399"/>
                  <a:gd name="T44" fmla="*/ 0 w 354"/>
                  <a:gd name="T45" fmla="*/ 0 h 399"/>
                  <a:gd name="T46" fmla="*/ 0 w 354"/>
                  <a:gd name="T47" fmla="*/ 0 h 399"/>
                  <a:gd name="T48" fmla="*/ 0 w 354"/>
                  <a:gd name="T49" fmla="*/ 0 h 399"/>
                  <a:gd name="T50" fmla="*/ 0 w 354"/>
                  <a:gd name="T51" fmla="*/ 0 h 399"/>
                  <a:gd name="T52" fmla="*/ 0 w 354"/>
                  <a:gd name="T53" fmla="*/ 0 h 399"/>
                  <a:gd name="T54" fmla="*/ 0 w 354"/>
                  <a:gd name="T55" fmla="*/ 0 h 399"/>
                  <a:gd name="T56" fmla="*/ 0 w 354"/>
                  <a:gd name="T57" fmla="*/ 0 h 399"/>
                  <a:gd name="T58" fmla="*/ 0 w 354"/>
                  <a:gd name="T59" fmla="*/ 0 h 399"/>
                  <a:gd name="T60" fmla="*/ 0 w 354"/>
                  <a:gd name="T61" fmla="*/ 0 h 399"/>
                  <a:gd name="T62" fmla="*/ 0 w 354"/>
                  <a:gd name="T63" fmla="*/ 0 h 399"/>
                  <a:gd name="T64" fmla="*/ 0 w 354"/>
                  <a:gd name="T65" fmla="*/ 0 h 39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54"/>
                  <a:gd name="T100" fmla="*/ 0 h 399"/>
                  <a:gd name="T101" fmla="*/ 354 w 354"/>
                  <a:gd name="T102" fmla="*/ 399 h 39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54" h="399">
                    <a:moveTo>
                      <a:pt x="337" y="359"/>
                    </a:moveTo>
                    <a:lnTo>
                      <a:pt x="311" y="379"/>
                    </a:lnTo>
                    <a:lnTo>
                      <a:pt x="283" y="391"/>
                    </a:lnTo>
                    <a:lnTo>
                      <a:pt x="252" y="397"/>
                    </a:lnTo>
                    <a:lnTo>
                      <a:pt x="220" y="399"/>
                    </a:lnTo>
                    <a:lnTo>
                      <a:pt x="185" y="396"/>
                    </a:lnTo>
                    <a:lnTo>
                      <a:pt x="152" y="392"/>
                    </a:lnTo>
                    <a:lnTo>
                      <a:pt x="119" y="389"/>
                    </a:lnTo>
                    <a:lnTo>
                      <a:pt x="89" y="388"/>
                    </a:lnTo>
                    <a:lnTo>
                      <a:pt x="42" y="382"/>
                    </a:lnTo>
                    <a:lnTo>
                      <a:pt x="15" y="365"/>
                    </a:lnTo>
                    <a:lnTo>
                      <a:pt x="2" y="336"/>
                    </a:lnTo>
                    <a:lnTo>
                      <a:pt x="0" y="301"/>
                    </a:lnTo>
                    <a:lnTo>
                      <a:pt x="2" y="260"/>
                    </a:lnTo>
                    <a:lnTo>
                      <a:pt x="9" y="220"/>
                    </a:lnTo>
                    <a:lnTo>
                      <a:pt x="12" y="182"/>
                    </a:lnTo>
                    <a:lnTo>
                      <a:pt x="10" y="149"/>
                    </a:lnTo>
                    <a:lnTo>
                      <a:pt x="19" y="90"/>
                    </a:lnTo>
                    <a:lnTo>
                      <a:pt x="29" y="86"/>
                    </a:lnTo>
                    <a:lnTo>
                      <a:pt x="41" y="87"/>
                    </a:lnTo>
                    <a:lnTo>
                      <a:pt x="52" y="91"/>
                    </a:lnTo>
                    <a:lnTo>
                      <a:pt x="64" y="96"/>
                    </a:lnTo>
                    <a:lnTo>
                      <a:pt x="74" y="102"/>
                    </a:lnTo>
                    <a:lnTo>
                      <a:pt x="86" y="108"/>
                    </a:lnTo>
                    <a:lnTo>
                      <a:pt x="96" y="114"/>
                    </a:lnTo>
                    <a:lnTo>
                      <a:pt x="108" y="119"/>
                    </a:lnTo>
                    <a:lnTo>
                      <a:pt x="109" y="137"/>
                    </a:lnTo>
                    <a:lnTo>
                      <a:pt x="108" y="157"/>
                    </a:lnTo>
                    <a:lnTo>
                      <a:pt x="105" y="176"/>
                    </a:lnTo>
                    <a:lnTo>
                      <a:pt x="102" y="197"/>
                    </a:lnTo>
                    <a:lnTo>
                      <a:pt x="100" y="215"/>
                    </a:lnTo>
                    <a:lnTo>
                      <a:pt x="101" y="234"/>
                    </a:lnTo>
                    <a:lnTo>
                      <a:pt x="106" y="251"/>
                    </a:lnTo>
                    <a:lnTo>
                      <a:pt x="119" y="269"/>
                    </a:lnTo>
                    <a:lnTo>
                      <a:pt x="138" y="256"/>
                    </a:lnTo>
                    <a:lnTo>
                      <a:pt x="154" y="236"/>
                    </a:lnTo>
                    <a:lnTo>
                      <a:pt x="167" y="212"/>
                    </a:lnTo>
                    <a:lnTo>
                      <a:pt x="180" y="188"/>
                    </a:lnTo>
                    <a:lnTo>
                      <a:pt x="192" y="168"/>
                    </a:lnTo>
                    <a:lnTo>
                      <a:pt x="207" y="156"/>
                    </a:lnTo>
                    <a:lnTo>
                      <a:pt x="224" y="154"/>
                    </a:lnTo>
                    <a:lnTo>
                      <a:pt x="248" y="169"/>
                    </a:lnTo>
                    <a:lnTo>
                      <a:pt x="255" y="175"/>
                    </a:lnTo>
                    <a:lnTo>
                      <a:pt x="262" y="183"/>
                    </a:lnTo>
                    <a:lnTo>
                      <a:pt x="270" y="188"/>
                    </a:lnTo>
                    <a:lnTo>
                      <a:pt x="279" y="195"/>
                    </a:lnTo>
                    <a:lnTo>
                      <a:pt x="287" y="198"/>
                    </a:lnTo>
                    <a:lnTo>
                      <a:pt x="296" y="200"/>
                    </a:lnTo>
                    <a:lnTo>
                      <a:pt x="306" y="200"/>
                    </a:lnTo>
                    <a:lnTo>
                      <a:pt x="318" y="199"/>
                    </a:lnTo>
                    <a:lnTo>
                      <a:pt x="328" y="174"/>
                    </a:lnTo>
                    <a:lnTo>
                      <a:pt x="324" y="149"/>
                    </a:lnTo>
                    <a:lnTo>
                      <a:pt x="314" y="122"/>
                    </a:lnTo>
                    <a:lnTo>
                      <a:pt x="303" y="95"/>
                    </a:lnTo>
                    <a:lnTo>
                      <a:pt x="294" y="68"/>
                    </a:lnTo>
                    <a:lnTo>
                      <a:pt x="295" y="43"/>
                    </a:lnTo>
                    <a:lnTo>
                      <a:pt x="311" y="19"/>
                    </a:lnTo>
                    <a:lnTo>
                      <a:pt x="348" y="0"/>
                    </a:lnTo>
                    <a:lnTo>
                      <a:pt x="352" y="38"/>
                    </a:lnTo>
                    <a:lnTo>
                      <a:pt x="354" y="79"/>
                    </a:lnTo>
                    <a:lnTo>
                      <a:pt x="351" y="121"/>
                    </a:lnTo>
                    <a:lnTo>
                      <a:pt x="349" y="168"/>
                    </a:lnTo>
                    <a:lnTo>
                      <a:pt x="345" y="213"/>
                    </a:lnTo>
                    <a:lnTo>
                      <a:pt x="342" y="261"/>
                    </a:lnTo>
                    <a:lnTo>
                      <a:pt x="337" y="310"/>
                    </a:lnTo>
                    <a:lnTo>
                      <a:pt x="337" y="359"/>
                    </a:lnTo>
                    <a:close/>
                  </a:path>
                </a:pathLst>
              </a:custGeom>
              <a:solidFill>
                <a:srgbClr val="E50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2" name="Freeform 91"/>
              <p:cNvSpPr>
                <a:spLocks/>
              </p:cNvSpPr>
              <p:nvPr/>
            </p:nvSpPr>
            <p:spPr bwMode="auto">
              <a:xfrm>
                <a:off x="4222" y="2946"/>
                <a:ext cx="37" cy="55"/>
              </a:xfrm>
              <a:custGeom>
                <a:avLst/>
                <a:gdLst>
                  <a:gd name="T0" fmla="*/ 0 w 150"/>
                  <a:gd name="T1" fmla="*/ 0 h 219"/>
                  <a:gd name="T2" fmla="*/ 0 w 150"/>
                  <a:gd name="T3" fmla="*/ 0 h 219"/>
                  <a:gd name="T4" fmla="*/ 0 w 150"/>
                  <a:gd name="T5" fmla="*/ 0 h 219"/>
                  <a:gd name="T6" fmla="*/ 0 w 150"/>
                  <a:gd name="T7" fmla="*/ 0 h 219"/>
                  <a:gd name="T8" fmla="*/ 0 w 150"/>
                  <a:gd name="T9" fmla="*/ 0 h 219"/>
                  <a:gd name="T10" fmla="*/ 0 w 150"/>
                  <a:gd name="T11" fmla="*/ 0 h 219"/>
                  <a:gd name="T12" fmla="*/ 0 w 150"/>
                  <a:gd name="T13" fmla="*/ 0 h 219"/>
                  <a:gd name="T14" fmla="*/ 0 w 150"/>
                  <a:gd name="T15" fmla="*/ 0 h 219"/>
                  <a:gd name="T16" fmla="*/ 0 w 150"/>
                  <a:gd name="T17" fmla="*/ 0 h 219"/>
                  <a:gd name="T18" fmla="*/ 0 w 150"/>
                  <a:gd name="T19" fmla="*/ 0 h 219"/>
                  <a:gd name="T20" fmla="*/ 0 w 150"/>
                  <a:gd name="T21" fmla="*/ 0 h 219"/>
                  <a:gd name="T22" fmla="*/ 0 w 150"/>
                  <a:gd name="T23" fmla="*/ 0 h 219"/>
                  <a:gd name="T24" fmla="*/ 0 w 150"/>
                  <a:gd name="T25" fmla="*/ 0 h 219"/>
                  <a:gd name="T26" fmla="*/ 0 w 150"/>
                  <a:gd name="T27" fmla="*/ 0 h 219"/>
                  <a:gd name="T28" fmla="*/ 0 w 150"/>
                  <a:gd name="T29" fmla="*/ 0 h 219"/>
                  <a:gd name="T30" fmla="*/ 0 w 150"/>
                  <a:gd name="T31" fmla="*/ 0 h 219"/>
                  <a:gd name="T32" fmla="*/ 0 w 150"/>
                  <a:gd name="T33" fmla="*/ 0 h 2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0"/>
                  <a:gd name="T52" fmla="*/ 0 h 219"/>
                  <a:gd name="T53" fmla="*/ 150 w 150"/>
                  <a:gd name="T54" fmla="*/ 219 h 2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0" h="219">
                    <a:moveTo>
                      <a:pt x="150" y="30"/>
                    </a:moveTo>
                    <a:lnTo>
                      <a:pt x="40" y="219"/>
                    </a:lnTo>
                    <a:lnTo>
                      <a:pt x="31" y="210"/>
                    </a:lnTo>
                    <a:lnTo>
                      <a:pt x="20" y="202"/>
                    </a:lnTo>
                    <a:lnTo>
                      <a:pt x="13" y="197"/>
                    </a:lnTo>
                    <a:lnTo>
                      <a:pt x="8" y="192"/>
                    </a:lnTo>
                    <a:lnTo>
                      <a:pt x="3" y="185"/>
                    </a:lnTo>
                    <a:lnTo>
                      <a:pt x="0" y="180"/>
                    </a:lnTo>
                    <a:lnTo>
                      <a:pt x="110" y="0"/>
                    </a:lnTo>
                    <a:lnTo>
                      <a:pt x="115" y="0"/>
                    </a:lnTo>
                    <a:lnTo>
                      <a:pt x="121" y="2"/>
                    </a:lnTo>
                    <a:lnTo>
                      <a:pt x="125" y="5"/>
                    </a:lnTo>
                    <a:lnTo>
                      <a:pt x="129" y="11"/>
                    </a:lnTo>
                    <a:lnTo>
                      <a:pt x="132" y="15"/>
                    </a:lnTo>
                    <a:lnTo>
                      <a:pt x="138" y="20"/>
                    </a:lnTo>
                    <a:lnTo>
                      <a:pt x="142" y="25"/>
                    </a:lnTo>
                    <a:lnTo>
                      <a:pt x="150" y="30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3" name="Freeform 92"/>
              <p:cNvSpPr>
                <a:spLocks/>
              </p:cNvSpPr>
              <p:nvPr/>
            </p:nvSpPr>
            <p:spPr bwMode="auto">
              <a:xfrm>
                <a:off x="4218" y="2954"/>
                <a:ext cx="14" cy="22"/>
              </a:xfrm>
              <a:custGeom>
                <a:avLst/>
                <a:gdLst>
                  <a:gd name="T0" fmla="*/ 0 w 53"/>
                  <a:gd name="T1" fmla="*/ 0 h 89"/>
                  <a:gd name="T2" fmla="*/ 0 w 53"/>
                  <a:gd name="T3" fmla="*/ 0 h 89"/>
                  <a:gd name="T4" fmla="*/ 0 w 53"/>
                  <a:gd name="T5" fmla="*/ 0 h 89"/>
                  <a:gd name="T6" fmla="*/ 0 w 53"/>
                  <a:gd name="T7" fmla="*/ 0 h 89"/>
                  <a:gd name="T8" fmla="*/ 0 w 53"/>
                  <a:gd name="T9" fmla="*/ 0 h 89"/>
                  <a:gd name="T10" fmla="*/ 0 w 53"/>
                  <a:gd name="T11" fmla="*/ 0 h 89"/>
                  <a:gd name="T12" fmla="*/ 0 w 53"/>
                  <a:gd name="T13" fmla="*/ 0 h 89"/>
                  <a:gd name="T14" fmla="*/ 0 w 53"/>
                  <a:gd name="T15" fmla="*/ 0 h 89"/>
                  <a:gd name="T16" fmla="*/ 0 w 53"/>
                  <a:gd name="T17" fmla="*/ 0 h 89"/>
                  <a:gd name="T18" fmla="*/ 0 w 53"/>
                  <a:gd name="T19" fmla="*/ 0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3"/>
                  <a:gd name="T31" fmla="*/ 0 h 89"/>
                  <a:gd name="T32" fmla="*/ 53 w 53"/>
                  <a:gd name="T33" fmla="*/ 89 h 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3" h="89">
                    <a:moveTo>
                      <a:pt x="3" y="89"/>
                    </a:moveTo>
                    <a:lnTo>
                      <a:pt x="2" y="71"/>
                    </a:lnTo>
                    <a:lnTo>
                      <a:pt x="1" y="55"/>
                    </a:lnTo>
                    <a:lnTo>
                      <a:pt x="0" y="41"/>
                    </a:lnTo>
                    <a:lnTo>
                      <a:pt x="2" y="29"/>
                    </a:lnTo>
                    <a:lnTo>
                      <a:pt x="6" y="18"/>
                    </a:lnTo>
                    <a:lnTo>
                      <a:pt x="15" y="10"/>
                    </a:lnTo>
                    <a:lnTo>
                      <a:pt x="30" y="3"/>
                    </a:lnTo>
                    <a:lnTo>
                      <a:pt x="53" y="0"/>
                    </a:lnTo>
                    <a:lnTo>
                      <a:pt x="3" y="89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4" name="Freeform 93"/>
              <p:cNvSpPr>
                <a:spLocks/>
              </p:cNvSpPr>
              <p:nvPr/>
            </p:nvSpPr>
            <p:spPr bwMode="auto">
              <a:xfrm>
                <a:off x="4045" y="2958"/>
                <a:ext cx="35" cy="53"/>
              </a:xfrm>
              <a:custGeom>
                <a:avLst/>
                <a:gdLst>
                  <a:gd name="T0" fmla="*/ 0 w 139"/>
                  <a:gd name="T1" fmla="*/ 0 h 209"/>
                  <a:gd name="T2" fmla="*/ 0 w 139"/>
                  <a:gd name="T3" fmla="*/ 0 h 209"/>
                  <a:gd name="T4" fmla="*/ 0 w 139"/>
                  <a:gd name="T5" fmla="*/ 0 h 209"/>
                  <a:gd name="T6" fmla="*/ 0 w 139"/>
                  <a:gd name="T7" fmla="*/ 0 h 209"/>
                  <a:gd name="T8" fmla="*/ 0 w 139"/>
                  <a:gd name="T9" fmla="*/ 0 h 209"/>
                  <a:gd name="T10" fmla="*/ 0 w 139"/>
                  <a:gd name="T11" fmla="*/ 0 h 209"/>
                  <a:gd name="T12" fmla="*/ 0 w 139"/>
                  <a:gd name="T13" fmla="*/ 0 h 209"/>
                  <a:gd name="T14" fmla="*/ 0 w 139"/>
                  <a:gd name="T15" fmla="*/ 0 h 209"/>
                  <a:gd name="T16" fmla="*/ 0 w 139"/>
                  <a:gd name="T17" fmla="*/ 0 h 209"/>
                  <a:gd name="T18" fmla="*/ 0 w 139"/>
                  <a:gd name="T19" fmla="*/ 0 h 209"/>
                  <a:gd name="T20" fmla="*/ 0 w 139"/>
                  <a:gd name="T21" fmla="*/ 0 h 209"/>
                  <a:gd name="T22" fmla="*/ 0 w 139"/>
                  <a:gd name="T23" fmla="*/ 0 h 209"/>
                  <a:gd name="T24" fmla="*/ 0 w 139"/>
                  <a:gd name="T25" fmla="*/ 0 h 209"/>
                  <a:gd name="T26" fmla="*/ 0 w 139"/>
                  <a:gd name="T27" fmla="*/ 0 h 209"/>
                  <a:gd name="T28" fmla="*/ 0 w 139"/>
                  <a:gd name="T29" fmla="*/ 0 h 209"/>
                  <a:gd name="T30" fmla="*/ 0 w 139"/>
                  <a:gd name="T31" fmla="*/ 0 h 209"/>
                  <a:gd name="T32" fmla="*/ 0 w 139"/>
                  <a:gd name="T33" fmla="*/ 0 h 209"/>
                  <a:gd name="T34" fmla="*/ 0 w 139"/>
                  <a:gd name="T35" fmla="*/ 0 h 209"/>
                  <a:gd name="T36" fmla="*/ 0 w 139"/>
                  <a:gd name="T37" fmla="*/ 0 h 209"/>
                  <a:gd name="T38" fmla="*/ 0 w 139"/>
                  <a:gd name="T39" fmla="*/ 0 h 209"/>
                  <a:gd name="T40" fmla="*/ 0 w 139"/>
                  <a:gd name="T41" fmla="*/ 0 h 209"/>
                  <a:gd name="T42" fmla="*/ 0 w 139"/>
                  <a:gd name="T43" fmla="*/ 0 h 209"/>
                  <a:gd name="T44" fmla="*/ 0 w 139"/>
                  <a:gd name="T45" fmla="*/ 0 h 209"/>
                  <a:gd name="T46" fmla="*/ 0 w 139"/>
                  <a:gd name="T47" fmla="*/ 0 h 209"/>
                  <a:gd name="T48" fmla="*/ 0 w 139"/>
                  <a:gd name="T49" fmla="*/ 0 h 20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9"/>
                  <a:gd name="T76" fmla="*/ 0 h 209"/>
                  <a:gd name="T77" fmla="*/ 139 w 139"/>
                  <a:gd name="T78" fmla="*/ 209 h 20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9" h="209">
                    <a:moveTo>
                      <a:pt x="139" y="0"/>
                    </a:moveTo>
                    <a:lnTo>
                      <a:pt x="120" y="26"/>
                    </a:lnTo>
                    <a:lnTo>
                      <a:pt x="104" y="53"/>
                    </a:lnTo>
                    <a:lnTo>
                      <a:pt x="88" y="79"/>
                    </a:lnTo>
                    <a:lnTo>
                      <a:pt x="73" y="107"/>
                    </a:lnTo>
                    <a:lnTo>
                      <a:pt x="55" y="133"/>
                    </a:lnTo>
                    <a:lnTo>
                      <a:pt x="39" y="160"/>
                    </a:lnTo>
                    <a:lnTo>
                      <a:pt x="20" y="185"/>
                    </a:lnTo>
                    <a:lnTo>
                      <a:pt x="0" y="209"/>
                    </a:lnTo>
                    <a:lnTo>
                      <a:pt x="1" y="175"/>
                    </a:lnTo>
                    <a:lnTo>
                      <a:pt x="8" y="144"/>
                    </a:lnTo>
                    <a:lnTo>
                      <a:pt x="16" y="115"/>
                    </a:lnTo>
                    <a:lnTo>
                      <a:pt x="29" y="88"/>
                    </a:lnTo>
                    <a:lnTo>
                      <a:pt x="42" y="62"/>
                    </a:lnTo>
                    <a:lnTo>
                      <a:pt x="57" y="40"/>
                    </a:lnTo>
                    <a:lnTo>
                      <a:pt x="73" y="18"/>
                    </a:lnTo>
                    <a:lnTo>
                      <a:pt x="89" y="0"/>
                    </a:lnTo>
                    <a:lnTo>
                      <a:pt x="92" y="2"/>
                    </a:lnTo>
                    <a:lnTo>
                      <a:pt x="98" y="3"/>
                    </a:lnTo>
                    <a:lnTo>
                      <a:pt x="104" y="3"/>
                    </a:lnTo>
                    <a:lnTo>
                      <a:pt x="111" y="3"/>
                    </a:lnTo>
                    <a:lnTo>
                      <a:pt x="117" y="1"/>
                    </a:lnTo>
                    <a:lnTo>
                      <a:pt x="124" y="1"/>
                    </a:lnTo>
                    <a:lnTo>
                      <a:pt x="131" y="0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5" name="Freeform 94"/>
              <p:cNvSpPr>
                <a:spLocks/>
              </p:cNvSpPr>
              <p:nvPr/>
            </p:nvSpPr>
            <p:spPr bwMode="auto">
              <a:xfrm>
                <a:off x="4055" y="2964"/>
                <a:ext cx="35" cy="64"/>
              </a:xfrm>
              <a:custGeom>
                <a:avLst/>
                <a:gdLst>
                  <a:gd name="T0" fmla="*/ 0 w 140"/>
                  <a:gd name="T1" fmla="*/ 0 h 258"/>
                  <a:gd name="T2" fmla="*/ 0 w 140"/>
                  <a:gd name="T3" fmla="*/ 0 h 258"/>
                  <a:gd name="T4" fmla="*/ 0 w 140"/>
                  <a:gd name="T5" fmla="*/ 0 h 258"/>
                  <a:gd name="T6" fmla="*/ 0 w 140"/>
                  <a:gd name="T7" fmla="*/ 0 h 258"/>
                  <a:gd name="T8" fmla="*/ 0 w 140"/>
                  <a:gd name="T9" fmla="*/ 0 h 258"/>
                  <a:gd name="T10" fmla="*/ 0 w 140"/>
                  <a:gd name="T11" fmla="*/ 0 h 258"/>
                  <a:gd name="T12" fmla="*/ 0 w 140"/>
                  <a:gd name="T13" fmla="*/ 0 h 258"/>
                  <a:gd name="T14" fmla="*/ 0 w 140"/>
                  <a:gd name="T15" fmla="*/ 0 h 258"/>
                  <a:gd name="T16" fmla="*/ 0 w 140"/>
                  <a:gd name="T17" fmla="*/ 0 h 258"/>
                  <a:gd name="T18" fmla="*/ 0 w 140"/>
                  <a:gd name="T19" fmla="*/ 0 h 258"/>
                  <a:gd name="T20" fmla="*/ 0 w 140"/>
                  <a:gd name="T21" fmla="*/ 0 h 2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0"/>
                  <a:gd name="T34" fmla="*/ 0 h 258"/>
                  <a:gd name="T35" fmla="*/ 140 w 140"/>
                  <a:gd name="T36" fmla="*/ 258 h 25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0" h="258">
                    <a:moveTo>
                      <a:pt x="30" y="258"/>
                    </a:moveTo>
                    <a:lnTo>
                      <a:pt x="0" y="239"/>
                    </a:lnTo>
                    <a:lnTo>
                      <a:pt x="140" y="0"/>
                    </a:lnTo>
                    <a:lnTo>
                      <a:pt x="139" y="35"/>
                    </a:lnTo>
                    <a:lnTo>
                      <a:pt x="131" y="70"/>
                    </a:lnTo>
                    <a:lnTo>
                      <a:pt x="118" y="102"/>
                    </a:lnTo>
                    <a:lnTo>
                      <a:pt x="103" y="136"/>
                    </a:lnTo>
                    <a:lnTo>
                      <a:pt x="84" y="166"/>
                    </a:lnTo>
                    <a:lnTo>
                      <a:pt x="65" y="198"/>
                    </a:lnTo>
                    <a:lnTo>
                      <a:pt x="46" y="228"/>
                    </a:lnTo>
                    <a:lnTo>
                      <a:pt x="30" y="258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6" name="Freeform 95"/>
              <p:cNvSpPr>
                <a:spLocks/>
              </p:cNvSpPr>
              <p:nvPr/>
            </p:nvSpPr>
            <p:spPr bwMode="auto">
              <a:xfrm>
                <a:off x="4239" y="2964"/>
                <a:ext cx="36" cy="52"/>
              </a:xfrm>
              <a:custGeom>
                <a:avLst/>
                <a:gdLst>
                  <a:gd name="T0" fmla="*/ 0 w 143"/>
                  <a:gd name="T1" fmla="*/ 0 h 208"/>
                  <a:gd name="T2" fmla="*/ 0 w 143"/>
                  <a:gd name="T3" fmla="*/ 0 h 208"/>
                  <a:gd name="T4" fmla="*/ 0 w 143"/>
                  <a:gd name="T5" fmla="*/ 0 h 208"/>
                  <a:gd name="T6" fmla="*/ 0 w 143"/>
                  <a:gd name="T7" fmla="*/ 0 h 208"/>
                  <a:gd name="T8" fmla="*/ 0 w 143"/>
                  <a:gd name="T9" fmla="*/ 0 h 208"/>
                  <a:gd name="T10" fmla="*/ 0 w 143"/>
                  <a:gd name="T11" fmla="*/ 0 h 208"/>
                  <a:gd name="T12" fmla="*/ 0 w 143"/>
                  <a:gd name="T13" fmla="*/ 0 h 208"/>
                  <a:gd name="T14" fmla="*/ 0 w 143"/>
                  <a:gd name="T15" fmla="*/ 0 h 208"/>
                  <a:gd name="T16" fmla="*/ 0 w 143"/>
                  <a:gd name="T17" fmla="*/ 0 h 208"/>
                  <a:gd name="T18" fmla="*/ 0 w 143"/>
                  <a:gd name="T19" fmla="*/ 0 h 208"/>
                  <a:gd name="T20" fmla="*/ 0 w 143"/>
                  <a:gd name="T21" fmla="*/ 0 h 208"/>
                  <a:gd name="T22" fmla="*/ 0 w 143"/>
                  <a:gd name="T23" fmla="*/ 0 h 208"/>
                  <a:gd name="T24" fmla="*/ 0 w 143"/>
                  <a:gd name="T25" fmla="*/ 0 h 208"/>
                  <a:gd name="T26" fmla="*/ 0 w 143"/>
                  <a:gd name="T27" fmla="*/ 0 h 208"/>
                  <a:gd name="T28" fmla="*/ 0 w 143"/>
                  <a:gd name="T29" fmla="*/ 0 h 208"/>
                  <a:gd name="T30" fmla="*/ 0 w 143"/>
                  <a:gd name="T31" fmla="*/ 0 h 208"/>
                  <a:gd name="T32" fmla="*/ 0 w 143"/>
                  <a:gd name="T33" fmla="*/ 0 h 208"/>
                  <a:gd name="T34" fmla="*/ 0 w 143"/>
                  <a:gd name="T35" fmla="*/ 0 h 2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3"/>
                  <a:gd name="T55" fmla="*/ 0 h 208"/>
                  <a:gd name="T56" fmla="*/ 143 w 143"/>
                  <a:gd name="T57" fmla="*/ 208 h 20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3" h="208">
                    <a:moveTo>
                      <a:pt x="58" y="208"/>
                    </a:moveTo>
                    <a:lnTo>
                      <a:pt x="49" y="201"/>
                    </a:lnTo>
                    <a:lnTo>
                      <a:pt x="37" y="195"/>
                    </a:lnTo>
                    <a:lnTo>
                      <a:pt x="25" y="190"/>
                    </a:lnTo>
                    <a:lnTo>
                      <a:pt x="14" y="186"/>
                    </a:lnTo>
                    <a:lnTo>
                      <a:pt x="4" y="178"/>
                    </a:lnTo>
                    <a:lnTo>
                      <a:pt x="0" y="172"/>
                    </a:lnTo>
                    <a:lnTo>
                      <a:pt x="1" y="161"/>
                    </a:lnTo>
                    <a:lnTo>
                      <a:pt x="8" y="149"/>
                    </a:lnTo>
                    <a:lnTo>
                      <a:pt x="107" y="0"/>
                    </a:lnTo>
                    <a:lnTo>
                      <a:pt x="133" y="22"/>
                    </a:lnTo>
                    <a:lnTo>
                      <a:pt x="143" y="47"/>
                    </a:lnTo>
                    <a:lnTo>
                      <a:pt x="137" y="73"/>
                    </a:lnTo>
                    <a:lnTo>
                      <a:pt x="123" y="100"/>
                    </a:lnTo>
                    <a:lnTo>
                      <a:pt x="103" y="126"/>
                    </a:lnTo>
                    <a:lnTo>
                      <a:pt x="83" y="154"/>
                    </a:lnTo>
                    <a:lnTo>
                      <a:pt x="66" y="181"/>
                    </a:lnTo>
                    <a:lnTo>
                      <a:pt x="58" y="208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7" name="Freeform 96"/>
              <p:cNvSpPr>
                <a:spLocks/>
              </p:cNvSpPr>
              <p:nvPr/>
            </p:nvSpPr>
            <p:spPr bwMode="auto">
              <a:xfrm>
                <a:off x="4264" y="2983"/>
                <a:ext cx="37" cy="45"/>
              </a:xfrm>
              <a:custGeom>
                <a:avLst/>
                <a:gdLst>
                  <a:gd name="T0" fmla="*/ 0 w 150"/>
                  <a:gd name="T1" fmla="*/ 0 h 179"/>
                  <a:gd name="T2" fmla="*/ 0 w 150"/>
                  <a:gd name="T3" fmla="*/ 0 h 179"/>
                  <a:gd name="T4" fmla="*/ 0 w 150"/>
                  <a:gd name="T5" fmla="*/ 0 h 179"/>
                  <a:gd name="T6" fmla="*/ 0 w 150"/>
                  <a:gd name="T7" fmla="*/ 0 h 179"/>
                  <a:gd name="T8" fmla="*/ 0 w 150"/>
                  <a:gd name="T9" fmla="*/ 0 h 179"/>
                  <a:gd name="T10" fmla="*/ 0 w 150"/>
                  <a:gd name="T11" fmla="*/ 0 h 179"/>
                  <a:gd name="T12" fmla="*/ 0 w 150"/>
                  <a:gd name="T13" fmla="*/ 0 h 179"/>
                  <a:gd name="T14" fmla="*/ 0 w 150"/>
                  <a:gd name="T15" fmla="*/ 0 h 179"/>
                  <a:gd name="T16" fmla="*/ 0 w 150"/>
                  <a:gd name="T17" fmla="*/ 0 h 179"/>
                  <a:gd name="T18" fmla="*/ 0 w 150"/>
                  <a:gd name="T19" fmla="*/ 0 h 179"/>
                  <a:gd name="T20" fmla="*/ 0 w 150"/>
                  <a:gd name="T21" fmla="*/ 0 h 179"/>
                  <a:gd name="T22" fmla="*/ 0 w 150"/>
                  <a:gd name="T23" fmla="*/ 0 h 17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0"/>
                  <a:gd name="T37" fmla="*/ 0 h 179"/>
                  <a:gd name="T38" fmla="*/ 150 w 150"/>
                  <a:gd name="T39" fmla="*/ 179 h 17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0" h="179">
                    <a:moveTo>
                      <a:pt x="150" y="50"/>
                    </a:moveTo>
                    <a:lnTo>
                      <a:pt x="60" y="179"/>
                    </a:lnTo>
                    <a:lnTo>
                      <a:pt x="0" y="160"/>
                    </a:lnTo>
                    <a:lnTo>
                      <a:pt x="81" y="0"/>
                    </a:lnTo>
                    <a:lnTo>
                      <a:pt x="87" y="4"/>
                    </a:lnTo>
                    <a:lnTo>
                      <a:pt x="96" y="7"/>
                    </a:lnTo>
                    <a:lnTo>
                      <a:pt x="106" y="11"/>
                    </a:lnTo>
                    <a:lnTo>
                      <a:pt x="115" y="17"/>
                    </a:lnTo>
                    <a:lnTo>
                      <a:pt x="124" y="22"/>
                    </a:lnTo>
                    <a:lnTo>
                      <a:pt x="133" y="30"/>
                    </a:lnTo>
                    <a:lnTo>
                      <a:pt x="141" y="39"/>
                    </a:lnTo>
                    <a:lnTo>
                      <a:pt x="150" y="50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8" name="Freeform 97"/>
              <p:cNvSpPr>
                <a:spLocks/>
              </p:cNvSpPr>
              <p:nvPr/>
            </p:nvSpPr>
            <p:spPr bwMode="auto">
              <a:xfrm>
                <a:off x="4072" y="2996"/>
                <a:ext cx="32" cy="52"/>
              </a:xfrm>
              <a:custGeom>
                <a:avLst/>
                <a:gdLst>
                  <a:gd name="T0" fmla="*/ 0 w 124"/>
                  <a:gd name="T1" fmla="*/ 0 h 210"/>
                  <a:gd name="T2" fmla="*/ 0 w 124"/>
                  <a:gd name="T3" fmla="*/ 0 h 210"/>
                  <a:gd name="T4" fmla="*/ 0 w 124"/>
                  <a:gd name="T5" fmla="*/ 0 h 210"/>
                  <a:gd name="T6" fmla="*/ 0 w 124"/>
                  <a:gd name="T7" fmla="*/ 0 h 210"/>
                  <a:gd name="T8" fmla="*/ 0 w 124"/>
                  <a:gd name="T9" fmla="*/ 0 h 210"/>
                  <a:gd name="T10" fmla="*/ 0 w 124"/>
                  <a:gd name="T11" fmla="*/ 0 h 210"/>
                  <a:gd name="T12" fmla="*/ 0 w 124"/>
                  <a:gd name="T13" fmla="*/ 0 h 210"/>
                  <a:gd name="T14" fmla="*/ 0 w 124"/>
                  <a:gd name="T15" fmla="*/ 0 h 210"/>
                  <a:gd name="T16" fmla="*/ 0 w 124"/>
                  <a:gd name="T17" fmla="*/ 0 h 210"/>
                  <a:gd name="T18" fmla="*/ 0 w 124"/>
                  <a:gd name="T19" fmla="*/ 0 h 210"/>
                  <a:gd name="T20" fmla="*/ 0 w 124"/>
                  <a:gd name="T21" fmla="*/ 0 h 210"/>
                  <a:gd name="T22" fmla="*/ 0 w 124"/>
                  <a:gd name="T23" fmla="*/ 0 h 210"/>
                  <a:gd name="T24" fmla="*/ 0 w 124"/>
                  <a:gd name="T25" fmla="*/ 0 h 210"/>
                  <a:gd name="T26" fmla="*/ 0 w 124"/>
                  <a:gd name="T27" fmla="*/ 0 h 210"/>
                  <a:gd name="T28" fmla="*/ 0 w 124"/>
                  <a:gd name="T29" fmla="*/ 0 h 2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4"/>
                  <a:gd name="T46" fmla="*/ 0 h 210"/>
                  <a:gd name="T47" fmla="*/ 124 w 124"/>
                  <a:gd name="T48" fmla="*/ 210 h 2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4" h="210">
                    <a:moveTo>
                      <a:pt x="119" y="70"/>
                    </a:moveTo>
                    <a:lnTo>
                      <a:pt x="39" y="210"/>
                    </a:lnTo>
                    <a:lnTo>
                      <a:pt x="29" y="201"/>
                    </a:lnTo>
                    <a:lnTo>
                      <a:pt x="19" y="193"/>
                    </a:lnTo>
                    <a:lnTo>
                      <a:pt x="7" y="186"/>
                    </a:lnTo>
                    <a:lnTo>
                      <a:pt x="0" y="179"/>
                    </a:lnTo>
                    <a:lnTo>
                      <a:pt x="79" y="0"/>
                    </a:lnTo>
                    <a:lnTo>
                      <a:pt x="89" y="1"/>
                    </a:lnTo>
                    <a:lnTo>
                      <a:pt x="99" y="7"/>
                    </a:lnTo>
                    <a:lnTo>
                      <a:pt x="108" y="13"/>
                    </a:lnTo>
                    <a:lnTo>
                      <a:pt x="117" y="23"/>
                    </a:lnTo>
                    <a:lnTo>
                      <a:pt x="121" y="33"/>
                    </a:lnTo>
                    <a:lnTo>
                      <a:pt x="124" y="46"/>
                    </a:lnTo>
                    <a:lnTo>
                      <a:pt x="123" y="58"/>
                    </a:lnTo>
                    <a:lnTo>
                      <a:pt x="119" y="70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9" name="Freeform 98"/>
              <p:cNvSpPr>
                <a:spLocks/>
              </p:cNvSpPr>
              <p:nvPr/>
            </p:nvSpPr>
            <p:spPr bwMode="auto">
              <a:xfrm>
                <a:off x="4291" y="3003"/>
                <a:ext cx="24" cy="35"/>
              </a:xfrm>
              <a:custGeom>
                <a:avLst/>
                <a:gdLst>
                  <a:gd name="T0" fmla="*/ 0 w 93"/>
                  <a:gd name="T1" fmla="*/ 0 h 139"/>
                  <a:gd name="T2" fmla="*/ 0 w 93"/>
                  <a:gd name="T3" fmla="*/ 0 h 139"/>
                  <a:gd name="T4" fmla="*/ 0 w 93"/>
                  <a:gd name="T5" fmla="*/ 0 h 139"/>
                  <a:gd name="T6" fmla="*/ 0 w 93"/>
                  <a:gd name="T7" fmla="*/ 0 h 139"/>
                  <a:gd name="T8" fmla="*/ 0 w 93"/>
                  <a:gd name="T9" fmla="*/ 0 h 139"/>
                  <a:gd name="T10" fmla="*/ 0 w 93"/>
                  <a:gd name="T11" fmla="*/ 0 h 139"/>
                  <a:gd name="T12" fmla="*/ 0 w 93"/>
                  <a:gd name="T13" fmla="*/ 0 h 139"/>
                  <a:gd name="T14" fmla="*/ 0 w 93"/>
                  <a:gd name="T15" fmla="*/ 0 h 139"/>
                  <a:gd name="T16" fmla="*/ 0 w 93"/>
                  <a:gd name="T17" fmla="*/ 0 h 139"/>
                  <a:gd name="T18" fmla="*/ 0 w 93"/>
                  <a:gd name="T19" fmla="*/ 0 h 139"/>
                  <a:gd name="T20" fmla="*/ 0 w 93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9"/>
                  <a:gd name="T35" fmla="*/ 93 w 93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9">
                    <a:moveTo>
                      <a:pt x="80" y="139"/>
                    </a:moveTo>
                    <a:lnTo>
                      <a:pt x="0" y="130"/>
                    </a:lnTo>
                    <a:lnTo>
                      <a:pt x="60" y="0"/>
                    </a:lnTo>
                    <a:lnTo>
                      <a:pt x="69" y="14"/>
                    </a:lnTo>
                    <a:lnTo>
                      <a:pt x="79" y="31"/>
                    </a:lnTo>
                    <a:lnTo>
                      <a:pt x="86" y="47"/>
                    </a:lnTo>
                    <a:lnTo>
                      <a:pt x="92" y="66"/>
                    </a:lnTo>
                    <a:lnTo>
                      <a:pt x="93" y="83"/>
                    </a:lnTo>
                    <a:lnTo>
                      <a:pt x="92" y="101"/>
                    </a:lnTo>
                    <a:lnTo>
                      <a:pt x="88" y="120"/>
                    </a:lnTo>
                    <a:lnTo>
                      <a:pt x="80" y="139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0" name="Freeform 99"/>
              <p:cNvSpPr>
                <a:spLocks/>
              </p:cNvSpPr>
              <p:nvPr/>
            </p:nvSpPr>
            <p:spPr bwMode="auto">
              <a:xfrm>
                <a:off x="4093" y="3018"/>
                <a:ext cx="29" cy="42"/>
              </a:xfrm>
              <a:custGeom>
                <a:avLst/>
                <a:gdLst>
                  <a:gd name="T0" fmla="*/ 0 w 115"/>
                  <a:gd name="T1" fmla="*/ 0 h 169"/>
                  <a:gd name="T2" fmla="*/ 0 w 115"/>
                  <a:gd name="T3" fmla="*/ 0 h 169"/>
                  <a:gd name="T4" fmla="*/ 0 w 115"/>
                  <a:gd name="T5" fmla="*/ 0 h 169"/>
                  <a:gd name="T6" fmla="*/ 0 w 115"/>
                  <a:gd name="T7" fmla="*/ 0 h 169"/>
                  <a:gd name="T8" fmla="*/ 0 w 115"/>
                  <a:gd name="T9" fmla="*/ 0 h 169"/>
                  <a:gd name="T10" fmla="*/ 0 w 115"/>
                  <a:gd name="T11" fmla="*/ 0 h 169"/>
                  <a:gd name="T12" fmla="*/ 0 w 115"/>
                  <a:gd name="T13" fmla="*/ 0 h 169"/>
                  <a:gd name="T14" fmla="*/ 0 w 115"/>
                  <a:gd name="T15" fmla="*/ 0 h 169"/>
                  <a:gd name="T16" fmla="*/ 0 w 115"/>
                  <a:gd name="T17" fmla="*/ 0 h 169"/>
                  <a:gd name="T18" fmla="*/ 0 w 115"/>
                  <a:gd name="T19" fmla="*/ 0 h 169"/>
                  <a:gd name="T20" fmla="*/ 0 w 115"/>
                  <a:gd name="T21" fmla="*/ 0 h 169"/>
                  <a:gd name="T22" fmla="*/ 0 w 115"/>
                  <a:gd name="T23" fmla="*/ 0 h 169"/>
                  <a:gd name="T24" fmla="*/ 0 w 115"/>
                  <a:gd name="T25" fmla="*/ 0 h 169"/>
                  <a:gd name="T26" fmla="*/ 0 w 115"/>
                  <a:gd name="T27" fmla="*/ 0 h 169"/>
                  <a:gd name="T28" fmla="*/ 0 w 115"/>
                  <a:gd name="T29" fmla="*/ 0 h 169"/>
                  <a:gd name="T30" fmla="*/ 0 w 115"/>
                  <a:gd name="T31" fmla="*/ 0 h 169"/>
                  <a:gd name="T32" fmla="*/ 0 w 115"/>
                  <a:gd name="T33" fmla="*/ 0 h 169"/>
                  <a:gd name="T34" fmla="*/ 0 w 115"/>
                  <a:gd name="T35" fmla="*/ 0 h 16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5"/>
                  <a:gd name="T55" fmla="*/ 0 h 169"/>
                  <a:gd name="T56" fmla="*/ 115 w 115"/>
                  <a:gd name="T57" fmla="*/ 169 h 16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5" h="169">
                    <a:moveTo>
                      <a:pt x="55" y="169"/>
                    </a:moveTo>
                    <a:lnTo>
                      <a:pt x="42" y="167"/>
                    </a:lnTo>
                    <a:lnTo>
                      <a:pt x="30" y="164"/>
                    </a:lnTo>
                    <a:lnTo>
                      <a:pt x="17" y="156"/>
                    </a:lnTo>
                    <a:lnTo>
                      <a:pt x="9" y="149"/>
                    </a:lnTo>
                    <a:lnTo>
                      <a:pt x="2" y="138"/>
                    </a:lnTo>
                    <a:lnTo>
                      <a:pt x="0" y="127"/>
                    </a:lnTo>
                    <a:lnTo>
                      <a:pt x="4" y="113"/>
                    </a:lnTo>
                    <a:lnTo>
                      <a:pt x="15" y="100"/>
                    </a:lnTo>
                    <a:lnTo>
                      <a:pt x="76" y="0"/>
                    </a:lnTo>
                    <a:lnTo>
                      <a:pt x="103" y="19"/>
                    </a:lnTo>
                    <a:lnTo>
                      <a:pt x="115" y="40"/>
                    </a:lnTo>
                    <a:lnTo>
                      <a:pt x="114" y="62"/>
                    </a:lnTo>
                    <a:lnTo>
                      <a:pt x="106" y="85"/>
                    </a:lnTo>
                    <a:lnTo>
                      <a:pt x="91" y="106"/>
                    </a:lnTo>
                    <a:lnTo>
                      <a:pt x="76" y="128"/>
                    </a:lnTo>
                    <a:lnTo>
                      <a:pt x="62" y="149"/>
                    </a:lnTo>
                    <a:lnTo>
                      <a:pt x="55" y="169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1" name="Freeform 100"/>
              <p:cNvSpPr>
                <a:spLocks/>
              </p:cNvSpPr>
              <p:nvPr/>
            </p:nvSpPr>
            <p:spPr bwMode="auto">
              <a:xfrm>
                <a:off x="4120" y="3041"/>
                <a:ext cx="20" cy="27"/>
              </a:xfrm>
              <a:custGeom>
                <a:avLst/>
                <a:gdLst>
                  <a:gd name="T0" fmla="*/ 0 w 82"/>
                  <a:gd name="T1" fmla="*/ 0 h 110"/>
                  <a:gd name="T2" fmla="*/ 0 w 82"/>
                  <a:gd name="T3" fmla="*/ 0 h 110"/>
                  <a:gd name="T4" fmla="*/ 0 w 82"/>
                  <a:gd name="T5" fmla="*/ 0 h 110"/>
                  <a:gd name="T6" fmla="*/ 0 w 82"/>
                  <a:gd name="T7" fmla="*/ 0 h 110"/>
                  <a:gd name="T8" fmla="*/ 0 w 82"/>
                  <a:gd name="T9" fmla="*/ 0 h 110"/>
                  <a:gd name="T10" fmla="*/ 0 w 82"/>
                  <a:gd name="T11" fmla="*/ 0 h 110"/>
                  <a:gd name="T12" fmla="*/ 0 w 82"/>
                  <a:gd name="T13" fmla="*/ 0 h 110"/>
                  <a:gd name="T14" fmla="*/ 0 w 82"/>
                  <a:gd name="T15" fmla="*/ 0 h 110"/>
                  <a:gd name="T16" fmla="*/ 0 w 82"/>
                  <a:gd name="T17" fmla="*/ 0 h 110"/>
                  <a:gd name="T18" fmla="*/ 0 w 82"/>
                  <a:gd name="T19" fmla="*/ 0 h 110"/>
                  <a:gd name="T20" fmla="*/ 0 w 82"/>
                  <a:gd name="T21" fmla="*/ 0 h 1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2"/>
                  <a:gd name="T34" fmla="*/ 0 h 110"/>
                  <a:gd name="T35" fmla="*/ 82 w 82"/>
                  <a:gd name="T36" fmla="*/ 110 h 1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2" h="110">
                    <a:moveTo>
                      <a:pt x="70" y="110"/>
                    </a:moveTo>
                    <a:lnTo>
                      <a:pt x="0" y="100"/>
                    </a:lnTo>
                    <a:lnTo>
                      <a:pt x="40" y="0"/>
                    </a:lnTo>
                    <a:lnTo>
                      <a:pt x="50" y="11"/>
                    </a:lnTo>
                    <a:lnTo>
                      <a:pt x="61" y="24"/>
                    </a:lnTo>
                    <a:lnTo>
                      <a:pt x="70" y="37"/>
                    </a:lnTo>
                    <a:lnTo>
                      <a:pt x="77" y="51"/>
                    </a:lnTo>
                    <a:lnTo>
                      <a:pt x="81" y="64"/>
                    </a:lnTo>
                    <a:lnTo>
                      <a:pt x="82" y="79"/>
                    </a:lnTo>
                    <a:lnTo>
                      <a:pt x="77" y="93"/>
                    </a:lnTo>
                    <a:lnTo>
                      <a:pt x="70" y="110"/>
                    </a:lnTo>
                    <a:close/>
                  </a:path>
                </a:pathLst>
              </a:custGeom>
              <a:solidFill>
                <a:srgbClr val="B24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2" name="Freeform 101"/>
              <p:cNvSpPr>
                <a:spLocks/>
              </p:cNvSpPr>
              <p:nvPr/>
            </p:nvSpPr>
            <p:spPr bwMode="auto">
              <a:xfrm>
                <a:off x="4142" y="1886"/>
                <a:ext cx="15" cy="8"/>
              </a:xfrm>
              <a:custGeom>
                <a:avLst/>
                <a:gdLst>
                  <a:gd name="T0" fmla="*/ 0 w 60"/>
                  <a:gd name="T1" fmla="*/ 0 h 34"/>
                  <a:gd name="T2" fmla="*/ 0 w 60"/>
                  <a:gd name="T3" fmla="*/ 0 h 34"/>
                  <a:gd name="T4" fmla="*/ 0 w 60"/>
                  <a:gd name="T5" fmla="*/ 0 h 34"/>
                  <a:gd name="T6" fmla="*/ 0 w 60"/>
                  <a:gd name="T7" fmla="*/ 0 h 34"/>
                  <a:gd name="T8" fmla="*/ 0 w 60"/>
                  <a:gd name="T9" fmla="*/ 0 h 34"/>
                  <a:gd name="T10" fmla="*/ 0 w 60"/>
                  <a:gd name="T11" fmla="*/ 0 h 34"/>
                  <a:gd name="T12" fmla="*/ 0 w 60"/>
                  <a:gd name="T13" fmla="*/ 0 h 34"/>
                  <a:gd name="T14" fmla="*/ 0 w 60"/>
                  <a:gd name="T15" fmla="*/ 0 h 34"/>
                  <a:gd name="T16" fmla="*/ 0 w 60"/>
                  <a:gd name="T17" fmla="*/ 0 h 34"/>
                  <a:gd name="T18" fmla="*/ 0 w 60"/>
                  <a:gd name="T19" fmla="*/ 0 h 34"/>
                  <a:gd name="T20" fmla="*/ 0 w 60"/>
                  <a:gd name="T21" fmla="*/ 0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0"/>
                  <a:gd name="T34" fmla="*/ 0 h 34"/>
                  <a:gd name="T35" fmla="*/ 60 w 60"/>
                  <a:gd name="T36" fmla="*/ 34 h 3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0" h="34">
                    <a:moveTo>
                      <a:pt x="60" y="30"/>
                    </a:moveTo>
                    <a:lnTo>
                      <a:pt x="60" y="33"/>
                    </a:lnTo>
                    <a:lnTo>
                      <a:pt x="56" y="34"/>
                    </a:lnTo>
                    <a:lnTo>
                      <a:pt x="47" y="34"/>
                    </a:lnTo>
                    <a:lnTo>
                      <a:pt x="37" y="34"/>
                    </a:lnTo>
                    <a:lnTo>
                      <a:pt x="25" y="32"/>
                    </a:lnTo>
                    <a:lnTo>
                      <a:pt x="14" y="32"/>
                    </a:lnTo>
                    <a:lnTo>
                      <a:pt x="6" y="30"/>
                    </a:lnTo>
                    <a:lnTo>
                      <a:pt x="0" y="30"/>
                    </a:lnTo>
                    <a:lnTo>
                      <a:pt x="30" y="0"/>
                    </a:lnTo>
                    <a:lnTo>
                      <a:pt x="60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3" name="Freeform 102"/>
              <p:cNvSpPr>
                <a:spLocks/>
              </p:cNvSpPr>
              <p:nvPr/>
            </p:nvSpPr>
            <p:spPr bwMode="auto">
              <a:xfrm>
                <a:off x="4035" y="1558"/>
                <a:ext cx="75" cy="79"/>
              </a:xfrm>
              <a:custGeom>
                <a:avLst/>
                <a:gdLst>
                  <a:gd name="T0" fmla="*/ 0 w 298"/>
                  <a:gd name="T1" fmla="*/ 0 h 319"/>
                  <a:gd name="T2" fmla="*/ 0 w 298"/>
                  <a:gd name="T3" fmla="*/ 0 h 319"/>
                  <a:gd name="T4" fmla="*/ 0 w 298"/>
                  <a:gd name="T5" fmla="*/ 0 h 319"/>
                  <a:gd name="T6" fmla="*/ 0 w 298"/>
                  <a:gd name="T7" fmla="*/ 0 h 319"/>
                  <a:gd name="T8" fmla="*/ 0 w 298"/>
                  <a:gd name="T9" fmla="*/ 0 h 319"/>
                  <a:gd name="T10" fmla="*/ 0 w 298"/>
                  <a:gd name="T11" fmla="*/ 0 h 319"/>
                  <a:gd name="T12" fmla="*/ 0 w 298"/>
                  <a:gd name="T13" fmla="*/ 0 h 319"/>
                  <a:gd name="T14" fmla="*/ 0 w 298"/>
                  <a:gd name="T15" fmla="*/ 0 h 319"/>
                  <a:gd name="T16" fmla="*/ 0 w 298"/>
                  <a:gd name="T17" fmla="*/ 0 h 319"/>
                  <a:gd name="T18" fmla="*/ 0 w 298"/>
                  <a:gd name="T19" fmla="*/ 0 h 319"/>
                  <a:gd name="T20" fmla="*/ 0 w 298"/>
                  <a:gd name="T21" fmla="*/ 0 h 319"/>
                  <a:gd name="T22" fmla="*/ 0 w 298"/>
                  <a:gd name="T23" fmla="*/ 0 h 319"/>
                  <a:gd name="T24" fmla="*/ 0 w 298"/>
                  <a:gd name="T25" fmla="*/ 0 h 319"/>
                  <a:gd name="T26" fmla="*/ 0 w 298"/>
                  <a:gd name="T27" fmla="*/ 0 h 319"/>
                  <a:gd name="T28" fmla="*/ 0 w 298"/>
                  <a:gd name="T29" fmla="*/ 0 h 319"/>
                  <a:gd name="T30" fmla="*/ 0 w 298"/>
                  <a:gd name="T31" fmla="*/ 0 h 319"/>
                  <a:gd name="T32" fmla="*/ 0 w 298"/>
                  <a:gd name="T33" fmla="*/ 0 h 319"/>
                  <a:gd name="T34" fmla="*/ 0 w 298"/>
                  <a:gd name="T35" fmla="*/ 0 h 319"/>
                  <a:gd name="T36" fmla="*/ 0 w 298"/>
                  <a:gd name="T37" fmla="*/ 0 h 319"/>
                  <a:gd name="T38" fmla="*/ 0 w 298"/>
                  <a:gd name="T39" fmla="*/ 0 h 319"/>
                  <a:gd name="T40" fmla="*/ 0 w 298"/>
                  <a:gd name="T41" fmla="*/ 0 h 319"/>
                  <a:gd name="T42" fmla="*/ 0 w 298"/>
                  <a:gd name="T43" fmla="*/ 0 h 319"/>
                  <a:gd name="T44" fmla="*/ 0 w 298"/>
                  <a:gd name="T45" fmla="*/ 0 h 319"/>
                  <a:gd name="T46" fmla="*/ 0 w 298"/>
                  <a:gd name="T47" fmla="*/ 0 h 319"/>
                  <a:gd name="T48" fmla="*/ 0 w 298"/>
                  <a:gd name="T49" fmla="*/ 0 h 319"/>
                  <a:gd name="T50" fmla="*/ 0 w 298"/>
                  <a:gd name="T51" fmla="*/ 0 h 319"/>
                  <a:gd name="T52" fmla="*/ 0 w 298"/>
                  <a:gd name="T53" fmla="*/ 0 h 319"/>
                  <a:gd name="T54" fmla="*/ 0 w 298"/>
                  <a:gd name="T55" fmla="*/ 0 h 319"/>
                  <a:gd name="T56" fmla="*/ 0 w 298"/>
                  <a:gd name="T57" fmla="*/ 0 h 319"/>
                  <a:gd name="T58" fmla="*/ 0 w 298"/>
                  <a:gd name="T59" fmla="*/ 0 h 319"/>
                  <a:gd name="T60" fmla="*/ 0 w 298"/>
                  <a:gd name="T61" fmla="*/ 0 h 319"/>
                  <a:gd name="T62" fmla="*/ 0 w 298"/>
                  <a:gd name="T63" fmla="*/ 0 h 319"/>
                  <a:gd name="T64" fmla="*/ 0 w 298"/>
                  <a:gd name="T65" fmla="*/ 0 h 319"/>
                  <a:gd name="T66" fmla="*/ 0 w 298"/>
                  <a:gd name="T67" fmla="*/ 0 h 319"/>
                  <a:gd name="T68" fmla="*/ 0 w 298"/>
                  <a:gd name="T69" fmla="*/ 0 h 319"/>
                  <a:gd name="T70" fmla="*/ 0 w 298"/>
                  <a:gd name="T71" fmla="*/ 0 h 319"/>
                  <a:gd name="T72" fmla="*/ 0 w 298"/>
                  <a:gd name="T73" fmla="*/ 0 h 319"/>
                  <a:gd name="T74" fmla="*/ 0 w 298"/>
                  <a:gd name="T75" fmla="*/ 0 h 319"/>
                  <a:gd name="T76" fmla="*/ 0 w 298"/>
                  <a:gd name="T77" fmla="*/ 0 h 319"/>
                  <a:gd name="T78" fmla="*/ 0 w 298"/>
                  <a:gd name="T79" fmla="*/ 0 h 319"/>
                  <a:gd name="T80" fmla="*/ 0 w 298"/>
                  <a:gd name="T81" fmla="*/ 0 h 319"/>
                  <a:gd name="T82" fmla="*/ 0 w 298"/>
                  <a:gd name="T83" fmla="*/ 0 h 319"/>
                  <a:gd name="T84" fmla="*/ 0 w 298"/>
                  <a:gd name="T85" fmla="*/ 0 h 319"/>
                  <a:gd name="T86" fmla="*/ 0 w 298"/>
                  <a:gd name="T87" fmla="*/ 0 h 319"/>
                  <a:gd name="T88" fmla="*/ 0 w 298"/>
                  <a:gd name="T89" fmla="*/ 0 h 319"/>
                  <a:gd name="T90" fmla="*/ 0 w 298"/>
                  <a:gd name="T91" fmla="*/ 0 h 319"/>
                  <a:gd name="T92" fmla="*/ 0 w 298"/>
                  <a:gd name="T93" fmla="*/ 0 h 319"/>
                  <a:gd name="T94" fmla="*/ 0 w 298"/>
                  <a:gd name="T95" fmla="*/ 0 h 319"/>
                  <a:gd name="T96" fmla="*/ 0 w 298"/>
                  <a:gd name="T97" fmla="*/ 0 h 319"/>
                  <a:gd name="T98" fmla="*/ 0 w 298"/>
                  <a:gd name="T99" fmla="*/ 0 h 319"/>
                  <a:gd name="T100" fmla="*/ 0 w 298"/>
                  <a:gd name="T101" fmla="*/ 0 h 319"/>
                  <a:gd name="T102" fmla="*/ 0 w 298"/>
                  <a:gd name="T103" fmla="*/ 0 h 319"/>
                  <a:gd name="T104" fmla="*/ 0 w 298"/>
                  <a:gd name="T105" fmla="*/ 0 h 319"/>
                  <a:gd name="T106" fmla="*/ 0 w 298"/>
                  <a:gd name="T107" fmla="*/ 0 h 319"/>
                  <a:gd name="T108" fmla="*/ 0 w 298"/>
                  <a:gd name="T109" fmla="*/ 0 h 319"/>
                  <a:gd name="T110" fmla="*/ 0 w 298"/>
                  <a:gd name="T111" fmla="*/ 0 h 319"/>
                  <a:gd name="T112" fmla="*/ 0 w 298"/>
                  <a:gd name="T113" fmla="*/ 0 h 319"/>
                  <a:gd name="T114" fmla="*/ 0 w 298"/>
                  <a:gd name="T115" fmla="*/ 0 h 319"/>
                  <a:gd name="T116" fmla="*/ 0 w 298"/>
                  <a:gd name="T117" fmla="*/ 0 h 319"/>
                  <a:gd name="T118" fmla="*/ 0 w 298"/>
                  <a:gd name="T119" fmla="*/ 0 h 319"/>
                  <a:gd name="T120" fmla="*/ 0 w 298"/>
                  <a:gd name="T121" fmla="*/ 0 h 319"/>
                  <a:gd name="T122" fmla="*/ 0 w 298"/>
                  <a:gd name="T123" fmla="*/ 0 h 31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98"/>
                  <a:gd name="T187" fmla="*/ 0 h 319"/>
                  <a:gd name="T188" fmla="*/ 298 w 298"/>
                  <a:gd name="T189" fmla="*/ 319 h 31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98" h="319">
                    <a:moveTo>
                      <a:pt x="219" y="99"/>
                    </a:moveTo>
                    <a:lnTo>
                      <a:pt x="298" y="119"/>
                    </a:lnTo>
                    <a:lnTo>
                      <a:pt x="298" y="130"/>
                    </a:lnTo>
                    <a:lnTo>
                      <a:pt x="288" y="136"/>
                    </a:lnTo>
                    <a:lnTo>
                      <a:pt x="279" y="145"/>
                    </a:lnTo>
                    <a:lnTo>
                      <a:pt x="267" y="155"/>
                    </a:lnTo>
                    <a:lnTo>
                      <a:pt x="257" y="165"/>
                    </a:lnTo>
                    <a:lnTo>
                      <a:pt x="246" y="174"/>
                    </a:lnTo>
                    <a:lnTo>
                      <a:pt x="240" y="186"/>
                    </a:lnTo>
                    <a:lnTo>
                      <a:pt x="236" y="197"/>
                    </a:lnTo>
                    <a:lnTo>
                      <a:pt x="239" y="209"/>
                    </a:lnTo>
                    <a:lnTo>
                      <a:pt x="248" y="221"/>
                    </a:lnTo>
                    <a:lnTo>
                      <a:pt x="256" y="234"/>
                    </a:lnTo>
                    <a:lnTo>
                      <a:pt x="260" y="248"/>
                    </a:lnTo>
                    <a:lnTo>
                      <a:pt x="263" y="263"/>
                    </a:lnTo>
                    <a:lnTo>
                      <a:pt x="263" y="277"/>
                    </a:lnTo>
                    <a:lnTo>
                      <a:pt x="263" y="292"/>
                    </a:lnTo>
                    <a:lnTo>
                      <a:pt x="261" y="305"/>
                    </a:lnTo>
                    <a:lnTo>
                      <a:pt x="259" y="319"/>
                    </a:lnTo>
                    <a:lnTo>
                      <a:pt x="244" y="315"/>
                    </a:lnTo>
                    <a:lnTo>
                      <a:pt x="231" y="310"/>
                    </a:lnTo>
                    <a:lnTo>
                      <a:pt x="219" y="301"/>
                    </a:lnTo>
                    <a:lnTo>
                      <a:pt x="209" y="294"/>
                    </a:lnTo>
                    <a:lnTo>
                      <a:pt x="197" y="284"/>
                    </a:lnTo>
                    <a:lnTo>
                      <a:pt x="185" y="276"/>
                    </a:lnTo>
                    <a:lnTo>
                      <a:pt x="172" y="270"/>
                    </a:lnTo>
                    <a:lnTo>
                      <a:pt x="159" y="269"/>
                    </a:lnTo>
                    <a:lnTo>
                      <a:pt x="154" y="263"/>
                    </a:lnTo>
                    <a:lnTo>
                      <a:pt x="150" y="258"/>
                    </a:lnTo>
                    <a:lnTo>
                      <a:pt x="143" y="251"/>
                    </a:lnTo>
                    <a:lnTo>
                      <a:pt x="138" y="247"/>
                    </a:lnTo>
                    <a:lnTo>
                      <a:pt x="130" y="243"/>
                    </a:lnTo>
                    <a:lnTo>
                      <a:pt x="124" y="242"/>
                    </a:lnTo>
                    <a:lnTo>
                      <a:pt x="116" y="243"/>
                    </a:lnTo>
                    <a:lnTo>
                      <a:pt x="109" y="249"/>
                    </a:lnTo>
                    <a:lnTo>
                      <a:pt x="96" y="259"/>
                    </a:lnTo>
                    <a:lnTo>
                      <a:pt x="84" y="269"/>
                    </a:lnTo>
                    <a:lnTo>
                      <a:pt x="71" y="277"/>
                    </a:lnTo>
                    <a:lnTo>
                      <a:pt x="60" y="286"/>
                    </a:lnTo>
                    <a:lnTo>
                      <a:pt x="47" y="292"/>
                    </a:lnTo>
                    <a:lnTo>
                      <a:pt x="33" y="299"/>
                    </a:lnTo>
                    <a:lnTo>
                      <a:pt x="20" y="303"/>
                    </a:lnTo>
                    <a:lnTo>
                      <a:pt x="10" y="309"/>
                    </a:lnTo>
                    <a:lnTo>
                      <a:pt x="60" y="179"/>
                    </a:lnTo>
                    <a:lnTo>
                      <a:pt x="53" y="170"/>
                    </a:lnTo>
                    <a:lnTo>
                      <a:pt x="47" y="161"/>
                    </a:lnTo>
                    <a:lnTo>
                      <a:pt x="38" y="153"/>
                    </a:lnTo>
                    <a:lnTo>
                      <a:pt x="29" y="144"/>
                    </a:lnTo>
                    <a:lnTo>
                      <a:pt x="19" y="134"/>
                    </a:lnTo>
                    <a:lnTo>
                      <a:pt x="11" y="125"/>
                    </a:lnTo>
                    <a:lnTo>
                      <a:pt x="4" y="116"/>
                    </a:lnTo>
                    <a:lnTo>
                      <a:pt x="0" y="109"/>
                    </a:lnTo>
                    <a:lnTo>
                      <a:pt x="26" y="111"/>
                    </a:lnTo>
                    <a:lnTo>
                      <a:pt x="50" y="107"/>
                    </a:lnTo>
                    <a:lnTo>
                      <a:pt x="70" y="95"/>
                    </a:lnTo>
                    <a:lnTo>
                      <a:pt x="89" y="80"/>
                    </a:lnTo>
                    <a:lnTo>
                      <a:pt x="104" y="60"/>
                    </a:lnTo>
                    <a:lnTo>
                      <a:pt x="119" y="40"/>
                    </a:lnTo>
                    <a:lnTo>
                      <a:pt x="133" y="18"/>
                    </a:lnTo>
                    <a:lnTo>
                      <a:pt x="150" y="0"/>
                    </a:lnTo>
                    <a:lnTo>
                      <a:pt x="159" y="0"/>
                    </a:lnTo>
                    <a:lnTo>
                      <a:pt x="219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4" name="Freeform 103"/>
              <p:cNvSpPr>
                <a:spLocks/>
              </p:cNvSpPr>
              <p:nvPr/>
            </p:nvSpPr>
            <p:spPr bwMode="auto">
              <a:xfrm>
                <a:off x="4045" y="1568"/>
                <a:ext cx="55" cy="62"/>
              </a:xfrm>
              <a:custGeom>
                <a:avLst/>
                <a:gdLst>
                  <a:gd name="T0" fmla="*/ 0 w 219"/>
                  <a:gd name="T1" fmla="*/ 0 h 248"/>
                  <a:gd name="T2" fmla="*/ 0 w 219"/>
                  <a:gd name="T3" fmla="*/ 0 h 248"/>
                  <a:gd name="T4" fmla="*/ 0 w 219"/>
                  <a:gd name="T5" fmla="*/ 0 h 248"/>
                  <a:gd name="T6" fmla="*/ 0 w 219"/>
                  <a:gd name="T7" fmla="*/ 0 h 248"/>
                  <a:gd name="T8" fmla="*/ 0 w 219"/>
                  <a:gd name="T9" fmla="*/ 0 h 248"/>
                  <a:gd name="T10" fmla="*/ 0 w 219"/>
                  <a:gd name="T11" fmla="*/ 0 h 248"/>
                  <a:gd name="T12" fmla="*/ 0 w 219"/>
                  <a:gd name="T13" fmla="*/ 0 h 248"/>
                  <a:gd name="T14" fmla="*/ 0 w 219"/>
                  <a:gd name="T15" fmla="*/ 0 h 248"/>
                  <a:gd name="T16" fmla="*/ 0 w 219"/>
                  <a:gd name="T17" fmla="*/ 0 h 248"/>
                  <a:gd name="T18" fmla="*/ 0 w 219"/>
                  <a:gd name="T19" fmla="*/ 0 h 248"/>
                  <a:gd name="T20" fmla="*/ 0 w 219"/>
                  <a:gd name="T21" fmla="*/ 0 h 248"/>
                  <a:gd name="T22" fmla="*/ 0 w 219"/>
                  <a:gd name="T23" fmla="*/ 0 h 248"/>
                  <a:gd name="T24" fmla="*/ 0 w 219"/>
                  <a:gd name="T25" fmla="*/ 0 h 248"/>
                  <a:gd name="T26" fmla="*/ 0 w 219"/>
                  <a:gd name="T27" fmla="*/ 0 h 248"/>
                  <a:gd name="T28" fmla="*/ 0 w 219"/>
                  <a:gd name="T29" fmla="*/ 0 h 248"/>
                  <a:gd name="T30" fmla="*/ 0 w 219"/>
                  <a:gd name="T31" fmla="*/ 0 h 248"/>
                  <a:gd name="T32" fmla="*/ 0 w 219"/>
                  <a:gd name="T33" fmla="*/ 0 h 248"/>
                  <a:gd name="T34" fmla="*/ 0 w 219"/>
                  <a:gd name="T35" fmla="*/ 0 h 248"/>
                  <a:gd name="T36" fmla="*/ 0 w 219"/>
                  <a:gd name="T37" fmla="*/ 0 h 248"/>
                  <a:gd name="T38" fmla="*/ 0 w 219"/>
                  <a:gd name="T39" fmla="*/ 0 h 248"/>
                  <a:gd name="T40" fmla="*/ 0 w 219"/>
                  <a:gd name="T41" fmla="*/ 0 h 248"/>
                  <a:gd name="T42" fmla="*/ 0 w 219"/>
                  <a:gd name="T43" fmla="*/ 0 h 248"/>
                  <a:gd name="T44" fmla="*/ 0 w 219"/>
                  <a:gd name="T45" fmla="*/ 0 h 248"/>
                  <a:gd name="T46" fmla="*/ 0 w 219"/>
                  <a:gd name="T47" fmla="*/ 0 h 248"/>
                  <a:gd name="T48" fmla="*/ 0 w 219"/>
                  <a:gd name="T49" fmla="*/ 0 h 248"/>
                  <a:gd name="T50" fmla="*/ 0 w 219"/>
                  <a:gd name="T51" fmla="*/ 0 h 248"/>
                  <a:gd name="T52" fmla="*/ 0 w 219"/>
                  <a:gd name="T53" fmla="*/ 0 h 248"/>
                  <a:gd name="T54" fmla="*/ 0 w 219"/>
                  <a:gd name="T55" fmla="*/ 0 h 248"/>
                  <a:gd name="T56" fmla="*/ 0 w 219"/>
                  <a:gd name="T57" fmla="*/ 0 h 248"/>
                  <a:gd name="T58" fmla="*/ 0 w 219"/>
                  <a:gd name="T59" fmla="*/ 0 h 248"/>
                  <a:gd name="T60" fmla="*/ 0 w 219"/>
                  <a:gd name="T61" fmla="*/ 0 h 248"/>
                  <a:gd name="T62" fmla="*/ 0 w 219"/>
                  <a:gd name="T63" fmla="*/ 0 h 248"/>
                  <a:gd name="T64" fmla="*/ 0 w 219"/>
                  <a:gd name="T65" fmla="*/ 0 h 248"/>
                  <a:gd name="T66" fmla="*/ 0 w 219"/>
                  <a:gd name="T67" fmla="*/ 0 h 248"/>
                  <a:gd name="T68" fmla="*/ 0 w 219"/>
                  <a:gd name="T69" fmla="*/ 0 h 248"/>
                  <a:gd name="T70" fmla="*/ 0 w 219"/>
                  <a:gd name="T71" fmla="*/ 0 h 248"/>
                  <a:gd name="T72" fmla="*/ 0 w 219"/>
                  <a:gd name="T73" fmla="*/ 0 h 248"/>
                  <a:gd name="T74" fmla="*/ 0 w 219"/>
                  <a:gd name="T75" fmla="*/ 0 h 248"/>
                  <a:gd name="T76" fmla="*/ 0 w 219"/>
                  <a:gd name="T77" fmla="*/ 0 h 248"/>
                  <a:gd name="T78" fmla="*/ 0 w 219"/>
                  <a:gd name="T79" fmla="*/ 0 h 248"/>
                  <a:gd name="T80" fmla="*/ 0 w 219"/>
                  <a:gd name="T81" fmla="*/ 0 h 248"/>
                  <a:gd name="T82" fmla="*/ 0 w 219"/>
                  <a:gd name="T83" fmla="*/ 0 h 248"/>
                  <a:gd name="T84" fmla="*/ 0 w 219"/>
                  <a:gd name="T85" fmla="*/ 0 h 248"/>
                  <a:gd name="T86" fmla="*/ 0 w 219"/>
                  <a:gd name="T87" fmla="*/ 0 h 248"/>
                  <a:gd name="T88" fmla="*/ 0 w 219"/>
                  <a:gd name="T89" fmla="*/ 0 h 248"/>
                  <a:gd name="T90" fmla="*/ 0 w 219"/>
                  <a:gd name="T91" fmla="*/ 0 h 248"/>
                  <a:gd name="T92" fmla="*/ 0 w 219"/>
                  <a:gd name="T93" fmla="*/ 0 h 248"/>
                  <a:gd name="T94" fmla="*/ 0 w 219"/>
                  <a:gd name="T95" fmla="*/ 0 h 248"/>
                  <a:gd name="T96" fmla="*/ 0 w 219"/>
                  <a:gd name="T97" fmla="*/ 0 h 2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9"/>
                  <a:gd name="T148" fmla="*/ 0 h 248"/>
                  <a:gd name="T149" fmla="*/ 219 w 219"/>
                  <a:gd name="T150" fmla="*/ 248 h 2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9" h="248">
                    <a:moveTo>
                      <a:pt x="189" y="90"/>
                    </a:moveTo>
                    <a:lnTo>
                      <a:pt x="195" y="90"/>
                    </a:lnTo>
                    <a:lnTo>
                      <a:pt x="203" y="90"/>
                    </a:lnTo>
                    <a:lnTo>
                      <a:pt x="210" y="90"/>
                    </a:lnTo>
                    <a:lnTo>
                      <a:pt x="219" y="90"/>
                    </a:lnTo>
                    <a:lnTo>
                      <a:pt x="213" y="98"/>
                    </a:lnTo>
                    <a:lnTo>
                      <a:pt x="207" y="106"/>
                    </a:lnTo>
                    <a:lnTo>
                      <a:pt x="200" y="111"/>
                    </a:lnTo>
                    <a:lnTo>
                      <a:pt x="193" y="117"/>
                    </a:lnTo>
                    <a:lnTo>
                      <a:pt x="185" y="121"/>
                    </a:lnTo>
                    <a:lnTo>
                      <a:pt x="179" y="126"/>
                    </a:lnTo>
                    <a:lnTo>
                      <a:pt x="172" y="131"/>
                    </a:lnTo>
                    <a:lnTo>
                      <a:pt x="169" y="139"/>
                    </a:lnTo>
                    <a:lnTo>
                      <a:pt x="172" y="153"/>
                    </a:lnTo>
                    <a:lnTo>
                      <a:pt x="178" y="168"/>
                    </a:lnTo>
                    <a:lnTo>
                      <a:pt x="184" y="182"/>
                    </a:lnTo>
                    <a:lnTo>
                      <a:pt x="191" y="197"/>
                    </a:lnTo>
                    <a:lnTo>
                      <a:pt x="195" y="210"/>
                    </a:lnTo>
                    <a:lnTo>
                      <a:pt x="199" y="223"/>
                    </a:lnTo>
                    <a:lnTo>
                      <a:pt x="200" y="235"/>
                    </a:lnTo>
                    <a:lnTo>
                      <a:pt x="199" y="248"/>
                    </a:lnTo>
                    <a:lnTo>
                      <a:pt x="89" y="169"/>
                    </a:lnTo>
                    <a:lnTo>
                      <a:pt x="0" y="229"/>
                    </a:lnTo>
                    <a:lnTo>
                      <a:pt x="3" y="212"/>
                    </a:lnTo>
                    <a:lnTo>
                      <a:pt x="10" y="199"/>
                    </a:lnTo>
                    <a:lnTo>
                      <a:pt x="15" y="186"/>
                    </a:lnTo>
                    <a:lnTo>
                      <a:pt x="23" y="174"/>
                    </a:lnTo>
                    <a:lnTo>
                      <a:pt x="28" y="161"/>
                    </a:lnTo>
                    <a:lnTo>
                      <a:pt x="34" y="151"/>
                    </a:lnTo>
                    <a:lnTo>
                      <a:pt x="37" y="140"/>
                    </a:lnTo>
                    <a:lnTo>
                      <a:pt x="39" y="129"/>
                    </a:lnTo>
                    <a:lnTo>
                      <a:pt x="31" y="123"/>
                    </a:lnTo>
                    <a:lnTo>
                      <a:pt x="25" y="119"/>
                    </a:lnTo>
                    <a:lnTo>
                      <a:pt x="20" y="113"/>
                    </a:lnTo>
                    <a:lnTo>
                      <a:pt x="15" y="107"/>
                    </a:lnTo>
                    <a:lnTo>
                      <a:pt x="11" y="100"/>
                    </a:lnTo>
                    <a:lnTo>
                      <a:pt x="7" y="93"/>
                    </a:lnTo>
                    <a:lnTo>
                      <a:pt x="3" y="85"/>
                    </a:lnTo>
                    <a:lnTo>
                      <a:pt x="0" y="79"/>
                    </a:lnTo>
                    <a:lnTo>
                      <a:pt x="69" y="69"/>
                    </a:lnTo>
                    <a:lnTo>
                      <a:pt x="119" y="0"/>
                    </a:lnTo>
                    <a:lnTo>
                      <a:pt x="130" y="8"/>
                    </a:lnTo>
                    <a:lnTo>
                      <a:pt x="138" y="21"/>
                    </a:lnTo>
                    <a:lnTo>
                      <a:pt x="142" y="36"/>
                    </a:lnTo>
                    <a:lnTo>
                      <a:pt x="146" y="52"/>
                    </a:lnTo>
                    <a:lnTo>
                      <a:pt x="150" y="65"/>
                    </a:lnTo>
                    <a:lnTo>
                      <a:pt x="157" y="78"/>
                    </a:lnTo>
                    <a:lnTo>
                      <a:pt x="169" y="85"/>
                    </a:lnTo>
                    <a:lnTo>
                      <a:pt x="189" y="9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5" name="Freeform 104"/>
              <p:cNvSpPr>
                <a:spLocks/>
              </p:cNvSpPr>
              <p:nvPr/>
            </p:nvSpPr>
            <p:spPr bwMode="auto">
              <a:xfrm>
                <a:off x="4187" y="1697"/>
                <a:ext cx="74" cy="72"/>
              </a:xfrm>
              <a:custGeom>
                <a:avLst/>
                <a:gdLst>
                  <a:gd name="T0" fmla="*/ 0 w 299"/>
                  <a:gd name="T1" fmla="*/ 0 h 289"/>
                  <a:gd name="T2" fmla="*/ 0 w 299"/>
                  <a:gd name="T3" fmla="*/ 0 h 289"/>
                  <a:gd name="T4" fmla="*/ 0 w 299"/>
                  <a:gd name="T5" fmla="*/ 0 h 289"/>
                  <a:gd name="T6" fmla="*/ 0 w 299"/>
                  <a:gd name="T7" fmla="*/ 0 h 289"/>
                  <a:gd name="T8" fmla="*/ 0 w 299"/>
                  <a:gd name="T9" fmla="*/ 0 h 289"/>
                  <a:gd name="T10" fmla="*/ 0 w 299"/>
                  <a:gd name="T11" fmla="*/ 0 h 289"/>
                  <a:gd name="T12" fmla="*/ 0 w 299"/>
                  <a:gd name="T13" fmla="*/ 0 h 289"/>
                  <a:gd name="T14" fmla="*/ 0 w 299"/>
                  <a:gd name="T15" fmla="*/ 0 h 289"/>
                  <a:gd name="T16" fmla="*/ 0 w 299"/>
                  <a:gd name="T17" fmla="*/ 0 h 289"/>
                  <a:gd name="T18" fmla="*/ 0 w 299"/>
                  <a:gd name="T19" fmla="*/ 0 h 289"/>
                  <a:gd name="T20" fmla="*/ 0 w 299"/>
                  <a:gd name="T21" fmla="*/ 0 h 289"/>
                  <a:gd name="T22" fmla="*/ 0 w 299"/>
                  <a:gd name="T23" fmla="*/ 0 h 289"/>
                  <a:gd name="T24" fmla="*/ 0 w 299"/>
                  <a:gd name="T25" fmla="*/ 0 h 289"/>
                  <a:gd name="T26" fmla="*/ 0 w 299"/>
                  <a:gd name="T27" fmla="*/ 0 h 289"/>
                  <a:gd name="T28" fmla="*/ 0 w 299"/>
                  <a:gd name="T29" fmla="*/ 0 h 289"/>
                  <a:gd name="T30" fmla="*/ 0 w 299"/>
                  <a:gd name="T31" fmla="*/ 0 h 289"/>
                  <a:gd name="T32" fmla="*/ 0 w 299"/>
                  <a:gd name="T33" fmla="*/ 0 h 289"/>
                  <a:gd name="T34" fmla="*/ 0 w 299"/>
                  <a:gd name="T35" fmla="*/ 0 h 289"/>
                  <a:gd name="T36" fmla="*/ 0 w 299"/>
                  <a:gd name="T37" fmla="*/ 0 h 289"/>
                  <a:gd name="T38" fmla="*/ 0 w 299"/>
                  <a:gd name="T39" fmla="*/ 0 h 289"/>
                  <a:gd name="T40" fmla="*/ 0 w 299"/>
                  <a:gd name="T41" fmla="*/ 0 h 289"/>
                  <a:gd name="T42" fmla="*/ 0 w 299"/>
                  <a:gd name="T43" fmla="*/ 0 h 289"/>
                  <a:gd name="T44" fmla="*/ 0 w 299"/>
                  <a:gd name="T45" fmla="*/ 0 h 289"/>
                  <a:gd name="T46" fmla="*/ 0 w 299"/>
                  <a:gd name="T47" fmla="*/ 0 h 289"/>
                  <a:gd name="T48" fmla="*/ 0 w 299"/>
                  <a:gd name="T49" fmla="*/ 0 h 289"/>
                  <a:gd name="T50" fmla="*/ 0 w 299"/>
                  <a:gd name="T51" fmla="*/ 0 h 289"/>
                  <a:gd name="T52" fmla="*/ 0 w 299"/>
                  <a:gd name="T53" fmla="*/ 0 h 289"/>
                  <a:gd name="T54" fmla="*/ 0 w 299"/>
                  <a:gd name="T55" fmla="*/ 0 h 289"/>
                  <a:gd name="T56" fmla="*/ 0 w 299"/>
                  <a:gd name="T57" fmla="*/ 0 h 289"/>
                  <a:gd name="T58" fmla="*/ 0 w 299"/>
                  <a:gd name="T59" fmla="*/ 0 h 289"/>
                  <a:gd name="T60" fmla="*/ 0 w 299"/>
                  <a:gd name="T61" fmla="*/ 0 h 289"/>
                  <a:gd name="T62" fmla="*/ 0 w 299"/>
                  <a:gd name="T63" fmla="*/ 0 h 289"/>
                  <a:gd name="T64" fmla="*/ 0 w 299"/>
                  <a:gd name="T65" fmla="*/ 0 h 289"/>
                  <a:gd name="T66" fmla="*/ 0 w 299"/>
                  <a:gd name="T67" fmla="*/ 0 h 2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99"/>
                  <a:gd name="T103" fmla="*/ 0 h 289"/>
                  <a:gd name="T104" fmla="*/ 299 w 299"/>
                  <a:gd name="T105" fmla="*/ 289 h 28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99" h="289">
                    <a:moveTo>
                      <a:pt x="199" y="10"/>
                    </a:moveTo>
                    <a:lnTo>
                      <a:pt x="201" y="23"/>
                    </a:lnTo>
                    <a:lnTo>
                      <a:pt x="203" y="37"/>
                    </a:lnTo>
                    <a:lnTo>
                      <a:pt x="204" y="49"/>
                    </a:lnTo>
                    <a:lnTo>
                      <a:pt x="206" y="62"/>
                    </a:lnTo>
                    <a:lnTo>
                      <a:pt x="207" y="72"/>
                    </a:lnTo>
                    <a:lnTo>
                      <a:pt x="213" y="83"/>
                    </a:lnTo>
                    <a:lnTo>
                      <a:pt x="219" y="91"/>
                    </a:lnTo>
                    <a:lnTo>
                      <a:pt x="229" y="100"/>
                    </a:lnTo>
                    <a:lnTo>
                      <a:pt x="239" y="100"/>
                    </a:lnTo>
                    <a:lnTo>
                      <a:pt x="250" y="101"/>
                    </a:lnTo>
                    <a:lnTo>
                      <a:pt x="260" y="103"/>
                    </a:lnTo>
                    <a:lnTo>
                      <a:pt x="270" y="106"/>
                    </a:lnTo>
                    <a:lnTo>
                      <a:pt x="279" y="110"/>
                    </a:lnTo>
                    <a:lnTo>
                      <a:pt x="287" y="116"/>
                    </a:lnTo>
                    <a:lnTo>
                      <a:pt x="293" y="122"/>
                    </a:lnTo>
                    <a:lnTo>
                      <a:pt x="299" y="129"/>
                    </a:lnTo>
                    <a:lnTo>
                      <a:pt x="229" y="189"/>
                    </a:lnTo>
                    <a:lnTo>
                      <a:pt x="229" y="200"/>
                    </a:lnTo>
                    <a:lnTo>
                      <a:pt x="230" y="211"/>
                    </a:lnTo>
                    <a:lnTo>
                      <a:pt x="231" y="221"/>
                    </a:lnTo>
                    <a:lnTo>
                      <a:pt x="233" y="233"/>
                    </a:lnTo>
                    <a:lnTo>
                      <a:pt x="235" y="244"/>
                    </a:lnTo>
                    <a:lnTo>
                      <a:pt x="237" y="256"/>
                    </a:lnTo>
                    <a:lnTo>
                      <a:pt x="238" y="267"/>
                    </a:lnTo>
                    <a:lnTo>
                      <a:pt x="239" y="279"/>
                    </a:lnTo>
                    <a:lnTo>
                      <a:pt x="224" y="277"/>
                    </a:lnTo>
                    <a:lnTo>
                      <a:pt x="211" y="273"/>
                    </a:lnTo>
                    <a:lnTo>
                      <a:pt x="200" y="267"/>
                    </a:lnTo>
                    <a:lnTo>
                      <a:pt x="190" y="262"/>
                    </a:lnTo>
                    <a:lnTo>
                      <a:pt x="179" y="253"/>
                    </a:lnTo>
                    <a:lnTo>
                      <a:pt x="170" y="245"/>
                    </a:lnTo>
                    <a:lnTo>
                      <a:pt x="159" y="235"/>
                    </a:lnTo>
                    <a:lnTo>
                      <a:pt x="149" y="229"/>
                    </a:lnTo>
                    <a:lnTo>
                      <a:pt x="137" y="235"/>
                    </a:lnTo>
                    <a:lnTo>
                      <a:pt x="127" y="245"/>
                    </a:lnTo>
                    <a:lnTo>
                      <a:pt x="117" y="254"/>
                    </a:lnTo>
                    <a:lnTo>
                      <a:pt x="109" y="263"/>
                    </a:lnTo>
                    <a:lnTo>
                      <a:pt x="99" y="269"/>
                    </a:lnTo>
                    <a:lnTo>
                      <a:pt x="90" y="277"/>
                    </a:lnTo>
                    <a:lnTo>
                      <a:pt x="79" y="283"/>
                    </a:lnTo>
                    <a:lnTo>
                      <a:pt x="70" y="289"/>
                    </a:lnTo>
                    <a:lnTo>
                      <a:pt x="63" y="268"/>
                    </a:lnTo>
                    <a:lnTo>
                      <a:pt x="64" y="247"/>
                    </a:lnTo>
                    <a:lnTo>
                      <a:pt x="71" y="227"/>
                    </a:lnTo>
                    <a:lnTo>
                      <a:pt x="79" y="207"/>
                    </a:lnTo>
                    <a:lnTo>
                      <a:pt x="85" y="188"/>
                    </a:lnTo>
                    <a:lnTo>
                      <a:pt x="86" y="171"/>
                    </a:lnTo>
                    <a:lnTo>
                      <a:pt x="78" y="158"/>
                    </a:lnTo>
                    <a:lnTo>
                      <a:pt x="60" y="150"/>
                    </a:lnTo>
                    <a:lnTo>
                      <a:pt x="51" y="145"/>
                    </a:lnTo>
                    <a:lnTo>
                      <a:pt x="45" y="141"/>
                    </a:lnTo>
                    <a:lnTo>
                      <a:pt x="36" y="137"/>
                    </a:lnTo>
                    <a:lnTo>
                      <a:pt x="30" y="132"/>
                    </a:lnTo>
                    <a:lnTo>
                      <a:pt x="22" y="127"/>
                    </a:lnTo>
                    <a:lnTo>
                      <a:pt x="14" y="123"/>
                    </a:lnTo>
                    <a:lnTo>
                      <a:pt x="7" y="116"/>
                    </a:lnTo>
                    <a:lnTo>
                      <a:pt x="0" y="110"/>
                    </a:lnTo>
                    <a:lnTo>
                      <a:pt x="10" y="100"/>
                    </a:lnTo>
                    <a:lnTo>
                      <a:pt x="110" y="80"/>
                    </a:lnTo>
                    <a:lnTo>
                      <a:pt x="120" y="71"/>
                    </a:lnTo>
                    <a:lnTo>
                      <a:pt x="129" y="60"/>
                    </a:lnTo>
                    <a:lnTo>
                      <a:pt x="139" y="48"/>
                    </a:lnTo>
                    <a:lnTo>
                      <a:pt x="150" y="36"/>
                    </a:lnTo>
                    <a:lnTo>
                      <a:pt x="160" y="23"/>
                    </a:lnTo>
                    <a:lnTo>
                      <a:pt x="172" y="13"/>
                    </a:lnTo>
                    <a:lnTo>
                      <a:pt x="185" y="4"/>
                    </a:lnTo>
                    <a:lnTo>
                      <a:pt x="199" y="0"/>
                    </a:lnTo>
                    <a:lnTo>
                      <a:pt x="19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6" name="Freeform 105"/>
              <p:cNvSpPr>
                <a:spLocks/>
              </p:cNvSpPr>
              <p:nvPr/>
            </p:nvSpPr>
            <p:spPr bwMode="auto">
              <a:xfrm>
                <a:off x="4197" y="1705"/>
                <a:ext cx="57" cy="57"/>
              </a:xfrm>
              <a:custGeom>
                <a:avLst/>
                <a:gdLst>
                  <a:gd name="T0" fmla="*/ 0 w 229"/>
                  <a:gd name="T1" fmla="*/ 0 h 229"/>
                  <a:gd name="T2" fmla="*/ 0 w 229"/>
                  <a:gd name="T3" fmla="*/ 0 h 229"/>
                  <a:gd name="T4" fmla="*/ 0 w 229"/>
                  <a:gd name="T5" fmla="*/ 0 h 229"/>
                  <a:gd name="T6" fmla="*/ 0 w 229"/>
                  <a:gd name="T7" fmla="*/ 0 h 229"/>
                  <a:gd name="T8" fmla="*/ 0 w 229"/>
                  <a:gd name="T9" fmla="*/ 0 h 229"/>
                  <a:gd name="T10" fmla="*/ 0 w 229"/>
                  <a:gd name="T11" fmla="*/ 0 h 229"/>
                  <a:gd name="T12" fmla="*/ 0 w 229"/>
                  <a:gd name="T13" fmla="*/ 0 h 229"/>
                  <a:gd name="T14" fmla="*/ 0 w 229"/>
                  <a:gd name="T15" fmla="*/ 0 h 229"/>
                  <a:gd name="T16" fmla="*/ 0 w 229"/>
                  <a:gd name="T17" fmla="*/ 0 h 229"/>
                  <a:gd name="T18" fmla="*/ 0 w 229"/>
                  <a:gd name="T19" fmla="*/ 0 h 229"/>
                  <a:gd name="T20" fmla="*/ 0 w 229"/>
                  <a:gd name="T21" fmla="*/ 0 h 229"/>
                  <a:gd name="T22" fmla="*/ 0 w 229"/>
                  <a:gd name="T23" fmla="*/ 0 h 229"/>
                  <a:gd name="T24" fmla="*/ 0 w 229"/>
                  <a:gd name="T25" fmla="*/ 0 h 229"/>
                  <a:gd name="T26" fmla="*/ 0 w 229"/>
                  <a:gd name="T27" fmla="*/ 0 h 229"/>
                  <a:gd name="T28" fmla="*/ 0 w 229"/>
                  <a:gd name="T29" fmla="*/ 0 h 229"/>
                  <a:gd name="T30" fmla="*/ 0 w 229"/>
                  <a:gd name="T31" fmla="*/ 0 h 229"/>
                  <a:gd name="T32" fmla="*/ 0 w 229"/>
                  <a:gd name="T33" fmla="*/ 0 h 229"/>
                  <a:gd name="T34" fmla="*/ 0 w 229"/>
                  <a:gd name="T35" fmla="*/ 0 h 229"/>
                  <a:gd name="T36" fmla="*/ 0 w 229"/>
                  <a:gd name="T37" fmla="*/ 0 h 229"/>
                  <a:gd name="T38" fmla="*/ 0 w 229"/>
                  <a:gd name="T39" fmla="*/ 0 h 229"/>
                  <a:gd name="T40" fmla="*/ 0 w 229"/>
                  <a:gd name="T41" fmla="*/ 0 h 229"/>
                  <a:gd name="T42" fmla="*/ 0 w 229"/>
                  <a:gd name="T43" fmla="*/ 0 h 229"/>
                  <a:gd name="T44" fmla="*/ 0 w 229"/>
                  <a:gd name="T45" fmla="*/ 0 h 229"/>
                  <a:gd name="T46" fmla="*/ 0 w 229"/>
                  <a:gd name="T47" fmla="*/ 0 h 229"/>
                  <a:gd name="T48" fmla="*/ 0 w 229"/>
                  <a:gd name="T49" fmla="*/ 0 h 229"/>
                  <a:gd name="T50" fmla="*/ 0 w 229"/>
                  <a:gd name="T51" fmla="*/ 0 h 229"/>
                  <a:gd name="T52" fmla="*/ 0 w 229"/>
                  <a:gd name="T53" fmla="*/ 0 h 229"/>
                  <a:gd name="T54" fmla="*/ 0 w 229"/>
                  <a:gd name="T55" fmla="*/ 0 h 229"/>
                  <a:gd name="T56" fmla="*/ 0 w 229"/>
                  <a:gd name="T57" fmla="*/ 0 h 229"/>
                  <a:gd name="T58" fmla="*/ 0 w 229"/>
                  <a:gd name="T59" fmla="*/ 0 h 229"/>
                  <a:gd name="T60" fmla="*/ 0 w 229"/>
                  <a:gd name="T61" fmla="*/ 0 h 229"/>
                  <a:gd name="T62" fmla="*/ 0 w 229"/>
                  <a:gd name="T63" fmla="*/ 0 h 229"/>
                  <a:gd name="T64" fmla="*/ 0 w 229"/>
                  <a:gd name="T65" fmla="*/ 0 h 229"/>
                  <a:gd name="T66" fmla="*/ 0 w 229"/>
                  <a:gd name="T67" fmla="*/ 0 h 229"/>
                  <a:gd name="T68" fmla="*/ 0 w 229"/>
                  <a:gd name="T69" fmla="*/ 0 h 229"/>
                  <a:gd name="T70" fmla="*/ 0 w 229"/>
                  <a:gd name="T71" fmla="*/ 0 h 229"/>
                  <a:gd name="T72" fmla="*/ 0 w 229"/>
                  <a:gd name="T73" fmla="*/ 0 h 229"/>
                  <a:gd name="T74" fmla="*/ 0 w 229"/>
                  <a:gd name="T75" fmla="*/ 0 h 229"/>
                  <a:gd name="T76" fmla="*/ 0 w 229"/>
                  <a:gd name="T77" fmla="*/ 0 h 229"/>
                  <a:gd name="T78" fmla="*/ 0 w 229"/>
                  <a:gd name="T79" fmla="*/ 0 h 229"/>
                  <a:gd name="T80" fmla="*/ 0 w 229"/>
                  <a:gd name="T81" fmla="*/ 0 h 229"/>
                  <a:gd name="T82" fmla="*/ 0 w 229"/>
                  <a:gd name="T83" fmla="*/ 0 h 229"/>
                  <a:gd name="T84" fmla="*/ 0 w 229"/>
                  <a:gd name="T85" fmla="*/ 0 h 229"/>
                  <a:gd name="T86" fmla="*/ 0 w 229"/>
                  <a:gd name="T87" fmla="*/ 0 h 229"/>
                  <a:gd name="T88" fmla="*/ 0 w 229"/>
                  <a:gd name="T89" fmla="*/ 0 h 229"/>
                  <a:gd name="T90" fmla="*/ 0 w 229"/>
                  <a:gd name="T91" fmla="*/ 0 h 22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9"/>
                  <a:gd name="T139" fmla="*/ 0 h 229"/>
                  <a:gd name="T140" fmla="*/ 229 w 229"/>
                  <a:gd name="T141" fmla="*/ 229 h 22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9" h="229">
                    <a:moveTo>
                      <a:pt x="199" y="99"/>
                    </a:moveTo>
                    <a:lnTo>
                      <a:pt x="229" y="99"/>
                    </a:lnTo>
                    <a:lnTo>
                      <a:pt x="221" y="106"/>
                    </a:lnTo>
                    <a:lnTo>
                      <a:pt x="212" y="112"/>
                    </a:lnTo>
                    <a:lnTo>
                      <a:pt x="202" y="118"/>
                    </a:lnTo>
                    <a:lnTo>
                      <a:pt x="193" y="124"/>
                    </a:lnTo>
                    <a:lnTo>
                      <a:pt x="184" y="130"/>
                    </a:lnTo>
                    <a:lnTo>
                      <a:pt x="175" y="135"/>
                    </a:lnTo>
                    <a:lnTo>
                      <a:pt x="165" y="141"/>
                    </a:lnTo>
                    <a:lnTo>
                      <a:pt x="159" y="149"/>
                    </a:lnTo>
                    <a:lnTo>
                      <a:pt x="179" y="220"/>
                    </a:lnTo>
                    <a:lnTo>
                      <a:pt x="167" y="217"/>
                    </a:lnTo>
                    <a:lnTo>
                      <a:pt x="158" y="214"/>
                    </a:lnTo>
                    <a:lnTo>
                      <a:pt x="148" y="208"/>
                    </a:lnTo>
                    <a:lnTo>
                      <a:pt x="140" y="201"/>
                    </a:lnTo>
                    <a:lnTo>
                      <a:pt x="131" y="192"/>
                    </a:lnTo>
                    <a:lnTo>
                      <a:pt x="123" y="185"/>
                    </a:lnTo>
                    <a:lnTo>
                      <a:pt x="115" y="176"/>
                    </a:lnTo>
                    <a:lnTo>
                      <a:pt x="109" y="170"/>
                    </a:lnTo>
                    <a:lnTo>
                      <a:pt x="39" y="229"/>
                    </a:lnTo>
                    <a:lnTo>
                      <a:pt x="70" y="120"/>
                    </a:lnTo>
                    <a:lnTo>
                      <a:pt x="58" y="115"/>
                    </a:lnTo>
                    <a:lnTo>
                      <a:pt x="48" y="113"/>
                    </a:lnTo>
                    <a:lnTo>
                      <a:pt x="38" y="110"/>
                    </a:lnTo>
                    <a:lnTo>
                      <a:pt x="31" y="107"/>
                    </a:lnTo>
                    <a:lnTo>
                      <a:pt x="22" y="102"/>
                    </a:lnTo>
                    <a:lnTo>
                      <a:pt x="15" y="97"/>
                    </a:lnTo>
                    <a:lnTo>
                      <a:pt x="7" y="89"/>
                    </a:lnTo>
                    <a:lnTo>
                      <a:pt x="0" y="80"/>
                    </a:lnTo>
                    <a:lnTo>
                      <a:pt x="8" y="79"/>
                    </a:lnTo>
                    <a:lnTo>
                      <a:pt x="18" y="77"/>
                    </a:lnTo>
                    <a:lnTo>
                      <a:pt x="28" y="75"/>
                    </a:lnTo>
                    <a:lnTo>
                      <a:pt x="39" y="74"/>
                    </a:lnTo>
                    <a:lnTo>
                      <a:pt x="50" y="72"/>
                    </a:lnTo>
                    <a:lnTo>
                      <a:pt x="61" y="71"/>
                    </a:lnTo>
                    <a:lnTo>
                      <a:pt x="70" y="70"/>
                    </a:lnTo>
                    <a:lnTo>
                      <a:pt x="80" y="70"/>
                    </a:lnTo>
                    <a:lnTo>
                      <a:pt x="139" y="0"/>
                    </a:lnTo>
                    <a:lnTo>
                      <a:pt x="144" y="12"/>
                    </a:lnTo>
                    <a:lnTo>
                      <a:pt x="146" y="28"/>
                    </a:lnTo>
                    <a:lnTo>
                      <a:pt x="147" y="44"/>
                    </a:lnTo>
                    <a:lnTo>
                      <a:pt x="150" y="60"/>
                    </a:lnTo>
                    <a:lnTo>
                      <a:pt x="153" y="75"/>
                    </a:lnTo>
                    <a:lnTo>
                      <a:pt x="162" y="87"/>
                    </a:lnTo>
                    <a:lnTo>
                      <a:pt x="176" y="96"/>
                    </a:lnTo>
                    <a:lnTo>
                      <a:pt x="199" y="99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7" name="Freeform 106"/>
              <p:cNvSpPr>
                <a:spLocks/>
              </p:cNvSpPr>
              <p:nvPr/>
            </p:nvSpPr>
            <p:spPr bwMode="auto">
              <a:xfrm>
                <a:off x="3851" y="1702"/>
                <a:ext cx="82" cy="82"/>
              </a:xfrm>
              <a:custGeom>
                <a:avLst/>
                <a:gdLst>
                  <a:gd name="T0" fmla="*/ 0 w 329"/>
                  <a:gd name="T1" fmla="*/ 0 h 328"/>
                  <a:gd name="T2" fmla="*/ 0 w 329"/>
                  <a:gd name="T3" fmla="*/ 0 h 328"/>
                  <a:gd name="T4" fmla="*/ 0 w 329"/>
                  <a:gd name="T5" fmla="*/ 0 h 328"/>
                  <a:gd name="T6" fmla="*/ 0 w 329"/>
                  <a:gd name="T7" fmla="*/ 0 h 328"/>
                  <a:gd name="T8" fmla="*/ 0 w 329"/>
                  <a:gd name="T9" fmla="*/ 0 h 328"/>
                  <a:gd name="T10" fmla="*/ 0 w 329"/>
                  <a:gd name="T11" fmla="*/ 0 h 328"/>
                  <a:gd name="T12" fmla="*/ 0 w 329"/>
                  <a:gd name="T13" fmla="*/ 0 h 328"/>
                  <a:gd name="T14" fmla="*/ 0 w 329"/>
                  <a:gd name="T15" fmla="*/ 0 h 328"/>
                  <a:gd name="T16" fmla="*/ 0 w 329"/>
                  <a:gd name="T17" fmla="*/ 0 h 328"/>
                  <a:gd name="T18" fmla="*/ 0 w 329"/>
                  <a:gd name="T19" fmla="*/ 0 h 328"/>
                  <a:gd name="T20" fmla="*/ 0 w 329"/>
                  <a:gd name="T21" fmla="*/ 0 h 328"/>
                  <a:gd name="T22" fmla="*/ 0 w 329"/>
                  <a:gd name="T23" fmla="*/ 0 h 328"/>
                  <a:gd name="T24" fmla="*/ 0 w 329"/>
                  <a:gd name="T25" fmla="*/ 0 h 328"/>
                  <a:gd name="T26" fmla="*/ 0 w 329"/>
                  <a:gd name="T27" fmla="*/ 0 h 328"/>
                  <a:gd name="T28" fmla="*/ 0 w 329"/>
                  <a:gd name="T29" fmla="*/ 0 h 328"/>
                  <a:gd name="T30" fmla="*/ 0 w 329"/>
                  <a:gd name="T31" fmla="*/ 0 h 328"/>
                  <a:gd name="T32" fmla="*/ 0 w 329"/>
                  <a:gd name="T33" fmla="*/ 0 h 328"/>
                  <a:gd name="T34" fmla="*/ 0 w 329"/>
                  <a:gd name="T35" fmla="*/ 0 h 328"/>
                  <a:gd name="T36" fmla="*/ 0 w 329"/>
                  <a:gd name="T37" fmla="*/ 0 h 328"/>
                  <a:gd name="T38" fmla="*/ 0 w 329"/>
                  <a:gd name="T39" fmla="*/ 0 h 328"/>
                  <a:gd name="T40" fmla="*/ 0 w 329"/>
                  <a:gd name="T41" fmla="*/ 0 h 328"/>
                  <a:gd name="T42" fmla="*/ 0 w 329"/>
                  <a:gd name="T43" fmla="*/ 0 h 328"/>
                  <a:gd name="T44" fmla="*/ 0 w 329"/>
                  <a:gd name="T45" fmla="*/ 0 h 328"/>
                  <a:gd name="T46" fmla="*/ 0 w 329"/>
                  <a:gd name="T47" fmla="*/ 0 h 328"/>
                  <a:gd name="T48" fmla="*/ 0 w 329"/>
                  <a:gd name="T49" fmla="*/ 0 h 328"/>
                  <a:gd name="T50" fmla="*/ 0 w 329"/>
                  <a:gd name="T51" fmla="*/ 0 h 328"/>
                  <a:gd name="T52" fmla="*/ 0 w 329"/>
                  <a:gd name="T53" fmla="*/ 0 h 328"/>
                  <a:gd name="T54" fmla="*/ 0 w 329"/>
                  <a:gd name="T55" fmla="*/ 0 h 328"/>
                  <a:gd name="T56" fmla="*/ 0 w 329"/>
                  <a:gd name="T57" fmla="*/ 0 h 328"/>
                  <a:gd name="T58" fmla="*/ 0 w 329"/>
                  <a:gd name="T59" fmla="*/ 0 h 328"/>
                  <a:gd name="T60" fmla="*/ 0 w 329"/>
                  <a:gd name="T61" fmla="*/ 0 h 328"/>
                  <a:gd name="T62" fmla="*/ 0 w 329"/>
                  <a:gd name="T63" fmla="*/ 0 h 328"/>
                  <a:gd name="T64" fmla="*/ 0 w 329"/>
                  <a:gd name="T65" fmla="*/ 0 h 328"/>
                  <a:gd name="T66" fmla="*/ 0 w 329"/>
                  <a:gd name="T67" fmla="*/ 0 h 328"/>
                  <a:gd name="T68" fmla="*/ 0 w 329"/>
                  <a:gd name="T69" fmla="*/ 0 h 328"/>
                  <a:gd name="T70" fmla="*/ 0 w 329"/>
                  <a:gd name="T71" fmla="*/ 0 h 328"/>
                  <a:gd name="T72" fmla="*/ 0 w 329"/>
                  <a:gd name="T73" fmla="*/ 0 h 328"/>
                  <a:gd name="T74" fmla="*/ 0 w 329"/>
                  <a:gd name="T75" fmla="*/ 0 h 328"/>
                  <a:gd name="T76" fmla="*/ 0 w 329"/>
                  <a:gd name="T77" fmla="*/ 0 h 328"/>
                  <a:gd name="T78" fmla="*/ 0 w 329"/>
                  <a:gd name="T79" fmla="*/ 0 h 328"/>
                  <a:gd name="T80" fmla="*/ 0 w 329"/>
                  <a:gd name="T81" fmla="*/ 0 h 328"/>
                  <a:gd name="T82" fmla="*/ 0 w 329"/>
                  <a:gd name="T83" fmla="*/ 0 h 328"/>
                  <a:gd name="T84" fmla="*/ 0 w 329"/>
                  <a:gd name="T85" fmla="*/ 0 h 328"/>
                  <a:gd name="T86" fmla="*/ 0 w 329"/>
                  <a:gd name="T87" fmla="*/ 0 h 328"/>
                  <a:gd name="T88" fmla="*/ 0 w 329"/>
                  <a:gd name="T89" fmla="*/ 0 h 328"/>
                  <a:gd name="T90" fmla="*/ 0 w 329"/>
                  <a:gd name="T91" fmla="*/ 0 h 328"/>
                  <a:gd name="T92" fmla="*/ 0 w 329"/>
                  <a:gd name="T93" fmla="*/ 0 h 328"/>
                  <a:gd name="T94" fmla="*/ 0 w 329"/>
                  <a:gd name="T95" fmla="*/ 0 h 328"/>
                  <a:gd name="T96" fmla="*/ 0 w 329"/>
                  <a:gd name="T97" fmla="*/ 0 h 328"/>
                  <a:gd name="T98" fmla="*/ 0 w 329"/>
                  <a:gd name="T99" fmla="*/ 0 h 328"/>
                  <a:gd name="T100" fmla="*/ 0 w 329"/>
                  <a:gd name="T101" fmla="*/ 0 h 328"/>
                  <a:gd name="T102" fmla="*/ 0 w 329"/>
                  <a:gd name="T103" fmla="*/ 0 h 328"/>
                  <a:gd name="T104" fmla="*/ 0 w 329"/>
                  <a:gd name="T105" fmla="*/ 0 h 328"/>
                  <a:gd name="T106" fmla="*/ 0 w 329"/>
                  <a:gd name="T107" fmla="*/ 0 h 328"/>
                  <a:gd name="T108" fmla="*/ 0 w 329"/>
                  <a:gd name="T109" fmla="*/ 0 h 328"/>
                  <a:gd name="T110" fmla="*/ 0 w 329"/>
                  <a:gd name="T111" fmla="*/ 0 h 32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29"/>
                  <a:gd name="T169" fmla="*/ 0 h 328"/>
                  <a:gd name="T170" fmla="*/ 329 w 329"/>
                  <a:gd name="T171" fmla="*/ 328 h 32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29" h="328">
                    <a:moveTo>
                      <a:pt x="210" y="0"/>
                    </a:moveTo>
                    <a:lnTo>
                      <a:pt x="209" y="14"/>
                    </a:lnTo>
                    <a:lnTo>
                      <a:pt x="208" y="30"/>
                    </a:lnTo>
                    <a:lnTo>
                      <a:pt x="206" y="46"/>
                    </a:lnTo>
                    <a:lnTo>
                      <a:pt x="206" y="63"/>
                    </a:lnTo>
                    <a:lnTo>
                      <a:pt x="206" y="78"/>
                    </a:lnTo>
                    <a:lnTo>
                      <a:pt x="209" y="93"/>
                    </a:lnTo>
                    <a:lnTo>
                      <a:pt x="212" y="107"/>
                    </a:lnTo>
                    <a:lnTo>
                      <a:pt x="219" y="120"/>
                    </a:lnTo>
                    <a:lnTo>
                      <a:pt x="329" y="149"/>
                    </a:lnTo>
                    <a:lnTo>
                      <a:pt x="329" y="159"/>
                    </a:lnTo>
                    <a:lnTo>
                      <a:pt x="229" y="219"/>
                    </a:lnTo>
                    <a:lnTo>
                      <a:pt x="229" y="232"/>
                    </a:lnTo>
                    <a:lnTo>
                      <a:pt x="230" y="245"/>
                    </a:lnTo>
                    <a:lnTo>
                      <a:pt x="230" y="257"/>
                    </a:lnTo>
                    <a:lnTo>
                      <a:pt x="232" y="269"/>
                    </a:lnTo>
                    <a:lnTo>
                      <a:pt x="232" y="278"/>
                    </a:lnTo>
                    <a:lnTo>
                      <a:pt x="232" y="290"/>
                    </a:lnTo>
                    <a:lnTo>
                      <a:pt x="231" y="303"/>
                    </a:lnTo>
                    <a:lnTo>
                      <a:pt x="229" y="319"/>
                    </a:lnTo>
                    <a:lnTo>
                      <a:pt x="217" y="312"/>
                    </a:lnTo>
                    <a:lnTo>
                      <a:pt x="208" y="305"/>
                    </a:lnTo>
                    <a:lnTo>
                      <a:pt x="199" y="296"/>
                    </a:lnTo>
                    <a:lnTo>
                      <a:pt x="190" y="287"/>
                    </a:lnTo>
                    <a:lnTo>
                      <a:pt x="182" y="276"/>
                    </a:lnTo>
                    <a:lnTo>
                      <a:pt x="174" y="266"/>
                    </a:lnTo>
                    <a:lnTo>
                      <a:pt x="166" y="257"/>
                    </a:lnTo>
                    <a:lnTo>
                      <a:pt x="160" y="249"/>
                    </a:lnTo>
                    <a:lnTo>
                      <a:pt x="60" y="328"/>
                    </a:lnTo>
                    <a:lnTo>
                      <a:pt x="54" y="320"/>
                    </a:lnTo>
                    <a:lnTo>
                      <a:pt x="51" y="311"/>
                    </a:lnTo>
                    <a:lnTo>
                      <a:pt x="50" y="302"/>
                    </a:lnTo>
                    <a:lnTo>
                      <a:pt x="54" y="294"/>
                    </a:lnTo>
                    <a:lnTo>
                      <a:pt x="56" y="284"/>
                    </a:lnTo>
                    <a:lnTo>
                      <a:pt x="60" y="274"/>
                    </a:lnTo>
                    <a:lnTo>
                      <a:pt x="64" y="265"/>
                    </a:lnTo>
                    <a:lnTo>
                      <a:pt x="70" y="259"/>
                    </a:lnTo>
                    <a:lnTo>
                      <a:pt x="100" y="209"/>
                    </a:lnTo>
                    <a:lnTo>
                      <a:pt x="87" y="198"/>
                    </a:lnTo>
                    <a:lnTo>
                      <a:pt x="74" y="188"/>
                    </a:lnTo>
                    <a:lnTo>
                      <a:pt x="59" y="180"/>
                    </a:lnTo>
                    <a:lnTo>
                      <a:pt x="46" y="172"/>
                    </a:lnTo>
                    <a:lnTo>
                      <a:pt x="32" y="162"/>
                    </a:lnTo>
                    <a:lnTo>
                      <a:pt x="20" y="154"/>
                    </a:lnTo>
                    <a:lnTo>
                      <a:pt x="8" y="143"/>
                    </a:lnTo>
                    <a:lnTo>
                      <a:pt x="0" y="130"/>
                    </a:lnTo>
                    <a:lnTo>
                      <a:pt x="8" y="122"/>
                    </a:lnTo>
                    <a:lnTo>
                      <a:pt x="18" y="119"/>
                    </a:lnTo>
                    <a:lnTo>
                      <a:pt x="27" y="117"/>
                    </a:lnTo>
                    <a:lnTo>
                      <a:pt x="39" y="117"/>
                    </a:lnTo>
                    <a:lnTo>
                      <a:pt x="50" y="117"/>
                    </a:lnTo>
                    <a:lnTo>
                      <a:pt x="61" y="118"/>
                    </a:lnTo>
                    <a:lnTo>
                      <a:pt x="70" y="119"/>
                    </a:lnTo>
                    <a:lnTo>
                      <a:pt x="80" y="120"/>
                    </a:lnTo>
                    <a:lnTo>
                      <a:pt x="189" y="0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8" name="Freeform 107"/>
              <p:cNvSpPr>
                <a:spLocks/>
              </p:cNvSpPr>
              <p:nvPr/>
            </p:nvSpPr>
            <p:spPr bwMode="auto">
              <a:xfrm>
                <a:off x="3861" y="1712"/>
                <a:ext cx="62" cy="60"/>
              </a:xfrm>
              <a:custGeom>
                <a:avLst/>
                <a:gdLst>
                  <a:gd name="T0" fmla="*/ 0 w 248"/>
                  <a:gd name="T1" fmla="*/ 0 h 238"/>
                  <a:gd name="T2" fmla="*/ 0 w 248"/>
                  <a:gd name="T3" fmla="*/ 0 h 238"/>
                  <a:gd name="T4" fmla="*/ 0 w 248"/>
                  <a:gd name="T5" fmla="*/ 0 h 238"/>
                  <a:gd name="T6" fmla="*/ 0 w 248"/>
                  <a:gd name="T7" fmla="*/ 0 h 238"/>
                  <a:gd name="T8" fmla="*/ 0 w 248"/>
                  <a:gd name="T9" fmla="*/ 0 h 238"/>
                  <a:gd name="T10" fmla="*/ 0 w 248"/>
                  <a:gd name="T11" fmla="*/ 0 h 238"/>
                  <a:gd name="T12" fmla="*/ 0 w 248"/>
                  <a:gd name="T13" fmla="*/ 0 h 238"/>
                  <a:gd name="T14" fmla="*/ 0 w 248"/>
                  <a:gd name="T15" fmla="*/ 0 h 238"/>
                  <a:gd name="T16" fmla="*/ 0 w 248"/>
                  <a:gd name="T17" fmla="*/ 0 h 238"/>
                  <a:gd name="T18" fmla="*/ 0 w 248"/>
                  <a:gd name="T19" fmla="*/ 0 h 238"/>
                  <a:gd name="T20" fmla="*/ 0 w 248"/>
                  <a:gd name="T21" fmla="*/ 0 h 238"/>
                  <a:gd name="T22" fmla="*/ 0 w 248"/>
                  <a:gd name="T23" fmla="*/ 0 h 238"/>
                  <a:gd name="T24" fmla="*/ 0 w 248"/>
                  <a:gd name="T25" fmla="*/ 0 h 238"/>
                  <a:gd name="T26" fmla="*/ 0 w 248"/>
                  <a:gd name="T27" fmla="*/ 0 h 238"/>
                  <a:gd name="T28" fmla="*/ 0 w 248"/>
                  <a:gd name="T29" fmla="*/ 0 h 238"/>
                  <a:gd name="T30" fmla="*/ 0 w 248"/>
                  <a:gd name="T31" fmla="*/ 0 h 238"/>
                  <a:gd name="T32" fmla="*/ 0 w 248"/>
                  <a:gd name="T33" fmla="*/ 0 h 238"/>
                  <a:gd name="T34" fmla="*/ 0 w 248"/>
                  <a:gd name="T35" fmla="*/ 0 h 238"/>
                  <a:gd name="T36" fmla="*/ 0 w 248"/>
                  <a:gd name="T37" fmla="*/ 0 h 238"/>
                  <a:gd name="T38" fmla="*/ 0 w 248"/>
                  <a:gd name="T39" fmla="*/ 0 h 238"/>
                  <a:gd name="T40" fmla="*/ 0 w 248"/>
                  <a:gd name="T41" fmla="*/ 0 h 238"/>
                  <a:gd name="T42" fmla="*/ 0 w 248"/>
                  <a:gd name="T43" fmla="*/ 0 h 238"/>
                  <a:gd name="T44" fmla="*/ 0 w 248"/>
                  <a:gd name="T45" fmla="*/ 0 h 238"/>
                  <a:gd name="T46" fmla="*/ 0 w 248"/>
                  <a:gd name="T47" fmla="*/ 0 h 238"/>
                  <a:gd name="T48" fmla="*/ 0 w 248"/>
                  <a:gd name="T49" fmla="*/ 0 h 238"/>
                  <a:gd name="T50" fmla="*/ 0 w 248"/>
                  <a:gd name="T51" fmla="*/ 0 h 238"/>
                  <a:gd name="T52" fmla="*/ 0 w 248"/>
                  <a:gd name="T53" fmla="*/ 0 h 238"/>
                  <a:gd name="T54" fmla="*/ 0 w 248"/>
                  <a:gd name="T55" fmla="*/ 0 h 238"/>
                  <a:gd name="T56" fmla="*/ 0 w 248"/>
                  <a:gd name="T57" fmla="*/ 0 h 238"/>
                  <a:gd name="T58" fmla="*/ 0 w 248"/>
                  <a:gd name="T59" fmla="*/ 0 h 238"/>
                  <a:gd name="T60" fmla="*/ 0 w 248"/>
                  <a:gd name="T61" fmla="*/ 0 h 238"/>
                  <a:gd name="T62" fmla="*/ 0 w 248"/>
                  <a:gd name="T63" fmla="*/ 0 h 238"/>
                  <a:gd name="T64" fmla="*/ 0 w 248"/>
                  <a:gd name="T65" fmla="*/ 0 h 238"/>
                  <a:gd name="T66" fmla="*/ 0 w 248"/>
                  <a:gd name="T67" fmla="*/ 0 h 238"/>
                  <a:gd name="T68" fmla="*/ 0 w 248"/>
                  <a:gd name="T69" fmla="*/ 0 h 238"/>
                  <a:gd name="T70" fmla="*/ 0 w 248"/>
                  <a:gd name="T71" fmla="*/ 0 h 238"/>
                  <a:gd name="T72" fmla="*/ 0 w 248"/>
                  <a:gd name="T73" fmla="*/ 0 h 238"/>
                  <a:gd name="T74" fmla="*/ 0 w 248"/>
                  <a:gd name="T75" fmla="*/ 0 h 238"/>
                  <a:gd name="T76" fmla="*/ 0 w 248"/>
                  <a:gd name="T77" fmla="*/ 0 h 2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48"/>
                  <a:gd name="T118" fmla="*/ 0 h 238"/>
                  <a:gd name="T119" fmla="*/ 248 w 248"/>
                  <a:gd name="T120" fmla="*/ 238 h 2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48" h="238">
                    <a:moveTo>
                      <a:pt x="148" y="100"/>
                    </a:moveTo>
                    <a:lnTo>
                      <a:pt x="159" y="103"/>
                    </a:lnTo>
                    <a:lnTo>
                      <a:pt x="172" y="106"/>
                    </a:lnTo>
                    <a:lnTo>
                      <a:pt x="185" y="109"/>
                    </a:lnTo>
                    <a:lnTo>
                      <a:pt x="198" y="114"/>
                    </a:lnTo>
                    <a:lnTo>
                      <a:pt x="210" y="117"/>
                    </a:lnTo>
                    <a:lnTo>
                      <a:pt x="223" y="121"/>
                    </a:lnTo>
                    <a:lnTo>
                      <a:pt x="235" y="124"/>
                    </a:lnTo>
                    <a:lnTo>
                      <a:pt x="248" y="129"/>
                    </a:lnTo>
                    <a:lnTo>
                      <a:pt x="178" y="159"/>
                    </a:lnTo>
                    <a:lnTo>
                      <a:pt x="169" y="238"/>
                    </a:lnTo>
                    <a:lnTo>
                      <a:pt x="160" y="231"/>
                    </a:lnTo>
                    <a:lnTo>
                      <a:pt x="154" y="223"/>
                    </a:lnTo>
                    <a:lnTo>
                      <a:pt x="148" y="216"/>
                    </a:lnTo>
                    <a:lnTo>
                      <a:pt x="143" y="208"/>
                    </a:lnTo>
                    <a:lnTo>
                      <a:pt x="136" y="200"/>
                    </a:lnTo>
                    <a:lnTo>
                      <a:pt x="131" y="193"/>
                    </a:lnTo>
                    <a:lnTo>
                      <a:pt x="124" y="185"/>
                    </a:lnTo>
                    <a:lnTo>
                      <a:pt x="119" y="179"/>
                    </a:lnTo>
                    <a:lnTo>
                      <a:pt x="49" y="229"/>
                    </a:lnTo>
                    <a:lnTo>
                      <a:pt x="49" y="220"/>
                    </a:lnTo>
                    <a:lnTo>
                      <a:pt x="54" y="211"/>
                    </a:lnTo>
                    <a:lnTo>
                      <a:pt x="58" y="202"/>
                    </a:lnTo>
                    <a:lnTo>
                      <a:pt x="65" y="192"/>
                    </a:lnTo>
                    <a:lnTo>
                      <a:pt x="71" y="181"/>
                    </a:lnTo>
                    <a:lnTo>
                      <a:pt x="78" y="170"/>
                    </a:lnTo>
                    <a:lnTo>
                      <a:pt x="83" y="159"/>
                    </a:lnTo>
                    <a:lnTo>
                      <a:pt x="88" y="149"/>
                    </a:lnTo>
                    <a:lnTo>
                      <a:pt x="0" y="100"/>
                    </a:lnTo>
                    <a:lnTo>
                      <a:pt x="59" y="100"/>
                    </a:lnTo>
                    <a:lnTo>
                      <a:pt x="67" y="83"/>
                    </a:lnTo>
                    <a:lnTo>
                      <a:pt x="77" y="70"/>
                    </a:lnTo>
                    <a:lnTo>
                      <a:pt x="86" y="57"/>
                    </a:lnTo>
                    <a:lnTo>
                      <a:pt x="98" y="45"/>
                    </a:lnTo>
                    <a:lnTo>
                      <a:pt x="109" y="32"/>
                    </a:lnTo>
                    <a:lnTo>
                      <a:pt x="120" y="21"/>
                    </a:lnTo>
                    <a:lnTo>
                      <a:pt x="129" y="11"/>
                    </a:lnTo>
                    <a:lnTo>
                      <a:pt x="138" y="0"/>
                    </a:lnTo>
                    <a:lnTo>
                      <a:pt x="148" y="10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9" name="Freeform 108"/>
              <p:cNvSpPr>
                <a:spLocks/>
              </p:cNvSpPr>
              <p:nvPr/>
            </p:nvSpPr>
            <p:spPr bwMode="auto">
              <a:xfrm>
                <a:off x="3856" y="1476"/>
                <a:ext cx="69" cy="69"/>
              </a:xfrm>
              <a:custGeom>
                <a:avLst/>
                <a:gdLst>
                  <a:gd name="T0" fmla="*/ 0 w 279"/>
                  <a:gd name="T1" fmla="*/ 0 h 279"/>
                  <a:gd name="T2" fmla="*/ 0 w 279"/>
                  <a:gd name="T3" fmla="*/ 0 h 279"/>
                  <a:gd name="T4" fmla="*/ 0 w 279"/>
                  <a:gd name="T5" fmla="*/ 0 h 279"/>
                  <a:gd name="T6" fmla="*/ 0 w 279"/>
                  <a:gd name="T7" fmla="*/ 0 h 279"/>
                  <a:gd name="T8" fmla="*/ 0 w 279"/>
                  <a:gd name="T9" fmla="*/ 0 h 279"/>
                  <a:gd name="T10" fmla="*/ 0 w 279"/>
                  <a:gd name="T11" fmla="*/ 0 h 279"/>
                  <a:gd name="T12" fmla="*/ 0 w 279"/>
                  <a:gd name="T13" fmla="*/ 0 h 279"/>
                  <a:gd name="T14" fmla="*/ 0 w 279"/>
                  <a:gd name="T15" fmla="*/ 0 h 279"/>
                  <a:gd name="T16" fmla="*/ 0 w 279"/>
                  <a:gd name="T17" fmla="*/ 0 h 279"/>
                  <a:gd name="T18" fmla="*/ 0 w 279"/>
                  <a:gd name="T19" fmla="*/ 0 h 279"/>
                  <a:gd name="T20" fmla="*/ 0 w 279"/>
                  <a:gd name="T21" fmla="*/ 0 h 279"/>
                  <a:gd name="T22" fmla="*/ 0 w 279"/>
                  <a:gd name="T23" fmla="*/ 0 h 279"/>
                  <a:gd name="T24" fmla="*/ 0 w 279"/>
                  <a:gd name="T25" fmla="*/ 0 h 279"/>
                  <a:gd name="T26" fmla="*/ 0 w 279"/>
                  <a:gd name="T27" fmla="*/ 0 h 279"/>
                  <a:gd name="T28" fmla="*/ 0 w 279"/>
                  <a:gd name="T29" fmla="*/ 0 h 279"/>
                  <a:gd name="T30" fmla="*/ 0 w 279"/>
                  <a:gd name="T31" fmla="*/ 0 h 279"/>
                  <a:gd name="T32" fmla="*/ 0 w 279"/>
                  <a:gd name="T33" fmla="*/ 0 h 279"/>
                  <a:gd name="T34" fmla="*/ 0 w 279"/>
                  <a:gd name="T35" fmla="*/ 0 h 279"/>
                  <a:gd name="T36" fmla="*/ 0 w 279"/>
                  <a:gd name="T37" fmla="*/ 0 h 279"/>
                  <a:gd name="T38" fmla="*/ 0 w 279"/>
                  <a:gd name="T39" fmla="*/ 0 h 279"/>
                  <a:gd name="T40" fmla="*/ 0 w 279"/>
                  <a:gd name="T41" fmla="*/ 0 h 279"/>
                  <a:gd name="T42" fmla="*/ 0 w 279"/>
                  <a:gd name="T43" fmla="*/ 0 h 279"/>
                  <a:gd name="T44" fmla="*/ 0 w 279"/>
                  <a:gd name="T45" fmla="*/ 0 h 279"/>
                  <a:gd name="T46" fmla="*/ 0 w 279"/>
                  <a:gd name="T47" fmla="*/ 0 h 279"/>
                  <a:gd name="T48" fmla="*/ 0 w 279"/>
                  <a:gd name="T49" fmla="*/ 0 h 279"/>
                  <a:gd name="T50" fmla="*/ 0 w 279"/>
                  <a:gd name="T51" fmla="*/ 0 h 279"/>
                  <a:gd name="T52" fmla="*/ 0 w 279"/>
                  <a:gd name="T53" fmla="*/ 0 h 279"/>
                  <a:gd name="T54" fmla="*/ 0 w 279"/>
                  <a:gd name="T55" fmla="*/ 0 h 279"/>
                  <a:gd name="T56" fmla="*/ 0 w 279"/>
                  <a:gd name="T57" fmla="*/ 0 h 279"/>
                  <a:gd name="T58" fmla="*/ 0 w 279"/>
                  <a:gd name="T59" fmla="*/ 0 h 279"/>
                  <a:gd name="T60" fmla="*/ 0 w 279"/>
                  <a:gd name="T61" fmla="*/ 0 h 279"/>
                  <a:gd name="T62" fmla="*/ 0 w 279"/>
                  <a:gd name="T63" fmla="*/ 0 h 279"/>
                  <a:gd name="T64" fmla="*/ 0 w 279"/>
                  <a:gd name="T65" fmla="*/ 0 h 279"/>
                  <a:gd name="T66" fmla="*/ 0 w 279"/>
                  <a:gd name="T67" fmla="*/ 0 h 279"/>
                  <a:gd name="T68" fmla="*/ 0 w 279"/>
                  <a:gd name="T69" fmla="*/ 0 h 279"/>
                  <a:gd name="T70" fmla="*/ 0 w 279"/>
                  <a:gd name="T71" fmla="*/ 0 h 279"/>
                  <a:gd name="T72" fmla="*/ 0 w 279"/>
                  <a:gd name="T73" fmla="*/ 0 h 279"/>
                  <a:gd name="T74" fmla="*/ 0 w 279"/>
                  <a:gd name="T75" fmla="*/ 0 h 279"/>
                  <a:gd name="T76" fmla="*/ 0 w 279"/>
                  <a:gd name="T77" fmla="*/ 0 h 279"/>
                  <a:gd name="T78" fmla="*/ 0 w 279"/>
                  <a:gd name="T79" fmla="*/ 0 h 279"/>
                  <a:gd name="T80" fmla="*/ 0 w 279"/>
                  <a:gd name="T81" fmla="*/ 0 h 279"/>
                  <a:gd name="T82" fmla="*/ 0 w 279"/>
                  <a:gd name="T83" fmla="*/ 0 h 279"/>
                  <a:gd name="T84" fmla="*/ 0 w 279"/>
                  <a:gd name="T85" fmla="*/ 0 h 279"/>
                  <a:gd name="T86" fmla="*/ 0 w 279"/>
                  <a:gd name="T87" fmla="*/ 0 h 279"/>
                  <a:gd name="T88" fmla="*/ 0 w 279"/>
                  <a:gd name="T89" fmla="*/ 0 h 279"/>
                  <a:gd name="T90" fmla="*/ 0 w 279"/>
                  <a:gd name="T91" fmla="*/ 0 h 279"/>
                  <a:gd name="T92" fmla="*/ 0 w 279"/>
                  <a:gd name="T93" fmla="*/ 0 h 279"/>
                  <a:gd name="T94" fmla="*/ 0 w 279"/>
                  <a:gd name="T95" fmla="*/ 0 h 279"/>
                  <a:gd name="T96" fmla="*/ 0 w 279"/>
                  <a:gd name="T97" fmla="*/ 0 h 279"/>
                  <a:gd name="T98" fmla="*/ 0 w 279"/>
                  <a:gd name="T99" fmla="*/ 0 h 279"/>
                  <a:gd name="T100" fmla="*/ 0 w 279"/>
                  <a:gd name="T101" fmla="*/ 0 h 279"/>
                  <a:gd name="T102" fmla="*/ 0 w 279"/>
                  <a:gd name="T103" fmla="*/ 0 h 279"/>
                  <a:gd name="T104" fmla="*/ 0 w 279"/>
                  <a:gd name="T105" fmla="*/ 0 h 279"/>
                  <a:gd name="T106" fmla="*/ 0 w 279"/>
                  <a:gd name="T107" fmla="*/ 0 h 279"/>
                  <a:gd name="T108" fmla="*/ 0 w 279"/>
                  <a:gd name="T109" fmla="*/ 0 h 279"/>
                  <a:gd name="T110" fmla="*/ 0 w 279"/>
                  <a:gd name="T111" fmla="*/ 0 h 279"/>
                  <a:gd name="T112" fmla="*/ 0 w 279"/>
                  <a:gd name="T113" fmla="*/ 0 h 279"/>
                  <a:gd name="T114" fmla="*/ 0 w 279"/>
                  <a:gd name="T115" fmla="*/ 0 h 279"/>
                  <a:gd name="T116" fmla="*/ 0 w 279"/>
                  <a:gd name="T117" fmla="*/ 0 h 279"/>
                  <a:gd name="T118" fmla="*/ 0 w 279"/>
                  <a:gd name="T119" fmla="*/ 0 h 279"/>
                  <a:gd name="T120" fmla="*/ 0 w 279"/>
                  <a:gd name="T121" fmla="*/ 0 h 279"/>
                  <a:gd name="T122" fmla="*/ 0 w 279"/>
                  <a:gd name="T123" fmla="*/ 0 h 2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79"/>
                  <a:gd name="T187" fmla="*/ 0 h 279"/>
                  <a:gd name="T188" fmla="*/ 279 w 279"/>
                  <a:gd name="T189" fmla="*/ 279 h 27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79" h="279">
                    <a:moveTo>
                      <a:pt x="190" y="90"/>
                    </a:moveTo>
                    <a:lnTo>
                      <a:pt x="197" y="90"/>
                    </a:lnTo>
                    <a:lnTo>
                      <a:pt x="208" y="90"/>
                    </a:lnTo>
                    <a:lnTo>
                      <a:pt x="221" y="90"/>
                    </a:lnTo>
                    <a:lnTo>
                      <a:pt x="234" y="92"/>
                    </a:lnTo>
                    <a:lnTo>
                      <a:pt x="246" y="93"/>
                    </a:lnTo>
                    <a:lnTo>
                      <a:pt x="259" y="98"/>
                    </a:lnTo>
                    <a:lnTo>
                      <a:pt x="269" y="102"/>
                    </a:lnTo>
                    <a:lnTo>
                      <a:pt x="279" y="110"/>
                    </a:lnTo>
                    <a:lnTo>
                      <a:pt x="267" y="121"/>
                    </a:lnTo>
                    <a:lnTo>
                      <a:pt x="253" y="131"/>
                    </a:lnTo>
                    <a:lnTo>
                      <a:pt x="236" y="139"/>
                    </a:lnTo>
                    <a:lnTo>
                      <a:pt x="221" y="146"/>
                    </a:lnTo>
                    <a:lnTo>
                      <a:pt x="207" y="154"/>
                    </a:lnTo>
                    <a:lnTo>
                      <a:pt x="199" y="165"/>
                    </a:lnTo>
                    <a:lnTo>
                      <a:pt x="198" y="179"/>
                    </a:lnTo>
                    <a:lnTo>
                      <a:pt x="209" y="200"/>
                    </a:lnTo>
                    <a:lnTo>
                      <a:pt x="212" y="206"/>
                    </a:lnTo>
                    <a:lnTo>
                      <a:pt x="216" y="214"/>
                    </a:lnTo>
                    <a:lnTo>
                      <a:pt x="218" y="221"/>
                    </a:lnTo>
                    <a:lnTo>
                      <a:pt x="221" y="229"/>
                    </a:lnTo>
                    <a:lnTo>
                      <a:pt x="221" y="235"/>
                    </a:lnTo>
                    <a:lnTo>
                      <a:pt x="222" y="244"/>
                    </a:lnTo>
                    <a:lnTo>
                      <a:pt x="221" y="251"/>
                    </a:lnTo>
                    <a:lnTo>
                      <a:pt x="219" y="259"/>
                    </a:lnTo>
                    <a:lnTo>
                      <a:pt x="207" y="257"/>
                    </a:lnTo>
                    <a:lnTo>
                      <a:pt x="197" y="252"/>
                    </a:lnTo>
                    <a:lnTo>
                      <a:pt x="188" y="244"/>
                    </a:lnTo>
                    <a:lnTo>
                      <a:pt x="179" y="236"/>
                    </a:lnTo>
                    <a:lnTo>
                      <a:pt x="169" y="226"/>
                    </a:lnTo>
                    <a:lnTo>
                      <a:pt x="159" y="216"/>
                    </a:lnTo>
                    <a:lnTo>
                      <a:pt x="150" y="207"/>
                    </a:lnTo>
                    <a:lnTo>
                      <a:pt x="140" y="200"/>
                    </a:lnTo>
                    <a:lnTo>
                      <a:pt x="50" y="279"/>
                    </a:lnTo>
                    <a:lnTo>
                      <a:pt x="40" y="269"/>
                    </a:lnTo>
                    <a:lnTo>
                      <a:pt x="40" y="254"/>
                    </a:lnTo>
                    <a:lnTo>
                      <a:pt x="44" y="241"/>
                    </a:lnTo>
                    <a:lnTo>
                      <a:pt x="50" y="227"/>
                    </a:lnTo>
                    <a:lnTo>
                      <a:pt x="57" y="214"/>
                    </a:lnTo>
                    <a:lnTo>
                      <a:pt x="64" y="200"/>
                    </a:lnTo>
                    <a:lnTo>
                      <a:pt x="74" y="187"/>
                    </a:lnTo>
                    <a:lnTo>
                      <a:pt x="81" y="172"/>
                    </a:lnTo>
                    <a:lnTo>
                      <a:pt x="90" y="159"/>
                    </a:lnTo>
                    <a:lnTo>
                      <a:pt x="77" y="154"/>
                    </a:lnTo>
                    <a:lnTo>
                      <a:pt x="65" y="150"/>
                    </a:lnTo>
                    <a:lnTo>
                      <a:pt x="53" y="143"/>
                    </a:lnTo>
                    <a:lnTo>
                      <a:pt x="41" y="138"/>
                    </a:lnTo>
                    <a:lnTo>
                      <a:pt x="28" y="130"/>
                    </a:lnTo>
                    <a:lnTo>
                      <a:pt x="17" y="124"/>
                    </a:lnTo>
                    <a:lnTo>
                      <a:pt x="7" y="116"/>
                    </a:lnTo>
                    <a:lnTo>
                      <a:pt x="0" y="110"/>
                    </a:lnTo>
                    <a:lnTo>
                      <a:pt x="0" y="100"/>
                    </a:lnTo>
                    <a:lnTo>
                      <a:pt x="100" y="90"/>
                    </a:lnTo>
                    <a:lnTo>
                      <a:pt x="150" y="0"/>
                    </a:lnTo>
                    <a:lnTo>
                      <a:pt x="156" y="7"/>
                    </a:lnTo>
                    <a:lnTo>
                      <a:pt x="163" y="16"/>
                    </a:lnTo>
                    <a:lnTo>
                      <a:pt x="167" y="26"/>
                    </a:lnTo>
                    <a:lnTo>
                      <a:pt x="172" y="37"/>
                    </a:lnTo>
                    <a:lnTo>
                      <a:pt x="177" y="48"/>
                    </a:lnTo>
                    <a:lnTo>
                      <a:pt x="181" y="61"/>
                    </a:lnTo>
                    <a:lnTo>
                      <a:pt x="185" y="74"/>
                    </a:lnTo>
                    <a:lnTo>
                      <a:pt x="190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0" name="Freeform 109"/>
              <p:cNvSpPr>
                <a:spLocks/>
              </p:cNvSpPr>
              <p:nvPr/>
            </p:nvSpPr>
            <p:spPr bwMode="auto">
              <a:xfrm>
                <a:off x="3866" y="1483"/>
                <a:ext cx="50" cy="52"/>
              </a:xfrm>
              <a:custGeom>
                <a:avLst/>
                <a:gdLst>
                  <a:gd name="T0" fmla="*/ 0 w 200"/>
                  <a:gd name="T1" fmla="*/ 0 h 210"/>
                  <a:gd name="T2" fmla="*/ 0 w 200"/>
                  <a:gd name="T3" fmla="*/ 0 h 210"/>
                  <a:gd name="T4" fmla="*/ 0 w 200"/>
                  <a:gd name="T5" fmla="*/ 0 h 210"/>
                  <a:gd name="T6" fmla="*/ 0 w 200"/>
                  <a:gd name="T7" fmla="*/ 0 h 210"/>
                  <a:gd name="T8" fmla="*/ 0 w 200"/>
                  <a:gd name="T9" fmla="*/ 0 h 210"/>
                  <a:gd name="T10" fmla="*/ 0 w 200"/>
                  <a:gd name="T11" fmla="*/ 0 h 210"/>
                  <a:gd name="T12" fmla="*/ 0 w 200"/>
                  <a:gd name="T13" fmla="*/ 0 h 210"/>
                  <a:gd name="T14" fmla="*/ 0 w 200"/>
                  <a:gd name="T15" fmla="*/ 0 h 210"/>
                  <a:gd name="T16" fmla="*/ 0 w 200"/>
                  <a:gd name="T17" fmla="*/ 0 h 210"/>
                  <a:gd name="T18" fmla="*/ 0 w 200"/>
                  <a:gd name="T19" fmla="*/ 0 h 210"/>
                  <a:gd name="T20" fmla="*/ 0 w 200"/>
                  <a:gd name="T21" fmla="*/ 0 h 210"/>
                  <a:gd name="T22" fmla="*/ 0 w 200"/>
                  <a:gd name="T23" fmla="*/ 0 h 210"/>
                  <a:gd name="T24" fmla="*/ 0 w 200"/>
                  <a:gd name="T25" fmla="*/ 0 h 210"/>
                  <a:gd name="T26" fmla="*/ 0 w 200"/>
                  <a:gd name="T27" fmla="*/ 0 h 210"/>
                  <a:gd name="T28" fmla="*/ 0 w 200"/>
                  <a:gd name="T29" fmla="*/ 0 h 210"/>
                  <a:gd name="T30" fmla="*/ 0 w 200"/>
                  <a:gd name="T31" fmla="*/ 0 h 210"/>
                  <a:gd name="T32" fmla="*/ 0 w 200"/>
                  <a:gd name="T33" fmla="*/ 0 h 210"/>
                  <a:gd name="T34" fmla="*/ 0 w 200"/>
                  <a:gd name="T35" fmla="*/ 0 h 210"/>
                  <a:gd name="T36" fmla="*/ 0 w 200"/>
                  <a:gd name="T37" fmla="*/ 0 h 210"/>
                  <a:gd name="T38" fmla="*/ 0 w 200"/>
                  <a:gd name="T39" fmla="*/ 0 h 210"/>
                  <a:gd name="T40" fmla="*/ 0 w 200"/>
                  <a:gd name="T41" fmla="*/ 0 h 210"/>
                  <a:gd name="T42" fmla="*/ 0 w 200"/>
                  <a:gd name="T43" fmla="*/ 0 h 210"/>
                  <a:gd name="T44" fmla="*/ 0 w 200"/>
                  <a:gd name="T45" fmla="*/ 0 h 210"/>
                  <a:gd name="T46" fmla="*/ 0 w 200"/>
                  <a:gd name="T47" fmla="*/ 0 h 210"/>
                  <a:gd name="T48" fmla="*/ 0 w 200"/>
                  <a:gd name="T49" fmla="*/ 0 h 210"/>
                  <a:gd name="T50" fmla="*/ 0 w 200"/>
                  <a:gd name="T51" fmla="*/ 0 h 210"/>
                  <a:gd name="T52" fmla="*/ 0 w 200"/>
                  <a:gd name="T53" fmla="*/ 0 h 210"/>
                  <a:gd name="T54" fmla="*/ 0 w 200"/>
                  <a:gd name="T55" fmla="*/ 0 h 210"/>
                  <a:gd name="T56" fmla="*/ 0 w 200"/>
                  <a:gd name="T57" fmla="*/ 0 h 210"/>
                  <a:gd name="T58" fmla="*/ 0 w 200"/>
                  <a:gd name="T59" fmla="*/ 0 h 210"/>
                  <a:gd name="T60" fmla="*/ 0 w 200"/>
                  <a:gd name="T61" fmla="*/ 0 h 210"/>
                  <a:gd name="T62" fmla="*/ 0 w 200"/>
                  <a:gd name="T63" fmla="*/ 0 h 210"/>
                  <a:gd name="T64" fmla="*/ 0 w 200"/>
                  <a:gd name="T65" fmla="*/ 0 h 210"/>
                  <a:gd name="T66" fmla="*/ 0 w 200"/>
                  <a:gd name="T67" fmla="*/ 0 h 210"/>
                  <a:gd name="T68" fmla="*/ 0 w 200"/>
                  <a:gd name="T69" fmla="*/ 0 h 210"/>
                  <a:gd name="T70" fmla="*/ 0 w 200"/>
                  <a:gd name="T71" fmla="*/ 0 h 210"/>
                  <a:gd name="T72" fmla="*/ 0 w 200"/>
                  <a:gd name="T73" fmla="*/ 0 h 210"/>
                  <a:gd name="T74" fmla="*/ 0 w 200"/>
                  <a:gd name="T75" fmla="*/ 0 h 210"/>
                  <a:gd name="T76" fmla="*/ 0 w 200"/>
                  <a:gd name="T77" fmla="*/ 0 h 2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00"/>
                  <a:gd name="T118" fmla="*/ 0 h 210"/>
                  <a:gd name="T119" fmla="*/ 200 w 200"/>
                  <a:gd name="T120" fmla="*/ 210 h 2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00" h="210">
                    <a:moveTo>
                      <a:pt x="150" y="80"/>
                    </a:moveTo>
                    <a:lnTo>
                      <a:pt x="200" y="80"/>
                    </a:lnTo>
                    <a:lnTo>
                      <a:pt x="150" y="120"/>
                    </a:lnTo>
                    <a:lnTo>
                      <a:pt x="150" y="129"/>
                    </a:lnTo>
                    <a:lnTo>
                      <a:pt x="151" y="140"/>
                    </a:lnTo>
                    <a:lnTo>
                      <a:pt x="152" y="150"/>
                    </a:lnTo>
                    <a:lnTo>
                      <a:pt x="154" y="160"/>
                    </a:lnTo>
                    <a:lnTo>
                      <a:pt x="155" y="168"/>
                    </a:lnTo>
                    <a:lnTo>
                      <a:pt x="157" y="178"/>
                    </a:lnTo>
                    <a:lnTo>
                      <a:pt x="158" y="188"/>
                    </a:lnTo>
                    <a:lnTo>
                      <a:pt x="159" y="200"/>
                    </a:lnTo>
                    <a:lnTo>
                      <a:pt x="100" y="139"/>
                    </a:lnTo>
                    <a:lnTo>
                      <a:pt x="30" y="210"/>
                    </a:lnTo>
                    <a:lnTo>
                      <a:pt x="31" y="195"/>
                    </a:lnTo>
                    <a:lnTo>
                      <a:pt x="36" y="182"/>
                    </a:lnTo>
                    <a:lnTo>
                      <a:pt x="42" y="170"/>
                    </a:lnTo>
                    <a:lnTo>
                      <a:pt x="50" y="160"/>
                    </a:lnTo>
                    <a:lnTo>
                      <a:pt x="56" y="148"/>
                    </a:lnTo>
                    <a:lnTo>
                      <a:pt x="63" y="136"/>
                    </a:lnTo>
                    <a:lnTo>
                      <a:pt x="67" y="123"/>
                    </a:lnTo>
                    <a:lnTo>
                      <a:pt x="69" y="110"/>
                    </a:lnTo>
                    <a:lnTo>
                      <a:pt x="0" y="80"/>
                    </a:lnTo>
                    <a:lnTo>
                      <a:pt x="7" y="80"/>
                    </a:lnTo>
                    <a:lnTo>
                      <a:pt x="14" y="80"/>
                    </a:lnTo>
                    <a:lnTo>
                      <a:pt x="22" y="80"/>
                    </a:lnTo>
                    <a:lnTo>
                      <a:pt x="30" y="80"/>
                    </a:lnTo>
                    <a:lnTo>
                      <a:pt x="39" y="80"/>
                    </a:lnTo>
                    <a:lnTo>
                      <a:pt x="48" y="80"/>
                    </a:lnTo>
                    <a:lnTo>
                      <a:pt x="58" y="80"/>
                    </a:lnTo>
                    <a:lnTo>
                      <a:pt x="69" y="80"/>
                    </a:lnTo>
                    <a:lnTo>
                      <a:pt x="110" y="0"/>
                    </a:lnTo>
                    <a:lnTo>
                      <a:pt x="115" y="8"/>
                    </a:lnTo>
                    <a:lnTo>
                      <a:pt x="119" y="19"/>
                    </a:lnTo>
                    <a:lnTo>
                      <a:pt x="122" y="31"/>
                    </a:lnTo>
                    <a:lnTo>
                      <a:pt x="125" y="43"/>
                    </a:lnTo>
                    <a:lnTo>
                      <a:pt x="128" y="54"/>
                    </a:lnTo>
                    <a:lnTo>
                      <a:pt x="132" y="64"/>
                    </a:lnTo>
                    <a:lnTo>
                      <a:pt x="139" y="73"/>
                    </a:lnTo>
                    <a:lnTo>
                      <a:pt x="150" y="8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1" name="Freeform 110"/>
              <p:cNvSpPr>
                <a:spLocks/>
              </p:cNvSpPr>
              <p:nvPr/>
            </p:nvSpPr>
            <p:spPr bwMode="auto">
              <a:xfrm>
                <a:off x="3985" y="1630"/>
                <a:ext cx="70" cy="69"/>
              </a:xfrm>
              <a:custGeom>
                <a:avLst/>
                <a:gdLst>
                  <a:gd name="T0" fmla="*/ 0 w 278"/>
                  <a:gd name="T1" fmla="*/ 0 h 279"/>
                  <a:gd name="T2" fmla="*/ 0 w 278"/>
                  <a:gd name="T3" fmla="*/ 0 h 279"/>
                  <a:gd name="T4" fmla="*/ 0 w 278"/>
                  <a:gd name="T5" fmla="*/ 0 h 279"/>
                  <a:gd name="T6" fmla="*/ 0 w 278"/>
                  <a:gd name="T7" fmla="*/ 0 h 279"/>
                  <a:gd name="T8" fmla="*/ 0 w 278"/>
                  <a:gd name="T9" fmla="*/ 0 h 279"/>
                  <a:gd name="T10" fmla="*/ 0 w 278"/>
                  <a:gd name="T11" fmla="*/ 0 h 279"/>
                  <a:gd name="T12" fmla="*/ 0 w 278"/>
                  <a:gd name="T13" fmla="*/ 0 h 279"/>
                  <a:gd name="T14" fmla="*/ 0 w 278"/>
                  <a:gd name="T15" fmla="*/ 0 h 279"/>
                  <a:gd name="T16" fmla="*/ 0 w 278"/>
                  <a:gd name="T17" fmla="*/ 0 h 279"/>
                  <a:gd name="T18" fmla="*/ 0 w 278"/>
                  <a:gd name="T19" fmla="*/ 0 h 279"/>
                  <a:gd name="T20" fmla="*/ 0 w 278"/>
                  <a:gd name="T21" fmla="*/ 0 h 279"/>
                  <a:gd name="T22" fmla="*/ 0 w 278"/>
                  <a:gd name="T23" fmla="*/ 0 h 279"/>
                  <a:gd name="T24" fmla="*/ 0 w 278"/>
                  <a:gd name="T25" fmla="*/ 0 h 279"/>
                  <a:gd name="T26" fmla="*/ 0 w 278"/>
                  <a:gd name="T27" fmla="*/ 0 h 279"/>
                  <a:gd name="T28" fmla="*/ 0 w 278"/>
                  <a:gd name="T29" fmla="*/ 0 h 279"/>
                  <a:gd name="T30" fmla="*/ 0 w 278"/>
                  <a:gd name="T31" fmla="*/ 0 h 279"/>
                  <a:gd name="T32" fmla="*/ 0 w 278"/>
                  <a:gd name="T33" fmla="*/ 0 h 279"/>
                  <a:gd name="T34" fmla="*/ 0 w 278"/>
                  <a:gd name="T35" fmla="*/ 0 h 279"/>
                  <a:gd name="T36" fmla="*/ 0 w 278"/>
                  <a:gd name="T37" fmla="*/ 0 h 279"/>
                  <a:gd name="T38" fmla="*/ 0 w 278"/>
                  <a:gd name="T39" fmla="*/ 0 h 279"/>
                  <a:gd name="T40" fmla="*/ 0 w 278"/>
                  <a:gd name="T41" fmla="*/ 0 h 279"/>
                  <a:gd name="T42" fmla="*/ 0 w 278"/>
                  <a:gd name="T43" fmla="*/ 0 h 279"/>
                  <a:gd name="T44" fmla="*/ 0 w 278"/>
                  <a:gd name="T45" fmla="*/ 0 h 279"/>
                  <a:gd name="T46" fmla="*/ 0 w 278"/>
                  <a:gd name="T47" fmla="*/ 0 h 279"/>
                  <a:gd name="T48" fmla="*/ 0 w 278"/>
                  <a:gd name="T49" fmla="*/ 0 h 279"/>
                  <a:gd name="T50" fmla="*/ 0 w 278"/>
                  <a:gd name="T51" fmla="*/ 0 h 279"/>
                  <a:gd name="T52" fmla="*/ 0 w 278"/>
                  <a:gd name="T53" fmla="*/ 0 h 279"/>
                  <a:gd name="T54" fmla="*/ 0 w 278"/>
                  <a:gd name="T55" fmla="*/ 0 h 279"/>
                  <a:gd name="T56" fmla="*/ 0 w 278"/>
                  <a:gd name="T57" fmla="*/ 0 h 279"/>
                  <a:gd name="T58" fmla="*/ 0 w 278"/>
                  <a:gd name="T59" fmla="*/ 0 h 279"/>
                  <a:gd name="T60" fmla="*/ 0 w 278"/>
                  <a:gd name="T61" fmla="*/ 0 h 279"/>
                  <a:gd name="T62" fmla="*/ 0 w 278"/>
                  <a:gd name="T63" fmla="*/ 0 h 279"/>
                  <a:gd name="T64" fmla="*/ 0 w 278"/>
                  <a:gd name="T65" fmla="*/ 0 h 279"/>
                  <a:gd name="T66" fmla="*/ 0 w 278"/>
                  <a:gd name="T67" fmla="*/ 0 h 279"/>
                  <a:gd name="T68" fmla="*/ 0 w 278"/>
                  <a:gd name="T69" fmla="*/ 0 h 279"/>
                  <a:gd name="T70" fmla="*/ 0 w 278"/>
                  <a:gd name="T71" fmla="*/ 0 h 279"/>
                  <a:gd name="T72" fmla="*/ 0 w 278"/>
                  <a:gd name="T73" fmla="*/ 0 h 279"/>
                  <a:gd name="T74" fmla="*/ 0 w 278"/>
                  <a:gd name="T75" fmla="*/ 0 h 279"/>
                  <a:gd name="T76" fmla="*/ 0 w 278"/>
                  <a:gd name="T77" fmla="*/ 0 h 279"/>
                  <a:gd name="T78" fmla="*/ 0 w 278"/>
                  <a:gd name="T79" fmla="*/ 0 h 279"/>
                  <a:gd name="T80" fmla="*/ 0 w 278"/>
                  <a:gd name="T81" fmla="*/ 0 h 279"/>
                  <a:gd name="T82" fmla="*/ 0 w 278"/>
                  <a:gd name="T83" fmla="*/ 0 h 279"/>
                  <a:gd name="T84" fmla="*/ 0 w 278"/>
                  <a:gd name="T85" fmla="*/ 0 h 279"/>
                  <a:gd name="T86" fmla="*/ 0 w 278"/>
                  <a:gd name="T87" fmla="*/ 0 h 279"/>
                  <a:gd name="T88" fmla="*/ 0 w 278"/>
                  <a:gd name="T89" fmla="*/ 0 h 279"/>
                  <a:gd name="T90" fmla="*/ 0 w 278"/>
                  <a:gd name="T91" fmla="*/ 0 h 279"/>
                  <a:gd name="T92" fmla="*/ 0 w 278"/>
                  <a:gd name="T93" fmla="*/ 0 h 279"/>
                  <a:gd name="T94" fmla="*/ 0 w 278"/>
                  <a:gd name="T95" fmla="*/ 0 h 279"/>
                  <a:gd name="T96" fmla="*/ 0 w 278"/>
                  <a:gd name="T97" fmla="*/ 0 h 279"/>
                  <a:gd name="T98" fmla="*/ 0 w 278"/>
                  <a:gd name="T99" fmla="*/ 0 h 279"/>
                  <a:gd name="T100" fmla="*/ 0 w 278"/>
                  <a:gd name="T101" fmla="*/ 0 h 279"/>
                  <a:gd name="T102" fmla="*/ 0 w 278"/>
                  <a:gd name="T103" fmla="*/ 0 h 279"/>
                  <a:gd name="T104" fmla="*/ 0 w 278"/>
                  <a:gd name="T105" fmla="*/ 0 h 279"/>
                  <a:gd name="T106" fmla="*/ 0 w 278"/>
                  <a:gd name="T107" fmla="*/ 0 h 279"/>
                  <a:gd name="T108" fmla="*/ 0 w 278"/>
                  <a:gd name="T109" fmla="*/ 0 h 279"/>
                  <a:gd name="T110" fmla="*/ 0 w 278"/>
                  <a:gd name="T111" fmla="*/ 0 h 279"/>
                  <a:gd name="T112" fmla="*/ 0 w 278"/>
                  <a:gd name="T113" fmla="*/ 0 h 279"/>
                  <a:gd name="T114" fmla="*/ 0 w 278"/>
                  <a:gd name="T115" fmla="*/ 0 h 279"/>
                  <a:gd name="T116" fmla="*/ 0 w 278"/>
                  <a:gd name="T117" fmla="*/ 0 h 279"/>
                  <a:gd name="T118" fmla="*/ 0 w 278"/>
                  <a:gd name="T119" fmla="*/ 0 h 279"/>
                  <a:gd name="T120" fmla="*/ 0 w 278"/>
                  <a:gd name="T121" fmla="*/ 0 h 2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78"/>
                  <a:gd name="T184" fmla="*/ 0 h 279"/>
                  <a:gd name="T185" fmla="*/ 278 w 278"/>
                  <a:gd name="T186" fmla="*/ 279 h 2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78" h="279">
                    <a:moveTo>
                      <a:pt x="189" y="90"/>
                    </a:moveTo>
                    <a:lnTo>
                      <a:pt x="199" y="92"/>
                    </a:lnTo>
                    <a:lnTo>
                      <a:pt x="212" y="93"/>
                    </a:lnTo>
                    <a:lnTo>
                      <a:pt x="224" y="95"/>
                    </a:lnTo>
                    <a:lnTo>
                      <a:pt x="237" y="97"/>
                    </a:lnTo>
                    <a:lnTo>
                      <a:pt x="248" y="99"/>
                    </a:lnTo>
                    <a:lnTo>
                      <a:pt x="260" y="103"/>
                    </a:lnTo>
                    <a:lnTo>
                      <a:pt x="268" y="110"/>
                    </a:lnTo>
                    <a:lnTo>
                      <a:pt x="278" y="121"/>
                    </a:lnTo>
                    <a:lnTo>
                      <a:pt x="267" y="129"/>
                    </a:lnTo>
                    <a:lnTo>
                      <a:pt x="253" y="138"/>
                    </a:lnTo>
                    <a:lnTo>
                      <a:pt x="237" y="144"/>
                    </a:lnTo>
                    <a:lnTo>
                      <a:pt x="222" y="153"/>
                    </a:lnTo>
                    <a:lnTo>
                      <a:pt x="209" y="162"/>
                    </a:lnTo>
                    <a:lnTo>
                      <a:pt x="203" y="174"/>
                    </a:lnTo>
                    <a:lnTo>
                      <a:pt x="205" y="189"/>
                    </a:lnTo>
                    <a:lnTo>
                      <a:pt x="218" y="209"/>
                    </a:lnTo>
                    <a:lnTo>
                      <a:pt x="218" y="216"/>
                    </a:lnTo>
                    <a:lnTo>
                      <a:pt x="219" y="224"/>
                    </a:lnTo>
                    <a:lnTo>
                      <a:pt x="219" y="230"/>
                    </a:lnTo>
                    <a:lnTo>
                      <a:pt x="222" y="238"/>
                    </a:lnTo>
                    <a:lnTo>
                      <a:pt x="222" y="243"/>
                    </a:lnTo>
                    <a:lnTo>
                      <a:pt x="223" y="250"/>
                    </a:lnTo>
                    <a:lnTo>
                      <a:pt x="221" y="254"/>
                    </a:lnTo>
                    <a:lnTo>
                      <a:pt x="218" y="259"/>
                    </a:lnTo>
                    <a:lnTo>
                      <a:pt x="206" y="257"/>
                    </a:lnTo>
                    <a:lnTo>
                      <a:pt x="197" y="252"/>
                    </a:lnTo>
                    <a:lnTo>
                      <a:pt x="187" y="245"/>
                    </a:lnTo>
                    <a:lnTo>
                      <a:pt x="178" y="238"/>
                    </a:lnTo>
                    <a:lnTo>
                      <a:pt x="169" y="229"/>
                    </a:lnTo>
                    <a:lnTo>
                      <a:pt x="160" y="220"/>
                    </a:lnTo>
                    <a:lnTo>
                      <a:pt x="149" y="214"/>
                    </a:lnTo>
                    <a:lnTo>
                      <a:pt x="139" y="209"/>
                    </a:lnTo>
                    <a:lnTo>
                      <a:pt x="49" y="279"/>
                    </a:lnTo>
                    <a:lnTo>
                      <a:pt x="39" y="279"/>
                    </a:lnTo>
                    <a:lnTo>
                      <a:pt x="43" y="264"/>
                    </a:lnTo>
                    <a:lnTo>
                      <a:pt x="48" y="249"/>
                    </a:lnTo>
                    <a:lnTo>
                      <a:pt x="54" y="233"/>
                    </a:lnTo>
                    <a:lnTo>
                      <a:pt x="60" y="219"/>
                    </a:lnTo>
                    <a:lnTo>
                      <a:pt x="67" y="204"/>
                    </a:lnTo>
                    <a:lnTo>
                      <a:pt x="74" y="189"/>
                    </a:lnTo>
                    <a:lnTo>
                      <a:pt x="81" y="174"/>
                    </a:lnTo>
                    <a:lnTo>
                      <a:pt x="89" y="160"/>
                    </a:lnTo>
                    <a:lnTo>
                      <a:pt x="77" y="155"/>
                    </a:lnTo>
                    <a:lnTo>
                      <a:pt x="67" y="151"/>
                    </a:lnTo>
                    <a:lnTo>
                      <a:pt x="55" y="147"/>
                    </a:lnTo>
                    <a:lnTo>
                      <a:pt x="45" y="142"/>
                    </a:lnTo>
                    <a:lnTo>
                      <a:pt x="33" y="135"/>
                    </a:lnTo>
                    <a:lnTo>
                      <a:pt x="22" y="128"/>
                    </a:lnTo>
                    <a:lnTo>
                      <a:pt x="10" y="119"/>
                    </a:lnTo>
                    <a:lnTo>
                      <a:pt x="0" y="110"/>
                    </a:lnTo>
                    <a:lnTo>
                      <a:pt x="110" y="90"/>
                    </a:lnTo>
                    <a:lnTo>
                      <a:pt x="149" y="0"/>
                    </a:lnTo>
                    <a:lnTo>
                      <a:pt x="155" y="8"/>
                    </a:lnTo>
                    <a:lnTo>
                      <a:pt x="162" y="17"/>
                    </a:lnTo>
                    <a:lnTo>
                      <a:pt x="167" y="28"/>
                    </a:lnTo>
                    <a:lnTo>
                      <a:pt x="173" y="41"/>
                    </a:lnTo>
                    <a:lnTo>
                      <a:pt x="176" y="53"/>
                    </a:lnTo>
                    <a:lnTo>
                      <a:pt x="180" y="65"/>
                    </a:lnTo>
                    <a:lnTo>
                      <a:pt x="185" y="77"/>
                    </a:lnTo>
                    <a:lnTo>
                      <a:pt x="189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2" name="Freeform 111"/>
              <p:cNvSpPr>
                <a:spLocks/>
              </p:cNvSpPr>
              <p:nvPr/>
            </p:nvSpPr>
            <p:spPr bwMode="auto">
              <a:xfrm>
                <a:off x="3995" y="1640"/>
                <a:ext cx="50" cy="5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w 200"/>
                  <a:gd name="T51" fmla="*/ 0 h 200"/>
                  <a:gd name="T52" fmla="*/ 0 w 200"/>
                  <a:gd name="T53" fmla="*/ 0 h 200"/>
                  <a:gd name="T54" fmla="*/ 0 w 200"/>
                  <a:gd name="T55" fmla="*/ 0 h 200"/>
                  <a:gd name="T56" fmla="*/ 0 w 200"/>
                  <a:gd name="T57" fmla="*/ 0 h 200"/>
                  <a:gd name="T58" fmla="*/ 0 w 200"/>
                  <a:gd name="T59" fmla="*/ 0 h 200"/>
                  <a:gd name="T60" fmla="*/ 0 w 200"/>
                  <a:gd name="T61" fmla="*/ 0 h 200"/>
                  <a:gd name="T62" fmla="*/ 0 w 200"/>
                  <a:gd name="T63" fmla="*/ 0 h 200"/>
                  <a:gd name="T64" fmla="*/ 0 w 200"/>
                  <a:gd name="T65" fmla="*/ 0 h 200"/>
                  <a:gd name="T66" fmla="*/ 0 w 200"/>
                  <a:gd name="T67" fmla="*/ 0 h 200"/>
                  <a:gd name="T68" fmla="*/ 0 w 200"/>
                  <a:gd name="T69" fmla="*/ 0 h 200"/>
                  <a:gd name="T70" fmla="*/ 0 w 200"/>
                  <a:gd name="T71" fmla="*/ 0 h 200"/>
                  <a:gd name="T72" fmla="*/ 0 w 200"/>
                  <a:gd name="T73" fmla="*/ 0 h 200"/>
                  <a:gd name="T74" fmla="*/ 0 w 200"/>
                  <a:gd name="T75" fmla="*/ 0 h 200"/>
                  <a:gd name="T76" fmla="*/ 0 w 200"/>
                  <a:gd name="T77" fmla="*/ 0 h 2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00"/>
                  <a:gd name="T118" fmla="*/ 0 h 200"/>
                  <a:gd name="T119" fmla="*/ 200 w 200"/>
                  <a:gd name="T120" fmla="*/ 200 h 2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00" h="200">
                    <a:moveTo>
                      <a:pt x="150" y="70"/>
                    </a:moveTo>
                    <a:lnTo>
                      <a:pt x="200" y="81"/>
                    </a:lnTo>
                    <a:lnTo>
                      <a:pt x="150" y="120"/>
                    </a:lnTo>
                    <a:lnTo>
                      <a:pt x="150" y="129"/>
                    </a:lnTo>
                    <a:lnTo>
                      <a:pt x="151" y="140"/>
                    </a:lnTo>
                    <a:lnTo>
                      <a:pt x="152" y="149"/>
                    </a:lnTo>
                    <a:lnTo>
                      <a:pt x="154" y="158"/>
                    </a:lnTo>
                    <a:lnTo>
                      <a:pt x="156" y="165"/>
                    </a:lnTo>
                    <a:lnTo>
                      <a:pt x="158" y="174"/>
                    </a:lnTo>
                    <a:lnTo>
                      <a:pt x="159" y="181"/>
                    </a:lnTo>
                    <a:lnTo>
                      <a:pt x="160" y="189"/>
                    </a:lnTo>
                    <a:lnTo>
                      <a:pt x="100" y="140"/>
                    </a:lnTo>
                    <a:lnTo>
                      <a:pt x="31" y="200"/>
                    </a:lnTo>
                    <a:lnTo>
                      <a:pt x="32" y="188"/>
                    </a:lnTo>
                    <a:lnTo>
                      <a:pt x="36" y="178"/>
                    </a:lnTo>
                    <a:lnTo>
                      <a:pt x="43" y="167"/>
                    </a:lnTo>
                    <a:lnTo>
                      <a:pt x="50" y="158"/>
                    </a:lnTo>
                    <a:lnTo>
                      <a:pt x="57" y="147"/>
                    </a:lnTo>
                    <a:lnTo>
                      <a:pt x="63" y="136"/>
                    </a:lnTo>
                    <a:lnTo>
                      <a:pt x="69" y="123"/>
                    </a:lnTo>
                    <a:lnTo>
                      <a:pt x="71" y="110"/>
                    </a:lnTo>
                    <a:lnTo>
                      <a:pt x="0" y="81"/>
                    </a:lnTo>
                    <a:lnTo>
                      <a:pt x="10" y="76"/>
                    </a:lnTo>
                    <a:lnTo>
                      <a:pt x="21" y="75"/>
                    </a:lnTo>
                    <a:lnTo>
                      <a:pt x="30" y="75"/>
                    </a:lnTo>
                    <a:lnTo>
                      <a:pt x="38" y="75"/>
                    </a:lnTo>
                    <a:lnTo>
                      <a:pt x="46" y="74"/>
                    </a:lnTo>
                    <a:lnTo>
                      <a:pt x="55" y="74"/>
                    </a:lnTo>
                    <a:lnTo>
                      <a:pt x="62" y="72"/>
                    </a:lnTo>
                    <a:lnTo>
                      <a:pt x="71" y="70"/>
                    </a:lnTo>
                    <a:lnTo>
                      <a:pt x="110" y="0"/>
                    </a:lnTo>
                    <a:lnTo>
                      <a:pt x="115" y="8"/>
                    </a:lnTo>
                    <a:lnTo>
                      <a:pt x="120" y="19"/>
                    </a:lnTo>
                    <a:lnTo>
                      <a:pt x="123" y="30"/>
                    </a:lnTo>
                    <a:lnTo>
                      <a:pt x="126" y="41"/>
                    </a:lnTo>
                    <a:lnTo>
                      <a:pt x="128" y="51"/>
                    </a:lnTo>
                    <a:lnTo>
                      <a:pt x="133" y="61"/>
                    </a:lnTo>
                    <a:lnTo>
                      <a:pt x="139" y="66"/>
                    </a:lnTo>
                    <a:lnTo>
                      <a:pt x="150" y="7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3" name="Freeform 112"/>
              <p:cNvSpPr>
                <a:spLocks/>
              </p:cNvSpPr>
              <p:nvPr/>
            </p:nvSpPr>
            <p:spPr bwMode="auto">
              <a:xfrm>
                <a:off x="4376" y="1600"/>
                <a:ext cx="82" cy="82"/>
              </a:xfrm>
              <a:custGeom>
                <a:avLst/>
                <a:gdLst>
                  <a:gd name="T0" fmla="*/ 0 w 329"/>
                  <a:gd name="T1" fmla="*/ 0 h 328"/>
                  <a:gd name="T2" fmla="*/ 0 w 329"/>
                  <a:gd name="T3" fmla="*/ 0 h 328"/>
                  <a:gd name="T4" fmla="*/ 0 w 329"/>
                  <a:gd name="T5" fmla="*/ 0 h 328"/>
                  <a:gd name="T6" fmla="*/ 0 w 329"/>
                  <a:gd name="T7" fmla="*/ 0 h 328"/>
                  <a:gd name="T8" fmla="*/ 0 w 329"/>
                  <a:gd name="T9" fmla="*/ 0 h 328"/>
                  <a:gd name="T10" fmla="*/ 0 w 329"/>
                  <a:gd name="T11" fmla="*/ 0 h 328"/>
                  <a:gd name="T12" fmla="*/ 0 w 329"/>
                  <a:gd name="T13" fmla="*/ 0 h 328"/>
                  <a:gd name="T14" fmla="*/ 0 w 329"/>
                  <a:gd name="T15" fmla="*/ 0 h 328"/>
                  <a:gd name="T16" fmla="*/ 0 w 329"/>
                  <a:gd name="T17" fmla="*/ 0 h 328"/>
                  <a:gd name="T18" fmla="*/ 0 w 329"/>
                  <a:gd name="T19" fmla="*/ 0 h 328"/>
                  <a:gd name="T20" fmla="*/ 0 w 329"/>
                  <a:gd name="T21" fmla="*/ 0 h 328"/>
                  <a:gd name="T22" fmla="*/ 0 w 329"/>
                  <a:gd name="T23" fmla="*/ 0 h 328"/>
                  <a:gd name="T24" fmla="*/ 0 w 329"/>
                  <a:gd name="T25" fmla="*/ 0 h 328"/>
                  <a:gd name="T26" fmla="*/ 0 w 329"/>
                  <a:gd name="T27" fmla="*/ 0 h 328"/>
                  <a:gd name="T28" fmla="*/ 0 w 329"/>
                  <a:gd name="T29" fmla="*/ 0 h 328"/>
                  <a:gd name="T30" fmla="*/ 0 w 329"/>
                  <a:gd name="T31" fmla="*/ 0 h 328"/>
                  <a:gd name="T32" fmla="*/ 0 w 329"/>
                  <a:gd name="T33" fmla="*/ 0 h 328"/>
                  <a:gd name="T34" fmla="*/ 0 w 329"/>
                  <a:gd name="T35" fmla="*/ 0 h 328"/>
                  <a:gd name="T36" fmla="*/ 0 w 329"/>
                  <a:gd name="T37" fmla="*/ 0 h 328"/>
                  <a:gd name="T38" fmla="*/ 0 w 329"/>
                  <a:gd name="T39" fmla="*/ 0 h 328"/>
                  <a:gd name="T40" fmla="*/ 0 w 329"/>
                  <a:gd name="T41" fmla="*/ 0 h 328"/>
                  <a:gd name="T42" fmla="*/ 0 w 329"/>
                  <a:gd name="T43" fmla="*/ 0 h 328"/>
                  <a:gd name="T44" fmla="*/ 0 w 329"/>
                  <a:gd name="T45" fmla="*/ 0 h 328"/>
                  <a:gd name="T46" fmla="*/ 0 w 329"/>
                  <a:gd name="T47" fmla="*/ 0 h 328"/>
                  <a:gd name="T48" fmla="*/ 0 w 329"/>
                  <a:gd name="T49" fmla="*/ 0 h 328"/>
                  <a:gd name="T50" fmla="*/ 0 w 329"/>
                  <a:gd name="T51" fmla="*/ 0 h 328"/>
                  <a:gd name="T52" fmla="*/ 0 w 329"/>
                  <a:gd name="T53" fmla="*/ 0 h 328"/>
                  <a:gd name="T54" fmla="*/ 0 w 329"/>
                  <a:gd name="T55" fmla="*/ 0 h 328"/>
                  <a:gd name="T56" fmla="*/ 0 w 329"/>
                  <a:gd name="T57" fmla="*/ 0 h 328"/>
                  <a:gd name="T58" fmla="*/ 0 w 329"/>
                  <a:gd name="T59" fmla="*/ 0 h 328"/>
                  <a:gd name="T60" fmla="*/ 0 w 329"/>
                  <a:gd name="T61" fmla="*/ 0 h 328"/>
                  <a:gd name="T62" fmla="*/ 0 w 329"/>
                  <a:gd name="T63" fmla="*/ 0 h 328"/>
                  <a:gd name="T64" fmla="*/ 0 w 329"/>
                  <a:gd name="T65" fmla="*/ 0 h 328"/>
                  <a:gd name="T66" fmla="*/ 0 w 329"/>
                  <a:gd name="T67" fmla="*/ 0 h 328"/>
                  <a:gd name="T68" fmla="*/ 0 w 329"/>
                  <a:gd name="T69" fmla="*/ 0 h 328"/>
                  <a:gd name="T70" fmla="*/ 0 w 329"/>
                  <a:gd name="T71" fmla="*/ 0 h 328"/>
                  <a:gd name="T72" fmla="*/ 0 w 329"/>
                  <a:gd name="T73" fmla="*/ 0 h 328"/>
                  <a:gd name="T74" fmla="*/ 0 w 329"/>
                  <a:gd name="T75" fmla="*/ 0 h 328"/>
                  <a:gd name="T76" fmla="*/ 0 w 329"/>
                  <a:gd name="T77" fmla="*/ 0 h 328"/>
                  <a:gd name="T78" fmla="*/ 0 w 329"/>
                  <a:gd name="T79" fmla="*/ 0 h 328"/>
                  <a:gd name="T80" fmla="*/ 0 w 329"/>
                  <a:gd name="T81" fmla="*/ 0 h 328"/>
                  <a:gd name="T82" fmla="*/ 0 w 329"/>
                  <a:gd name="T83" fmla="*/ 0 h 328"/>
                  <a:gd name="T84" fmla="*/ 0 w 329"/>
                  <a:gd name="T85" fmla="*/ 0 h 328"/>
                  <a:gd name="T86" fmla="*/ 0 w 329"/>
                  <a:gd name="T87" fmla="*/ 0 h 328"/>
                  <a:gd name="T88" fmla="*/ 0 w 329"/>
                  <a:gd name="T89" fmla="*/ 0 h 328"/>
                  <a:gd name="T90" fmla="*/ 0 w 329"/>
                  <a:gd name="T91" fmla="*/ 0 h 328"/>
                  <a:gd name="T92" fmla="*/ 0 w 329"/>
                  <a:gd name="T93" fmla="*/ 0 h 328"/>
                  <a:gd name="T94" fmla="*/ 0 w 329"/>
                  <a:gd name="T95" fmla="*/ 0 h 328"/>
                  <a:gd name="T96" fmla="*/ 0 w 329"/>
                  <a:gd name="T97" fmla="*/ 0 h 328"/>
                  <a:gd name="T98" fmla="*/ 0 w 329"/>
                  <a:gd name="T99" fmla="*/ 0 h 328"/>
                  <a:gd name="T100" fmla="*/ 0 w 329"/>
                  <a:gd name="T101" fmla="*/ 0 h 328"/>
                  <a:gd name="T102" fmla="*/ 0 w 329"/>
                  <a:gd name="T103" fmla="*/ 0 h 328"/>
                  <a:gd name="T104" fmla="*/ 0 w 329"/>
                  <a:gd name="T105" fmla="*/ 0 h 328"/>
                  <a:gd name="T106" fmla="*/ 0 w 329"/>
                  <a:gd name="T107" fmla="*/ 0 h 328"/>
                  <a:gd name="T108" fmla="*/ 0 w 329"/>
                  <a:gd name="T109" fmla="*/ 0 h 32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9"/>
                  <a:gd name="T166" fmla="*/ 0 h 328"/>
                  <a:gd name="T167" fmla="*/ 329 w 329"/>
                  <a:gd name="T168" fmla="*/ 328 h 32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9" h="328">
                    <a:moveTo>
                      <a:pt x="120" y="0"/>
                    </a:moveTo>
                    <a:lnTo>
                      <a:pt x="120" y="14"/>
                    </a:lnTo>
                    <a:lnTo>
                      <a:pt x="121" y="30"/>
                    </a:lnTo>
                    <a:lnTo>
                      <a:pt x="121" y="46"/>
                    </a:lnTo>
                    <a:lnTo>
                      <a:pt x="122" y="63"/>
                    </a:lnTo>
                    <a:lnTo>
                      <a:pt x="121" y="78"/>
                    </a:lnTo>
                    <a:lnTo>
                      <a:pt x="119" y="93"/>
                    </a:lnTo>
                    <a:lnTo>
                      <a:pt x="115" y="106"/>
                    </a:lnTo>
                    <a:lnTo>
                      <a:pt x="110" y="119"/>
                    </a:lnTo>
                    <a:lnTo>
                      <a:pt x="0" y="159"/>
                    </a:lnTo>
                    <a:lnTo>
                      <a:pt x="90" y="219"/>
                    </a:lnTo>
                    <a:lnTo>
                      <a:pt x="93" y="232"/>
                    </a:lnTo>
                    <a:lnTo>
                      <a:pt x="94" y="246"/>
                    </a:lnTo>
                    <a:lnTo>
                      <a:pt x="94" y="259"/>
                    </a:lnTo>
                    <a:lnTo>
                      <a:pt x="94" y="272"/>
                    </a:lnTo>
                    <a:lnTo>
                      <a:pt x="91" y="283"/>
                    </a:lnTo>
                    <a:lnTo>
                      <a:pt x="91" y="295"/>
                    </a:lnTo>
                    <a:lnTo>
                      <a:pt x="90" y="307"/>
                    </a:lnTo>
                    <a:lnTo>
                      <a:pt x="90" y="319"/>
                    </a:lnTo>
                    <a:lnTo>
                      <a:pt x="103" y="312"/>
                    </a:lnTo>
                    <a:lnTo>
                      <a:pt x="114" y="306"/>
                    </a:lnTo>
                    <a:lnTo>
                      <a:pt x="123" y="296"/>
                    </a:lnTo>
                    <a:lnTo>
                      <a:pt x="133" y="287"/>
                    </a:lnTo>
                    <a:lnTo>
                      <a:pt x="140" y="276"/>
                    </a:lnTo>
                    <a:lnTo>
                      <a:pt x="149" y="267"/>
                    </a:lnTo>
                    <a:lnTo>
                      <a:pt x="159" y="257"/>
                    </a:lnTo>
                    <a:lnTo>
                      <a:pt x="170" y="249"/>
                    </a:lnTo>
                    <a:lnTo>
                      <a:pt x="269" y="328"/>
                    </a:lnTo>
                    <a:lnTo>
                      <a:pt x="274" y="320"/>
                    </a:lnTo>
                    <a:lnTo>
                      <a:pt x="277" y="311"/>
                    </a:lnTo>
                    <a:lnTo>
                      <a:pt x="277" y="302"/>
                    </a:lnTo>
                    <a:lnTo>
                      <a:pt x="275" y="294"/>
                    </a:lnTo>
                    <a:lnTo>
                      <a:pt x="270" y="284"/>
                    </a:lnTo>
                    <a:lnTo>
                      <a:pt x="267" y="274"/>
                    </a:lnTo>
                    <a:lnTo>
                      <a:pt x="263" y="266"/>
                    </a:lnTo>
                    <a:lnTo>
                      <a:pt x="260" y="259"/>
                    </a:lnTo>
                    <a:lnTo>
                      <a:pt x="229" y="209"/>
                    </a:lnTo>
                    <a:lnTo>
                      <a:pt x="241" y="198"/>
                    </a:lnTo>
                    <a:lnTo>
                      <a:pt x="254" y="189"/>
                    </a:lnTo>
                    <a:lnTo>
                      <a:pt x="267" y="180"/>
                    </a:lnTo>
                    <a:lnTo>
                      <a:pt x="282" y="172"/>
                    </a:lnTo>
                    <a:lnTo>
                      <a:pt x="295" y="163"/>
                    </a:lnTo>
                    <a:lnTo>
                      <a:pt x="308" y="154"/>
                    </a:lnTo>
                    <a:lnTo>
                      <a:pt x="319" y="143"/>
                    </a:lnTo>
                    <a:lnTo>
                      <a:pt x="329" y="130"/>
                    </a:lnTo>
                    <a:lnTo>
                      <a:pt x="317" y="126"/>
                    </a:lnTo>
                    <a:lnTo>
                      <a:pt x="306" y="123"/>
                    </a:lnTo>
                    <a:lnTo>
                      <a:pt x="294" y="120"/>
                    </a:lnTo>
                    <a:lnTo>
                      <a:pt x="283" y="120"/>
                    </a:lnTo>
                    <a:lnTo>
                      <a:pt x="271" y="119"/>
                    </a:lnTo>
                    <a:lnTo>
                      <a:pt x="261" y="119"/>
                    </a:lnTo>
                    <a:lnTo>
                      <a:pt x="250" y="119"/>
                    </a:lnTo>
                    <a:lnTo>
                      <a:pt x="239" y="119"/>
                    </a:lnTo>
                    <a:lnTo>
                      <a:pt x="129" y="0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4" name="Freeform 113"/>
              <p:cNvSpPr>
                <a:spLocks/>
              </p:cNvSpPr>
              <p:nvPr/>
            </p:nvSpPr>
            <p:spPr bwMode="auto">
              <a:xfrm>
                <a:off x="4386" y="1610"/>
                <a:ext cx="62" cy="60"/>
              </a:xfrm>
              <a:custGeom>
                <a:avLst/>
                <a:gdLst>
                  <a:gd name="T0" fmla="*/ 0 w 249"/>
                  <a:gd name="T1" fmla="*/ 0 h 239"/>
                  <a:gd name="T2" fmla="*/ 0 w 249"/>
                  <a:gd name="T3" fmla="*/ 0 h 239"/>
                  <a:gd name="T4" fmla="*/ 0 w 249"/>
                  <a:gd name="T5" fmla="*/ 0 h 239"/>
                  <a:gd name="T6" fmla="*/ 0 w 249"/>
                  <a:gd name="T7" fmla="*/ 0 h 239"/>
                  <a:gd name="T8" fmla="*/ 0 w 249"/>
                  <a:gd name="T9" fmla="*/ 0 h 239"/>
                  <a:gd name="T10" fmla="*/ 0 w 249"/>
                  <a:gd name="T11" fmla="*/ 0 h 239"/>
                  <a:gd name="T12" fmla="*/ 0 w 249"/>
                  <a:gd name="T13" fmla="*/ 0 h 239"/>
                  <a:gd name="T14" fmla="*/ 0 w 249"/>
                  <a:gd name="T15" fmla="*/ 0 h 239"/>
                  <a:gd name="T16" fmla="*/ 0 w 249"/>
                  <a:gd name="T17" fmla="*/ 0 h 239"/>
                  <a:gd name="T18" fmla="*/ 0 w 249"/>
                  <a:gd name="T19" fmla="*/ 0 h 239"/>
                  <a:gd name="T20" fmla="*/ 0 w 249"/>
                  <a:gd name="T21" fmla="*/ 0 h 239"/>
                  <a:gd name="T22" fmla="*/ 0 w 249"/>
                  <a:gd name="T23" fmla="*/ 0 h 239"/>
                  <a:gd name="T24" fmla="*/ 0 w 249"/>
                  <a:gd name="T25" fmla="*/ 0 h 239"/>
                  <a:gd name="T26" fmla="*/ 0 w 249"/>
                  <a:gd name="T27" fmla="*/ 0 h 239"/>
                  <a:gd name="T28" fmla="*/ 0 w 249"/>
                  <a:gd name="T29" fmla="*/ 0 h 239"/>
                  <a:gd name="T30" fmla="*/ 0 w 249"/>
                  <a:gd name="T31" fmla="*/ 0 h 239"/>
                  <a:gd name="T32" fmla="*/ 0 w 249"/>
                  <a:gd name="T33" fmla="*/ 0 h 239"/>
                  <a:gd name="T34" fmla="*/ 0 w 249"/>
                  <a:gd name="T35" fmla="*/ 0 h 239"/>
                  <a:gd name="T36" fmla="*/ 0 w 249"/>
                  <a:gd name="T37" fmla="*/ 0 h 239"/>
                  <a:gd name="T38" fmla="*/ 0 w 249"/>
                  <a:gd name="T39" fmla="*/ 0 h 239"/>
                  <a:gd name="T40" fmla="*/ 0 w 249"/>
                  <a:gd name="T41" fmla="*/ 0 h 239"/>
                  <a:gd name="T42" fmla="*/ 0 w 249"/>
                  <a:gd name="T43" fmla="*/ 0 h 239"/>
                  <a:gd name="T44" fmla="*/ 0 w 249"/>
                  <a:gd name="T45" fmla="*/ 0 h 239"/>
                  <a:gd name="T46" fmla="*/ 0 w 249"/>
                  <a:gd name="T47" fmla="*/ 0 h 239"/>
                  <a:gd name="T48" fmla="*/ 0 w 249"/>
                  <a:gd name="T49" fmla="*/ 0 h 239"/>
                  <a:gd name="T50" fmla="*/ 0 w 249"/>
                  <a:gd name="T51" fmla="*/ 0 h 239"/>
                  <a:gd name="T52" fmla="*/ 0 w 249"/>
                  <a:gd name="T53" fmla="*/ 0 h 239"/>
                  <a:gd name="T54" fmla="*/ 0 w 249"/>
                  <a:gd name="T55" fmla="*/ 0 h 239"/>
                  <a:gd name="T56" fmla="*/ 0 w 249"/>
                  <a:gd name="T57" fmla="*/ 0 h 239"/>
                  <a:gd name="T58" fmla="*/ 0 w 249"/>
                  <a:gd name="T59" fmla="*/ 0 h 239"/>
                  <a:gd name="T60" fmla="*/ 0 w 249"/>
                  <a:gd name="T61" fmla="*/ 0 h 239"/>
                  <a:gd name="T62" fmla="*/ 0 w 249"/>
                  <a:gd name="T63" fmla="*/ 0 h 239"/>
                  <a:gd name="T64" fmla="*/ 0 w 249"/>
                  <a:gd name="T65" fmla="*/ 0 h 239"/>
                  <a:gd name="T66" fmla="*/ 0 w 249"/>
                  <a:gd name="T67" fmla="*/ 0 h 239"/>
                  <a:gd name="T68" fmla="*/ 0 w 249"/>
                  <a:gd name="T69" fmla="*/ 0 h 239"/>
                  <a:gd name="T70" fmla="*/ 0 w 249"/>
                  <a:gd name="T71" fmla="*/ 0 h 239"/>
                  <a:gd name="T72" fmla="*/ 0 w 249"/>
                  <a:gd name="T73" fmla="*/ 0 h 239"/>
                  <a:gd name="T74" fmla="*/ 0 w 249"/>
                  <a:gd name="T75" fmla="*/ 0 h 239"/>
                  <a:gd name="T76" fmla="*/ 0 w 249"/>
                  <a:gd name="T77" fmla="*/ 0 h 23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49"/>
                  <a:gd name="T118" fmla="*/ 0 h 239"/>
                  <a:gd name="T119" fmla="*/ 249 w 249"/>
                  <a:gd name="T120" fmla="*/ 239 h 23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49" h="239">
                    <a:moveTo>
                      <a:pt x="89" y="100"/>
                    </a:moveTo>
                    <a:lnTo>
                      <a:pt x="77" y="103"/>
                    </a:lnTo>
                    <a:lnTo>
                      <a:pt x="67" y="106"/>
                    </a:lnTo>
                    <a:lnTo>
                      <a:pt x="55" y="110"/>
                    </a:lnTo>
                    <a:lnTo>
                      <a:pt x="45" y="114"/>
                    </a:lnTo>
                    <a:lnTo>
                      <a:pt x="33" y="117"/>
                    </a:lnTo>
                    <a:lnTo>
                      <a:pt x="22" y="121"/>
                    </a:lnTo>
                    <a:lnTo>
                      <a:pt x="10" y="125"/>
                    </a:lnTo>
                    <a:lnTo>
                      <a:pt x="0" y="129"/>
                    </a:lnTo>
                    <a:lnTo>
                      <a:pt x="70" y="169"/>
                    </a:lnTo>
                    <a:lnTo>
                      <a:pt x="80" y="239"/>
                    </a:lnTo>
                    <a:lnTo>
                      <a:pt x="86" y="231"/>
                    </a:lnTo>
                    <a:lnTo>
                      <a:pt x="93" y="223"/>
                    </a:lnTo>
                    <a:lnTo>
                      <a:pt x="98" y="216"/>
                    </a:lnTo>
                    <a:lnTo>
                      <a:pt x="105" y="208"/>
                    </a:lnTo>
                    <a:lnTo>
                      <a:pt x="110" y="201"/>
                    </a:lnTo>
                    <a:lnTo>
                      <a:pt x="115" y="193"/>
                    </a:lnTo>
                    <a:lnTo>
                      <a:pt x="122" y="185"/>
                    </a:lnTo>
                    <a:lnTo>
                      <a:pt x="130" y="179"/>
                    </a:lnTo>
                    <a:lnTo>
                      <a:pt x="189" y="229"/>
                    </a:lnTo>
                    <a:lnTo>
                      <a:pt x="187" y="220"/>
                    </a:lnTo>
                    <a:lnTo>
                      <a:pt x="184" y="213"/>
                    </a:lnTo>
                    <a:lnTo>
                      <a:pt x="178" y="204"/>
                    </a:lnTo>
                    <a:lnTo>
                      <a:pt x="174" y="196"/>
                    </a:lnTo>
                    <a:lnTo>
                      <a:pt x="167" y="185"/>
                    </a:lnTo>
                    <a:lnTo>
                      <a:pt x="163" y="175"/>
                    </a:lnTo>
                    <a:lnTo>
                      <a:pt x="160" y="163"/>
                    </a:lnTo>
                    <a:lnTo>
                      <a:pt x="160" y="150"/>
                    </a:lnTo>
                    <a:lnTo>
                      <a:pt x="249" y="100"/>
                    </a:lnTo>
                    <a:lnTo>
                      <a:pt x="189" y="100"/>
                    </a:lnTo>
                    <a:lnTo>
                      <a:pt x="179" y="85"/>
                    </a:lnTo>
                    <a:lnTo>
                      <a:pt x="171" y="72"/>
                    </a:lnTo>
                    <a:lnTo>
                      <a:pt x="159" y="60"/>
                    </a:lnTo>
                    <a:lnTo>
                      <a:pt x="148" y="50"/>
                    </a:lnTo>
                    <a:lnTo>
                      <a:pt x="135" y="38"/>
                    </a:lnTo>
                    <a:lnTo>
                      <a:pt x="123" y="26"/>
                    </a:lnTo>
                    <a:lnTo>
                      <a:pt x="110" y="13"/>
                    </a:lnTo>
                    <a:lnTo>
                      <a:pt x="100" y="0"/>
                    </a:lnTo>
                    <a:lnTo>
                      <a:pt x="89" y="10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5" name="Freeform 114"/>
              <p:cNvSpPr>
                <a:spLocks/>
              </p:cNvSpPr>
              <p:nvPr/>
            </p:nvSpPr>
            <p:spPr bwMode="auto">
              <a:xfrm>
                <a:off x="3786" y="1884"/>
                <a:ext cx="92" cy="89"/>
              </a:xfrm>
              <a:custGeom>
                <a:avLst/>
                <a:gdLst>
                  <a:gd name="T0" fmla="*/ 0 w 368"/>
                  <a:gd name="T1" fmla="*/ 0 h 359"/>
                  <a:gd name="T2" fmla="*/ 0 w 368"/>
                  <a:gd name="T3" fmla="*/ 0 h 359"/>
                  <a:gd name="T4" fmla="*/ 0 w 368"/>
                  <a:gd name="T5" fmla="*/ 0 h 359"/>
                  <a:gd name="T6" fmla="*/ 0 w 368"/>
                  <a:gd name="T7" fmla="*/ 0 h 359"/>
                  <a:gd name="T8" fmla="*/ 0 w 368"/>
                  <a:gd name="T9" fmla="*/ 0 h 359"/>
                  <a:gd name="T10" fmla="*/ 0 w 368"/>
                  <a:gd name="T11" fmla="*/ 0 h 359"/>
                  <a:gd name="T12" fmla="*/ 0 w 368"/>
                  <a:gd name="T13" fmla="*/ 0 h 359"/>
                  <a:gd name="T14" fmla="*/ 0 w 368"/>
                  <a:gd name="T15" fmla="*/ 0 h 359"/>
                  <a:gd name="T16" fmla="*/ 0 w 368"/>
                  <a:gd name="T17" fmla="*/ 0 h 359"/>
                  <a:gd name="T18" fmla="*/ 0 w 368"/>
                  <a:gd name="T19" fmla="*/ 0 h 359"/>
                  <a:gd name="T20" fmla="*/ 0 w 368"/>
                  <a:gd name="T21" fmla="*/ 0 h 359"/>
                  <a:gd name="T22" fmla="*/ 0 w 368"/>
                  <a:gd name="T23" fmla="*/ 0 h 359"/>
                  <a:gd name="T24" fmla="*/ 0 w 368"/>
                  <a:gd name="T25" fmla="*/ 0 h 359"/>
                  <a:gd name="T26" fmla="*/ 0 w 368"/>
                  <a:gd name="T27" fmla="*/ 0 h 359"/>
                  <a:gd name="T28" fmla="*/ 0 w 368"/>
                  <a:gd name="T29" fmla="*/ 0 h 359"/>
                  <a:gd name="T30" fmla="*/ 0 w 368"/>
                  <a:gd name="T31" fmla="*/ 0 h 359"/>
                  <a:gd name="T32" fmla="*/ 0 w 368"/>
                  <a:gd name="T33" fmla="*/ 0 h 359"/>
                  <a:gd name="T34" fmla="*/ 0 w 368"/>
                  <a:gd name="T35" fmla="*/ 0 h 359"/>
                  <a:gd name="T36" fmla="*/ 0 w 368"/>
                  <a:gd name="T37" fmla="*/ 0 h 359"/>
                  <a:gd name="T38" fmla="*/ 0 w 368"/>
                  <a:gd name="T39" fmla="*/ 0 h 359"/>
                  <a:gd name="T40" fmla="*/ 0 w 368"/>
                  <a:gd name="T41" fmla="*/ 0 h 359"/>
                  <a:gd name="T42" fmla="*/ 0 w 368"/>
                  <a:gd name="T43" fmla="*/ 0 h 359"/>
                  <a:gd name="T44" fmla="*/ 0 w 368"/>
                  <a:gd name="T45" fmla="*/ 0 h 359"/>
                  <a:gd name="T46" fmla="*/ 0 w 368"/>
                  <a:gd name="T47" fmla="*/ 0 h 359"/>
                  <a:gd name="T48" fmla="*/ 0 w 368"/>
                  <a:gd name="T49" fmla="*/ 0 h 359"/>
                  <a:gd name="T50" fmla="*/ 0 w 368"/>
                  <a:gd name="T51" fmla="*/ 0 h 359"/>
                  <a:gd name="T52" fmla="*/ 0 w 368"/>
                  <a:gd name="T53" fmla="*/ 0 h 359"/>
                  <a:gd name="T54" fmla="*/ 0 w 368"/>
                  <a:gd name="T55" fmla="*/ 0 h 359"/>
                  <a:gd name="T56" fmla="*/ 0 w 368"/>
                  <a:gd name="T57" fmla="*/ 0 h 359"/>
                  <a:gd name="T58" fmla="*/ 0 w 368"/>
                  <a:gd name="T59" fmla="*/ 0 h 359"/>
                  <a:gd name="T60" fmla="*/ 0 w 368"/>
                  <a:gd name="T61" fmla="*/ 0 h 359"/>
                  <a:gd name="T62" fmla="*/ 0 w 368"/>
                  <a:gd name="T63" fmla="*/ 0 h 359"/>
                  <a:gd name="T64" fmla="*/ 0 w 368"/>
                  <a:gd name="T65" fmla="*/ 0 h 359"/>
                  <a:gd name="T66" fmla="*/ 0 w 368"/>
                  <a:gd name="T67" fmla="*/ 0 h 35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8"/>
                  <a:gd name="T103" fmla="*/ 0 h 359"/>
                  <a:gd name="T104" fmla="*/ 368 w 368"/>
                  <a:gd name="T105" fmla="*/ 359 h 35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8" h="359">
                    <a:moveTo>
                      <a:pt x="249" y="21"/>
                    </a:moveTo>
                    <a:lnTo>
                      <a:pt x="249" y="35"/>
                    </a:lnTo>
                    <a:lnTo>
                      <a:pt x="249" y="51"/>
                    </a:lnTo>
                    <a:lnTo>
                      <a:pt x="249" y="66"/>
                    </a:lnTo>
                    <a:lnTo>
                      <a:pt x="252" y="82"/>
                    </a:lnTo>
                    <a:lnTo>
                      <a:pt x="254" y="96"/>
                    </a:lnTo>
                    <a:lnTo>
                      <a:pt x="259" y="109"/>
                    </a:lnTo>
                    <a:lnTo>
                      <a:pt x="267" y="121"/>
                    </a:lnTo>
                    <a:lnTo>
                      <a:pt x="278" y="130"/>
                    </a:lnTo>
                    <a:lnTo>
                      <a:pt x="292" y="130"/>
                    </a:lnTo>
                    <a:lnTo>
                      <a:pt x="307" y="132"/>
                    </a:lnTo>
                    <a:lnTo>
                      <a:pt x="320" y="134"/>
                    </a:lnTo>
                    <a:lnTo>
                      <a:pt x="334" y="138"/>
                    </a:lnTo>
                    <a:lnTo>
                      <a:pt x="345" y="142"/>
                    </a:lnTo>
                    <a:lnTo>
                      <a:pt x="355" y="150"/>
                    </a:lnTo>
                    <a:lnTo>
                      <a:pt x="361" y="159"/>
                    </a:lnTo>
                    <a:lnTo>
                      <a:pt x="368" y="169"/>
                    </a:lnTo>
                    <a:lnTo>
                      <a:pt x="278" y="229"/>
                    </a:lnTo>
                    <a:lnTo>
                      <a:pt x="278" y="243"/>
                    </a:lnTo>
                    <a:lnTo>
                      <a:pt x="280" y="258"/>
                    </a:lnTo>
                    <a:lnTo>
                      <a:pt x="283" y="274"/>
                    </a:lnTo>
                    <a:lnTo>
                      <a:pt x="287" y="289"/>
                    </a:lnTo>
                    <a:lnTo>
                      <a:pt x="289" y="303"/>
                    </a:lnTo>
                    <a:lnTo>
                      <a:pt x="291" y="318"/>
                    </a:lnTo>
                    <a:lnTo>
                      <a:pt x="290" y="333"/>
                    </a:lnTo>
                    <a:lnTo>
                      <a:pt x="289" y="348"/>
                    </a:lnTo>
                    <a:lnTo>
                      <a:pt x="272" y="346"/>
                    </a:lnTo>
                    <a:lnTo>
                      <a:pt x="259" y="343"/>
                    </a:lnTo>
                    <a:lnTo>
                      <a:pt x="246" y="337"/>
                    </a:lnTo>
                    <a:lnTo>
                      <a:pt x="235" y="330"/>
                    </a:lnTo>
                    <a:lnTo>
                      <a:pt x="221" y="320"/>
                    </a:lnTo>
                    <a:lnTo>
                      <a:pt x="211" y="310"/>
                    </a:lnTo>
                    <a:lnTo>
                      <a:pt x="199" y="300"/>
                    </a:lnTo>
                    <a:lnTo>
                      <a:pt x="189" y="289"/>
                    </a:lnTo>
                    <a:lnTo>
                      <a:pt x="173" y="296"/>
                    </a:lnTo>
                    <a:lnTo>
                      <a:pt x="160" y="306"/>
                    </a:lnTo>
                    <a:lnTo>
                      <a:pt x="147" y="316"/>
                    </a:lnTo>
                    <a:lnTo>
                      <a:pt x="134" y="327"/>
                    </a:lnTo>
                    <a:lnTo>
                      <a:pt x="120" y="337"/>
                    </a:lnTo>
                    <a:lnTo>
                      <a:pt x="107" y="346"/>
                    </a:lnTo>
                    <a:lnTo>
                      <a:pt x="92" y="353"/>
                    </a:lnTo>
                    <a:lnTo>
                      <a:pt x="79" y="359"/>
                    </a:lnTo>
                    <a:lnTo>
                      <a:pt x="73" y="335"/>
                    </a:lnTo>
                    <a:lnTo>
                      <a:pt x="77" y="310"/>
                    </a:lnTo>
                    <a:lnTo>
                      <a:pt x="85" y="286"/>
                    </a:lnTo>
                    <a:lnTo>
                      <a:pt x="96" y="263"/>
                    </a:lnTo>
                    <a:lnTo>
                      <a:pt x="102" y="239"/>
                    </a:lnTo>
                    <a:lnTo>
                      <a:pt x="103" y="219"/>
                    </a:lnTo>
                    <a:lnTo>
                      <a:pt x="94" y="202"/>
                    </a:lnTo>
                    <a:lnTo>
                      <a:pt x="70" y="190"/>
                    </a:lnTo>
                    <a:lnTo>
                      <a:pt x="61" y="185"/>
                    </a:lnTo>
                    <a:lnTo>
                      <a:pt x="53" y="180"/>
                    </a:lnTo>
                    <a:lnTo>
                      <a:pt x="46" y="174"/>
                    </a:lnTo>
                    <a:lnTo>
                      <a:pt x="38" y="168"/>
                    </a:lnTo>
                    <a:lnTo>
                      <a:pt x="28" y="161"/>
                    </a:lnTo>
                    <a:lnTo>
                      <a:pt x="20" y="154"/>
                    </a:lnTo>
                    <a:lnTo>
                      <a:pt x="10" y="147"/>
                    </a:lnTo>
                    <a:lnTo>
                      <a:pt x="0" y="140"/>
                    </a:lnTo>
                    <a:lnTo>
                      <a:pt x="10" y="120"/>
                    </a:lnTo>
                    <a:lnTo>
                      <a:pt x="129" y="100"/>
                    </a:lnTo>
                    <a:lnTo>
                      <a:pt x="146" y="90"/>
                    </a:lnTo>
                    <a:lnTo>
                      <a:pt x="161" y="78"/>
                    </a:lnTo>
                    <a:lnTo>
                      <a:pt x="174" y="64"/>
                    </a:lnTo>
                    <a:lnTo>
                      <a:pt x="187" y="50"/>
                    </a:lnTo>
                    <a:lnTo>
                      <a:pt x="198" y="35"/>
                    </a:lnTo>
                    <a:lnTo>
                      <a:pt x="211" y="21"/>
                    </a:lnTo>
                    <a:lnTo>
                      <a:pt x="224" y="9"/>
                    </a:lnTo>
                    <a:lnTo>
                      <a:pt x="239" y="0"/>
                    </a:lnTo>
                    <a:lnTo>
                      <a:pt x="24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6" name="Freeform 115"/>
              <p:cNvSpPr>
                <a:spLocks/>
              </p:cNvSpPr>
              <p:nvPr/>
            </p:nvSpPr>
            <p:spPr bwMode="auto">
              <a:xfrm>
                <a:off x="3799" y="1896"/>
                <a:ext cx="72" cy="70"/>
              </a:xfrm>
              <a:custGeom>
                <a:avLst/>
                <a:gdLst>
                  <a:gd name="T0" fmla="*/ 0 w 289"/>
                  <a:gd name="T1" fmla="*/ 0 h 279"/>
                  <a:gd name="T2" fmla="*/ 0 w 289"/>
                  <a:gd name="T3" fmla="*/ 0 h 279"/>
                  <a:gd name="T4" fmla="*/ 0 w 289"/>
                  <a:gd name="T5" fmla="*/ 0 h 279"/>
                  <a:gd name="T6" fmla="*/ 0 w 289"/>
                  <a:gd name="T7" fmla="*/ 0 h 279"/>
                  <a:gd name="T8" fmla="*/ 0 w 289"/>
                  <a:gd name="T9" fmla="*/ 0 h 279"/>
                  <a:gd name="T10" fmla="*/ 0 w 289"/>
                  <a:gd name="T11" fmla="*/ 0 h 279"/>
                  <a:gd name="T12" fmla="*/ 0 w 289"/>
                  <a:gd name="T13" fmla="*/ 0 h 279"/>
                  <a:gd name="T14" fmla="*/ 0 w 289"/>
                  <a:gd name="T15" fmla="*/ 0 h 279"/>
                  <a:gd name="T16" fmla="*/ 0 w 289"/>
                  <a:gd name="T17" fmla="*/ 0 h 279"/>
                  <a:gd name="T18" fmla="*/ 0 w 289"/>
                  <a:gd name="T19" fmla="*/ 0 h 279"/>
                  <a:gd name="T20" fmla="*/ 0 w 289"/>
                  <a:gd name="T21" fmla="*/ 0 h 279"/>
                  <a:gd name="T22" fmla="*/ 0 w 289"/>
                  <a:gd name="T23" fmla="*/ 0 h 279"/>
                  <a:gd name="T24" fmla="*/ 0 w 289"/>
                  <a:gd name="T25" fmla="*/ 0 h 279"/>
                  <a:gd name="T26" fmla="*/ 0 w 289"/>
                  <a:gd name="T27" fmla="*/ 0 h 279"/>
                  <a:gd name="T28" fmla="*/ 0 w 289"/>
                  <a:gd name="T29" fmla="*/ 0 h 279"/>
                  <a:gd name="T30" fmla="*/ 0 w 289"/>
                  <a:gd name="T31" fmla="*/ 0 h 279"/>
                  <a:gd name="T32" fmla="*/ 0 w 289"/>
                  <a:gd name="T33" fmla="*/ 0 h 279"/>
                  <a:gd name="T34" fmla="*/ 0 w 289"/>
                  <a:gd name="T35" fmla="*/ 0 h 279"/>
                  <a:gd name="T36" fmla="*/ 0 w 289"/>
                  <a:gd name="T37" fmla="*/ 0 h 279"/>
                  <a:gd name="T38" fmla="*/ 0 w 289"/>
                  <a:gd name="T39" fmla="*/ 0 h 279"/>
                  <a:gd name="T40" fmla="*/ 0 w 289"/>
                  <a:gd name="T41" fmla="*/ 0 h 279"/>
                  <a:gd name="T42" fmla="*/ 0 w 289"/>
                  <a:gd name="T43" fmla="*/ 0 h 279"/>
                  <a:gd name="T44" fmla="*/ 0 w 289"/>
                  <a:gd name="T45" fmla="*/ 0 h 279"/>
                  <a:gd name="T46" fmla="*/ 0 w 289"/>
                  <a:gd name="T47" fmla="*/ 0 h 279"/>
                  <a:gd name="T48" fmla="*/ 0 w 289"/>
                  <a:gd name="T49" fmla="*/ 0 h 279"/>
                  <a:gd name="T50" fmla="*/ 0 w 289"/>
                  <a:gd name="T51" fmla="*/ 0 h 279"/>
                  <a:gd name="T52" fmla="*/ 0 w 289"/>
                  <a:gd name="T53" fmla="*/ 0 h 279"/>
                  <a:gd name="T54" fmla="*/ 0 w 289"/>
                  <a:gd name="T55" fmla="*/ 0 h 279"/>
                  <a:gd name="T56" fmla="*/ 0 w 289"/>
                  <a:gd name="T57" fmla="*/ 0 h 279"/>
                  <a:gd name="T58" fmla="*/ 0 w 289"/>
                  <a:gd name="T59" fmla="*/ 0 h 279"/>
                  <a:gd name="T60" fmla="*/ 0 w 289"/>
                  <a:gd name="T61" fmla="*/ 0 h 279"/>
                  <a:gd name="T62" fmla="*/ 0 w 289"/>
                  <a:gd name="T63" fmla="*/ 0 h 279"/>
                  <a:gd name="T64" fmla="*/ 0 w 289"/>
                  <a:gd name="T65" fmla="*/ 0 h 279"/>
                  <a:gd name="T66" fmla="*/ 0 w 289"/>
                  <a:gd name="T67" fmla="*/ 0 h 279"/>
                  <a:gd name="T68" fmla="*/ 0 w 289"/>
                  <a:gd name="T69" fmla="*/ 0 h 279"/>
                  <a:gd name="T70" fmla="*/ 0 w 289"/>
                  <a:gd name="T71" fmla="*/ 0 h 279"/>
                  <a:gd name="T72" fmla="*/ 0 w 289"/>
                  <a:gd name="T73" fmla="*/ 0 h 279"/>
                  <a:gd name="T74" fmla="*/ 0 w 289"/>
                  <a:gd name="T75" fmla="*/ 0 h 279"/>
                  <a:gd name="T76" fmla="*/ 0 w 289"/>
                  <a:gd name="T77" fmla="*/ 0 h 279"/>
                  <a:gd name="T78" fmla="*/ 0 w 289"/>
                  <a:gd name="T79" fmla="*/ 0 h 279"/>
                  <a:gd name="T80" fmla="*/ 0 w 289"/>
                  <a:gd name="T81" fmla="*/ 0 h 279"/>
                  <a:gd name="T82" fmla="*/ 0 w 289"/>
                  <a:gd name="T83" fmla="*/ 0 h 279"/>
                  <a:gd name="T84" fmla="*/ 0 w 289"/>
                  <a:gd name="T85" fmla="*/ 0 h 279"/>
                  <a:gd name="T86" fmla="*/ 0 w 289"/>
                  <a:gd name="T87" fmla="*/ 0 h 279"/>
                  <a:gd name="T88" fmla="*/ 0 w 289"/>
                  <a:gd name="T89" fmla="*/ 0 h 279"/>
                  <a:gd name="T90" fmla="*/ 0 w 289"/>
                  <a:gd name="T91" fmla="*/ 0 h 2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89"/>
                  <a:gd name="T139" fmla="*/ 0 h 279"/>
                  <a:gd name="T140" fmla="*/ 289 w 289"/>
                  <a:gd name="T141" fmla="*/ 279 h 27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89" h="279">
                    <a:moveTo>
                      <a:pt x="240" y="110"/>
                    </a:moveTo>
                    <a:lnTo>
                      <a:pt x="289" y="119"/>
                    </a:lnTo>
                    <a:lnTo>
                      <a:pt x="276" y="126"/>
                    </a:lnTo>
                    <a:lnTo>
                      <a:pt x="264" y="133"/>
                    </a:lnTo>
                    <a:lnTo>
                      <a:pt x="252" y="138"/>
                    </a:lnTo>
                    <a:lnTo>
                      <a:pt x="240" y="144"/>
                    </a:lnTo>
                    <a:lnTo>
                      <a:pt x="227" y="150"/>
                    </a:lnTo>
                    <a:lnTo>
                      <a:pt x="217" y="155"/>
                    </a:lnTo>
                    <a:lnTo>
                      <a:pt x="207" y="162"/>
                    </a:lnTo>
                    <a:lnTo>
                      <a:pt x="200" y="169"/>
                    </a:lnTo>
                    <a:lnTo>
                      <a:pt x="219" y="269"/>
                    </a:lnTo>
                    <a:lnTo>
                      <a:pt x="205" y="263"/>
                    </a:lnTo>
                    <a:lnTo>
                      <a:pt x="192" y="256"/>
                    </a:lnTo>
                    <a:lnTo>
                      <a:pt x="180" y="246"/>
                    </a:lnTo>
                    <a:lnTo>
                      <a:pt x="170" y="238"/>
                    </a:lnTo>
                    <a:lnTo>
                      <a:pt x="159" y="227"/>
                    </a:lnTo>
                    <a:lnTo>
                      <a:pt x="150" y="217"/>
                    </a:lnTo>
                    <a:lnTo>
                      <a:pt x="140" y="207"/>
                    </a:lnTo>
                    <a:lnTo>
                      <a:pt x="130" y="200"/>
                    </a:lnTo>
                    <a:lnTo>
                      <a:pt x="50" y="279"/>
                    </a:lnTo>
                    <a:lnTo>
                      <a:pt x="80" y="140"/>
                    </a:lnTo>
                    <a:lnTo>
                      <a:pt x="71" y="136"/>
                    </a:lnTo>
                    <a:lnTo>
                      <a:pt x="61" y="131"/>
                    </a:lnTo>
                    <a:lnTo>
                      <a:pt x="50" y="126"/>
                    </a:lnTo>
                    <a:lnTo>
                      <a:pt x="40" y="122"/>
                    </a:lnTo>
                    <a:lnTo>
                      <a:pt x="28" y="114"/>
                    </a:lnTo>
                    <a:lnTo>
                      <a:pt x="17" y="108"/>
                    </a:lnTo>
                    <a:lnTo>
                      <a:pt x="8" y="99"/>
                    </a:lnTo>
                    <a:lnTo>
                      <a:pt x="0" y="90"/>
                    </a:lnTo>
                    <a:lnTo>
                      <a:pt x="11" y="89"/>
                    </a:lnTo>
                    <a:lnTo>
                      <a:pt x="24" y="88"/>
                    </a:lnTo>
                    <a:lnTo>
                      <a:pt x="37" y="86"/>
                    </a:lnTo>
                    <a:lnTo>
                      <a:pt x="50" y="85"/>
                    </a:lnTo>
                    <a:lnTo>
                      <a:pt x="62" y="83"/>
                    </a:lnTo>
                    <a:lnTo>
                      <a:pt x="75" y="82"/>
                    </a:lnTo>
                    <a:lnTo>
                      <a:pt x="87" y="80"/>
                    </a:lnTo>
                    <a:lnTo>
                      <a:pt x="100" y="80"/>
                    </a:lnTo>
                    <a:lnTo>
                      <a:pt x="180" y="0"/>
                    </a:lnTo>
                    <a:lnTo>
                      <a:pt x="184" y="13"/>
                    </a:lnTo>
                    <a:lnTo>
                      <a:pt x="186" y="31"/>
                    </a:lnTo>
                    <a:lnTo>
                      <a:pt x="186" y="50"/>
                    </a:lnTo>
                    <a:lnTo>
                      <a:pt x="187" y="70"/>
                    </a:lnTo>
                    <a:lnTo>
                      <a:pt x="190" y="86"/>
                    </a:lnTo>
                    <a:lnTo>
                      <a:pt x="199" y="100"/>
                    </a:lnTo>
                    <a:lnTo>
                      <a:pt x="214" y="108"/>
                    </a:lnTo>
                    <a:lnTo>
                      <a:pt x="240" y="11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7" name="Freeform 116"/>
              <p:cNvSpPr>
                <a:spLocks/>
              </p:cNvSpPr>
              <p:nvPr/>
            </p:nvSpPr>
            <p:spPr bwMode="auto">
              <a:xfrm>
                <a:off x="4182" y="1478"/>
                <a:ext cx="57" cy="57"/>
              </a:xfrm>
              <a:custGeom>
                <a:avLst/>
                <a:gdLst>
                  <a:gd name="T0" fmla="*/ 0 w 230"/>
                  <a:gd name="T1" fmla="*/ 0 h 229"/>
                  <a:gd name="T2" fmla="*/ 0 w 230"/>
                  <a:gd name="T3" fmla="*/ 0 h 229"/>
                  <a:gd name="T4" fmla="*/ 0 w 230"/>
                  <a:gd name="T5" fmla="*/ 0 h 229"/>
                  <a:gd name="T6" fmla="*/ 0 w 230"/>
                  <a:gd name="T7" fmla="*/ 0 h 229"/>
                  <a:gd name="T8" fmla="*/ 0 w 230"/>
                  <a:gd name="T9" fmla="*/ 0 h 229"/>
                  <a:gd name="T10" fmla="*/ 0 w 230"/>
                  <a:gd name="T11" fmla="*/ 0 h 229"/>
                  <a:gd name="T12" fmla="*/ 0 w 230"/>
                  <a:gd name="T13" fmla="*/ 0 h 229"/>
                  <a:gd name="T14" fmla="*/ 0 w 230"/>
                  <a:gd name="T15" fmla="*/ 0 h 229"/>
                  <a:gd name="T16" fmla="*/ 0 w 230"/>
                  <a:gd name="T17" fmla="*/ 0 h 229"/>
                  <a:gd name="T18" fmla="*/ 0 w 230"/>
                  <a:gd name="T19" fmla="*/ 0 h 229"/>
                  <a:gd name="T20" fmla="*/ 0 w 230"/>
                  <a:gd name="T21" fmla="*/ 0 h 229"/>
                  <a:gd name="T22" fmla="*/ 0 w 230"/>
                  <a:gd name="T23" fmla="*/ 0 h 229"/>
                  <a:gd name="T24" fmla="*/ 0 w 230"/>
                  <a:gd name="T25" fmla="*/ 0 h 229"/>
                  <a:gd name="T26" fmla="*/ 0 w 230"/>
                  <a:gd name="T27" fmla="*/ 0 h 229"/>
                  <a:gd name="T28" fmla="*/ 0 w 230"/>
                  <a:gd name="T29" fmla="*/ 0 h 229"/>
                  <a:gd name="T30" fmla="*/ 0 w 230"/>
                  <a:gd name="T31" fmla="*/ 0 h 229"/>
                  <a:gd name="T32" fmla="*/ 0 w 230"/>
                  <a:gd name="T33" fmla="*/ 0 h 229"/>
                  <a:gd name="T34" fmla="*/ 0 w 230"/>
                  <a:gd name="T35" fmla="*/ 0 h 229"/>
                  <a:gd name="T36" fmla="*/ 0 w 230"/>
                  <a:gd name="T37" fmla="*/ 0 h 229"/>
                  <a:gd name="T38" fmla="*/ 0 w 230"/>
                  <a:gd name="T39" fmla="*/ 0 h 229"/>
                  <a:gd name="T40" fmla="*/ 0 w 230"/>
                  <a:gd name="T41" fmla="*/ 0 h 229"/>
                  <a:gd name="T42" fmla="*/ 0 w 230"/>
                  <a:gd name="T43" fmla="*/ 0 h 229"/>
                  <a:gd name="T44" fmla="*/ 0 w 230"/>
                  <a:gd name="T45" fmla="*/ 0 h 229"/>
                  <a:gd name="T46" fmla="*/ 0 w 230"/>
                  <a:gd name="T47" fmla="*/ 0 h 229"/>
                  <a:gd name="T48" fmla="*/ 0 w 230"/>
                  <a:gd name="T49" fmla="*/ 0 h 229"/>
                  <a:gd name="T50" fmla="*/ 0 w 230"/>
                  <a:gd name="T51" fmla="*/ 0 h 229"/>
                  <a:gd name="T52" fmla="*/ 0 w 230"/>
                  <a:gd name="T53" fmla="*/ 0 h 229"/>
                  <a:gd name="T54" fmla="*/ 0 w 230"/>
                  <a:gd name="T55" fmla="*/ 0 h 229"/>
                  <a:gd name="T56" fmla="*/ 0 w 230"/>
                  <a:gd name="T57" fmla="*/ 0 h 229"/>
                  <a:gd name="T58" fmla="*/ 0 w 230"/>
                  <a:gd name="T59" fmla="*/ 0 h 229"/>
                  <a:gd name="T60" fmla="*/ 0 w 230"/>
                  <a:gd name="T61" fmla="*/ 0 h 229"/>
                  <a:gd name="T62" fmla="*/ 0 w 230"/>
                  <a:gd name="T63" fmla="*/ 0 h 229"/>
                  <a:gd name="T64" fmla="*/ 0 w 230"/>
                  <a:gd name="T65" fmla="*/ 0 h 229"/>
                  <a:gd name="T66" fmla="*/ 0 w 230"/>
                  <a:gd name="T67" fmla="*/ 0 h 229"/>
                  <a:gd name="T68" fmla="*/ 0 w 230"/>
                  <a:gd name="T69" fmla="*/ 0 h 229"/>
                  <a:gd name="T70" fmla="*/ 0 w 230"/>
                  <a:gd name="T71" fmla="*/ 0 h 229"/>
                  <a:gd name="T72" fmla="*/ 0 w 230"/>
                  <a:gd name="T73" fmla="*/ 0 h 229"/>
                  <a:gd name="T74" fmla="*/ 0 w 230"/>
                  <a:gd name="T75" fmla="*/ 0 h 229"/>
                  <a:gd name="T76" fmla="*/ 0 w 230"/>
                  <a:gd name="T77" fmla="*/ 0 h 229"/>
                  <a:gd name="T78" fmla="*/ 0 w 230"/>
                  <a:gd name="T79" fmla="*/ 0 h 229"/>
                  <a:gd name="T80" fmla="*/ 0 w 230"/>
                  <a:gd name="T81" fmla="*/ 0 h 229"/>
                  <a:gd name="T82" fmla="*/ 0 w 230"/>
                  <a:gd name="T83" fmla="*/ 0 h 229"/>
                  <a:gd name="T84" fmla="*/ 0 w 230"/>
                  <a:gd name="T85" fmla="*/ 0 h 229"/>
                  <a:gd name="T86" fmla="*/ 0 w 230"/>
                  <a:gd name="T87" fmla="*/ 0 h 229"/>
                  <a:gd name="T88" fmla="*/ 0 w 230"/>
                  <a:gd name="T89" fmla="*/ 0 h 229"/>
                  <a:gd name="T90" fmla="*/ 0 w 230"/>
                  <a:gd name="T91" fmla="*/ 0 h 229"/>
                  <a:gd name="T92" fmla="*/ 0 w 230"/>
                  <a:gd name="T93" fmla="*/ 0 h 229"/>
                  <a:gd name="T94" fmla="*/ 0 w 230"/>
                  <a:gd name="T95" fmla="*/ 0 h 229"/>
                  <a:gd name="T96" fmla="*/ 0 w 230"/>
                  <a:gd name="T97" fmla="*/ 0 h 229"/>
                  <a:gd name="T98" fmla="*/ 0 w 230"/>
                  <a:gd name="T99" fmla="*/ 0 h 229"/>
                  <a:gd name="T100" fmla="*/ 0 w 230"/>
                  <a:gd name="T101" fmla="*/ 0 h 229"/>
                  <a:gd name="T102" fmla="*/ 0 w 230"/>
                  <a:gd name="T103" fmla="*/ 0 h 229"/>
                  <a:gd name="T104" fmla="*/ 0 w 230"/>
                  <a:gd name="T105" fmla="*/ 0 h 229"/>
                  <a:gd name="T106" fmla="*/ 0 w 230"/>
                  <a:gd name="T107" fmla="*/ 0 h 229"/>
                  <a:gd name="T108" fmla="*/ 0 w 230"/>
                  <a:gd name="T109" fmla="*/ 0 h 229"/>
                  <a:gd name="T110" fmla="*/ 0 w 230"/>
                  <a:gd name="T111" fmla="*/ 0 h 229"/>
                  <a:gd name="T112" fmla="*/ 0 w 230"/>
                  <a:gd name="T113" fmla="*/ 0 h 229"/>
                  <a:gd name="T114" fmla="*/ 0 w 230"/>
                  <a:gd name="T115" fmla="*/ 0 h 22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0"/>
                  <a:gd name="T175" fmla="*/ 0 h 229"/>
                  <a:gd name="T176" fmla="*/ 230 w 230"/>
                  <a:gd name="T177" fmla="*/ 229 h 22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0" h="229">
                    <a:moveTo>
                      <a:pt x="149" y="69"/>
                    </a:moveTo>
                    <a:lnTo>
                      <a:pt x="157" y="71"/>
                    </a:lnTo>
                    <a:lnTo>
                      <a:pt x="167" y="73"/>
                    </a:lnTo>
                    <a:lnTo>
                      <a:pt x="176" y="74"/>
                    </a:lnTo>
                    <a:lnTo>
                      <a:pt x="188" y="75"/>
                    </a:lnTo>
                    <a:lnTo>
                      <a:pt x="199" y="75"/>
                    </a:lnTo>
                    <a:lnTo>
                      <a:pt x="210" y="78"/>
                    </a:lnTo>
                    <a:lnTo>
                      <a:pt x="220" y="81"/>
                    </a:lnTo>
                    <a:lnTo>
                      <a:pt x="230" y="89"/>
                    </a:lnTo>
                    <a:lnTo>
                      <a:pt x="219" y="99"/>
                    </a:lnTo>
                    <a:lnTo>
                      <a:pt x="206" y="106"/>
                    </a:lnTo>
                    <a:lnTo>
                      <a:pt x="192" y="114"/>
                    </a:lnTo>
                    <a:lnTo>
                      <a:pt x="180" y="121"/>
                    </a:lnTo>
                    <a:lnTo>
                      <a:pt x="168" y="128"/>
                    </a:lnTo>
                    <a:lnTo>
                      <a:pt x="162" y="139"/>
                    </a:lnTo>
                    <a:lnTo>
                      <a:pt x="161" y="152"/>
                    </a:lnTo>
                    <a:lnTo>
                      <a:pt x="169" y="169"/>
                    </a:lnTo>
                    <a:lnTo>
                      <a:pt x="171" y="177"/>
                    </a:lnTo>
                    <a:lnTo>
                      <a:pt x="178" y="189"/>
                    </a:lnTo>
                    <a:lnTo>
                      <a:pt x="182" y="198"/>
                    </a:lnTo>
                    <a:lnTo>
                      <a:pt x="180" y="208"/>
                    </a:lnTo>
                    <a:lnTo>
                      <a:pt x="169" y="206"/>
                    </a:lnTo>
                    <a:lnTo>
                      <a:pt x="159" y="203"/>
                    </a:lnTo>
                    <a:lnTo>
                      <a:pt x="152" y="196"/>
                    </a:lnTo>
                    <a:lnTo>
                      <a:pt x="145" y="191"/>
                    </a:lnTo>
                    <a:lnTo>
                      <a:pt x="139" y="182"/>
                    </a:lnTo>
                    <a:lnTo>
                      <a:pt x="132" y="174"/>
                    </a:lnTo>
                    <a:lnTo>
                      <a:pt x="126" y="165"/>
                    </a:lnTo>
                    <a:lnTo>
                      <a:pt x="120" y="158"/>
                    </a:lnTo>
                    <a:lnTo>
                      <a:pt x="40" y="229"/>
                    </a:lnTo>
                    <a:lnTo>
                      <a:pt x="30" y="219"/>
                    </a:lnTo>
                    <a:lnTo>
                      <a:pt x="33" y="207"/>
                    </a:lnTo>
                    <a:lnTo>
                      <a:pt x="38" y="196"/>
                    </a:lnTo>
                    <a:lnTo>
                      <a:pt x="43" y="184"/>
                    </a:lnTo>
                    <a:lnTo>
                      <a:pt x="50" y="173"/>
                    </a:lnTo>
                    <a:lnTo>
                      <a:pt x="55" y="161"/>
                    </a:lnTo>
                    <a:lnTo>
                      <a:pt x="60" y="151"/>
                    </a:lnTo>
                    <a:lnTo>
                      <a:pt x="65" y="139"/>
                    </a:lnTo>
                    <a:lnTo>
                      <a:pt x="70" y="129"/>
                    </a:lnTo>
                    <a:lnTo>
                      <a:pt x="58" y="125"/>
                    </a:lnTo>
                    <a:lnTo>
                      <a:pt x="48" y="120"/>
                    </a:lnTo>
                    <a:lnTo>
                      <a:pt x="39" y="116"/>
                    </a:lnTo>
                    <a:lnTo>
                      <a:pt x="31" y="113"/>
                    </a:lnTo>
                    <a:lnTo>
                      <a:pt x="21" y="107"/>
                    </a:lnTo>
                    <a:lnTo>
                      <a:pt x="14" y="102"/>
                    </a:lnTo>
                    <a:lnTo>
                      <a:pt x="6" y="95"/>
                    </a:lnTo>
                    <a:lnTo>
                      <a:pt x="0" y="89"/>
                    </a:lnTo>
                    <a:lnTo>
                      <a:pt x="0" y="79"/>
                    </a:lnTo>
                    <a:lnTo>
                      <a:pt x="80" y="69"/>
                    </a:lnTo>
                    <a:lnTo>
                      <a:pt x="120" y="0"/>
                    </a:lnTo>
                    <a:lnTo>
                      <a:pt x="126" y="6"/>
                    </a:lnTo>
                    <a:lnTo>
                      <a:pt x="132" y="14"/>
                    </a:lnTo>
                    <a:lnTo>
                      <a:pt x="136" y="22"/>
                    </a:lnTo>
                    <a:lnTo>
                      <a:pt x="142" y="30"/>
                    </a:lnTo>
                    <a:lnTo>
                      <a:pt x="144" y="38"/>
                    </a:lnTo>
                    <a:lnTo>
                      <a:pt x="147" y="48"/>
                    </a:lnTo>
                    <a:lnTo>
                      <a:pt x="148" y="57"/>
                    </a:lnTo>
                    <a:lnTo>
                      <a:pt x="149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8" name="Freeform 117"/>
              <p:cNvSpPr>
                <a:spLocks/>
              </p:cNvSpPr>
              <p:nvPr/>
            </p:nvSpPr>
            <p:spPr bwMode="auto">
              <a:xfrm>
                <a:off x="4189" y="1486"/>
                <a:ext cx="43" cy="39"/>
              </a:xfrm>
              <a:custGeom>
                <a:avLst/>
                <a:gdLst>
                  <a:gd name="T0" fmla="*/ 0 w 169"/>
                  <a:gd name="T1" fmla="*/ 0 h 160"/>
                  <a:gd name="T2" fmla="*/ 0 w 169"/>
                  <a:gd name="T3" fmla="*/ 0 h 160"/>
                  <a:gd name="T4" fmla="*/ 0 w 169"/>
                  <a:gd name="T5" fmla="*/ 0 h 160"/>
                  <a:gd name="T6" fmla="*/ 0 w 169"/>
                  <a:gd name="T7" fmla="*/ 0 h 160"/>
                  <a:gd name="T8" fmla="*/ 0 w 169"/>
                  <a:gd name="T9" fmla="*/ 0 h 160"/>
                  <a:gd name="T10" fmla="*/ 0 w 169"/>
                  <a:gd name="T11" fmla="*/ 0 h 160"/>
                  <a:gd name="T12" fmla="*/ 0 w 169"/>
                  <a:gd name="T13" fmla="*/ 0 h 160"/>
                  <a:gd name="T14" fmla="*/ 0 w 169"/>
                  <a:gd name="T15" fmla="*/ 0 h 160"/>
                  <a:gd name="T16" fmla="*/ 0 w 169"/>
                  <a:gd name="T17" fmla="*/ 0 h 160"/>
                  <a:gd name="T18" fmla="*/ 0 w 169"/>
                  <a:gd name="T19" fmla="*/ 0 h 160"/>
                  <a:gd name="T20" fmla="*/ 0 w 169"/>
                  <a:gd name="T21" fmla="*/ 0 h 160"/>
                  <a:gd name="T22" fmla="*/ 0 w 169"/>
                  <a:gd name="T23" fmla="*/ 0 h 160"/>
                  <a:gd name="T24" fmla="*/ 0 w 169"/>
                  <a:gd name="T25" fmla="*/ 0 h 160"/>
                  <a:gd name="T26" fmla="*/ 0 w 169"/>
                  <a:gd name="T27" fmla="*/ 0 h 160"/>
                  <a:gd name="T28" fmla="*/ 0 w 169"/>
                  <a:gd name="T29" fmla="*/ 0 h 160"/>
                  <a:gd name="T30" fmla="*/ 0 w 169"/>
                  <a:gd name="T31" fmla="*/ 0 h 160"/>
                  <a:gd name="T32" fmla="*/ 0 w 169"/>
                  <a:gd name="T33" fmla="*/ 0 h 160"/>
                  <a:gd name="T34" fmla="*/ 0 w 169"/>
                  <a:gd name="T35" fmla="*/ 0 h 160"/>
                  <a:gd name="T36" fmla="*/ 0 w 169"/>
                  <a:gd name="T37" fmla="*/ 0 h 160"/>
                  <a:gd name="T38" fmla="*/ 0 w 169"/>
                  <a:gd name="T39" fmla="*/ 0 h 160"/>
                  <a:gd name="T40" fmla="*/ 0 w 169"/>
                  <a:gd name="T41" fmla="*/ 0 h 160"/>
                  <a:gd name="T42" fmla="*/ 0 w 169"/>
                  <a:gd name="T43" fmla="*/ 0 h 160"/>
                  <a:gd name="T44" fmla="*/ 0 w 169"/>
                  <a:gd name="T45" fmla="*/ 0 h 160"/>
                  <a:gd name="T46" fmla="*/ 0 w 169"/>
                  <a:gd name="T47" fmla="*/ 0 h 160"/>
                  <a:gd name="T48" fmla="*/ 0 w 169"/>
                  <a:gd name="T49" fmla="*/ 0 h 160"/>
                  <a:gd name="T50" fmla="*/ 0 w 169"/>
                  <a:gd name="T51" fmla="*/ 0 h 160"/>
                  <a:gd name="T52" fmla="*/ 0 w 169"/>
                  <a:gd name="T53" fmla="*/ 0 h 160"/>
                  <a:gd name="T54" fmla="*/ 0 w 169"/>
                  <a:gd name="T55" fmla="*/ 0 h 160"/>
                  <a:gd name="T56" fmla="*/ 0 w 169"/>
                  <a:gd name="T57" fmla="*/ 0 h 160"/>
                  <a:gd name="T58" fmla="*/ 0 w 169"/>
                  <a:gd name="T59" fmla="*/ 0 h 160"/>
                  <a:gd name="T60" fmla="*/ 0 w 169"/>
                  <a:gd name="T61" fmla="*/ 0 h 160"/>
                  <a:gd name="T62" fmla="*/ 0 w 169"/>
                  <a:gd name="T63" fmla="*/ 0 h 160"/>
                  <a:gd name="T64" fmla="*/ 0 w 169"/>
                  <a:gd name="T65" fmla="*/ 0 h 160"/>
                  <a:gd name="T66" fmla="*/ 0 w 169"/>
                  <a:gd name="T67" fmla="*/ 0 h 160"/>
                  <a:gd name="T68" fmla="*/ 0 w 169"/>
                  <a:gd name="T69" fmla="*/ 0 h 160"/>
                  <a:gd name="T70" fmla="*/ 0 w 169"/>
                  <a:gd name="T71" fmla="*/ 0 h 160"/>
                  <a:gd name="T72" fmla="*/ 0 w 169"/>
                  <a:gd name="T73" fmla="*/ 0 h 160"/>
                  <a:gd name="T74" fmla="*/ 0 w 169"/>
                  <a:gd name="T75" fmla="*/ 0 h 160"/>
                  <a:gd name="T76" fmla="*/ 0 w 169"/>
                  <a:gd name="T77" fmla="*/ 0 h 16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69"/>
                  <a:gd name="T118" fmla="*/ 0 h 160"/>
                  <a:gd name="T119" fmla="*/ 169 w 169"/>
                  <a:gd name="T120" fmla="*/ 160 h 16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69" h="160">
                    <a:moveTo>
                      <a:pt x="129" y="60"/>
                    </a:moveTo>
                    <a:lnTo>
                      <a:pt x="169" y="60"/>
                    </a:lnTo>
                    <a:lnTo>
                      <a:pt x="119" y="90"/>
                    </a:lnTo>
                    <a:lnTo>
                      <a:pt x="119" y="99"/>
                    </a:lnTo>
                    <a:lnTo>
                      <a:pt x="120" y="109"/>
                    </a:lnTo>
                    <a:lnTo>
                      <a:pt x="122" y="116"/>
                    </a:lnTo>
                    <a:lnTo>
                      <a:pt x="124" y="124"/>
                    </a:lnTo>
                    <a:lnTo>
                      <a:pt x="125" y="130"/>
                    </a:lnTo>
                    <a:lnTo>
                      <a:pt x="127" y="139"/>
                    </a:lnTo>
                    <a:lnTo>
                      <a:pt x="128" y="149"/>
                    </a:lnTo>
                    <a:lnTo>
                      <a:pt x="129" y="160"/>
                    </a:lnTo>
                    <a:lnTo>
                      <a:pt x="90" y="110"/>
                    </a:lnTo>
                    <a:lnTo>
                      <a:pt x="30" y="160"/>
                    </a:lnTo>
                    <a:lnTo>
                      <a:pt x="30" y="149"/>
                    </a:lnTo>
                    <a:lnTo>
                      <a:pt x="34" y="139"/>
                    </a:lnTo>
                    <a:lnTo>
                      <a:pt x="38" y="130"/>
                    </a:lnTo>
                    <a:lnTo>
                      <a:pt x="45" y="124"/>
                    </a:lnTo>
                    <a:lnTo>
                      <a:pt x="49" y="116"/>
                    </a:lnTo>
                    <a:lnTo>
                      <a:pt x="54" y="109"/>
                    </a:lnTo>
                    <a:lnTo>
                      <a:pt x="58" y="99"/>
                    </a:lnTo>
                    <a:lnTo>
                      <a:pt x="60" y="90"/>
                    </a:lnTo>
                    <a:lnTo>
                      <a:pt x="0" y="60"/>
                    </a:lnTo>
                    <a:lnTo>
                      <a:pt x="7" y="60"/>
                    </a:lnTo>
                    <a:lnTo>
                      <a:pt x="14" y="60"/>
                    </a:lnTo>
                    <a:lnTo>
                      <a:pt x="22" y="60"/>
                    </a:lnTo>
                    <a:lnTo>
                      <a:pt x="29" y="60"/>
                    </a:lnTo>
                    <a:lnTo>
                      <a:pt x="36" y="60"/>
                    </a:lnTo>
                    <a:lnTo>
                      <a:pt x="45" y="60"/>
                    </a:lnTo>
                    <a:lnTo>
                      <a:pt x="51" y="60"/>
                    </a:lnTo>
                    <a:lnTo>
                      <a:pt x="60" y="60"/>
                    </a:lnTo>
                    <a:lnTo>
                      <a:pt x="90" y="0"/>
                    </a:lnTo>
                    <a:lnTo>
                      <a:pt x="96" y="4"/>
                    </a:lnTo>
                    <a:lnTo>
                      <a:pt x="100" y="11"/>
                    </a:lnTo>
                    <a:lnTo>
                      <a:pt x="102" y="20"/>
                    </a:lnTo>
                    <a:lnTo>
                      <a:pt x="105" y="29"/>
                    </a:lnTo>
                    <a:lnTo>
                      <a:pt x="109" y="38"/>
                    </a:lnTo>
                    <a:lnTo>
                      <a:pt x="113" y="47"/>
                    </a:lnTo>
                    <a:lnTo>
                      <a:pt x="119" y="53"/>
                    </a:lnTo>
                    <a:lnTo>
                      <a:pt x="129" y="6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9" name="Freeform 118"/>
              <p:cNvSpPr>
                <a:spLocks/>
              </p:cNvSpPr>
              <p:nvPr/>
            </p:nvSpPr>
            <p:spPr bwMode="auto">
              <a:xfrm>
                <a:off x="4261" y="1543"/>
                <a:ext cx="73" cy="75"/>
              </a:xfrm>
              <a:custGeom>
                <a:avLst/>
                <a:gdLst>
                  <a:gd name="T0" fmla="*/ 0 w 288"/>
                  <a:gd name="T1" fmla="*/ 0 h 299"/>
                  <a:gd name="T2" fmla="*/ 0 w 288"/>
                  <a:gd name="T3" fmla="*/ 0 h 299"/>
                  <a:gd name="T4" fmla="*/ 0 w 288"/>
                  <a:gd name="T5" fmla="*/ 0 h 299"/>
                  <a:gd name="T6" fmla="*/ 0 w 288"/>
                  <a:gd name="T7" fmla="*/ 0 h 299"/>
                  <a:gd name="T8" fmla="*/ 0 w 288"/>
                  <a:gd name="T9" fmla="*/ 0 h 299"/>
                  <a:gd name="T10" fmla="*/ 0 w 288"/>
                  <a:gd name="T11" fmla="*/ 0 h 299"/>
                  <a:gd name="T12" fmla="*/ 0 w 288"/>
                  <a:gd name="T13" fmla="*/ 0 h 299"/>
                  <a:gd name="T14" fmla="*/ 0 w 288"/>
                  <a:gd name="T15" fmla="*/ 0 h 299"/>
                  <a:gd name="T16" fmla="*/ 0 w 288"/>
                  <a:gd name="T17" fmla="*/ 0 h 299"/>
                  <a:gd name="T18" fmla="*/ 0 w 288"/>
                  <a:gd name="T19" fmla="*/ 0 h 299"/>
                  <a:gd name="T20" fmla="*/ 0 w 288"/>
                  <a:gd name="T21" fmla="*/ 0 h 299"/>
                  <a:gd name="T22" fmla="*/ 0 w 288"/>
                  <a:gd name="T23" fmla="*/ 0 h 299"/>
                  <a:gd name="T24" fmla="*/ 0 w 288"/>
                  <a:gd name="T25" fmla="*/ 0 h 299"/>
                  <a:gd name="T26" fmla="*/ 0 w 288"/>
                  <a:gd name="T27" fmla="*/ 0 h 299"/>
                  <a:gd name="T28" fmla="*/ 0 w 288"/>
                  <a:gd name="T29" fmla="*/ 0 h 299"/>
                  <a:gd name="T30" fmla="*/ 0 w 288"/>
                  <a:gd name="T31" fmla="*/ 0 h 299"/>
                  <a:gd name="T32" fmla="*/ 0 w 288"/>
                  <a:gd name="T33" fmla="*/ 0 h 299"/>
                  <a:gd name="T34" fmla="*/ 0 w 288"/>
                  <a:gd name="T35" fmla="*/ 0 h 299"/>
                  <a:gd name="T36" fmla="*/ 0 w 288"/>
                  <a:gd name="T37" fmla="*/ 0 h 299"/>
                  <a:gd name="T38" fmla="*/ 0 w 288"/>
                  <a:gd name="T39" fmla="*/ 0 h 299"/>
                  <a:gd name="T40" fmla="*/ 0 w 288"/>
                  <a:gd name="T41" fmla="*/ 0 h 299"/>
                  <a:gd name="T42" fmla="*/ 0 w 288"/>
                  <a:gd name="T43" fmla="*/ 0 h 299"/>
                  <a:gd name="T44" fmla="*/ 0 w 288"/>
                  <a:gd name="T45" fmla="*/ 0 h 299"/>
                  <a:gd name="T46" fmla="*/ 0 w 288"/>
                  <a:gd name="T47" fmla="*/ 0 h 299"/>
                  <a:gd name="T48" fmla="*/ 0 w 288"/>
                  <a:gd name="T49" fmla="*/ 0 h 299"/>
                  <a:gd name="T50" fmla="*/ 0 w 288"/>
                  <a:gd name="T51" fmla="*/ 0 h 299"/>
                  <a:gd name="T52" fmla="*/ 0 w 288"/>
                  <a:gd name="T53" fmla="*/ 0 h 299"/>
                  <a:gd name="T54" fmla="*/ 0 w 288"/>
                  <a:gd name="T55" fmla="*/ 0 h 299"/>
                  <a:gd name="T56" fmla="*/ 0 w 288"/>
                  <a:gd name="T57" fmla="*/ 0 h 299"/>
                  <a:gd name="T58" fmla="*/ 0 w 288"/>
                  <a:gd name="T59" fmla="*/ 0 h 299"/>
                  <a:gd name="T60" fmla="*/ 0 w 288"/>
                  <a:gd name="T61" fmla="*/ 0 h 299"/>
                  <a:gd name="T62" fmla="*/ 0 w 288"/>
                  <a:gd name="T63" fmla="*/ 0 h 299"/>
                  <a:gd name="T64" fmla="*/ 0 w 288"/>
                  <a:gd name="T65" fmla="*/ 0 h 299"/>
                  <a:gd name="T66" fmla="*/ 0 w 288"/>
                  <a:gd name="T67" fmla="*/ 0 h 29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8"/>
                  <a:gd name="T103" fmla="*/ 0 h 299"/>
                  <a:gd name="T104" fmla="*/ 288 w 288"/>
                  <a:gd name="T105" fmla="*/ 299 h 29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8" h="299">
                    <a:moveTo>
                      <a:pt x="199" y="21"/>
                    </a:moveTo>
                    <a:lnTo>
                      <a:pt x="199" y="30"/>
                    </a:lnTo>
                    <a:lnTo>
                      <a:pt x="199" y="43"/>
                    </a:lnTo>
                    <a:lnTo>
                      <a:pt x="199" y="55"/>
                    </a:lnTo>
                    <a:lnTo>
                      <a:pt x="201" y="68"/>
                    </a:lnTo>
                    <a:lnTo>
                      <a:pt x="202" y="79"/>
                    </a:lnTo>
                    <a:lnTo>
                      <a:pt x="207" y="91"/>
                    </a:lnTo>
                    <a:lnTo>
                      <a:pt x="211" y="100"/>
                    </a:lnTo>
                    <a:lnTo>
                      <a:pt x="219" y="110"/>
                    </a:lnTo>
                    <a:lnTo>
                      <a:pt x="228" y="110"/>
                    </a:lnTo>
                    <a:lnTo>
                      <a:pt x="239" y="111"/>
                    </a:lnTo>
                    <a:lnTo>
                      <a:pt x="249" y="113"/>
                    </a:lnTo>
                    <a:lnTo>
                      <a:pt x="260" y="116"/>
                    </a:lnTo>
                    <a:lnTo>
                      <a:pt x="269" y="119"/>
                    </a:lnTo>
                    <a:lnTo>
                      <a:pt x="276" y="126"/>
                    </a:lnTo>
                    <a:lnTo>
                      <a:pt x="283" y="131"/>
                    </a:lnTo>
                    <a:lnTo>
                      <a:pt x="288" y="140"/>
                    </a:lnTo>
                    <a:lnTo>
                      <a:pt x="219" y="190"/>
                    </a:lnTo>
                    <a:lnTo>
                      <a:pt x="219" y="203"/>
                    </a:lnTo>
                    <a:lnTo>
                      <a:pt x="221" y="216"/>
                    </a:lnTo>
                    <a:lnTo>
                      <a:pt x="223" y="227"/>
                    </a:lnTo>
                    <a:lnTo>
                      <a:pt x="226" y="239"/>
                    </a:lnTo>
                    <a:lnTo>
                      <a:pt x="228" y="249"/>
                    </a:lnTo>
                    <a:lnTo>
                      <a:pt x="231" y="261"/>
                    </a:lnTo>
                    <a:lnTo>
                      <a:pt x="230" y="274"/>
                    </a:lnTo>
                    <a:lnTo>
                      <a:pt x="228" y="288"/>
                    </a:lnTo>
                    <a:lnTo>
                      <a:pt x="213" y="286"/>
                    </a:lnTo>
                    <a:lnTo>
                      <a:pt x="200" y="283"/>
                    </a:lnTo>
                    <a:lnTo>
                      <a:pt x="189" y="277"/>
                    </a:lnTo>
                    <a:lnTo>
                      <a:pt x="180" y="271"/>
                    </a:lnTo>
                    <a:lnTo>
                      <a:pt x="169" y="262"/>
                    </a:lnTo>
                    <a:lnTo>
                      <a:pt x="159" y="255"/>
                    </a:lnTo>
                    <a:lnTo>
                      <a:pt x="149" y="245"/>
                    </a:lnTo>
                    <a:lnTo>
                      <a:pt x="140" y="239"/>
                    </a:lnTo>
                    <a:lnTo>
                      <a:pt x="128" y="245"/>
                    </a:lnTo>
                    <a:lnTo>
                      <a:pt x="118" y="255"/>
                    </a:lnTo>
                    <a:lnTo>
                      <a:pt x="108" y="264"/>
                    </a:lnTo>
                    <a:lnTo>
                      <a:pt x="99" y="272"/>
                    </a:lnTo>
                    <a:lnTo>
                      <a:pt x="90" y="280"/>
                    </a:lnTo>
                    <a:lnTo>
                      <a:pt x="80" y="287"/>
                    </a:lnTo>
                    <a:lnTo>
                      <a:pt x="69" y="293"/>
                    </a:lnTo>
                    <a:lnTo>
                      <a:pt x="59" y="299"/>
                    </a:lnTo>
                    <a:lnTo>
                      <a:pt x="55" y="279"/>
                    </a:lnTo>
                    <a:lnTo>
                      <a:pt x="58" y="258"/>
                    </a:lnTo>
                    <a:lnTo>
                      <a:pt x="65" y="238"/>
                    </a:lnTo>
                    <a:lnTo>
                      <a:pt x="72" y="218"/>
                    </a:lnTo>
                    <a:lnTo>
                      <a:pt x="77" y="198"/>
                    </a:lnTo>
                    <a:lnTo>
                      <a:pt x="77" y="182"/>
                    </a:lnTo>
                    <a:lnTo>
                      <a:pt x="68" y="168"/>
                    </a:lnTo>
                    <a:lnTo>
                      <a:pt x="49" y="159"/>
                    </a:lnTo>
                    <a:lnTo>
                      <a:pt x="42" y="154"/>
                    </a:lnTo>
                    <a:lnTo>
                      <a:pt x="35" y="150"/>
                    </a:lnTo>
                    <a:lnTo>
                      <a:pt x="30" y="144"/>
                    </a:lnTo>
                    <a:lnTo>
                      <a:pt x="25" y="139"/>
                    </a:lnTo>
                    <a:lnTo>
                      <a:pt x="18" y="133"/>
                    </a:lnTo>
                    <a:lnTo>
                      <a:pt x="13" y="128"/>
                    </a:lnTo>
                    <a:lnTo>
                      <a:pt x="6" y="123"/>
                    </a:lnTo>
                    <a:lnTo>
                      <a:pt x="0" y="119"/>
                    </a:lnTo>
                    <a:lnTo>
                      <a:pt x="0" y="110"/>
                    </a:lnTo>
                    <a:lnTo>
                      <a:pt x="99" y="90"/>
                    </a:lnTo>
                    <a:lnTo>
                      <a:pt x="112" y="80"/>
                    </a:lnTo>
                    <a:lnTo>
                      <a:pt x="124" y="69"/>
                    </a:lnTo>
                    <a:lnTo>
                      <a:pt x="134" y="56"/>
                    </a:lnTo>
                    <a:lnTo>
                      <a:pt x="144" y="44"/>
                    </a:lnTo>
                    <a:lnTo>
                      <a:pt x="153" y="31"/>
                    </a:lnTo>
                    <a:lnTo>
                      <a:pt x="162" y="18"/>
                    </a:lnTo>
                    <a:lnTo>
                      <a:pt x="174" y="8"/>
                    </a:lnTo>
                    <a:lnTo>
                      <a:pt x="188" y="0"/>
                    </a:lnTo>
                    <a:lnTo>
                      <a:pt x="19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70" name="Freeform 119"/>
              <p:cNvSpPr>
                <a:spLocks/>
              </p:cNvSpPr>
              <p:nvPr/>
            </p:nvSpPr>
            <p:spPr bwMode="auto">
              <a:xfrm>
                <a:off x="4269" y="1553"/>
                <a:ext cx="57" cy="57"/>
              </a:xfrm>
              <a:custGeom>
                <a:avLst/>
                <a:gdLst>
                  <a:gd name="T0" fmla="*/ 0 w 229"/>
                  <a:gd name="T1" fmla="*/ 0 h 229"/>
                  <a:gd name="T2" fmla="*/ 0 w 229"/>
                  <a:gd name="T3" fmla="*/ 0 h 229"/>
                  <a:gd name="T4" fmla="*/ 0 w 229"/>
                  <a:gd name="T5" fmla="*/ 0 h 229"/>
                  <a:gd name="T6" fmla="*/ 0 w 229"/>
                  <a:gd name="T7" fmla="*/ 0 h 229"/>
                  <a:gd name="T8" fmla="*/ 0 w 229"/>
                  <a:gd name="T9" fmla="*/ 0 h 229"/>
                  <a:gd name="T10" fmla="*/ 0 w 229"/>
                  <a:gd name="T11" fmla="*/ 0 h 229"/>
                  <a:gd name="T12" fmla="*/ 0 w 229"/>
                  <a:gd name="T13" fmla="*/ 0 h 229"/>
                  <a:gd name="T14" fmla="*/ 0 w 229"/>
                  <a:gd name="T15" fmla="*/ 0 h 229"/>
                  <a:gd name="T16" fmla="*/ 0 w 229"/>
                  <a:gd name="T17" fmla="*/ 0 h 229"/>
                  <a:gd name="T18" fmla="*/ 0 w 229"/>
                  <a:gd name="T19" fmla="*/ 0 h 229"/>
                  <a:gd name="T20" fmla="*/ 0 w 229"/>
                  <a:gd name="T21" fmla="*/ 0 h 229"/>
                  <a:gd name="T22" fmla="*/ 0 w 229"/>
                  <a:gd name="T23" fmla="*/ 0 h 229"/>
                  <a:gd name="T24" fmla="*/ 0 w 229"/>
                  <a:gd name="T25" fmla="*/ 0 h 229"/>
                  <a:gd name="T26" fmla="*/ 0 w 229"/>
                  <a:gd name="T27" fmla="*/ 0 h 229"/>
                  <a:gd name="T28" fmla="*/ 0 w 229"/>
                  <a:gd name="T29" fmla="*/ 0 h 229"/>
                  <a:gd name="T30" fmla="*/ 0 w 229"/>
                  <a:gd name="T31" fmla="*/ 0 h 229"/>
                  <a:gd name="T32" fmla="*/ 0 w 229"/>
                  <a:gd name="T33" fmla="*/ 0 h 229"/>
                  <a:gd name="T34" fmla="*/ 0 w 229"/>
                  <a:gd name="T35" fmla="*/ 0 h 229"/>
                  <a:gd name="T36" fmla="*/ 0 w 229"/>
                  <a:gd name="T37" fmla="*/ 0 h 229"/>
                  <a:gd name="T38" fmla="*/ 0 w 229"/>
                  <a:gd name="T39" fmla="*/ 0 h 229"/>
                  <a:gd name="T40" fmla="*/ 0 w 229"/>
                  <a:gd name="T41" fmla="*/ 0 h 229"/>
                  <a:gd name="T42" fmla="*/ 0 w 229"/>
                  <a:gd name="T43" fmla="*/ 0 h 229"/>
                  <a:gd name="T44" fmla="*/ 0 w 229"/>
                  <a:gd name="T45" fmla="*/ 0 h 229"/>
                  <a:gd name="T46" fmla="*/ 0 w 229"/>
                  <a:gd name="T47" fmla="*/ 0 h 229"/>
                  <a:gd name="T48" fmla="*/ 0 w 229"/>
                  <a:gd name="T49" fmla="*/ 0 h 229"/>
                  <a:gd name="T50" fmla="*/ 0 w 229"/>
                  <a:gd name="T51" fmla="*/ 0 h 229"/>
                  <a:gd name="T52" fmla="*/ 0 w 229"/>
                  <a:gd name="T53" fmla="*/ 0 h 229"/>
                  <a:gd name="T54" fmla="*/ 0 w 229"/>
                  <a:gd name="T55" fmla="*/ 0 h 229"/>
                  <a:gd name="T56" fmla="*/ 0 w 229"/>
                  <a:gd name="T57" fmla="*/ 0 h 229"/>
                  <a:gd name="T58" fmla="*/ 0 w 229"/>
                  <a:gd name="T59" fmla="*/ 0 h 229"/>
                  <a:gd name="T60" fmla="*/ 0 w 229"/>
                  <a:gd name="T61" fmla="*/ 0 h 229"/>
                  <a:gd name="T62" fmla="*/ 0 w 229"/>
                  <a:gd name="T63" fmla="*/ 0 h 229"/>
                  <a:gd name="T64" fmla="*/ 0 w 229"/>
                  <a:gd name="T65" fmla="*/ 0 h 229"/>
                  <a:gd name="T66" fmla="*/ 0 w 229"/>
                  <a:gd name="T67" fmla="*/ 0 h 229"/>
                  <a:gd name="T68" fmla="*/ 0 w 229"/>
                  <a:gd name="T69" fmla="*/ 0 h 229"/>
                  <a:gd name="T70" fmla="*/ 0 w 229"/>
                  <a:gd name="T71" fmla="*/ 0 h 229"/>
                  <a:gd name="T72" fmla="*/ 0 w 229"/>
                  <a:gd name="T73" fmla="*/ 0 h 229"/>
                  <a:gd name="T74" fmla="*/ 0 w 229"/>
                  <a:gd name="T75" fmla="*/ 0 h 229"/>
                  <a:gd name="T76" fmla="*/ 0 w 229"/>
                  <a:gd name="T77" fmla="*/ 0 h 229"/>
                  <a:gd name="T78" fmla="*/ 0 w 229"/>
                  <a:gd name="T79" fmla="*/ 0 h 229"/>
                  <a:gd name="T80" fmla="*/ 0 w 229"/>
                  <a:gd name="T81" fmla="*/ 0 h 229"/>
                  <a:gd name="T82" fmla="*/ 0 w 229"/>
                  <a:gd name="T83" fmla="*/ 0 h 229"/>
                  <a:gd name="T84" fmla="*/ 0 w 229"/>
                  <a:gd name="T85" fmla="*/ 0 h 229"/>
                  <a:gd name="T86" fmla="*/ 0 w 229"/>
                  <a:gd name="T87" fmla="*/ 0 h 229"/>
                  <a:gd name="T88" fmla="*/ 0 w 229"/>
                  <a:gd name="T89" fmla="*/ 0 h 229"/>
                  <a:gd name="T90" fmla="*/ 0 w 229"/>
                  <a:gd name="T91" fmla="*/ 0 h 22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9"/>
                  <a:gd name="T139" fmla="*/ 0 h 229"/>
                  <a:gd name="T140" fmla="*/ 229 w 229"/>
                  <a:gd name="T141" fmla="*/ 229 h 22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9" h="229">
                    <a:moveTo>
                      <a:pt x="198" y="90"/>
                    </a:moveTo>
                    <a:lnTo>
                      <a:pt x="229" y="100"/>
                    </a:lnTo>
                    <a:lnTo>
                      <a:pt x="220" y="105"/>
                    </a:lnTo>
                    <a:lnTo>
                      <a:pt x="211" y="111"/>
                    </a:lnTo>
                    <a:lnTo>
                      <a:pt x="202" y="115"/>
                    </a:lnTo>
                    <a:lnTo>
                      <a:pt x="193" y="119"/>
                    </a:lnTo>
                    <a:lnTo>
                      <a:pt x="183" y="123"/>
                    </a:lnTo>
                    <a:lnTo>
                      <a:pt x="175" y="127"/>
                    </a:lnTo>
                    <a:lnTo>
                      <a:pt x="165" y="131"/>
                    </a:lnTo>
                    <a:lnTo>
                      <a:pt x="158" y="139"/>
                    </a:lnTo>
                    <a:lnTo>
                      <a:pt x="179" y="219"/>
                    </a:lnTo>
                    <a:lnTo>
                      <a:pt x="167" y="214"/>
                    </a:lnTo>
                    <a:lnTo>
                      <a:pt x="157" y="208"/>
                    </a:lnTo>
                    <a:lnTo>
                      <a:pt x="147" y="201"/>
                    </a:lnTo>
                    <a:lnTo>
                      <a:pt x="140" y="194"/>
                    </a:lnTo>
                    <a:lnTo>
                      <a:pt x="131" y="186"/>
                    </a:lnTo>
                    <a:lnTo>
                      <a:pt x="124" y="179"/>
                    </a:lnTo>
                    <a:lnTo>
                      <a:pt x="116" y="173"/>
                    </a:lnTo>
                    <a:lnTo>
                      <a:pt x="110" y="169"/>
                    </a:lnTo>
                    <a:lnTo>
                      <a:pt x="49" y="229"/>
                    </a:lnTo>
                    <a:lnTo>
                      <a:pt x="69" y="119"/>
                    </a:lnTo>
                    <a:lnTo>
                      <a:pt x="61" y="115"/>
                    </a:lnTo>
                    <a:lnTo>
                      <a:pt x="52" y="111"/>
                    </a:lnTo>
                    <a:lnTo>
                      <a:pt x="42" y="106"/>
                    </a:lnTo>
                    <a:lnTo>
                      <a:pt x="34" y="103"/>
                    </a:lnTo>
                    <a:lnTo>
                      <a:pt x="24" y="98"/>
                    </a:lnTo>
                    <a:lnTo>
                      <a:pt x="15" y="92"/>
                    </a:lnTo>
                    <a:lnTo>
                      <a:pt x="6" y="86"/>
                    </a:lnTo>
                    <a:lnTo>
                      <a:pt x="0" y="79"/>
                    </a:lnTo>
                    <a:lnTo>
                      <a:pt x="10" y="78"/>
                    </a:lnTo>
                    <a:lnTo>
                      <a:pt x="21" y="77"/>
                    </a:lnTo>
                    <a:lnTo>
                      <a:pt x="31" y="75"/>
                    </a:lnTo>
                    <a:lnTo>
                      <a:pt x="42" y="74"/>
                    </a:lnTo>
                    <a:lnTo>
                      <a:pt x="52" y="72"/>
                    </a:lnTo>
                    <a:lnTo>
                      <a:pt x="62" y="71"/>
                    </a:lnTo>
                    <a:lnTo>
                      <a:pt x="70" y="70"/>
                    </a:lnTo>
                    <a:lnTo>
                      <a:pt x="79" y="70"/>
                    </a:lnTo>
                    <a:lnTo>
                      <a:pt x="139" y="0"/>
                    </a:lnTo>
                    <a:lnTo>
                      <a:pt x="143" y="12"/>
                    </a:lnTo>
                    <a:lnTo>
                      <a:pt x="145" y="27"/>
                    </a:lnTo>
                    <a:lnTo>
                      <a:pt x="146" y="44"/>
                    </a:lnTo>
                    <a:lnTo>
                      <a:pt x="150" y="60"/>
                    </a:lnTo>
                    <a:lnTo>
                      <a:pt x="153" y="73"/>
                    </a:lnTo>
                    <a:lnTo>
                      <a:pt x="162" y="84"/>
                    </a:lnTo>
                    <a:lnTo>
                      <a:pt x="176" y="89"/>
                    </a:lnTo>
                    <a:lnTo>
                      <a:pt x="198" y="90"/>
                    </a:lnTo>
                    <a:close/>
                  </a:path>
                </a:pathLst>
              </a:custGeom>
              <a:solidFill>
                <a:srgbClr val="FFF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469" name="AutoShape 129"/>
            <p:cNvSpPr>
              <a:spLocks noChangeArrowheads="1"/>
            </p:cNvSpPr>
            <p:nvPr/>
          </p:nvSpPr>
          <p:spPr bwMode="auto">
            <a:xfrm>
              <a:off x="2565400" y="3623469"/>
              <a:ext cx="5130799" cy="1813052"/>
            </a:xfrm>
            <a:prstGeom prst="wedgeRoundRectCallout">
              <a:avLst>
                <a:gd name="adj1" fmla="val 61625"/>
                <a:gd name="adj2" fmla="val -38421"/>
                <a:gd name="adj3" fmla="val 16667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altLang="en-US"/>
                <a:t>Dude! My solution </a:t>
              </a:r>
              <a:r>
                <a:rPr lang="en-US" altLang="en-US">
                  <a:solidFill>
                    <a:srgbClr val="FF66FF"/>
                  </a:solidFill>
                </a:rPr>
                <a:t>S</a:t>
              </a:r>
              <a:r>
                <a:rPr lang="en-US" altLang="en-US" baseline="-25000">
                  <a:solidFill>
                    <a:srgbClr val="FF66FF"/>
                  </a:solidFill>
                </a:rPr>
                <a:t>t-1 </a:t>
              </a:r>
              <a:r>
                <a:rPr lang="en-US" altLang="en-US"/>
                <a:t>had been a valid optimal solution.</a:t>
              </a:r>
              <a:br>
                <a:rPr lang="en-US" altLang="en-US"/>
              </a:br>
              <a:r>
                <a:rPr lang="en-US" altLang="en-US"/>
                <a:t>and you messed it up.</a:t>
              </a:r>
            </a:p>
          </p:txBody>
        </p:sp>
      </p:grpSp>
      <p:sp>
        <p:nvSpPr>
          <p:cNvPr id="163" name="AutoShape 120"/>
          <p:cNvSpPr>
            <a:spLocks noChangeArrowheads="1"/>
          </p:cNvSpPr>
          <p:nvPr/>
        </p:nvSpPr>
        <p:spPr bwMode="auto">
          <a:xfrm>
            <a:off x="2743200" y="5638800"/>
            <a:ext cx="4738688" cy="755650"/>
          </a:xfrm>
          <a:prstGeom prst="wedgeRoundRectCallout">
            <a:avLst>
              <a:gd name="adj1" fmla="val -12051"/>
              <a:gd name="adj2" fmla="val -9799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Ok, I will try and fix it.</a:t>
            </a:r>
          </a:p>
        </p:txBody>
      </p:sp>
      <p:grpSp>
        <p:nvGrpSpPr>
          <p:cNvPr id="164" name="Group 3"/>
          <p:cNvGrpSpPr>
            <a:grpSpLocks/>
          </p:cNvGrpSpPr>
          <p:nvPr/>
        </p:nvGrpSpPr>
        <p:grpSpPr bwMode="auto">
          <a:xfrm>
            <a:off x="4068763" y="1143000"/>
            <a:ext cx="1125537" cy="1519238"/>
            <a:chOff x="2013" y="2206"/>
            <a:chExt cx="679" cy="1010"/>
          </a:xfrm>
        </p:grpSpPr>
        <p:sp>
          <p:nvSpPr>
            <p:cNvPr id="61453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1 h 1307"/>
                <a:gd name="T4" fmla="*/ 0 w 525"/>
                <a:gd name="T5" fmla="*/ 1 h 1307"/>
                <a:gd name="T6" fmla="*/ 0 w 525"/>
                <a:gd name="T7" fmla="*/ 1 h 1307"/>
                <a:gd name="T8" fmla="*/ 0 w 525"/>
                <a:gd name="T9" fmla="*/ 1 h 1307"/>
                <a:gd name="T10" fmla="*/ 0 w 525"/>
                <a:gd name="T11" fmla="*/ 1 h 1307"/>
                <a:gd name="T12" fmla="*/ 0 w 525"/>
                <a:gd name="T13" fmla="*/ 1 h 1307"/>
                <a:gd name="T14" fmla="*/ 0 w 525"/>
                <a:gd name="T15" fmla="*/ 1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454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61455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1 h 485"/>
                  <a:gd name="T16" fmla="*/ 0 w 432"/>
                  <a:gd name="T17" fmla="*/ 1 h 485"/>
                  <a:gd name="T18" fmla="*/ 0 w 432"/>
                  <a:gd name="T19" fmla="*/ 1 h 485"/>
                  <a:gd name="T20" fmla="*/ 0 w 432"/>
                  <a:gd name="T21" fmla="*/ 1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56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1 h 828"/>
                  <a:gd name="T18" fmla="*/ 0 w 500"/>
                  <a:gd name="T19" fmla="*/ 1 h 828"/>
                  <a:gd name="T20" fmla="*/ 0 w 500"/>
                  <a:gd name="T21" fmla="*/ 1 h 828"/>
                  <a:gd name="T22" fmla="*/ 0 w 500"/>
                  <a:gd name="T23" fmla="*/ 1 h 828"/>
                  <a:gd name="T24" fmla="*/ 0 w 500"/>
                  <a:gd name="T25" fmla="*/ 1 h 828"/>
                  <a:gd name="T26" fmla="*/ 0 w 500"/>
                  <a:gd name="T27" fmla="*/ 1 h 828"/>
                  <a:gd name="T28" fmla="*/ 0 w 500"/>
                  <a:gd name="T29" fmla="*/ 1 h 828"/>
                  <a:gd name="T30" fmla="*/ 0 w 500"/>
                  <a:gd name="T31" fmla="*/ 1 h 828"/>
                  <a:gd name="T32" fmla="*/ 0 w 500"/>
                  <a:gd name="T33" fmla="*/ 1 h 828"/>
                  <a:gd name="T34" fmla="*/ 0 w 500"/>
                  <a:gd name="T35" fmla="*/ 1 h 828"/>
                  <a:gd name="T36" fmla="*/ 0 w 500"/>
                  <a:gd name="T37" fmla="*/ 1 h 828"/>
                  <a:gd name="T38" fmla="*/ 0 w 500"/>
                  <a:gd name="T39" fmla="*/ 1 h 828"/>
                  <a:gd name="T40" fmla="*/ 0 w 500"/>
                  <a:gd name="T41" fmla="*/ 1 h 828"/>
                  <a:gd name="T42" fmla="*/ 0 w 500"/>
                  <a:gd name="T43" fmla="*/ 1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57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1 h 895"/>
                  <a:gd name="T14" fmla="*/ 0 w 265"/>
                  <a:gd name="T15" fmla="*/ 1 h 895"/>
                  <a:gd name="T16" fmla="*/ 0 w 265"/>
                  <a:gd name="T17" fmla="*/ 1 h 895"/>
                  <a:gd name="T18" fmla="*/ 0 w 265"/>
                  <a:gd name="T19" fmla="*/ 1 h 895"/>
                  <a:gd name="T20" fmla="*/ 0 w 265"/>
                  <a:gd name="T21" fmla="*/ 1 h 895"/>
                  <a:gd name="T22" fmla="*/ 0 w 265"/>
                  <a:gd name="T23" fmla="*/ 1 h 895"/>
                  <a:gd name="T24" fmla="*/ 0 w 265"/>
                  <a:gd name="T25" fmla="*/ 1 h 895"/>
                  <a:gd name="T26" fmla="*/ 0 w 265"/>
                  <a:gd name="T27" fmla="*/ 1 h 895"/>
                  <a:gd name="T28" fmla="*/ 0 w 265"/>
                  <a:gd name="T29" fmla="*/ 1 h 895"/>
                  <a:gd name="T30" fmla="*/ 0 w 265"/>
                  <a:gd name="T31" fmla="*/ 1 h 895"/>
                  <a:gd name="T32" fmla="*/ 0 w 265"/>
                  <a:gd name="T33" fmla="*/ 1 h 895"/>
                  <a:gd name="T34" fmla="*/ 0 w 265"/>
                  <a:gd name="T35" fmla="*/ 1 h 895"/>
                  <a:gd name="T36" fmla="*/ 0 w 265"/>
                  <a:gd name="T37" fmla="*/ 1 h 895"/>
                  <a:gd name="T38" fmla="*/ 0 w 265"/>
                  <a:gd name="T39" fmla="*/ 1 h 895"/>
                  <a:gd name="T40" fmla="*/ 0 w 265"/>
                  <a:gd name="T41" fmla="*/ 1 h 895"/>
                  <a:gd name="T42" fmla="*/ 0 w 265"/>
                  <a:gd name="T43" fmla="*/ 1 h 895"/>
                  <a:gd name="T44" fmla="*/ 0 w 265"/>
                  <a:gd name="T45" fmla="*/ 1 h 895"/>
                  <a:gd name="T46" fmla="*/ 0 w 265"/>
                  <a:gd name="T47" fmla="*/ 1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58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1 h 1160"/>
                  <a:gd name="T10" fmla="*/ 0 w 383"/>
                  <a:gd name="T11" fmla="*/ 1 h 1160"/>
                  <a:gd name="T12" fmla="*/ 0 w 383"/>
                  <a:gd name="T13" fmla="*/ 1 h 1160"/>
                  <a:gd name="T14" fmla="*/ 0 w 383"/>
                  <a:gd name="T15" fmla="*/ 1 h 1160"/>
                  <a:gd name="T16" fmla="*/ 0 w 383"/>
                  <a:gd name="T17" fmla="*/ 2 h 1160"/>
                  <a:gd name="T18" fmla="*/ 0 w 383"/>
                  <a:gd name="T19" fmla="*/ 2 h 1160"/>
                  <a:gd name="T20" fmla="*/ 0 w 383"/>
                  <a:gd name="T21" fmla="*/ 2 h 1160"/>
                  <a:gd name="T22" fmla="*/ 0 w 383"/>
                  <a:gd name="T23" fmla="*/ 2 h 1160"/>
                  <a:gd name="T24" fmla="*/ 0 w 383"/>
                  <a:gd name="T25" fmla="*/ 2 h 1160"/>
                  <a:gd name="T26" fmla="*/ 0 w 383"/>
                  <a:gd name="T27" fmla="*/ 2 h 1160"/>
                  <a:gd name="T28" fmla="*/ 0 w 383"/>
                  <a:gd name="T29" fmla="*/ 2 h 1160"/>
                  <a:gd name="T30" fmla="*/ 0 w 383"/>
                  <a:gd name="T31" fmla="*/ 2 h 1160"/>
                  <a:gd name="T32" fmla="*/ 0 w 383"/>
                  <a:gd name="T33" fmla="*/ 2 h 1160"/>
                  <a:gd name="T34" fmla="*/ 0 w 383"/>
                  <a:gd name="T35" fmla="*/ 2 h 1160"/>
                  <a:gd name="T36" fmla="*/ 0 w 383"/>
                  <a:gd name="T37" fmla="*/ 2 h 1160"/>
                  <a:gd name="T38" fmla="*/ 0 w 383"/>
                  <a:gd name="T39" fmla="*/ 1 h 1160"/>
                  <a:gd name="T40" fmla="*/ 0 w 383"/>
                  <a:gd name="T41" fmla="*/ 1 h 1160"/>
                  <a:gd name="T42" fmla="*/ 0 w 383"/>
                  <a:gd name="T43" fmla="*/ 1 h 1160"/>
                  <a:gd name="T44" fmla="*/ 0 w 383"/>
                  <a:gd name="T45" fmla="*/ 1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59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1 h 1027"/>
                  <a:gd name="T14" fmla="*/ 0 w 461"/>
                  <a:gd name="T15" fmla="*/ 1 h 1027"/>
                  <a:gd name="T16" fmla="*/ 0 w 461"/>
                  <a:gd name="T17" fmla="*/ 1 h 1027"/>
                  <a:gd name="T18" fmla="*/ 0 w 461"/>
                  <a:gd name="T19" fmla="*/ 2 h 1027"/>
                  <a:gd name="T20" fmla="*/ 0 w 461"/>
                  <a:gd name="T21" fmla="*/ 2 h 1027"/>
                  <a:gd name="T22" fmla="*/ 0 w 461"/>
                  <a:gd name="T23" fmla="*/ 2 h 1027"/>
                  <a:gd name="T24" fmla="*/ 0 w 461"/>
                  <a:gd name="T25" fmla="*/ 2 h 1027"/>
                  <a:gd name="T26" fmla="*/ 0 w 461"/>
                  <a:gd name="T27" fmla="*/ 2 h 1027"/>
                  <a:gd name="T28" fmla="*/ 0 w 461"/>
                  <a:gd name="T29" fmla="*/ 2 h 1027"/>
                  <a:gd name="T30" fmla="*/ 0 w 461"/>
                  <a:gd name="T31" fmla="*/ 2 h 1027"/>
                  <a:gd name="T32" fmla="*/ 0 w 461"/>
                  <a:gd name="T33" fmla="*/ 2 h 1027"/>
                  <a:gd name="T34" fmla="*/ 0 w 461"/>
                  <a:gd name="T35" fmla="*/ 2 h 1027"/>
                  <a:gd name="T36" fmla="*/ 0 w 461"/>
                  <a:gd name="T37" fmla="*/ 2 h 1027"/>
                  <a:gd name="T38" fmla="*/ 0 w 461"/>
                  <a:gd name="T39" fmla="*/ 2 h 1027"/>
                  <a:gd name="T40" fmla="*/ 0 w 461"/>
                  <a:gd name="T41" fmla="*/ 2 h 1027"/>
                  <a:gd name="T42" fmla="*/ 0 w 461"/>
                  <a:gd name="T43" fmla="*/ 1 h 1027"/>
                  <a:gd name="T44" fmla="*/ 0 w 461"/>
                  <a:gd name="T45" fmla="*/ 1 h 1027"/>
                  <a:gd name="T46" fmla="*/ 0 w 461"/>
                  <a:gd name="T47" fmla="*/ 1 h 1027"/>
                  <a:gd name="T48" fmla="*/ 0 w 461"/>
                  <a:gd name="T49" fmla="*/ 1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0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1 h 563"/>
                  <a:gd name="T28" fmla="*/ 0 w 827"/>
                  <a:gd name="T29" fmla="*/ 1 h 563"/>
                  <a:gd name="T30" fmla="*/ 0 w 827"/>
                  <a:gd name="T31" fmla="*/ 1 h 563"/>
                  <a:gd name="T32" fmla="*/ 0 w 827"/>
                  <a:gd name="T33" fmla="*/ 1 h 563"/>
                  <a:gd name="T34" fmla="*/ 0 w 827"/>
                  <a:gd name="T35" fmla="*/ 1 h 563"/>
                  <a:gd name="T36" fmla="*/ 0 w 827"/>
                  <a:gd name="T37" fmla="*/ 1 h 563"/>
                  <a:gd name="T38" fmla="*/ 0 w 827"/>
                  <a:gd name="T39" fmla="*/ 1 h 563"/>
                  <a:gd name="T40" fmla="*/ 0 w 827"/>
                  <a:gd name="T41" fmla="*/ 1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1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1 h 606"/>
                  <a:gd name="T4" fmla="*/ 0 w 856"/>
                  <a:gd name="T5" fmla="*/ 1 h 606"/>
                  <a:gd name="T6" fmla="*/ 0 w 856"/>
                  <a:gd name="T7" fmla="*/ 1 h 606"/>
                  <a:gd name="T8" fmla="*/ 0 w 856"/>
                  <a:gd name="T9" fmla="*/ 1 h 606"/>
                  <a:gd name="T10" fmla="*/ 0 w 856"/>
                  <a:gd name="T11" fmla="*/ 1 h 606"/>
                  <a:gd name="T12" fmla="*/ 0 w 856"/>
                  <a:gd name="T13" fmla="*/ 1 h 606"/>
                  <a:gd name="T14" fmla="*/ 0 w 856"/>
                  <a:gd name="T15" fmla="*/ 1 h 606"/>
                  <a:gd name="T16" fmla="*/ 0 w 856"/>
                  <a:gd name="T17" fmla="*/ 1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1 h 606"/>
                  <a:gd name="T80" fmla="*/ 0 w 856"/>
                  <a:gd name="T81" fmla="*/ 1 h 606"/>
                  <a:gd name="T82" fmla="*/ 0 w 856"/>
                  <a:gd name="T83" fmla="*/ 1 h 606"/>
                  <a:gd name="T84" fmla="*/ 0 w 856"/>
                  <a:gd name="T85" fmla="*/ 1 h 606"/>
                  <a:gd name="T86" fmla="*/ 0 w 856"/>
                  <a:gd name="T87" fmla="*/ 1 h 606"/>
                  <a:gd name="T88" fmla="*/ 0 w 856"/>
                  <a:gd name="T89" fmla="*/ 1 h 606"/>
                  <a:gd name="T90" fmla="*/ 0 w 856"/>
                  <a:gd name="T91" fmla="*/ 1 h 606"/>
                  <a:gd name="T92" fmla="*/ 0 w 856"/>
                  <a:gd name="T93" fmla="*/ 1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2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463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46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46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1466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US" altLang="en-US" sz="2400"/>
              </a:p>
            </p:txBody>
          </p:sp>
          <p:sp>
            <p:nvSpPr>
              <p:cNvPr id="61467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15541E-6 L 0.03593 0.1228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61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 autoUpdateAnimBg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6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62612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62613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14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467" name="Line 16"/>
          <p:cNvSpPr>
            <a:spLocks noChangeShapeType="1"/>
          </p:cNvSpPr>
          <p:nvPr/>
        </p:nvSpPr>
        <p:spPr bwMode="auto">
          <a:xfrm>
            <a:off x="2565400" y="5105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2468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62469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2470" name="Straight Connector 70"/>
          <p:cNvCxnSpPr>
            <a:cxnSpLocks noChangeShapeType="1"/>
          </p:cNvCxnSpPr>
          <p:nvPr/>
        </p:nvCxnSpPr>
        <p:spPr bwMode="auto">
          <a:xfrm>
            <a:off x="4651375" y="2312988"/>
            <a:ext cx="293688" cy="730250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2471" name="Rectangle 131"/>
          <p:cNvSpPr txBox="1">
            <a:spLocks noChangeArrowheads="1"/>
          </p:cNvSpPr>
          <p:nvPr/>
        </p:nvSpPr>
        <p:spPr bwMode="auto">
          <a:xfrm>
            <a:off x="5334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Changing </a:t>
            </a:r>
            <a:r>
              <a:rPr lang="en-US" altLang="en-US" sz="4400" i="1">
                <a:solidFill>
                  <a:srgbClr val="FF66FF"/>
                </a:solidFill>
              </a:rPr>
              <a:t>S</a:t>
            </a:r>
            <a:r>
              <a:rPr lang="en-US" altLang="en-US" sz="4400" i="1" baseline="-25000">
                <a:solidFill>
                  <a:srgbClr val="FF66FF"/>
                </a:solidFill>
              </a:rPr>
              <a:t>t-1</a:t>
            </a:r>
            <a:r>
              <a:rPr lang="en-US" altLang="en-US" sz="4400" baseline="-25000">
                <a:solidFill>
                  <a:srgbClr val="FF66FF"/>
                </a:solidFill>
              </a:rPr>
              <a:t> </a:t>
            </a:r>
            <a:r>
              <a:rPr lang="en-US" altLang="en-US" sz="4400">
                <a:solidFill>
                  <a:schemeClr val="tx2"/>
                </a:solidFill>
              </a:rPr>
              <a:t>into </a:t>
            </a:r>
            <a:r>
              <a:rPr lang="en-US" altLang="en-US" sz="4400" i="1">
                <a:solidFill>
                  <a:srgbClr val="CC00FF"/>
                </a:solidFill>
              </a:rPr>
              <a:t>S</a:t>
            </a:r>
            <a:r>
              <a:rPr lang="en-US" altLang="en-US" sz="4400" i="1" baseline="-25000">
                <a:solidFill>
                  <a:srgbClr val="CC00FF"/>
                </a:solidFill>
              </a:rPr>
              <a:t>t</a:t>
            </a:r>
            <a:endParaRPr lang="en-US" altLang="en-US" sz="4400" i="1">
              <a:solidFill>
                <a:srgbClr val="CC00FF"/>
              </a:solidFill>
            </a:endParaRPr>
          </a:p>
        </p:txBody>
      </p:sp>
      <p:grpSp>
        <p:nvGrpSpPr>
          <p:cNvPr id="62472" name="Group 263"/>
          <p:cNvGrpSpPr>
            <a:grpSpLocks/>
          </p:cNvGrpSpPr>
          <p:nvPr/>
        </p:nvGrpSpPr>
        <p:grpSpPr bwMode="auto">
          <a:xfrm>
            <a:off x="14288" y="446088"/>
            <a:ext cx="7853362" cy="1182687"/>
            <a:chOff x="14745" y="446343"/>
            <a:chExt cx="7853203" cy="1182433"/>
          </a:xfrm>
        </p:grpSpPr>
        <p:sp>
          <p:nvSpPr>
            <p:cNvPr id="62592" name="Text Box 45"/>
            <p:cNvSpPr txBox="1">
              <a:spLocks noChangeArrowheads="1"/>
            </p:cNvSpPr>
            <p:nvPr/>
          </p:nvSpPr>
          <p:spPr bwMode="auto">
            <a:xfrm>
              <a:off x="14745" y="551986"/>
              <a:ext cx="7078663" cy="10767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/>
                <a:t>In order to maintain the loop invariant,</a:t>
              </a:r>
              <a:br>
                <a:rPr lang="en-US" altLang="en-US"/>
              </a:br>
              <a:r>
                <a:rPr lang="en-US" altLang="en-US"/>
                <a:t>we must adjust to come back to the path.</a:t>
              </a:r>
            </a:p>
          </p:txBody>
        </p:sp>
        <p:grpSp>
          <p:nvGrpSpPr>
            <p:cNvPr id="62593" name="Group 46"/>
            <p:cNvGrpSpPr>
              <a:grpSpLocks noChangeAspect="1"/>
            </p:cNvGrpSpPr>
            <p:nvPr/>
          </p:nvGrpSpPr>
          <p:grpSpPr bwMode="auto">
            <a:xfrm>
              <a:off x="6698046" y="446343"/>
              <a:ext cx="1169902" cy="1169523"/>
              <a:chOff x="4320" y="2016"/>
              <a:chExt cx="912" cy="912"/>
            </a:xfrm>
          </p:grpSpPr>
          <p:grpSp>
            <p:nvGrpSpPr>
              <p:cNvPr id="62594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62601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62603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604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2605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62606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2 w 600"/>
                        <a:gd name="T37" fmla="*/ 1 h 608"/>
                        <a:gd name="T38" fmla="*/ 2 w 600"/>
                        <a:gd name="T39" fmla="*/ 1 h 608"/>
                        <a:gd name="T40" fmla="*/ 2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607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2 w 619"/>
                        <a:gd name="T7" fmla="*/ 0 h 1085"/>
                        <a:gd name="T8" fmla="*/ 2 w 619"/>
                        <a:gd name="T9" fmla="*/ 1 h 1085"/>
                        <a:gd name="T10" fmla="*/ 2 w 619"/>
                        <a:gd name="T11" fmla="*/ 1 h 1085"/>
                        <a:gd name="T12" fmla="*/ 2 w 619"/>
                        <a:gd name="T13" fmla="*/ 1 h 1085"/>
                        <a:gd name="T14" fmla="*/ 2 w 619"/>
                        <a:gd name="T15" fmla="*/ 2 h 1085"/>
                        <a:gd name="T16" fmla="*/ 2 w 619"/>
                        <a:gd name="T17" fmla="*/ 3 h 1085"/>
                        <a:gd name="T18" fmla="*/ 1 w 619"/>
                        <a:gd name="T19" fmla="*/ 3 h 1085"/>
                        <a:gd name="T20" fmla="*/ 1 w 619"/>
                        <a:gd name="T21" fmla="*/ 4 h 1085"/>
                        <a:gd name="T22" fmla="*/ 1 w 619"/>
                        <a:gd name="T23" fmla="*/ 5 h 1085"/>
                        <a:gd name="T24" fmla="*/ 2 w 619"/>
                        <a:gd name="T25" fmla="*/ 5 h 1085"/>
                        <a:gd name="T26" fmla="*/ 2 w 619"/>
                        <a:gd name="T27" fmla="*/ 6 h 1085"/>
                        <a:gd name="T28" fmla="*/ 1 w 619"/>
                        <a:gd name="T29" fmla="*/ 7 h 1085"/>
                        <a:gd name="T30" fmla="*/ 1 w 619"/>
                        <a:gd name="T31" fmla="*/ 7 h 1085"/>
                        <a:gd name="T32" fmla="*/ 1 w 619"/>
                        <a:gd name="T33" fmla="*/ 7 h 1085"/>
                        <a:gd name="T34" fmla="*/ 1 w 619"/>
                        <a:gd name="T35" fmla="*/ 7 h 1085"/>
                        <a:gd name="T36" fmla="*/ 1 w 619"/>
                        <a:gd name="T37" fmla="*/ 7 h 1085"/>
                        <a:gd name="T38" fmla="*/ 1 w 619"/>
                        <a:gd name="T39" fmla="*/ 6 h 1085"/>
                        <a:gd name="T40" fmla="*/ 0 w 619"/>
                        <a:gd name="T41" fmla="*/ 5 h 1085"/>
                        <a:gd name="T42" fmla="*/ 1 w 619"/>
                        <a:gd name="T43" fmla="*/ 4 h 1085"/>
                        <a:gd name="T44" fmla="*/ 1 w 619"/>
                        <a:gd name="T45" fmla="*/ 3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608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13 w 782"/>
                        <a:gd name="T3" fmla="*/ 0 h 808"/>
                        <a:gd name="T4" fmla="*/ 275 w 782"/>
                        <a:gd name="T5" fmla="*/ 0 h 808"/>
                        <a:gd name="T6" fmla="*/ 580 w 782"/>
                        <a:gd name="T7" fmla="*/ 1 h 808"/>
                        <a:gd name="T8" fmla="*/ 941 w 782"/>
                        <a:gd name="T9" fmla="*/ 1 h 808"/>
                        <a:gd name="T10" fmla="*/ 1074 w 782"/>
                        <a:gd name="T11" fmla="*/ 1 h 808"/>
                        <a:gd name="T12" fmla="*/ 1135 w 782"/>
                        <a:gd name="T13" fmla="*/ 1 h 808"/>
                        <a:gd name="T14" fmla="*/ 1147 w 782"/>
                        <a:gd name="T15" fmla="*/ 1 h 808"/>
                        <a:gd name="T16" fmla="*/ 1107 w 782"/>
                        <a:gd name="T17" fmla="*/ 1 h 808"/>
                        <a:gd name="T18" fmla="*/ 995 w 782"/>
                        <a:gd name="T19" fmla="*/ 1 h 808"/>
                        <a:gd name="T20" fmla="*/ 851 w 782"/>
                        <a:gd name="T21" fmla="*/ 1 h 808"/>
                        <a:gd name="T22" fmla="*/ 746 w 782"/>
                        <a:gd name="T23" fmla="*/ 1 h 808"/>
                        <a:gd name="T24" fmla="*/ 698 w 782"/>
                        <a:gd name="T25" fmla="*/ 1 h 808"/>
                        <a:gd name="T26" fmla="*/ 667 w 782"/>
                        <a:gd name="T27" fmla="*/ 1 h 808"/>
                        <a:gd name="T28" fmla="*/ 678 w 782"/>
                        <a:gd name="T29" fmla="*/ 2 h 808"/>
                        <a:gd name="T30" fmla="*/ 686 w 782"/>
                        <a:gd name="T31" fmla="*/ 2 h 808"/>
                        <a:gd name="T32" fmla="*/ 815 w 782"/>
                        <a:gd name="T33" fmla="*/ 2 h 808"/>
                        <a:gd name="T34" fmla="*/ 1019 w 782"/>
                        <a:gd name="T35" fmla="*/ 2 h 808"/>
                        <a:gd name="T36" fmla="*/ 1147 w 782"/>
                        <a:gd name="T37" fmla="*/ 2 h 808"/>
                        <a:gd name="T38" fmla="*/ 1283 w 782"/>
                        <a:gd name="T39" fmla="*/ 2 h 808"/>
                        <a:gd name="T40" fmla="*/ 1325 w 782"/>
                        <a:gd name="T41" fmla="*/ 2 h 808"/>
                        <a:gd name="T42" fmla="*/ 1283 w 782"/>
                        <a:gd name="T43" fmla="*/ 2 h 808"/>
                        <a:gd name="T44" fmla="*/ 1228 w 782"/>
                        <a:gd name="T45" fmla="*/ 2 h 808"/>
                        <a:gd name="T46" fmla="*/ 1135 w 782"/>
                        <a:gd name="T47" fmla="*/ 2 h 808"/>
                        <a:gd name="T48" fmla="*/ 1013 w 782"/>
                        <a:gd name="T49" fmla="*/ 2 h 808"/>
                        <a:gd name="T50" fmla="*/ 881 w 782"/>
                        <a:gd name="T51" fmla="*/ 2 h 808"/>
                        <a:gd name="T52" fmla="*/ 667 w 782"/>
                        <a:gd name="T53" fmla="*/ 2 h 808"/>
                        <a:gd name="T54" fmla="*/ 601 w 782"/>
                        <a:gd name="T55" fmla="*/ 2 h 808"/>
                        <a:gd name="T56" fmla="*/ 566 w 782"/>
                        <a:gd name="T57" fmla="*/ 2 h 808"/>
                        <a:gd name="T58" fmla="*/ 566 w 782"/>
                        <a:gd name="T59" fmla="*/ 2 h 808"/>
                        <a:gd name="T60" fmla="*/ 566 w 782"/>
                        <a:gd name="T61" fmla="*/ 1 h 808"/>
                        <a:gd name="T62" fmla="*/ 658 w 782"/>
                        <a:gd name="T63" fmla="*/ 1 h 808"/>
                        <a:gd name="T64" fmla="*/ 794 w 782"/>
                        <a:gd name="T65" fmla="*/ 1 h 808"/>
                        <a:gd name="T66" fmla="*/ 915 w 782"/>
                        <a:gd name="T67" fmla="*/ 1 h 808"/>
                        <a:gd name="T68" fmla="*/ 990 w 782"/>
                        <a:gd name="T69" fmla="*/ 1 h 808"/>
                        <a:gd name="T70" fmla="*/ 1029 w 782"/>
                        <a:gd name="T71" fmla="*/ 1 h 808"/>
                        <a:gd name="T72" fmla="*/ 1013 w 782"/>
                        <a:gd name="T73" fmla="*/ 1 h 808"/>
                        <a:gd name="T74" fmla="*/ 957 w 782"/>
                        <a:gd name="T75" fmla="*/ 1 h 808"/>
                        <a:gd name="T76" fmla="*/ 881 w 782"/>
                        <a:gd name="T77" fmla="*/ 1 h 808"/>
                        <a:gd name="T78" fmla="*/ 794 w 782"/>
                        <a:gd name="T79" fmla="*/ 1 h 808"/>
                        <a:gd name="T80" fmla="*/ 607 w 782"/>
                        <a:gd name="T81" fmla="*/ 1 h 808"/>
                        <a:gd name="T82" fmla="*/ 327 w 782"/>
                        <a:gd name="T83" fmla="*/ 1 h 808"/>
                        <a:gd name="T84" fmla="*/ 118 w 782"/>
                        <a:gd name="T85" fmla="*/ 1 h 808"/>
                        <a:gd name="T86" fmla="*/ 34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609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7136 w 992"/>
                        <a:gd name="T1" fmla="*/ 1 h 770"/>
                        <a:gd name="T2" fmla="*/ 7271 w 992"/>
                        <a:gd name="T3" fmla="*/ 1 h 770"/>
                        <a:gd name="T4" fmla="*/ 7771 w 992"/>
                        <a:gd name="T5" fmla="*/ 1 h 770"/>
                        <a:gd name="T6" fmla="*/ 8390 w 992"/>
                        <a:gd name="T7" fmla="*/ 1 h 770"/>
                        <a:gd name="T8" fmla="*/ 8757 w 992"/>
                        <a:gd name="T9" fmla="*/ 1 h 770"/>
                        <a:gd name="T10" fmla="*/ 8596 w 992"/>
                        <a:gd name="T11" fmla="*/ 1 h 770"/>
                        <a:gd name="T12" fmla="*/ 8254 w 992"/>
                        <a:gd name="T13" fmla="*/ 1 h 770"/>
                        <a:gd name="T14" fmla="*/ 7569 w 992"/>
                        <a:gd name="T15" fmla="*/ 1 h 770"/>
                        <a:gd name="T16" fmla="*/ 6723 w 992"/>
                        <a:gd name="T17" fmla="*/ 1 h 770"/>
                        <a:gd name="T18" fmla="*/ 6018 w 992"/>
                        <a:gd name="T19" fmla="*/ 1 h 770"/>
                        <a:gd name="T20" fmla="*/ 5228 w 992"/>
                        <a:gd name="T21" fmla="*/ 1 h 770"/>
                        <a:gd name="T22" fmla="*/ 4475 w 992"/>
                        <a:gd name="T23" fmla="*/ 1 h 770"/>
                        <a:gd name="T24" fmla="*/ 3903 w 992"/>
                        <a:gd name="T25" fmla="*/ 1 h 770"/>
                        <a:gd name="T26" fmla="*/ 3694 w 992"/>
                        <a:gd name="T27" fmla="*/ 1 h 770"/>
                        <a:gd name="T28" fmla="*/ 3462 w 992"/>
                        <a:gd name="T29" fmla="*/ 1 h 770"/>
                        <a:gd name="T30" fmla="*/ 3190 w 992"/>
                        <a:gd name="T31" fmla="*/ 1 h 770"/>
                        <a:gd name="T32" fmla="*/ 2986 w 992"/>
                        <a:gd name="T33" fmla="*/ 1 h 770"/>
                        <a:gd name="T34" fmla="*/ 2986 w 992"/>
                        <a:gd name="T35" fmla="*/ 1 h 770"/>
                        <a:gd name="T36" fmla="*/ 2845 w 992"/>
                        <a:gd name="T37" fmla="*/ 1 h 770"/>
                        <a:gd name="T38" fmla="*/ 2455 w 992"/>
                        <a:gd name="T39" fmla="*/ 1 h 770"/>
                        <a:gd name="T40" fmla="*/ 1973 w 992"/>
                        <a:gd name="T41" fmla="*/ 1 h 770"/>
                        <a:gd name="T42" fmla="*/ 1525 w 992"/>
                        <a:gd name="T43" fmla="*/ 1 h 770"/>
                        <a:gd name="T44" fmla="*/ 1012 w 992"/>
                        <a:gd name="T45" fmla="*/ 1 h 770"/>
                        <a:gd name="T46" fmla="*/ 234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48 w 992"/>
                        <a:gd name="T53" fmla="*/ 1 h 770"/>
                        <a:gd name="T54" fmla="*/ 722 w 992"/>
                        <a:gd name="T55" fmla="*/ 1 h 770"/>
                        <a:gd name="T56" fmla="*/ 1045 w 992"/>
                        <a:gd name="T57" fmla="*/ 1 h 770"/>
                        <a:gd name="T58" fmla="*/ 1667 w 992"/>
                        <a:gd name="T59" fmla="*/ 1 h 770"/>
                        <a:gd name="T60" fmla="*/ 2271 w 992"/>
                        <a:gd name="T61" fmla="*/ 1 h 770"/>
                        <a:gd name="T62" fmla="*/ 2845 w 992"/>
                        <a:gd name="T63" fmla="*/ 1 h 770"/>
                        <a:gd name="T64" fmla="*/ 3665 w 992"/>
                        <a:gd name="T65" fmla="*/ 0 h 770"/>
                        <a:gd name="T66" fmla="*/ 3694 w 992"/>
                        <a:gd name="T67" fmla="*/ 1 h 770"/>
                        <a:gd name="T68" fmla="*/ 3509 w 992"/>
                        <a:gd name="T69" fmla="*/ 1 h 770"/>
                        <a:gd name="T70" fmla="*/ 3462 w 992"/>
                        <a:gd name="T71" fmla="*/ 1 h 770"/>
                        <a:gd name="T72" fmla="*/ 3694 w 992"/>
                        <a:gd name="T73" fmla="*/ 1 h 770"/>
                        <a:gd name="T74" fmla="*/ 4080 w 992"/>
                        <a:gd name="T75" fmla="*/ 1 h 770"/>
                        <a:gd name="T76" fmla="*/ 4409 w 992"/>
                        <a:gd name="T77" fmla="*/ 1 h 770"/>
                        <a:gd name="T78" fmla="*/ 4928 w 992"/>
                        <a:gd name="T79" fmla="*/ 1 h 770"/>
                        <a:gd name="T80" fmla="*/ 5430 w 992"/>
                        <a:gd name="T81" fmla="*/ 1 h 770"/>
                        <a:gd name="T82" fmla="*/ 5943 w 992"/>
                        <a:gd name="T83" fmla="*/ 1 h 770"/>
                        <a:gd name="T84" fmla="*/ 6619 w 992"/>
                        <a:gd name="T85" fmla="*/ 1 h 770"/>
                        <a:gd name="T86" fmla="*/ 7065 w 992"/>
                        <a:gd name="T87" fmla="*/ 1 h 770"/>
                        <a:gd name="T88" fmla="*/ 7136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610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2 w 699"/>
                        <a:gd name="T1" fmla="*/ 6 h 1216"/>
                        <a:gd name="T2" fmla="*/ 2 w 699"/>
                        <a:gd name="T3" fmla="*/ 7 h 1216"/>
                        <a:gd name="T4" fmla="*/ 2 w 699"/>
                        <a:gd name="T5" fmla="*/ 7 h 1216"/>
                        <a:gd name="T6" fmla="*/ 3 w 699"/>
                        <a:gd name="T7" fmla="*/ 7 h 1216"/>
                        <a:gd name="T8" fmla="*/ 3 w 699"/>
                        <a:gd name="T9" fmla="*/ 7 h 1216"/>
                        <a:gd name="T10" fmla="*/ 3 w 699"/>
                        <a:gd name="T11" fmla="*/ 8 h 1216"/>
                        <a:gd name="T12" fmla="*/ 3 w 699"/>
                        <a:gd name="T13" fmla="*/ 8 h 1216"/>
                        <a:gd name="T14" fmla="*/ 2 w 699"/>
                        <a:gd name="T15" fmla="*/ 7 h 1216"/>
                        <a:gd name="T16" fmla="*/ 1 w 699"/>
                        <a:gd name="T17" fmla="*/ 6 h 1216"/>
                        <a:gd name="T18" fmla="*/ 1 w 699"/>
                        <a:gd name="T19" fmla="*/ 6 h 1216"/>
                        <a:gd name="T20" fmla="*/ 1 w 699"/>
                        <a:gd name="T21" fmla="*/ 5 h 1216"/>
                        <a:gd name="T22" fmla="*/ 1 w 699"/>
                        <a:gd name="T23" fmla="*/ 4 h 1216"/>
                        <a:gd name="T24" fmla="*/ 1 w 699"/>
                        <a:gd name="T25" fmla="*/ 2 h 1216"/>
                        <a:gd name="T26" fmla="*/ 1 w 699"/>
                        <a:gd name="T27" fmla="*/ 2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2 h 1216"/>
                        <a:gd name="T74" fmla="*/ 1 w 699"/>
                        <a:gd name="T75" fmla="*/ 3 h 1216"/>
                        <a:gd name="T76" fmla="*/ 1 w 699"/>
                        <a:gd name="T77" fmla="*/ 4 h 1216"/>
                        <a:gd name="T78" fmla="*/ 1 w 699"/>
                        <a:gd name="T79" fmla="*/ 5 h 1216"/>
                        <a:gd name="T80" fmla="*/ 1 w 699"/>
                        <a:gd name="T81" fmla="*/ 6 h 1216"/>
                        <a:gd name="T82" fmla="*/ 2 w 699"/>
                        <a:gd name="T83" fmla="*/ 6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611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2 w 915"/>
                        <a:gd name="T13" fmla="*/ 1 h 1139"/>
                        <a:gd name="T14" fmla="*/ 3 w 915"/>
                        <a:gd name="T15" fmla="*/ 1 h 1139"/>
                        <a:gd name="T16" fmla="*/ 3 w 915"/>
                        <a:gd name="T17" fmla="*/ 1 h 1139"/>
                        <a:gd name="T18" fmla="*/ 3 w 915"/>
                        <a:gd name="T19" fmla="*/ 1 h 1139"/>
                        <a:gd name="T20" fmla="*/ 3 w 915"/>
                        <a:gd name="T21" fmla="*/ 1 h 1139"/>
                        <a:gd name="T22" fmla="*/ 3 w 915"/>
                        <a:gd name="T23" fmla="*/ 1 h 1139"/>
                        <a:gd name="T24" fmla="*/ 3 w 915"/>
                        <a:gd name="T25" fmla="*/ 1 h 1139"/>
                        <a:gd name="T26" fmla="*/ 4 w 915"/>
                        <a:gd name="T27" fmla="*/ 1 h 1139"/>
                        <a:gd name="T28" fmla="*/ 4 w 915"/>
                        <a:gd name="T29" fmla="*/ 1 h 1139"/>
                        <a:gd name="T30" fmla="*/ 3 w 915"/>
                        <a:gd name="T31" fmla="*/ 1 h 1139"/>
                        <a:gd name="T32" fmla="*/ 3 w 915"/>
                        <a:gd name="T33" fmla="*/ 1 h 1139"/>
                        <a:gd name="T34" fmla="*/ 3 w 915"/>
                        <a:gd name="T35" fmla="*/ 1 h 1139"/>
                        <a:gd name="T36" fmla="*/ 3 w 915"/>
                        <a:gd name="T37" fmla="*/ 1 h 1139"/>
                        <a:gd name="T38" fmla="*/ 3 w 915"/>
                        <a:gd name="T39" fmla="*/ 1 h 1139"/>
                        <a:gd name="T40" fmla="*/ 3 w 915"/>
                        <a:gd name="T41" fmla="*/ 1 h 1139"/>
                        <a:gd name="T42" fmla="*/ 3 w 915"/>
                        <a:gd name="T43" fmla="*/ 1 h 1139"/>
                        <a:gd name="T44" fmla="*/ 3 w 915"/>
                        <a:gd name="T45" fmla="*/ 1 h 1139"/>
                        <a:gd name="T46" fmla="*/ 3 w 915"/>
                        <a:gd name="T47" fmla="*/ 0 h 1139"/>
                        <a:gd name="T48" fmla="*/ 3 w 915"/>
                        <a:gd name="T49" fmla="*/ 1 h 1139"/>
                        <a:gd name="T50" fmla="*/ 3 w 915"/>
                        <a:gd name="T51" fmla="*/ 1 h 1139"/>
                        <a:gd name="T52" fmla="*/ 3 w 915"/>
                        <a:gd name="T53" fmla="*/ 1 h 1139"/>
                        <a:gd name="T54" fmla="*/ 3 w 915"/>
                        <a:gd name="T55" fmla="*/ 1 h 1139"/>
                        <a:gd name="T56" fmla="*/ 3 w 915"/>
                        <a:gd name="T57" fmla="*/ 1 h 1139"/>
                        <a:gd name="T58" fmla="*/ 3 w 915"/>
                        <a:gd name="T59" fmla="*/ 1 h 1139"/>
                        <a:gd name="T60" fmla="*/ 3 w 915"/>
                        <a:gd name="T61" fmla="*/ 1 h 1139"/>
                        <a:gd name="T62" fmla="*/ 3 w 915"/>
                        <a:gd name="T63" fmla="*/ 1 h 1139"/>
                        <a:gd name="T64" fmla="*/ 3 w 915"/>
                        <a:gd name="T65" fmla="*/ 1 h 1139"/>
                        <a:gd name="T66" fmla="*/ 3 w 915"/>
                        <a:gd name="T67" fmla="*/ 1 h 1139"/>
                        <a:gd name="T68" fmla="*/ 3 w 915"/>
                        <a:gd name="T69" fmla="*/ 1 h 1139"/>
                        <a:gd name="T70" fmla="*/ 3 w 915"/>
                        <a:gd name="T71" fmla="*/ 1 h 1139"/>
                        <a:gd name="T72" fmla="*/ 3 w 915"/>
                        <a:gd name="T73" fmla="*/ 1 h 1139"/>
                        <a:gd name="T74" fmla="*/ 2 w 915"/>
                        <a:gd name="T75" fmla="*/ 1 h 1139"/>
                        <a:gd name="T76" fmla="*/ 2 w 915"/>
                        <a:gd name="T77" fmla="*/ 1 h 1139"/>
                        <a:gd name="T78" fmla="*/ 2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62602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62595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62596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62599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240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62600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2597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98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2473" name="Group 18"/>
          <p:cNvGrpSpPr>
            <a:grpSpLocks/>
          </p:cNvGrpSpPr>
          <p:nvPr/>
        </p:nvGrpSpPr>
        <p:grpSpPr bwMode="auto">
          <a:xfrm flipH="1">
            <a:off x="7816850" y="2770188"/>
            <a:ext cx="1292225" cy="2728912"/>
            <a:chOff x="3786" y="1361"/>
            <a:chExt cx="814" cy="1719"/>
          </a:xfrm>
        </p:grpSpPr>
        <p:sp>
          <p:nvSpPr>
            <p:cNvPr id="62491" name="Rectangle 19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92" name="Freeform 20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3" name="Freeform 21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4" name="Freeform 22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Freeform 23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Freeform 24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25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8" name="Freeform 26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9" name="Freeform 27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Freeform 28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1" name="Freeform 29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Freeform 30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3" name="Freeform 31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4" name="Freeform 32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5" name="Freeform 33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6" name="Freeform 34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7" name="Freeform 35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8" name="Freeform 36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9" name="Freeform 37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0" name="Freeform 38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1" name="Freeform 39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2" name="Freeform 40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Freeform 41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Freeform 42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5" name="Freeform 43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Freeform 44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Freeform 45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Freeform 46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9" name="Freeform 47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0" name="Freeform 48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1" name="Freeform 49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2" name="Freeform 50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3" name="Freeform 51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4" name="Freeform 52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5" name="Freeform 53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6" name="Freeform 54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7" name="Freeform 55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8" name="Freeform 56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9" name="Freeform 57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0" name="Freeform 58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1" name="Freeform 59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2" name="Freeform 60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3" name="Freeform 61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4" name="Freeform 62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5" name="Freeform 63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6" name="Freeform 64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7" name="Freeform 65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8" name="Freeform 66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9" name="Freeform 67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0" name="Freeform 68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1" name="Freeform 69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2" name="Freeform 70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3" name="Freeform 71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4" name="Freeform 72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5" name="Freeform 73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6" name="Freeform 74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7" name="Freeform 75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8" name="Freeform 76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9" name="Freeform 77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0" name="Freeform 78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1" name="Freeform 79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2" name="Freeform 80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3" name="Freeform 81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4" name="Freeform 82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5" name="Freeform 83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6" name="Freeform 84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7" name="Freeform 85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8" name="Freeform 86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9" name="Freeform 87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0" name="Freeform 88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1" name="Freeform 89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2" name="Freeform 90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3" name="Freeform 91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4" name="Freeform 92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5" name="Freeform 93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6" name="Freeform 94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7" name="Freeform 95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8" name="Freeform 96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9" name="Freeform 97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0" name="Freeform 98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1" name="Freeform 99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2" name="Freeform 100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3" name="Freeform 101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4" name="Freeform 102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5" name="Freeform 103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6" name="Freeform 104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7" name="Freeform 105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8" name="Freeform 106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9" name="Freeform 107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0" name="Freeform 108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1" name="Freeform 109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2" name="Freeform 110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3" name="Freeform 111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4" name="Freeform 112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5" name="Freeform 113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6" name="Freeform 114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7" name="Freeform 115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8" name="Freeform 116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9" name="Freeform 117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0" name="Freeform 118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1" name="Freeform 119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" name="AutoShape 129"/>
          <p:cNvSpPr>
            <a:spLocks noChangeArrowheads="1"/>
          </p:cNvSpPr>
          <p:nvPr/>
        </p:nvSpPr>
        <p:spPr bwMode="auto">
          <a:xfrm>
            <a:off x="1371600" y="3581400"/>
            <a:ext cx="7591425" cy="3124200"/>
          </a:xfrm>
          <a:prstGeom prst="wedgeRoundRectCallout">
            <a:avLst>
              <a:gd name="adj1" fmla="val -4977"/>
              <a:gd name="adj2" fmla="val -58926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I will find some object </a:t>
            </a:r>
            <a:r>
              <a:rPr lang="en-US" altLang="en-US">
                <a:solidFill>
                  <a:srgbClr val="9900CC"/>
                </a:solidFill>
              </a:rPr>
              <a:t>Obj’</a:t>
            </a:r>
            <a:r>
              <a:rPr lang="en-US" altLang="en-US"/>
              <a:t> in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(but not in </a:t>
            </a:r>
            <a:r>
              <a:rPr lang="en-US" altLang="en-US">
                <a:solidFill>
                  <a:srgbClr val="CC00FF"/>
                </a:solidFill>
              </a:rPr>
              <a:t>A</a:t>
            </a:r>
            <a:r>
              <a:rPr lang="en-US" altLang="en-US" baseline="-25000">
                <a:solidFill>
                  <a:srgbClr val="CC00FF"/>
                </a:solidFill>
              </a:rPr>
              <a:t>t</a:t>
            </a:r>
            <a:r>
              <a:rPr lang="en-US" altLang="en-US"/>
              <a:t>) that ”conﬂicts” with this changed decision about </a:t>
            </a:r>
            <a:r>
              <a:rPr lang="en-US" altLang="en-US">
                <a:solidFill>
                  <a:srgbClr val="9900CC"/>
                </a:solidFill>
              </a:rPr>
              <a:t>Obj</a:t>
            </a:r>
            <a:r>
              <a:rPr lang="en-US" altLang="en-US" baseline="-25000">
                <a:solidFill>
                  <a:srgbClr val="9900CC"/>
                </a:solidFill>
              </a:rPr>
              <a:t>t</a:t>
            </a:r>
            <a:r>
              <a:rPr lang="en-US" altLang="en-US"/>
              <a:t> and describe</a:t>
            </a:r>
          </a:p>
          <a:p>
            <a:pPr algn="ctr" eaLnBrk="1" hangingPunct="1"/>
            <a:r>
              <a:rPr lang="en-US" altLang="en-US"/>
              <a:t>a way of changing the decision made by the fairy godmother about </a:t>
            </a:r>
            <a:r>
              <a:rPr lang="en-US" altLang="en-US">
                <a:solidFill>
                  <a:srgbClr val="9900CC"/>
                </a:solidFill>
              </a:rPr>
              <a:t>Obj’ </a:t>
            </a:r>
            <a:r>
              <a:rPr lang="en-US" altLang="en-US"/>
              <a:t>so that the solution </a:t>
            </a:r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 </a:t>
            </a:r>
            <a:r>
              <a:rPr lang="en-US" altLang="en-US"/>
              <a:t>is made to be again valid. </a:t>
            </a:r>
          </a:p>
        </p:txBody>
      </p:sp>
      <p:grpSp>
        <p:nvGrpSpPr>
          <p:cNvPr id="62475" name="Group 3"/>
          <p:cNvGrpSpPr>
            <a:grpSpLocks/>
          </p:cNvGrpSpPr>
          <p:nvPr/>
        </p:nvGrpSpPr>
        <p:grpSpPr bwMode="auto">
          <a:xfrm>
            <a:off x="4379913" y="1993900"/>
            <a:ext cx="1125537" cy="1517650"/>
            <a:chOff x="2013" y="2206"/>
            <a:chExt cx="679" cy="1010"/>
          </a:xfrm>
        </p:grpSpPr>
        <p:sp>
          <p:nvSpPr>
            <p:cNvPr id="62476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1 h 1307"/>
                <a:gd name="T4" fmla="*/ 0 w 525"/>
                <a:gd name="T5" fmla="*/ 1 h 1307"/>
                <a:gd name="T6" fmla="*/ 0 w 525"/>
                <a:gd name="T7" fmla="*/ 1 h 1307"/>
                <a:gd name="T8" fmla="*/ 0 w 525"/>
                <a:gd name="T9" fmla="*/ 1 h 1307"/>
                <a:gd name="T10" fmla="*/ 0 w 525"/>
                <a:gd name="T11" fmla="*/ 1 h 1307"/>
                <a:gd name="T12" fmla="*/ 0 w 525"/>
                <a:gd name="T13" fmla="*/ 1 h 1307"/>
                <a:gd name="T14" fmla="*/ 0 w 525"/>
                <a:gd name="T15" fmla="*/ 1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477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62478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1 h 485"/>
                  <a:gd name="T16" fmla="*/ 0 w 432"/>
                  <a:gd name="T17" fmla="*/ 1 h 485"/>
                  <a:gd name="T18" fmla="*/ 0 w 432"/>
                  <a:gd name="T19" fmla="*/ 1 h 485"/>
                  <a:gd name="T20" fmla="*/ 0 w 432"/>
                  <a:gd name="T21" fmla="*/ 1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9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1 h 828"/>
                  <a:gd name="T18" fmla="*/ 0 w 500"/>
                  <a:gd name="T19" fmla="*/ 1 h 828"/>
                  <a:gd name="T20" fmla="*/ 0 w 500"/>
                  <a:gd name="T21" fmla="*/ 1 h 828"/>
                  <a:gd name="T22" fmla="*/ 0 w 500"/>
                  <a:gd name="T23" fmla="*/ 1 h 828"/>
                  <a:gd name="T24" fmla="*/ 0 w 500"/>
                  <a:gd name="T25" fmla="*/ 1 h 828"/>
                  <a:gd name="T26" fmla="*/ 0 w 500"/>
                  <a:gd name="T27" fmla="*/ 1 h 828"/>
                  <a:gd name="T28" fmla="*/ 0 w 500"/>
                  <a:gd name="T29" fmla="*/ 1 h 828"/>
                  <a:gd name="T30" fmla="*/ 0 w 500"/>
                  <a:gd name="T31" fmla="*/ 1 h 828"/>
                  <a:gd name="T32" fmla="*/ 0 w 500"/>
                  <a:gd name="T33" fmla="*/ 1 h 828"/>
                  <a:gd name="T34" fmla="*/ 0 w 500"/>
                  <a:gd name="T35" fmla="*/ 1 h 828"/>
                  <a:gd name="T36" fmla="*/ 0 w 500"/>
                  <a:gd name="T37" fmla="*/ 1 h 828"/>
                  <a:gd name="T38" fmla="*/ 0 w 500"/>
                  <a:gd name="T39" fmla="*/ 1 h 828"/>
                  <a:gd name="T40" fmla="*/ 0 w 500"/>
                  <a:gd name="T41" fmla="*/ 1 h 828"/>
                  <a:gd name="T42" fmla="*/ 0 w 500"/>
                  <a:gd name="T43" fmla="*/ 1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0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1 h 895"/>
                  <a:gd name="T14" fmla="*/ 0 w 265"/>
                  <a:gd name="T15" fmla="*/ 1 h 895"/>
                  <a:gd name="T16" fmla="*/ 0 w 265"/>
                  <a:gd name="T17" fmla="*/ 1 h 895"/>
                  <a:gd name="T18" fmla="*/ 0 w 265"/>
                  <a:gd name="T19" fmla="*/ 1 h 895"/>
                  <a:gd name="T20" fmla="*/ 0 w 265"/>
                  <a:gd name="T21" fmla="*/ 1 h 895"/>
                  <a:gd name="T22" fmla="*/ 0 w 265"/>
                  <a:gd name="T23" fmla="*/ 1 h 895"/>
                  <a:gd name="T24" fmla="*/ 0 w 265"/>
                  <a:gd name="T25" fmla="*/ 1 h 895"/>
                  <a:gd name="T26" fmla="*/ 0 w 265"/>
                  <a:gd name="T27" fmla="*/ 1 h 895"/>
                  <a:gd name="T28" fmla="*/ 0 w 265"/>
                  <a:gd name="T29" fmla="*/ 1 h 895"/>
                  <a:gd name="T30" fmla="*/ 0 w 265"/>
                  <a:gd name="T31" fmla="*/ 1 h 895"/>
                  <a:gd name="T32" fmla="*/ 0 w 265"/>
                  <a:gd name="T33" fmla="*/ 1 h 895"/>
                  <a:gd name="T34" fmla="*/ 0 w 265"/>
                  <a:gd name="T35" fmla="*/ 1 h 895"/>
                  <a:gd name="T36" fmla="*/ 0 w 265"/>
                  <a:gd name="T37" fmla="*/ 1 h 895"/>
                  <a:gd name="T38" fmla="*/ 0 w 265"/>
                  <a:gd name="T39" fmla="*/ 1 h 895"/>
                  <a:gd name="T40" fmla="*/ 0 w 265"/>
                  <a:gd name="T41" fmla="*/ 1 h 895"/>
                  <a:gd name="T42" fmla="*/ 0 w 265"/>
                  <a:gd name="T43" fmla="*/ 1 h 895"/>
                  <a:gd name="T44" fmla="*/ 0 w 265"/>
                  <a:gd name="T45" fmla="*/ 1 h 895"/>
                  <a:gd name="T46" fmla="*/ 0 w 265"/>
                  <a:gd name="T47" fmla="*/ 1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1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1 h 1160"/>
                  <a:gd name="T10" fmla="*/ 0 w 383"/>
                  <a:gd name="T11" fmla="*/ 1 h 1160"/>
                  <a:gd name="T12" fmla="*/ 0 w 383"/>
                  <a:gd name="T13" fmla="*/ 1 h 1160"/>
                  <a:gd name="T14" fmla="*/ 0 w 383"/>
                  <a:gd name="T15" fmla="*/ 1 h 1160"/>
                  <a:gd name="T16" fmla="*/ 0 w 383"/>
                  <a:gd name="T17" fmla="*/ 2 h 1160"/>
                  <a:gd name="T18" fmla="*/ 0 w 383"/>
                  <a:gd name="T19" fmla="*/ 2 h 1160"/>
                  <a:gd name="T20" fmla="*/ 0 w 383"/>
                  <a:gd name="T21" fmla="*/ 2 h 1160"/>
                  <a:gd name="T22" fmla="*/ 0 w 383"/>
                  <a:gd name="T23" fmla="*/ 2 h 1160"/>
                  <a:gd name="T24" fmla="*/ 0 w 383"/>
                  <a:gd name="T25" fmla="*/ 2 h 1160"/>
                  <a:gd name="T26" fmla="*/ 0 w 383"/>
                  <a:gd name="T27" fmla="*/ 2 h 1160"/>
                  <a:gd name="T28" fmla="*/ 0 w 383"/>
                  <a:gd name="T29" fmla="*/ 2 h 1160"/>
                  <a:gd name="T30" fmla="*/ 0 w 383"/>
                  <a:gd name="T31" fmla="*/ 2 h 1160"/>
                  <a:gd name="T32" fmla="*/ 0 w 383"/>
                  <a:gd name="T33" fmla="*/ 2 h 1160"/>
                  <a:gd name="T34" fmla="*/ 0 w 383"/>
                  <a:gd name="T35" fmla="*/ 2 h 1160"/>
                  <a:gd name="T36" fmla="*/ 0 w 383"/>
                  <a:gd name="T37" fmla="*/ 2 h 1160"/>
                  <a:gd name="T38" fmla="*/ 0 w 383"/>
                  <a:gd name="T39" fmla="*/ 1 h 1160"/>
                  <a:gd name="T40" fmla="*/ 0 w 383"/>
                  <a:gd name="T41" fmla="*/ 1 h 1160"/>
                  <a:gd name="T42" fmla="*/ 0 w 383"/>
                  <a:gd name="T43" fmla="*/ 1 h 1160"/>
                  <a:gd name="T44" fmla="*/ 0 w 383"/>
                  <a:gd name="T45" fmla="*/ 1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2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1 h 1027"/>
                  <a:gd name="T14" fmla="*/ 0 w 461"/>
                  <a:gd name="T15" fmla="*/ 1 h 1027"/>
                  <a:gd name="T16" fmla="*/ 0 w 461"/>
                  <a:gd name="T17" fmla="*/ 1 h 1027"/>
                  <a:gd name="T18" fmla="*/ 0 w 461"/>
                  <a:gd name="T19" fmla="*/ 2 h 1027"/>
                  <a:gd name="T20" fmla="*/ 0 w 461"/>
                  <a:gd name="T21" fmla="*/ 2 h 1027"/>
                  <a:gd name="T22" fmla="*/ 0 w 461"/>
                  <a:gd name="T23" fmla="*/ 2 h 1027"/>
                  <a:gd name="T24" fmla="*/ 0 w 461"/>
                  <a:gd name="T25" fmla="*/ 2 h 1027"/>
                  <a:gd name="T26" fmla="*/ 0 w 461"/>
                  <a:gd name="T27" fmla="*/ 2 h 1027"/>
                  <a:gd name="T28" fmla="*/ 0 w 461"/>
                  <a:gd name="T29" fmla="*/ 2 h 1027"/>
                  <a:gd name="T30" fmla="*/ 0 w 461"/>
                  <a:gd name="T31" fmla="*/ 2 h 1027"/>
                  <a:gd name="T32" fmla="*/ 0 w 461"/>
                  <a:gd name="T33" fmla="*/ 2 h 1027"/>
                  <a:gd name="T34" fmla="*/ 0 w 461"/>
                  <a:gd name="T35" fmla="*/ 2 h 1027"/>
                  <a:gd name="T36" fmla="*/ 0 w 461"/>
                  <a:gd name="T37" fmla="*/ 2 h 1027"/>
                  <a:gd name="T38" fmla="*/ 0 w 461"/>
                  <a:gd name="T39" fmla="*/ 2 h 1027"/>
                  <a:gd name="T40" fmla="*/ 0 w 461"/>
                  <a:gd name="T41" fmla="*/ 2 h 1027"/>
                  <a:gd name="T42" fmla="*/ 0 w 461"/>
                  <a:gd name="T43" fmla="*/ 1 h 1027"/>
                  <a:gd name="T44" fmla="*/ 0 w 461"/>
                  <a:gd name="T45" fmla="*/ 1 h 1027"/>
                  <a:gd name="T46" fmla="*/ 0 w 461"/>
                  <a:gd name="T47" fmla="*/ 1 h 1027"/>
                  <a:gd name="T48" fmla="*/ 0 w 461"/>
                  <a:gd name="T49" fmla="*/ 1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3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1 h 563"/>
                  <a:gd name="T28" fmla="*/ 0 w 827"/>
                  <a:gd name="T29" fmla="*/ 1 h 563"/>
                  <a:gd name="T30" fmla="*/ 0 w 827"/>
                  <a:gd name="T31" fmla="*/ 1 h 563"/>
                  <a:gd name="T32" fmla="*/ 0 w 827"/>
                  <a:gd name="T33" fmla="*/ 1 h 563"/>
                  <a:gd name="T34" fmla="*/ 0 w 827"/>
                  <a:gd name="T35" fmla="*/ 1 h 563"/>
                  <a:gd name="T36" fmla="*/ 0 w 827"/>
                  <a:gd name="T37" fmla="*/ 1 h 563"/>
                  <a:gd name="T38" fmla="*/ 0 w 827"/>
                  <a:gd name="T39" fmla="*/ 1 h 563"/>
                  <a:gd name="T40" fmla="*/ 0 w 827"/>
                  <a:gd name="T41" fmla="*/ 1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4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1 h 606"/>
                  <a:gd name="T4" fmla="*/ 0 w 856"/>
                  <a:gd name="T5" fmla="*/ 1 h 606"/>
                  <a:gd name="T6" fmla="*/ 0 w 856"/>
                  <a:gd name="T7" fmla="*/ 1 h 606"/>
                  <a:gd name="T8" fmla="*/ 0 w 856"/>
                  <a:gd name="T9" fmla="*/ 1 h 606"/>
                  <a:gd name="T10" fmla="*/ 0 w 856"/>
                  <a:gd name="T11" fmla="*/ 1 h 606"/>
                  <a:gd name="T12" fmla="*/ 0 w 856"/>
                  <a:gd name="T13" fmla="*/ 1 h 606"/>
                  <a:gd name="T14" fmla="*/ 0 w 856"/>
                  <a:gd name="T15" fmla="*/ 1 h 606"/>
                  <a:gd name="T16" fmla="*/ 0 w 856"/>
                  <a:gd name="T17" fmla="*/ 1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1 h 606"/>
                  <a:gd name="T80" fmla="*/ 0 w 856"/>
                  <a:gd name="T81" fmla="*/ 1 h 606"/>
                  <a:gd name="T82" fmla="*/ 0 w 856"/>
                  <a:gd name="T83" fmla="*/ 1 h 606"/>
                  <a:gd name="T84" fmla="*/ 0 w 856"/>
                  <a:gd name="T85" fmla="*/ 1 h 606"/>
                  <a:gd name="T86" fmla="*/ 0 w 856"/>
                  <a:gd name="T87" fmla="*/ 1 h 606"/>
                  <a:gd name="T88" fmla="*/ 0 w 856"/>
                  <a:gd name="T89" fmla="*/ 1 h 606"/>
                  <a:gd name="T90" fmla="*/ 0 w 856"/>
                  <a:gd name="T91" fmla="*/ 1 h 606"/>
                  <a:gd name="T92" fmla="*/ 0 w 856"/>
                  <a:gd name="T93" fmla="*/ 1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5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486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48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48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489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US" altLang="en-US" sz="2400"/>
              </a:p>
            </p:txBody>
          </p:sp>
          <p:sp>
            <p:nvSpPr>
              <p:cNvPr id="62490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90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63636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63637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38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3491" name="Line 16"/>
          <p:cNvSpPr>
            <a:spLocks noChangeShapeType="1"/>
          </p:cNvSpPr>
          <p:nvPr/>
        </p:nvSpPr>
        <p:spPr bwMode="auto">
          <a:xfrm>
            <a:off x="2565400" y="5105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3492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63493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4" name="Straight Connector 70"/>
          <p:cNvCxnSpPr>
            <a:cxnSpLocks noChangeShapeType="1"/>
          </p:cNvCxnSpPr>
          <p:nvPr/>
        </p:nvCxnSpPr>
        <p:spPr bwMode="auto">
          <a:xfrm>
            <a:off x="4651375" y="2312988"/>
            <a:ext cx="293688" cy="730250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3495" name="Rectangle 131"/>
          <p:cNvSpPr txBox="1">
            <a:spLocks noChangeArrowheads="1"/>
          </p:cNvSpPr>
          <p:nvPr/>
        </p:nvSpPr>
        <p:spPr bwMode="auto">
          <a:xfrm>
            <a:off x="5334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Changing </a:t>
            </a:r>
            <a:r>
              <a:rPr lang="en-US" altLang="en-US" sz="4400" i="1">
                <a:solidFill>
                  <a:srgbClr val="FF66FF"/>
                </a:solidFill>
              </a:rPr>
              <a:t>S</a:t>
            </a:r>
            <a:r>
              <a:rPr lang="en-US" altLang="en-US" sz="4400" i="1" baseline="-25000">
                <a:solidFill>
                  <a:srgbClr val="FF66FF"/>
                </a:solidFill>
              </a:rPr>
              <a:t>t-1</a:t>
            </a:r>
            <a:r>
              <a:rPr lang="en-US" altLang="en-US" sz="4400" baseline="-25000">
                <a:solidFill>
                  <a:srgbClr val="FF66FF"/>
                </a:solidFill>
              </a:rPr>
              <a:t> </a:t>
            </a:r>
            <a:r>
              <a:rPr lang="en-US" altLang="en-US" sz="4400">
                <a:solidFill>
                  <a:schemeClr val="tx2"/>
                </a:solidFill>
              </a:rPr>
              <a:t>into </a:t>
            </a:r>
            <a:r>
              <a:rPr lang="en-US" altLang="en-US" sz="4400" i="1">
                <a:solidFill>
                  <a:srgbClr val="CC00FF"/>
                </a:solidFill>
              </a:rPr>
              <a:t>S</a:t>
            </a:r>
            <a:r>
              <a:rPr lang="en-US" altLang="en-US" sz="4400" i="1" baseline="-25000">
                <a:solidFill>
                  <a:srgbClr val="CC00FF"/>
                </a:solidFill>
              </a:rPr>
              <a:t>t</a:t>
            </a:r>
            <a:endParaRPr lang="en-US" altLang="en-US" sz="4400" i="1">
              <a:solidFill>
                <a:srgbClr val="CC00FF"/>
              </a:solidFill>
            </a:endParaRPr>
          </a:p>
        </p:txBody>
      </p:sp>
      <p:grpSp>
        <p:nvGrpSpPr>
          <p:cNvPr id="63496" name="Group 263"/>
          <p:cNvGrpSpPr>
            <a:grpSpLocks/>
          </p:cNvGrpSpPr>
          <p:nvPr/>
        </p:nvGrpSpPr>
        <p:grpSpPr bwMode="auto">
          <a:xfrm>
            <a:off x="14288" y="446088"/>
            <a:ext cx="7853362" cy="1182687"/>
            <a:chOff x="14745" y="446343"/>
            <a:chExt cx="7853203" cy="1182433"/>
          </a:xfrm>
        </p:grpSpPr>
        <p:sp>
          <p:nvSpPr>
            <p:cNvPr id="63616" name="Text Box 45"/>
            <p:cNvSpPr txBox="1">
              <a:spLocks noChangeArrowheads="1"/>
            </p:cNvSpPr>
            <p:nvPr/>
          </p:nvSpPr>
          <p:spPr bwMode="auto">
            <a:xfrm>
              <a:off x="14745" y="551986"/>
              <a:ext cx="7078663" cy="10767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/>
                <a:t>In order to maintain the loop invariant,</a:t>
              </a:r>
              <a:br>
                <a:rPr lang="en-US" altLang="en-US"/>
              </a:br>
              <a:r>
                <a:rPr lang="en-US" altLang="en-US"/>
                <a:t>we must adjust to come back to the path.</a:t>
              </a:r>
            </a:p>
          </p:txBody>
        </p:sp>
        <p:grpSp>
          <p:nvGrpSpPr>
            <p:cNvPr id="63617" name="Group 46"/>
            <p:cNvGrpSpPr>
              <a:grpSpLocks noChangeAspect="1"/>
            </p:cNvGrpSpPr>
            <p:nvPr/>
          </p:nvGrpSpPr>
          <p:grpSpPr bwMode="auto">
            <a:xfrm>
              <a:off x="6698046" y="446343"/>
              <a:ext cx="1169902" cy="1169523"/>
              <a:chOff x="4320" y="2016"/>
              <a:chExt cx="912" cy="912"/>
            </a:xfrm>
          </p:grpSpPr>
          <p:grpSp>
            <p:nvGrpSpPr>
              <p:cNvPr id="63618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63625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63627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28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3629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63630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2 w 600"/>
                        <a:gd name="T37" fmla="*/ 1 h 608"/>
                        <a:gd name="T38" fmla="*/ 2 w 600"/>
                        <a:gd name="T39" fmla="*/ 1 h 608"/>
                        <a:gd name="T40" fmla="*/ 2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631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2 w 619"/>
                        <a:gd name="T7" fmla="*/ 0 h 1085"/>
                        <a:gd name="T8" fmla="*/ 2 w 619"/>
                        <a:gd name="T9" fmla="*/ 1 h 1085"/>
                        <a:gd name="T10" fmla="*/ 2 w 619"/>
                        <a:gd name="T11" fmla="*/ 1 h 1085"/>
                        <a:gd name="T12" fmla="*/ 2 w 619"/>
                        <a:gd name="T13" fmla="*/ 1 h 1085"/>
                        <a:gd name="T14" fmla="*/ 2 w 619"/>
                        <a:gd name="T15" fmla="*/ 2 h 1085"/>
                        <a:gd name="T16" fmla="*/ 2 w 619"/>
                        <a:gd name="T17" fmla="*/ 3 h 1085"/>
                        <a:gd name="T18" fmla="*/ 1 w 619"/>
                        <a:gd name="T19" fmla="*/ 3 h 1085"/>
                        <a:gd name="T20" fmla="*/ 1 w 619"/>
                        <a:gd name="T21" fmla="*/ 4 h 1085"/>
                        <a:gd name="T22" fmla="*/ 1 w 619"/>
                        <a:gd name="T23" fmla="*/ 5 h 1085"/>
                        <a:gd name="T24" fmla="*/ 2 w 619"/>
                        <a:gd name="T25" fmla="*/ 5 h 1085"/>
                        <a:gd name="T26" fmla="*/ 2 w 619"/>
                        <a:gd name="T27" fmla="*/ 6 h 1085"/>
                        <a:gd name="T28" fmla="*/ 1 w 619"/>
                        <a:gd name="T29" fmla="*/ 7 h 1085"/>
                        <a:gd name="T30" fmla="*/ 1 w 619"/>
                        <a:gd name="T31" fmla="*/ 7 h 1085"/>
                        <a:gd name="T32" fmla="*/ 1 w 619"/>
                        <a:gd name="T33" fmla="*/ 7 h 1085"/>
                        <a:gd name="T34" fmla="*/ 1 w 619"/>
                        <a:gd name="T35" fmla="*/ 7 h 1085"/>
                        <a:gd name="T36" fmla="*/ 1 w 619"/>
                        <a:gd name="T37" fmla="*/ 7 h 1085"/>
                        <a:gd name="T38" fmla="*/ 1 w 619"/>
                        <a:gd name="T39" fmla="*/ 6 h 1085"/>
                        <a:gd name="T40" fmla="*/ 0 w 619"/>
                        <a:gd name="T41" fmla="*/ 5 h 1085"/>
                        <a:gd name="T42" fmla="*/ 1 w 619"/>
                        <a:gd name="T43" fmla="*/ 4 h 1085"/>
                        <a:gd name="T44" fmla="*/ 1 w 619"/>
                        <a:gd name="T45" fmla="*/ 3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632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13 w 782"/>
                        <a:gd name="T3" fmla="*/ 0 h 808"/>
                        <a:gd name="T4" fmla="*/ 275 w 782"/>
                        <a:gd name="T5" fmla="*/ 0 h 808"/>
                        <a:gd name="T6" fmla="*/ 580 w 782"/>
                        <a:gd name="T7" fmla="*/ 1 h 808"/>
                        <a:gd name="T8" fmla="*/ 941 w 782"/>
                        <a:gd name="T9" fmla="*/ 1 h 808"/>
                        <a:gd name="T10" fmla="*/ 1074 w 782"/>
                        <a:gd name="T11" fmla="*/ 1 h 808"/>
                        <a:gd name="T12" fmla="*/ 1135 w 782"/>
                        <a:gd name="T13" fmla="*/ 1 h 808"/>
                        <a:gd name="T14" fmla="*/ 1147 w 782"/>
                        <a:gd name="T15" fmla="*/ 1 h 808"/>
                        <a:gd name="T16" fmla="*/ 1107 w 782"/>
                        <a:gd name="T17" fmla="*/ 1 h 808"/>
                        <a:gd name="T18" fmla="*/ 995 w 782"/>
                        <a:gd name="T19" fmla="*/ 1 h 808"/>
                        <a:gd name="T20" fmla="*/ 851 w 782"/>
                        <a:gd name="T21" fmla="*/ 1 h 808"/>
                        <a:gd name="T22" fmla="*/ 746 w 782"/>
                        <a:gd name="T23" fmla="*/ 1 h 808"/>
                        <a:gd name="T24" fmla="*/ 698 w 782"/>
                        <a:gd name="T25" fmla="*/ 1 h 808"/>
                        <a:gd name="T26" fmla="*/ 667 w 782"/>
                        <a:gd name="T27" fmla="*/ 1 h 808"/>
                        <a:gd name="T28" fmla="*/ 678 w 782"/>
                        <a:gd name="T29" fmla="*/ 2 h 808"/>
                        <a:gd name="T30" fmla="*/ 686 w 782"/>
                        <a:gd name="T31" fmla="*/ 2 h 808"/>
                        <a:gd name="T32" fmla="*/ 815 w 782"/>
                        <a:gd name="T33" fmla="*/ 2 h 808"/>
                        <a:gd name="T34" fmla="*/ 1019 w 782"/>
                        <a:gd name="T35" fmla="*/ 2 h 808"/>
                        <a:gd name="T36" fmla="*/ 1147 w 782"/>
                        <a:gd name="T37" fmla="*/ 2 h 808"/>
                        <a:gd name="T38" fmla="*/ 1283 w 782"/>
                        <a:gd name="T39" fmla="*/ 2 h 808"/>
                        <a:gd name="T40" fmla="*/ 1325 w 782"/>
                        <a:gd name="T41" fmla="*/ 2 h 808"/>
                        <a:gd name="T42" fmla="*/ 1283 w 782"/>
                        <a:gd name="T43" fmla="*/ 2 h 808"/>
                        <a:gd name="T44" fmla="*/ 1228 w 782"/>
                        <a:gd name="T45" fmla="*/ 2 h 808"/>
                        <a:gd name="T46" fmla="*/ 1135 w 782"/>
                        <a:gd name="T47" fmla="*/ 2 h 808"/>
                        <a:gd name="T48" fmla="*/ 1013 w 782"/>
                        <a:gd name="T49" fmla="*/ 2 h 808"/>
                        <a:gd name="T50" fmla="*/ 881 w 782"/>
                        <a:gd name="T51" fmla="*/ 2 h 808"/>
                        <a:gd name="T52" fmla="*/ 667 w 782"/>
                        <a:gd name="T53" fmla="*/ 2 h 808"/>
                        <a:gd name="T54" fmla="*/ 601 w 782"/>
                        <a:gd name="T55" fmla="*/ 2 h 808"/>
                        <a:gd name="T56" fmla="*/ 566 w 782"/>
                        <a:gd name="T57" fmla="*/ 2 h 808"/>
                        <a:gd name="T58" fmla="*/ 566 w 782"/>
                        <a:gd name="T59" fmla="*/ 2 h 808"/>
                        <a:gd name="T60" fmla="*/ 566 w 782"/>
                        <a:gd name="T61" fmla="*/ 1 h 808"/>
                        <a:gd name="T62" fmla="*/ 658 w 782"/>
                        <a:gd name="T63" fmla="*/ 1 h 808"/>
                        <a:gd name="T64" fmla="*/ 794 w 782"/>
                        <a:gd name="T65" fmla="*/ 1 h 808"/>
                        <a:gd name="T66" fmla="*/ 915 w 782"/>
                        <a:gd name="T67" fmla="*/ 1 h 808"/>
                        <a:gd name="T68" fmla="*/ 990 w 782"/>
                        <a:gd name="T69" fmla="*/ 1 h 808"/>
                        <a:gd name="T70" fmla="*/ 1029 w 782"/>
                        <a:gd name="T71" fmla="*/ 1 h 808"/>
                        <a:gd name="T72" fmla="*/ 1013 w 782"/>
                        <a:gd name="T73" fmla="*/ 1 h 808"/>
                        <a:gd name="T74" fmla="*/ 957 w 782"/>
                        <a:gd name="T75" fmla="*/ 1 h 808"/>
                        <a:gd name="T76" fmla="*/ 881 w 782"/>
                        <a:gd name="T77" fmla="*/ 1 h 808"/>
                        <a:gd name="T78" fmla="*/ 794 w 782"/>
                        <a:gd name="T79" fmla="*/ 1 h 808"/>
                        <a:gd name="T80" fmla="*/ 607 w 782"/>
                        <a:gd name="T81" fmla="*/ 1 h 808"/>
                        <a:gd name="T82" fmla="*/ 327 w 782"/>
                        <a:gd name="T83" fmla="*/ 1 h 808"/>
                        <a:gd name="T84" fmla="*/ 118 w 782"/>
                        <a:gd name="T85" fmla="*/ 1 h 808"/>
                        <a:gd name="T86" fmla="*/ 34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633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7136 w 992"/>
                        <a:gd name="T1" fmla="*/ 1 h 770"/>
                        <a:gd name="T2" fmla="*/ 7271 w 992"/>
                        <a:gd name="T3" fmla="*/ 1 h 770"/>
                        <a:gd name="T4" fmla="*/ 7771 w 992"/>
                        <a:gd name="T5" fmla="*/ 1 h 770"/>
                        <a:gd name="T6" fmla="*/ 8390 w 992"/>
                        <a:gd name="T7" fmla="*/ 1 h 770"/>
                        <a:gd name="T8" fmla="*/ 8757 w 992"/>
                        <a:gd name="T9" fmla="*/ 1 h 770"/>
                        <a:gd name="T10" fmla="*/ 8596 w 992"/>
                        <a:gd name="T11" fmla="*/ 1 h 770"/>
                        <a:gd name="T12" fmla="*/ 8254 w 992"/>
                        <a:gd name="T13" fmla="*/ 1 h 770"/>
                        <a:gd name="T14" fmla="*/ 7569 w 992"/>
                        <a:gd name="T15" fmla="*/ 1 h 770"/>
                        <a:gd name="T16" fmla="*/ 6723 w 992"/>
                        <a:gd name="T17" fmla="*/ 1 h 770"/>
                        <a:gd name="T18" fmla="*/ 6018 w 992"/>
                        <a:gd name="T19" fmla="*/ 1 h 770"/>
                        <a:gd name="T20" fmla="*/ 5228 w 992"/>
                        <a:gd name="T21" fmla="*/ 1 h 770"/>
                        <a:gd name="T22" fmla="*/ 4475 w 992"/>
                        <a:gd name="T23" fmla="*/ 1 h 770"/>
                        <a:gd name="T24" fmla="*/ 3903 w 992"/>
                        <a:gd name="T25" fmla="*/ 1 h 770"/>
                        <a:gd name="T26" fmla="*/ 3694 w 992"/>
                        <a:gd name="T27" fmla="*/ 1 h 770"/>
                        <a:gd name="T28" fmla="*/ 3462 w 992"/>
                        <a:gd name="T29" fmla="*/ 1 h 770"/>
                        <a:gd name="T30" fmla="*/ 3190 w 992"/>
                        <a:gd name="T31" fmla="*/ 1 h 770"/>
                        <a:gd name="T32" fmla="*/ 2986 w 992"/>
                        <a:gd name="T33" fmla="*/ 1 h 770"/>
                        <a:gd name="T34" fmla="*/ 2986 w 992"/>
                        <a:gd name="T35" fmla="*/ 1 h 770"/>
                        <a:gd name="T36" fmla="*/ 2845 w 992"/>
                        <a:gd name="T37" fmla="*/ 1 h 770"/>
                        <a:gd name="T38" fmla="*/ 2455 w 992"/>
                        <a:gd name="T39" fmla="*/ 1 h 770"/>
                        <a:gd name="T40" fmla="*/ 1973 w 992"/>
                        <a:gd name="T41" fmla="*/ 1 h 770"/>
                        <a:gd name="T42" fmla="*/ 1525 w 992"/>
                        <a:gd name="T43" fmla="*/ 1 h 770"/>
                        <a:gd name="T44" fmla="*/ 1012 w 992"/>
                        <a:gd name="T45" fmla="*/ 1 h 770"/>
                        <a:gd name="T46" fmla="*/ 234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48 w 992"/>
                        <a:gd name="T53" fmla="*/ 1 h 770"/>
                        <a:gd name="T54" fmla="*/ 722 w 992"/>
                        <a:gd name="T55" fmla="*/ 1 h 770"/>
                        <a:gd name="T56" fmla="*/ 1045 w 992"/>
                        <a:gd name="T57" fmla="*/ 1 h 770"/>
                        <a:gd name="T58" fmla="*/ 1667 w 992"/>
                        <a:gd name="T59" fmla="*/ 1 h 770"/>
                        <a:gd name="T60" fmla="*/ 2271 w 992"/>
                        <a:gd name="T61" fmla="*/ 1 h 770"/>
                        <a:gd name="T62" fmla="*/ 2845 w 992"/>
                        <a:gd name="T63" fmla="*/ 1 h 770"/>
                        <a:gd name="T64" fmla="*/ 3665 w 992"/>
                        <a:gd name="T65" fmla="*/ 0 h 770"/>
                        <a:gd name="T66" fmla="*/ 3694 w 992"/>
                        <a:gd name="T67" fmla="*/ 1 h 770"/>
                        <a:gd name="T68" fmla="*/ 3509 w 992"/>
                        <a:gd name="T69" fmla="*/ 1 h 770"/>
                        <a:gd name="T70" fmla="*/ 3462 w 992"/>
                        <a:gd name="T71" fmla="*/ 1 h 770"/>
                        <a:gd name="T72" fmla="*/ 3694 w 992"/>
                        <a:gd name="T73" fmla="*/ 1 h 770"/>
                        <a:gd name="T74" fmla="*/ 4080 w 992"/>
                        <a:gd name="T75" fmla="*/ 1 h 770"/>
                        <a:gd name="T76" fmla="*/ 4409 w 992"/>
                        <a:gd name="T77" fmla="*/ 1 h 770"/>
                        <a:gd name="T78" fmla="*/ 4928 w 992"/>
                        <a:gd name="T79" fmla="*/ 1 h 770"/>
                        <a:gd name="T80" fmla="*/ 5430 w 992"/>
                        <a:gd name="T81" fmla="*/ 1 h 770"/>
                        <a:gd name="T82" fmla="*/ 5943 w 992"/>
                        <a:gd name="T83" fmla="*/ 1 h 770"/>
                        <a:gd name="T84" fmla="*/ 6619 w 992"/>
                        <a:gd name="T85" fmla="*/ 1 h 770"/>
                        <a:gd name="T86" fmla="*/ 7065 w 992"/>
                        <a:gd name="T87" fmla="*/ 1 h 770"/>
                        <a:gd name="T88" fmla="*/ 7136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634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2 w 699"/>
                        <a:gd name="T1" fmla="*/ 6 h 1216"/>
                        <a:gd name="T2" fmla="*/ 2 w 699"/>
                        <a:gd name="T3" fmla="*/ 7 h 1216"/>
                        <a:gd name="T4" fmla="*/ 2 w 699"/>
                        <a:gd name="T5" fmla="*/ 7 h 1216"/>
                        <a:gd name="T6" fmla="*/ 3 w 699"/>
                        <a:gd name="T7" fmla="*/ 7 h 1216"/>
                        <a:gd name="T8" fmla="*/ 3 w 699"/>
                        <a:gd name="T9" fmla="*/ 7 h 1216"/>
                        <a:gd name="T10" fmla="*/ 3 w 699"/>
                        <a:gd name="T11" fmla="*/ 8 h 1216"/>
                        <a:gd name="T12" fmla="*/ 3 w 699"/>
                        <a:gd name="T13" fmla="*/ 8 h 1216"/>
                        <a:gd name="T14" fmla="*/ 2 w 699"/>
                        <a:gd name="T15" fmla="*/ 7 h 1216"/>
                        <a:gd name="T16" fmla="*/ 1 w 699"/>
                        <a:gd name="T17" fmla="*/ 6 h 1216"/>
                        <a:gd name="T18" fmla="*/ 1 w 699"/>
                        <a:gd name="T19" fmla="*/ 6 h 1216"/>
                        <a:gd name="T20" fmla="*/ 1 w 699"/>
                        <a:gd name="T21" fmla="*/ 5 h 1216"/>
                        <a:gd name="T22" fmla="*/ 1 w 699"/>
                        <a:gd name="T23" fmla="*/ 4 h 1216"/>
                        <a:gd name="T24" fmla="*/ 1 w 699"/>
                        <a:gd name="T25" fmla="*/ 2 h 1216"/>
                        <a:gd name="T26" fmla="*/ 1 w 699"/>
                        <a:gd name="T27" fmla="*/ 2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2 h 1216"/>
                        <a:gd name="T74" fmla="*/ 1 w 699"/>
                        <a:gd name="T75" fmla="*/ 3 h 1216"/>
                        <a:gd name="T76" fmla="*/ 1 w 699"/>
                        <a:gd name="T77" fmla="*/ 4 h 1216"/>
                        <a:gd name="T78" fmla="*/ 1 w 699"/>
                        <a:gd name="T79" fmla="*/ 5 h 1216"/>
                        <a:gd name="T80" fmla="*/ 1 w 699"/>
                        <a:gd name="T81" fmla="*/ 6 h 1216"/>
                        <a:gd name="T82" fmla="*/ 2 w 699"/>
                        <a:gd name="T83" fmla="*/ 6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635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2 w 915"/>
                        <a:gd name="T13" fmla="*/ 1 h 1139"/>
                        <a:gd name="T14" fmla="*/ 3 w 915"/>
                        <a:gd name="T15" fmla="*/ 1 h 1139"/>
                        <a:gd name="T16" fmla="*/ 3 w 915"/>
                        <a:gd name="T17" fmla="*/ 1 h 1139"/>
                        <a:gd name="T18" fmla="*/ 3 w 915"/>
                        <a:gd name="T19" fmla="*/ 1 h 1139"/>
                        <a:gd name="T20" fmla="*/ 3 w 915"/>
                        <a:gd name="T21" fmla="*/ 1 h 1139"/>
                        <a:gd name="T22" fmla="*/ 3 w 915"/>
                        <a:gd name="T23" fmla="*/ 1 h 1139"/>
                        <a:gd name="T24" fmla="*/ 3 w 915"/>
                        <a:gd name="T25" fmla="*/ 1 h 1139"/>
                        <a:gd name="T26" fmla="*/ 4 w 915"/>
                        <a:gd name="T27" fmla="*/ 1 h 1139"/>
                        <a:gd name="T28" fmla="*/ 4 w 915"/>
                        <a:gd name="T29" fmla="*/ 1 h 1139"/>
                        <a:gd name="T30" fmla="*/ 3 w 915"/>
                        <a:gd name="T31" fmla="*/ 1 h 1139"/>
                        <a:gd name="T32" fmla="*/ 3 w 915"/>
                        <a:gd name="T33" fmla="*/ 1 h 1139"/>
                        <a:gd name="T34" fmla="*/ 3 w 915"/>
                        <a:gd name="T35" fmla="*/ 1 h 1139"/>
                        <a:gd name="T36" fmla="*/ 3 w 915"/>
                        <a:gd name="T37" fmla="*/ 1 h 1139"/>
                        <a:gd name="T38" fmla="*/ 3 w 915"/>
                        <a:gd name="T39" fmla="*/ 1 h 1139"/>
                        <a:gd name="T40" fmla="*/ 3 w 915"/>
                        <a:gd name="T41" fmla="*/ 1 h 1139"/>
                        <a:gd name="T42" fmla="*/ 3 w 915"/>
                        <a:gd name="T43" fmla="*/ 1 h 1139"/>
                        <a:gd name="T44" fmla="*/ 3 w 915"/>
                        <a:gd name="T45" fmla="*/ 1 h 1139"/>
                        <a:gd name="T46" fmla="*/ 3 w 915"/>
                        <a:gd name="T47" fmla="*/ 0 h 1139"/>
                        <a:gd name="T48" fmla="*/ 3 w 915"/>
                        <a:gd name="T49" fmla="*/ 1 h 1139"/>
                        <a:gd name="T50" fmla="*/ 3 w 915"/>
                        <a:gd name="T51" fmla="*/ 1 h 1139"/>
                        <a:gd name="T52" fmla="*/ 3 w 915"/>
                        <a:gd name="T53" fmla="*/ 1 h 1139"/>
                        <a:gd name="T54" fmla="*/ 3 w 915"/>
                        <a:gd name="T55" fmla="*/ 1 h 1139"/>
                        <a:gd name="T56" fmla="*/ 3 w 915"/>
                        <a:gd name="T57" fmla="*/ 1 h 1139"/>
                        <a:gd name="T58" fmla="*/ 3 w 915"/>
                        <a:gd name="T59" fmla="*/ 1 h 1139"/>
                        <a:gd name="T60" fmla="*/ 3 w 915"/>
                        <a:gd name="T61" fmla="*/ 1 h 1139"/>
                        <a:gd name="T62" fmla="*/ 3 w 915"/>
                        <a:gd name="T63" fmla="*/ 1 h 1139"/>
                        <a:gd name="T64" fmla="*/ 3 w 915"/>
                        <a:gd name="T65" fmla="*/ 1 h 1139"/>
                        <a:gd name="T66" fmla="*/ 3 w 915"/>
                        <a:gd name="T67" fmla="*/ 1 h 1139"/>
                        <a:gd name="T68" fmla="*/ 3 w 915"/>
                        <a:gd name="T69" fmla="*/ 1 h 1139"/>
                        <a:gd name="T70" fmla="*/ 3 w 915"/>
                        <a:gd name="T71" fmla="*/ 1 h 1139"/>
                        <a:gd name="T72" fmla="*/ 3 w 915"/>
                        <a:gd name="T73" fmla="*/ 1 h 1139"/>
                        <a:gd name="T74" fmla="*/ 2 w 915"/>
                        <a:gd name="T75" fmla="*/ 1 h 1139"/>
                        <a:gd name="T76" fmla="*/ 2 w 915"/>
                        <a:gd name="T77" fmla="*/ 1 h 1139"/>
                        <a:gd name="T78" fmla="*/ 2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63626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63619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63620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63623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240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63624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3621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22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3497" name="Group 18"/>
          <p:cNvGrpSpPr>
            <a:grpSpLocks/>
          </p:cNvGrpSpPr>
          <p:nvPr/>
        </p:nvGrpSpPr>
        <p:grpSpPr bwMode="auto">
          <a:xfrm flipH="1">
            <a:off x="7816850" y="2770188"/>
            <a:ext cx="1292225" cy="2728912"/>
            <a:chOff x="3786" y="1361"/>
            <a:chExt cx="814" cy="1719"/>
          </a:xfrm>
        </p:grpSpPr>
        <p:sp>
          <p:nvSpPr>
            <p:cNvPr id="63515" name="Rectangle 19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16" name="Freeform 20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7" name="Freeform 21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8" name="Freeform 22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9" name="Freeform 23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0" name="Freeform 24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1" name="Freeform 25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2" name="Freeform 26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3" name="Freeform 27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4" name="Freeform 28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5" name="Freeform 29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6" name="Freeform 30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7" name="Freeform 31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8" name="Freeform 32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9" name="Freeform 33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0" name="Freeform 34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1" name="Freeform 35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2" name="Freeform 36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3" name="Freeform 37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4" name="Freeform 38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5" name="Freeform 39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6" name="Freeform 40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7" name="Freeform 41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8" name="Freeform 42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43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44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45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2" name="Freeform 46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3" name="Freeform 47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4" name="Freeform 48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5" name="Freeform 49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6" name="Freeform 50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7" name="Freeform 51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8" name="Freeform 52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9" name="Freeform 53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0" name="Freeform 54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1" name="Freeform 55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2" name="Freeform 56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3" name="Freeform 57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4" name="Freeform 58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5" name="Freeform 59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6" name="Freeform 60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7" name="Freeform 61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8" name="Freeform 62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9" name="Freeform 63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0" name="Freeform 64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1" name="Freeform 65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2" name="Freeform 66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3" name="Freeform 67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4" name="Freeform 68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5" name="Freeform 69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6" name="Freeform 70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7" name="Freeform 71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8" name="Freeform 72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9" name="Freeform 73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0" name="Freeform 74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1" name="Freeform 75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2" name="Freeform 76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3" name="Freeform 77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4" name="Freeform 78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5" name="Freeform 79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6" name="Freeform 80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7" name="Freeform 81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8" name="Freeform 82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9" name="Freeform 83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Freeform 84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85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86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87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88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89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6" name="Freeform 90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7" name="Freeform 91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8" name="Freeform 92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9" name="Freeform 93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0" name="Freeform 94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" name="Freeform 95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2" name="Freeform 96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3" name="Freeform 97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4" name="Freeform 98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5" name="Freeform 99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6" name="Freeform 100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7" name="Freeform 101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8" name="Freeform 102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9" name="Freeform 103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0" name="Freeform 104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1" name="Freeform 105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2" name="Freeform 106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3" name="Freeform 107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4" name="Freeform 108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5" name="Freeform 109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6" name="Freeform 110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7" name="Freeform 111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8" name="Freeform 112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9" name="Freeform 113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0" name="Freeform 114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1" name="Freeform 115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2" name="Freeform 116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3" name="Freeform 117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4" name="Freeform 118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5" name="Freeform 119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" name="AutoShape 129"/>
          <p:cNvSpPr>
            <a:spLocks noChangeArrowheads="1"/>
          </p:cNvSpPr>
          <p:nvPr/>
        </p:nvSpPr>
        <p:spPr bwMode="auto">
          <a:xfrm>
            <a:off x="1219200" y="4654550"/>
            <a:ext cx="7772400" cy="1936750"/>
          </a:xfrm>
          <a:prstGeom prst="wedgeRoundRectCallout">
            <a:avLst>
              <a:gd name="adj1" fmla="val -10708"/>
              <a:gd name="adj2" fmla="val -77782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CC00FF"/>
                </a:solidFill>
              </a:rPr>
              <a:t>  S</a:t>
            </a:r>
            <a:r>
              <a:rPr lang="en-US" altLang="en-US" baseline="-25000">
                <a:solidFill>
                  <a:srgbClr val="CC00FF"/>
                </a:solidFill>
              </a:rPr>
              <a:t>t </a:t>
            </a:r>
            <a:r>
              <a:rPr lang="en-US" altLang="en-US"/>
              <a:t> =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>
                <a:solidFill>
                  <a:srgbClr val="FF66FF"/>
                </a:solidFill>
              </a:rPr>
              <a:t> </a:t>
            </a:r>
          </a:p>
          <a:p>
            <a:pPr eaLnBrk="1" hangingPunct="1"/>
            <a:r>
              <a:rPr lang="en-US" altLang="en-US">
                <a:solidFill>
                  <a:srgbClr val="FF66FF"/>
                </a:solidFill>
              </a:rPr>
              <a:t>          </a:t>
            </a:r>
            <a:r>
              <a:rPr lang="en-US" altLang="en-US"/>
              <a:t>+ </a:t>
            </a:r>
            <a:r>
              <a:rPr lang="en-US" altLang="en-US">
                <a:solidFill>
                  <a:srgbClr val="CC00FF"/>
                </a:solidFill>
              </a:rPr>
              <a:t>A</a:t>
            </a:r>
            <a:r>
              <a:rPr lang="en-US" altLang="en-US" baseline="-25000">
                <a:solidFill>
                  <a:srgbClr val="CC00FF"/>
                </a:solidFill>
              </a:rPr>
              <a:t>t</a:t>
            </a:r>
            <a:r>
              <a:rPr lang="en-US" altLang="en-US"/>
              <a:t>’s decision made about </a:t>
            </a:r>
            <a:r>
              <a:rPr lang="en-US" altLang="en-US">
                <a:solidFill>
                  <a:srgbClr val="9900CC"/>
                </a:solidFill>
              </a:rPr>
              <a:t>Obj</a:t>
            </a:r>
            <a:r>
              <a:rPr lang="en-US" altLang="en-US" baseline="-25000">
                <a:solidFill>
                  <a:srgbClr val="9900CC"/>
                </a:solidFill>
              </a:rPr>
              <a:t>t</a:t>
            </a:r>
            <a:endParaRPr lang="en-US" altLang="en-US"/>
          </a:p>
          <a:p>
            <a:pPr eaLnBrk="1" hangingPunct="1"/>
            <a:r>
              <a:rPr lang="en-US" altLang="en-US"/>
              <a:t>          + the prover’s new decision about </a:t>
            </a:r>
            <a:r>
              <a:rPr lang="en-US" altLang="en-US">
                <a:solidFill>
                  <a:srgbClr val="9900CC"/>
                </a:solidFill>
              </a:rPr>
              <a:t>Obj’</a:t>
            </a:r>
            <a:r>
              <a:rPr lang="en-US" altLang="en-US"/>
              <a:t>.</a:t>
            </a:r>
          </a:p>
        </p:txBody>
      </p:sp>
      <p:grpSp>
        <p:nvGrpSpPr>
          <p:cNvPr id="63499" name="Group 3"/>
          <p:cNvGrpSpPr>
            <a:grpSpLocks/>
          </p:cNvGrpSpPr>
          <p:nvPr/>
        </p:nvGrpSpPr>
        <p:grpSpPr bwMode="auto">
          <a:xfrm>
            <a:off x="4379913" y="1993900"/>
            <a:ext cx="1125537" cy="1517650"/>
            <a:chOff x="2013" y="2206"/>
            <a:chExt cx="679" cy="1010"/>
          </a:xfrm>
        </p:grpSpPr>
        <p:sp>
          <p:nvSpPr>
            <p:cNvPr id="63500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1 h 1307"/>
                <a:gd name="T4" fmla="*/ 0 w 525"/>
                <a:gd name="T5" fmla="*/ 1 h 1307"/>
                <a:gd name="T6" fmla="*/ 0 w 525"/>
                <a:gd name="T7" fmla="*/ 1 h 1307"/>
                <a:gd name="T8" fmla="*/ 0 w 525"/>
                <a:gd name="T9" fmla="*/ 1 h 1307"/>
                <a:gd name="T10" fmla="*/ 0 w 525"/>
                <a:gd name="T11" fmla="*/ 1 h 1307"/>
                <a:gd name="T12" fmla="*/ 0 w 525"/>
                <a:gd name="T13" fmla="*/ 1 h 1307"/>
                <a:gd name="T14" fmla="*/ 0 w 525"/>
                <a:gd name="T15" fmla="*/ 1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01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63502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1 h 485"/>
                  <a:gd name="T16" fmla="*/ 0 w 432"/>
                  <a:gd name="T17" fmla="*/ 1 h 485"/>
                  <a:gd name="T18" fmla="*/ 0 w 432"/>
                  <a:gd name="T19" fmla="*/ 1 h 485"/>
                  <a:gd name="T20" fmla="*/ 0 w 432"/>
                  <a:gd name="T21" fmla="*/ 1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03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1 h 828"/>
                  <a:gd name="T18" fmla="*/ 0 w 500"/>
                  <a:gd name="T19" fmla="*/ 1 h 828"/>
                  <a:gd name="T20" fmla="*/ 0 w 500"/>
                  <a:gd name="T21" fmla="*/ 1 h 828"/>
                  <a:gd name="T22" fmla="*/ 0 w 500"/>
                  <a:gd name="T23" fmla="*/ 1 h 828"/>
                  <a:gd name="T24" fmla="*/ 0 w 500"/>
                  <a:gd name="T25" fmla="*/ 1 h 828"/>
                  <a:gd name="T26" fmla="*/ 0 w 500"/>
                  <a:gd name="T27" fmla="*/ 1 h 828"/>
                  <a:gd name="T28" fmla="*/ 0 w 500"/>
                  <a:gd name="T29" fmla="*/ 1 h 828"/>
                  <a:gd name="T30" fmla="*/ 0 w 500"/>
                  <a:gd name="T31" fmla="*/ 1 h 828"/>
                  <a:gd name="T32" fmla="*/ 0 w 500"/>
                  <a:gd name="T33" fmla="*/ 1 h 828"/>
                  <a:gd name="T34" fmla="*/ 0 w 500"/>
                  <a:gd name="T35" fmla="*/ 1 h 828"/>
                  <a:gd name="T36" fmla="*/ 0 w 500"/>
                  <a:gd name="T37" fmla="*/ 1 h 828"/>
                  <a:gd name="T38" fmla="*/ 0 w 500"/>
                  <a:gd name="T39" fmla="*/ 1 h 828"/>
                  <a:gd name="T40" fmla="*/ 0 w 500"/>
                  <a:gd name="T41" fmla="*/ 1 h 828"/>
                  <a:gd name="T42" fmla="*/ 0 w 500"/>
                  <a:gd name="T43" fmla="*/ 1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04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1 h 895"/>
                  <a:gd name="T14" fmla="*/ 0 w 265"/>
                  <a:gd name="T15" fmla="*/ 1 h 895"/>
                  <a:gd name="T16" fmla="*/ 0 w 265"/>
                  <a:gd name="T17" fmla="*/ 1 h 895"/>
                  <a:gd name="T18" fmla="*/ 0 w 265"/>
                  <a:gd name="T19" fmla="*/ 1 h 895"/>
                  <a:gd name="T20" fmla="*/ 0 w 265"/>
                  <a:gd name="T21" fmla="*/ 1 h 895"/>
                  <a:gd name="T22" fmla="*/ 0 w 265"/>
                  <a:gd name="T23" fmla="*/ 1 h 895"/>
                  <a:gd name="T24" fmla="*/ 0 w 265"/>
                  <a:gd name="T25" fmla="*/ 1 h 895"/>
                  <a:gd name="T26" fmla="*/ 0 w 265"/>
                  <a:gd name="T27" fmla="*/ 1 h 895"/>
                  <a:gd name="T28" fmla="*/ 0 w 265"/>
                  <a:gd name="T29" fmla="*/ 1 h 895"/>
                  <a:gd name="T30" fmla="*/ 0 w 265"/>
                  <a:gd name="T31" fmla="*/ 1 h 895"/>
                  <a:gd name="T32" fmla="*/ 0 w 265"/>
                  <a:gd name="T33" fmla="*/ 1 h 895"/>
                  <a:gd name="T34" fmla="*/ 0 w 265"/>
                  <a:gd name="T35" fmla="*/ 1 h 895"/>
                  <a:gd name="T36" fmla="*/ 0 w 265"/>
                  <a:gd name="T37" fmla="*/ 1 h 895"/>
                  <a:gd name="T38" fmla="*/ 0 w 265"/>
                  <a:gd name="T39" fmla="*/ 1 h 895"/>
                  <a:gd name="T40" fmla="*/ 0 w 265"/>
                  <a:gd name="T41" fmla="*/ 1 h 895"/>
                  <a:gd name="T42" fmla="*/ 0 w 265"/>
                  <a:gd name="T43" fmla="*/ 1 h 895"/>
                  <a:gd name="T44" fmla="*/ 0 w 265"/>
                  <a:gd name="T45" fmla="*/ 1 h 895"/>
                  <a:gd name="T46" fmla="*/ 0 w 265"/>
                  <a:gd name="T47" fmla="*/ 1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05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1 h 1160"/>
                  <a:gd name="T10" fmla="*/ 0 w 383"/>
                  <a:gd name="T11" fmla="*/ 1 h 1160"/>
                  <a:gd name="T12" fmla="*/ 0 w 383"/>
                  <a:gd name="T13" fmla="*/ 1 h 1160"/>
                  <a:gd name="T14" fmla="*/ 0 w 383"/>
                  <a:gd name="T15" fmla="*/ 1 h 1160"/>
                  <a:gd name="T16" fmla="*/ 0 w 383"/>
                  <a:gd name="T17" fmla="*/ 2 h 1160"/>
                  <a:gd name="T18" fmla="*/ 0 w 383"/>
                  <a:gd name="T19" fmla="*/ 2 h 1160"/>
                  <a:gd name="T20" fmla="*/ 0 w 383"/>
                  <a:gd name="T21" fmla="*/ 2 h 1160"/>
                  <a:gd name="T22" fmla="*/ 0 w 383"/>
                  <a:gd name="T23" fmla="*/ 2 h 1160"/>
                  <a:gd name="T24" fmla="*/ 0 w 383"/>
                  <a:gd name="T25" fmla="*/ 2 h 1160"/>
                  <a:gd name="T26" fmla="*/ 0 w 383"/>
                  <a:gd name="T27" fmla="*/ 2 h 1160"/>
                  <a:gd name="T28" fmla="*/ 0 w 383"/>
                  <a:gd name="T29" fmla="*/ 2 h 1160"/>
                  <a:gd name="T30" fmla="*/ 0 w 383"/>
                  <a:gd name="T31" fmla="*/ 2 h 1160"/>
                  <a:gd name="T32" fmla="*/ 0 w 383"/>
                  <a:gd name="T33" fmla="*/ 2 h 1160"/>
                  <a:gd name="T34" fmla="*/ 0 w 383"/>
                  <a:gd name="T35" fmla="*/ 2 h 1160"/>
                  <a:gd name="T36" fmla="*/ 0 w 383"/>
                  <a:gd name="T37" fmla="*/ 2 h 1160"/>
                  <a:gd name="T38" fmla="*/ 0 w 383"/>
                  <a:gd name="T39" fmla="*/ 1 h 1160"/>
                  <a:gd name="T40" fmla="*/ 0 w 383"/>
                  <a:gd name="T41" fmla="*/ 1 h 1160"/>
                  <a:gd name="T42" fmla="*/ 0 w 383"/>
                  <a:gd name="T43" fmla="*/ 1 h 1160"/>
                  <a:gd name="T44" fmla="*/ 0 w 383"/>
                  <a:gd name="T45" fmla="*/ 1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06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1 h 1027"/>
                  <a:gd name="T14" fmla="*/ 0 w 461"/>
                  <a:gd name="T15" fmla="*/ 1 h 1027"/>
                  <a:gd name="T16" fmla="*/ 0 w 461"/>
                  <a:gd name="T17" fmla="*/ 1 h 1027"/>
                  <a:gd name="T18" fmla="*/ 0 w 461"/>
                  <a:gd name="T19" fmla="*/ 2 h 1027"/>
                  <a:gd name="T20" fmla="*/ 0 w 461"/>
                  <a:gd name="T21" fmla="*/ 2 h 1027"/>
                  <a:gd name="T22" fmla="*/ 0 w 461"/>
                  <a:gd name="T23" fmla="*/ 2 h 1027"/>
                  <a:gd name="T24" fmla="*/ 0 w 461"/>
                  <a:gd name="T25" fmla="*/ 2 h 1027"/>
                  <a:gd name="T26" fmla="*/ 0 w 461"/>
                  <a:gd name="T27" fmla="*/ 2 h 1027"/>
                  <a:gd name="T28" fmla="*/ 0 w 461"/>
                  <a:gd name="T29" fmla="*/ 2 h 1027"/>
                  <a:gd name="T30" fmla="*/ 0 w 461"/>
                  <a:gd name="T31" fmla="*/ 2 h 1027"/>
                  <a:gd name="T32" fmla="*/ 0 w 461"/>
                  <a:gd name="T33" fmla="*/ 2 h 1027"/>
                  <a:gd name="T34" fmla="*/ 0 w 461"/>
                  <a:gd name="T35" fmla="*/ 2 h 1027"/>
                  <a:gd name="T36" fmla="*/ 0 w 461"/>
                  <a:gd name="T37" fmla="*/ 2 h 1027"/>
                  <a:gd name="T38" fmla="*/ 0 w 461"/>
                  <a:gd name="T39" fmla="*/ 2 h 1027"/>
                  <a:gd name="T40" fmla="*/ 0 w 461"/>
                  <a:gd name="T41" fmla="*/ 2 h 1027"/>
                  <a:gd name="T42" fmla="*/ 0 w 461"/>
                  <a:gd name="T43" fmla="*/ 1 h 1027"/>
                  <a:gd name="T44" fmla="*/ 0 w 461"/>
                  <a:gd name="T45" fmla="*/ 1 h 1027"/>
                  <a:gd name="T46" fmla="*/ 0 w 461"/>
                  <a:gd name="T47" fmla="*/ 1 h 1027"/>
                  <a:gd name="T48" fmla="*/ 0 w 461"/>
                  <a:gd name="T49" fmla="*/ 1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07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1 h 563"/>
                  <a:gd name="T28" fmla="*/ 0 w 827"/>
                  <a:gd name="T29" fmla="*/ 1 h 563"/>
                  <a:gd name="T30" fmla="*/ 0 w 827"/>
                  <a:gd name="T31" fmla="*/ 1 h 563"/>
                  <a:gd name="T32" fmla="*/ 0 w 827"/>
                  <a:gd name="T33" fmla="*/ 1 h 563"/>
                  <a:gd name="T34" fmla="*/ 0 w 827"/>
                  <a:gd name="T35" fmla="*/ 1 h 563"/>
                  <a:gd name="T36" fmla="*/ 0 w 827"/>
                  <a:gd name="T37" fmla="*/ 1 h 563"/>
                  <a:gd name="T38" fmla="*/ 0 w 827"/>
                  <a:gd name="T39" fmla="*/ 1 h 563"/>
                  <a:gd name="T40" fmla="*/ 0 w 827"/>
                  <a:gd name="T41" fmla="*/ 1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08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1 h 606"/>
                  <a:gd name="T4" fmla="*/ 0 w 856"/>
                  <a:gd name="T5" fmla="*/ 1 h 606"/>
                  <a:gd name="T6" fmla="*/ 0 w 856"/>
                  <a:gd name="T7" fmla="*/ 1 h 606"/>
                  <a:gd name="T8" fmla="*/ 0 w 856"/>
                  <a:gd name="T9" fmla="*/ 1 h 606"/>
                  <a:gd name="T10" fmla="*/ 0 w 856"/>
                  <a:gd name="T11" fmla="*/ 1 h 606"/>
                  <a:gd name="T12" fmla="*/ 0 w 856"/>
                  <a:gd name="T13" fmla="*/ 1 h 606"/>
                  <a:gd name="T14" fmla="*/ 0 w 856"/>
                  <a:gd name="T15" fmla="*/ 1 h 606"/>
                  <a:gd name="T16" fmla="*/ 0 w 856"/>
                  <a:gd name="T17" fmla="*/ 1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1 h 606"/>
                  <a:gd name="T80" fmla="*/ 0 w 856"/>
                  <a:gd name="T81" fmla="*/ 1 h 606"/>
                  <a:gd name="T82" fmla="*/ 0 w 856"/>
                  <a:gd name="T83" fmla="*/ 1 h 606"/>
                  <a:gd name="T84" fmla="*/ 0 w 856"/>
                  <a:gd name="T85" fmla="*/ 1 h 606"/>
                  <a:gd name="T86" fmla="*/ 0 w 856"/>
                  <a:gd name="T87" fmla="*/ 1 h 606"/>
                  <a:gd name="T88" fmla="*/ 0 w 856"/>
                  <a:gd name="T89" fmla="*/ 1 h 606"/>
                  <a:gd name="T90" fmla="*/ 0 w 856"/>
                  <a:gd name="T91" fmla="*/ 1 h 606"/>
                  <a:gd name="T92" fmla="*/ 0 w 856"/>
                  <a:gd name="T93" fmla="*/ 1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09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3510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351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351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3513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US" altLang="en-US" sz="2400"/>
              </a:p>
            </p:txBody>
          </p:sp>
          <p:sp>
            <p:nvSpPr>
              <p:cNvPr id="63514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8" name="Rectangle 127"/>
          <p:cNvSpPr>
            <a:spLocks noChangeArrowheads="1"/>
          </p:cNvSpPr>
          <p:nvPr/>
        </p:nvSpPr>
        <p:spPr bwMode="auto">
          <a:xfrm>
            <a:off x="561975" y="1425575"/>
            <a:ext cx="763587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FF66FF"/>
                </a:solidFill>
              </a:rPr>
              <a:t>S</a:t>
            </a:r>
            <a:r>
              <a:rPr lang="en-US" altLang="en-US" sz="2800" baseline="-25000">
                <a:solidFill>
                  <a:srgbClr val="FF66FF"/>
                </a:solidFill>
              </a:rPr>
              <a:t>t-1 </a:t>
            </a:r>
            <a:r>
              <a:rPr lang="en-US" altLang="en-US" sz="2800"/>
              <a:t>extended previous choices</a:t>
            </a:r>
            <a:r>
              <a:rPr lang="en-US" altLang="en-US" sz="2800">
                <a:solidFill>
                  <a:srgbClr val="FF66FF"/>
                </a:solidFill>
              </a:rPr>
              <a:t> A</a:t>
            </a:r>
            <a:r>
              <a:rPr lang="en-US" altLang="en-US" sz="2800" baseline="-25000">
                <a:solidFill>
                  <a:srgbClr val="FF66FF"/>
                </a:solidFill>
              </a:rPr>
              <a:t>t-1</a:t>
            </a:r>
            <a:r>
              <a:rPr lang="en-US" altLang="en-US" sz="2800"/>
              <a:t> </a:t>
            </a:r>
            <a:br>
              <a:rPr lang="en-US" altLang="en-US" sz="2800"/>
            </a:br>
            <a:r>
              <a:rPr lang="en-US" altLang="en-US" sz="2800"/>
              <a:t>and we made it extend the new choices </a:t>
            </a:r>
            <a:r>
              <a:rPr lang="en-US" altLang="en-US" sz="2800">
                <a:solidFill>
                  <a:srgbClr val="CC00FF"/>
                </a:solidFill>
              </a:rPr>
              <a:t>A</a:t>
            </a:r>
            <a:r>
              <a:rPr lang="en-US" altLang="en-US" sz="2800" baseline="-25000">
                <a:solidFill>
                  <a:srgbClr val="CC00FF"/>
                </a:solidFill>
              </a:rPr>
              <a:t>t</a:t>
            </a:r>
            <a:r>
              <a:rPr lang="en-US" altLang="en-US" sz="2800"/>
              <a:t>.</a:t>
            </a:r>
          </a:p>
        </p:txBody>
      </p:sp>
      <p:sp>
        <p:nvSpPr>
          <p:cNvPr id="71687" name="Rectangle 246"/>
          <p:cNvSpPr>
            <a:spLocks noChangeArrowheads="1"/>
          </p:cNvSpPr>
          <p:nvPr/>
        </p:nvSpPr>
        <p:spPr bwMode="auto">
          <a:xfrm>
            <a:off x="7612063" y="2997200"/>
            <a:ext cx="4651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</a:t>
            </a:r>
          </a:p>
        </p:txBody>
      </p: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228600" y="1027113"/>
            <a:ext cx="4645025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accent1"/>
                </a:solidFill>
              </a:rPr>
              <a:t>Proving </a:t>
            </a:r>
            <a:r>
              <a:rPr lang="en-US" altLang="en-US" sz="2800">
                <a:solidFill>
                  <a:srgbClr val="CC00FF"/>
                </a:solidFill>
              </a:rPr>
              <a:t>S</a:t>
            </a:r>
            <a:r>
              <a:rPr lang="en-US" altLang="en-US" sz="2800" baseline="-25000">
                <a:solidFill>
                  <a:srgbClr val="CC00FF"/>
                </a:solidFill>
              </a:rPr>
              <a:t>t </a:t>
            </a:r>
            <a:r>
              <a:rPr lang="en-US" altLang="en-US" sz="2800">
                <a:solidFill>
                  <a:schemeClr val="accent1"/>
                </a:solidFill>
              </a:rPr>
              <a:t>extends </a:t>
            </a:r>
            <a:r>
              <a:rPr lang="en-US" altLang="en-US" sz="2800">
                <a:solidFill>
                  <a:srgbClr val="CC00FF"/>
                </a:solidFill>
              </a:rPr>
              <a:t>A</a:t>
            </a:r>
            <a:r>
              <a:rPr lang="en-US" altLang="en-US" sz="2800" baseline="-25000">
                <a:solidFill>
                  <a:srgbClr val="CC00FF"/>
                </a:solidFill>
              </a:rPr>
              <a:t>t</a:t>
            </a:r>
            <a:endParaRPr lang="en-US" altLang="en-US" sz="2800">
              <a:solidFill>
                <a:schemeClr val="accent1"/>
              </a:solidFill>
            </a:endParaRPr>
          </a:p>
          <a:p>
            <a:pPr eaLnBrk="1" hangingPunct="1"/>
            <a:endParaRPr lang="en-US" altLang="en-US" sz="2800"/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192088" y="3733800"/>
            <a:ext cx="31607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2800">
                <a:solidFill>
                  <a:schemeClr val="accent1"/>
                </a:solidFill>
              </a:rPr>
              <a:t>Proving </a:t>
            </a:r>
            <a:r>
              <a:rPr lang="en-US" altLang="en-US" sz="2800">
                <a:solidFill>
                  <a:srgbClr val="CC00FF"/>
                </a:solidFill>
              </a:rPr>
              <a:t>S</a:t>
            </a:r>
            <a:r>
              <a:rPr lang="en-US" altLang="en-US" sz="2800" baseline="-25000">
                <a:solidFill>
                  <a:srgbClr val="CC00FF"/>
                </a:solidFill>
              </a:rPr>
              <a:t>t </a:t>
            </a:r>
            <a:r>
              <a:rPr lang="en-US" altLang="en-US" sz="2800">
                <a:solidFill>
                  <a:schemeClr val="accent1"/>
                </a:solidFill>
              </a:rPr>
              <a:t>is optimal</a:t>
            </a:r>
          </a:p>
        </p:txBody>
      </p:sp>
      <p:sp>
        <p:nvSpPr>
          <p:cNvPr id="184" name="Rectangle 127"/>
          <p:cNvSpPr>
            <a:spLocks noChangeArrowheads="1"/>
          </p:cNvSpPr>
          <p:nvPr/>
        </p:nvSpPr>
        <p:spPr bwMode="auto">
          <a:xfrm>
            <a:off x="508000" y="4151313"/>
            <a:ext cx="31496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FF66FF"/>
                </a:solidFill>
              </a:rPr>
              <a:t>S</a:t>
            </a:r>
            <a:r>
              <a:rPr lang="en-US" altLang="en-US" sz="2800" baseline="-25000">
                <a:solidFill>
                  <a:srgbClr val="FF66FF"/>
                </a:solidFill>
              </a:rPr>
              <a:t>t-1 </a:t>
            </a:r>
            <a:r>
              <a:rPr lang="en-US" altLang="en-US" sz="2800"/>
              <a:t>was optimal and </a:t>
            </a:r>
            <a:br>
              <a:rPr lang="en-US" altLang="en-US" sz="2800"/>
            </a:br>
            <a:r>
              <a:rPr lang="en-US" altLang="en-US" sz="2800">
                <a:solidFill>
                  <a:srgbClr val="CC00FF"/>
                </a:solidFill>
              </a:rPr>
              <a:t> S</a:t>
            </a:r>
            <a:r>
              <a:rPr lang="en-US" altLang="en-US" sz="2800" baseline="-25000">
                <a:solidFill>
                  <a:srgbClr val="CC00FF"/>
                </a:solidFill>
              </a:rPr>
              <a:t>t </a:t>
            </a:r>
            <a:r>
              <a:rPr lang="en-US" altLang="en-US" sz="2800"/>
              <a:t>is not worse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00025" y="2354263"/>
            <a:ext cx="24828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2800">
                <a:solidFill>
                  <a:schemeClr val="accent1"/>
                </a:solidFill>
              </a:rPr>
              <a:t>Prove </a:t>
            </a:r>
            <a:r>
              <a:rPr lang="en-US" altLang="en-US" sz="2800">
                <a:solidFill>
                  <a:srgbClr val="CC00FF"/>
                </a:solidFill>
              </a:rPr>
              <a:t>S</a:t>
            </a:r>
            <a:r>
              <a:rPr lang="en-US" altLang="en-US" sz="2800" baseline="-25000">
                <a:solidFill>
                  <a:srgbClr val="CC00FF"/>
                </a:solidFill>
              </a:rPr>
              <a:t>t </a:t>
            </a:r>
            <a:r>
              <a:rPr lang="en-US" altLang="en-US" sz="2800">
                <a:solidFill>
                  <a:schemeClr val="accent1"/>
                </a:solidFill>
              </a:rPr>
              <a:t>is valid</a:t>
            </a:r>
          </a:p>
        </p:txBody>
      </p:sp>
      <p:sp>
        <p:nvSpPr>
          <p:cNvPr id="186" name="Rectangle 127"/>
          <p:cNvSpPr>
            <a:spLocks noChangeArrowheads="1"/>
          </p:cNvSpPr>
          <p:nvPr/>
        </p:nvSpPr>
        <p:spPr bwMode="auto">
          <a:xfrm>
            <a:off x="533400" y="2779713"/>
            <a:ext cx="71628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FF66FF"/>
                </a:solidFill>
              </a:rPr>
              <a:t>S</a:t>
            </a:r>
            <a:r>
              <a:rPr lang="en-US" altLang="en-US" sz="2800" baseline="-25000">
                <a:solidFill>
                  <a:srgbClr val="FF66FF"/>
                </a:solidFill>
              </a:rPr>
              <a:t>t-1 </a:t>
            </a:r>
            <a:r>
              <a:rPr lang="en-US" altLang="en-US" sz="2800"/>
              <a:t>was valid </a:t>
            </a:r>
            <a:br>
              <a:rPr lang="en-US" altLang="en-US" sz="2800"/>
            </a:br>
            <a:r>
              <a:rPr lang="en-US" altLang="en-US" sz="2800"/>
              <a:t>and we introduced no new conflicts.</a:t>
            </a:r>
          </a:p>
        </p:txBody>
      </p:sp>
      <p:grpSp>
        <p:nvGrpSpPr>
          <p:cNvPr id="64521" name="Group 18"/>
          <p:cNvGrpSpPr>
            <a:grpSpLocks/>
          </p:cNvGrpSpPr>
          <p:nvPr/>
        </p:nvGrpSpPr>
        <p:grpSpPr bwMode="auto">
          <a:xfrm flipH="1">
            <a:off x="7816850" y="2770188"/>
            <a:ext cx="1292225" cy="2728912"/>
            <a:chOff x="3786" y="1361"/>
            <a:chExt cx="814" cy="1719"/>
          </a:xfrm>
        </p:grpSpPr>
        <p:sp>
          <p:nvSpPr>
            <p:cNvPr id="64567" name="Rectangle 19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68" name="Freeform 20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Freeform 21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Freeform 22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Freeform 23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2" name="Freeform 24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Freeform 25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4" name="Freeform 26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5" name="Freeform 27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6" name="Freeform 28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Freeform 29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Freeform 30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9" name="Freeform 31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0" name="Freeform 32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1" name="Freeform 33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2" name="Freeform 34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3" name="Freeform 35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4" name="Freeform 36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37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38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39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Freeform 40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9" name="Freeform 41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0" name="Freeform 42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1" name="Freeform 43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2" name="Freeform 44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3" name="Freeform 45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4" name="Freeform 46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5" name="Freeform 47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6" name="Freeform 48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7" name="Freeform 49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8" name="Freeform 50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9" name="Freeform 51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0" name="Freeform 52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1" name="Freeform 53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2" name="Freeform 54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3" name="Freeform 55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4" name="Freeform 56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5" name="Freeform 57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6" name="Freeform 58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7" name="Freeform 59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8" name="Freeform 60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9" name="Freeform 61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0" name="Freeform 62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1" name="Freeform 63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2" name="Freeform 64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3" name="Freeform 65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4" name="Freeform 66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5" name="Freeform 67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6" name="Freeform 68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7" name="Freeform 69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8" name="Freeform 70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9" name="Freeform 71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0" name="Freeform 72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1" name="Freeform 73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2" name="Freeform 74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3" name="Freeform 75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4" name="Freeform 76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5" name="Freeform 77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6" name="Freeform 78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7" name="Freeform 79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8" name="Freeform 80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9" name="Freeform 81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0" name="Freeform 82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1" name="Freeform 83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2" name="Freeform 84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3" name="Freeform 85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4" name="Freeform 86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5" name="Freeform 87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6" name="Freeform 88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7" name="Freeform 89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8" name="Freeform 90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9" name="Freeform 91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0" name="Freeform 92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1" name="Freeform 93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2" name="Freeform 94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3" name="Freeform 95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4" name="Freeform 96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5" name="Freeform 97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6" name="Freeform 98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7" name="Freeform 99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8" name="Freeform 100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9" name="Freeform 101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0" name="Freeform 102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1" name="Freeform 103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2" name="Freeform 104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3" name="Freeform 105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4" name="Freeform 106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5" name="Freeform 107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6" name="Freeform 108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7" name="Freeform 109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8" name="Freeform 110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9" name="Freeform 111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0" name="Freeform 112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1" name="Freeform 113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2" name="Freeform 114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3" name="Freeform 115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4" name="Freeform 116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5" name="Freeform 117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6" name="Freeform 118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7" name="Freeform 119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2" name="Rectangle 131"/>
          <p:cNvSpPr txBox="1">
            <a:spLocks noChangeArrowheads="1"/>
          </p:cNvSpPr>
          <p:nvPr/>
        </p:nvSpPr>
        <p:spPr bwMode="auto">
          <a:xfrm>
            <a:off x="5334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Changing </a:t>
            </a:r>
            <a:r>
              <a:rPr lang="en-US" altLang="en-US" sz="4400" i="1">
                <a:solidFill>
                  <a:srgbClr val="FF66FF"/>
                </a:solidFill>
              </a:rPr>
              <a:t>S</a:t>
            </a:r>
            <a:r>
              <a:rPr lang="en-US" altLang="en-US" sz="4400" i="1" baseline="-25000">
                <a:solidFill>
                  <a:srgbClr val="FF66FF"/>
                </a:solidFill>
              </a:rPr>
              <a:t>t-1</a:t>
            </a:r>
            <a:r>
              <a:rPr lang="en-US" altLang="en-US" sz="4400" baseline="-25000">
                <a:solidFill>
                  <a:srgbClr val="FF66FF"/>
                </a:solidFill>
              </a:rPr>
              <a:t> </a:t>
            </a:r>
            <a:r>
              <a:rPr lang="en-US" altLang="en-US" sz="4400">
                <a:solidFill>
                  <a:schemeClr val="tx2"/>
                </a:solidFill>
              </a:rPr>
              <a:t>into </a:t>
            </a:r>
            <a:r>
              <a:rPr lang="en-US" altLang="en-US" sz="4400" i="1">
                <a:solidFill>
                  <a:srgbClr val="CC00FF"/>
                </a:solidFill>
              </a:rPr>
              <a:t>S</a:t>
            </a:r>
            <a:r>
              <a:rPr lang="en-US" altLang="en-US" sz="4400" i="1" baseline="-25000">
                <a:solidFill>
                  <a:srgbClr val="CC00FF"/>
                </a:solidFill>
              </a:rPr>
              <a:t>t</a:t>
            </a:r>
            <a:endParaRPr lang="en-US" altLang="en-US" sz="4400" i="1">
              <a:solidFill>
                <a:srgbClr val="CC00FF"/>
              </a:solidFill>
            </a:endParaRPr>
          </a:p>
        </p:txBody>
      </p:sp>
      <p:grpSp>
        <p:nvGrpSpPr>
          <p:cNvPr id="64523" name="Group 3"/>
          <p:cNvGrpSpPr>
            <a:grpSpLocks/>
          </p:cNvGrpSpPr>
          <p:nvPr/>
        </p:nvGrpSpPr>
        <p:grpSpPr bwMode="auto">
          <a:xfrm>
            <a:off x="76200" y="5216525"/>
            <a:ext cx="987425" cy="1489075"/>
            <a:chOff x="2013" y="2206"/>
            <a:chExt cx="679" cy="1010"/>
          </a:xfrm>
        </p:grpSpPr>
        <p:sp>
          <p:nvSpPr>
            <p:cNvPr id="64552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1 h 1307"/>
                <a:gd name="T4" fmla="*/ 0 w 525"/>
                <a:gd name="T5" fmla="*/ 1 h 1307"/>
                <a:gd name="T6" fmla="*/ 0 w 525"/>
                <a:gd name="T7" fmla="*/ 1 h 1307"/>
                <a:gd name="T8" fmla="*/ 0 w 525"/>
                <a:gd name="T9" fmla="*/ 1 h 1307"/>
                <a:gd name="T10" fmla="*/ 0 w 525"/>
                <a:gd name="T11" fmla="*/ 1 h 1307"/>
                <a:gd name="T12" fmla="*/ 0 w 525"/>
                <a:gd name="T13" fmla="*/ 1 h 1307"/>
                <a:gd name="T14" fmla="*/ 0 w 525"/>
                <a:gd name="T15" fmla="*/ 1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53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64554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1 h 485"/>
                  <a:gd name="T16" fmla="*/ 0 w 432"/>
                  <a:gd name="T17" fmla="*/ 1 h 485"/>
                  <a:gd name="T18" fmla="*/ 0 w 432"/>
                  <a:gd name="T19" fmla="*/ 1 h 485"/>
                  <a:gd name="T20" fmla="*/ 0 w 432"/>
                  <a:gd name="T21" fmla="*/ 1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5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1 h 828"/>
                  <a:gd name="T18" fmla="*/ 0 w 500"/>
                  <a:gd name="T19" fmla="*/ 1 h 828"/>
                  <a:gd name="T20" fmla="*/ 0 w 500"/>
                  <a:gd name="T21" fmla="*/ 1 h 828"/>
                  <a:gd name="T22" fmla="*/ 0 w 500"/>
                  <a:gd name="T23" fmla="*/ 1 h 828"/>
                  <a:gd name="T24" fmla="*/ 0 w 500"/>
                  <a:gd name="T25" fmla="*/ 1 h 828"/>
                  <a:gd name="T26" fmla="*/ 0 w 500"/>
                  <a:gd name="T27" fmla="*/ 1 h 828"/>
                  <a:gd name="T28" fmla="*/ 0 w 500"/>
                  <a:gd name="T29" fmla="*/ 1 h 828"/>
                  <a:gd name="T30" fmla="*/ 0 w 500"/>
                  <a:gd name="T31" fmla="*/ 1 h 828"/>
                  <a:gd name="T32" fmla="*/ 0 w 500"/>
                  <a:gd name="T33" fmla="*/ 1 h 828"/>
                  <a:gd name="T34" fmla="*/ 0 w 500"/>
                  <a:gd name="T35" fmla="*/ 1 h 828"/>
                  <a:gd name="T36" fmla="*/ 0 w 500"/>
                  <a:gd name="T37" fmla="*/ 1 h 828"/>
                  <a:gd name="T38" fmla="*/ 0 w 500"/>
                  <a:gd name="T39" fmla="*/ 1 h 828"/>
                  <a:gd name="T40" fmla="*/ 0 w 500"/>
                  <a:gd name="T41" fmla="*/ 1 h 828"/>
                  <a:gd name="T42" fmla="*/ 0 w 500"/>
                  <a:gd name="T43" fmla="*/ 1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6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1 h 895"/>
                  <a:gd name="T14" fmla="*/ 0 w 265"/>
                  <a:gd name="T15" fmla="*/ 1 h 895"/>
                  <a:gd name="T16" fmla="*/ 0 w 265"/>
                  <a:gd name="T17" fmla="*/ 1 h 895"/>
                  <a:gd name="T18" fmla="*/ 0 w 265"/>
                  <a:gd name="T19" fmla="*/ 1 h 895"/>
                  <a:gd name="T20" fmla="*/ 0 w 265"/>
                  <a:gd name="T21" fmla="*/ 1 h 895"/>
                  <a:gd name="T22" fmla="*/ 0 w 265"/>
                  <a:gd name="T23" fmla="*/ 1 h 895"/>
                  <a:gd name="T24" fmla="*/ 0 w 265"/>
                  <a:gd name="T25" fmla="*/ 1 h 895"/>
                  <a:gd name="T26" fmla="*/ 0 w 265"/>
                  <a:gd name="T27" fmla="*/ 1 h 895"/>
                  <a:gd name="T28" fmla="*/ 0 w 265"/>
                  <a:gd name="T29" fmla="*/ 1 h 895"/>
                  <a:gd name="T30" fmla="*/ 0 w 265"/>
                  <a:gd name="T31" fmla="*/ 1 h 895"/>
                  <a:gd name="T32" fmla="*/ 0 w 265"/>
                  <a:gd name="T33" fmla="*/ 1 h 895"/>
                  <a:gd name="T34" fmla="*/ 0 w 265"/>
                  <a:gd name="T35" fmla="*/ 1 h 895"/>
                  <a:gd name="T36" fmla="*/ 0 w 265"/>
                  <a:gd name="T37" fmla="*/ 1 h 895"/>
                  <a:gd name="T38" fmla="*/ 0 w 265"/>
                  <a:gd name="T39" fmla="*/ 1 h 895"/>
                  <a:gd name="T40" fmla="*/ 0 w 265"/>
                  <a:gd name="T41" fmla="*/ 1 h 895"/>
                  <a:gd name="T42" fmla="*/ 0 w 265"/>
                  <a:gd name="T43" fmla="*/ 1 h 895"/>
                  <a:gd name="T44" fmla="*/ 0 w 265"/>
                  <a:gd name="T45" fmla="*/ 1 h 895"/>
                  <a:gd name="T46" fmla="*/ 0 w 265"/>
                  <a:gd name="T47" fmla="*/ 1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7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1 h 1160"/>
                  <a:gd name="T10" fmla="*/ 0 w 383"/>
                  <a:gd name="T11" fmla="*/ 1 h 1160"/>
                  <a:gd name="T12" fmla="*/ 0 w 383"/>
                  <a:gd name="T13" fmla="*/ 1 h 1160"/>
                  <a:gd name="T14" fmla="*/ 0 w 383"/>
                  <a:gd name="T15" fmla="*/ 1 h 1160"/>
                  <a:gd name="T16" fmla="*/ 0 w 383"/>
                  <a:gd name="T17" fmla="*/ 2 h 1160"/>
                  <a:gd name="T18" fmla="*/ 0 w 383"/>
                  <a:gd name="T19" fmla="*/ 2 h 1160"/>
                  <a:gd name="T20" fmla="*/ 0 w 383"/>
                  <a:gd name="T21" fmla="*/ 2 h 1160"/>
                  <a:gd name="T22" fmla="*/ 0 w 383"/>
                  <a:gd name="T23" fmla="*/ 2 h 1160"/>
                  <a:gd name="T24" fmla="*/ 0 w 383"/>
                  <a:gd name="T25" fmla="*/ 2 h 1160"/>
                  <a:gd name="T26" fmla="*/ 0 w 383"/>
                  <a:gd name="T27" fmla="*/ 2 h 1160"/>
                  <a:gd name="T28" fmla="*/ 0 w 383"/>
                  <a:gd name="T29" fmla="*/ 2 h 1160"/>
                  <a:gd name="T30" fmla="*/ 0 w 383"/>
                  <a:gd name="T31" fmla="*/ 2 h 1160"/>
                  <a:gd name="T32" fmla="*/ 0 w 383"/>
                  <a:gd name="T33" fmla="*/ 2 h 1160"/>
                  <a:gd name="T34" fmla="*/ 0 w 383"/>
                  <a:gd name="T35" fmla="*/ 2 h 1160"/>
                  <a:gd name="T36" fmla="*/ 0 w 383"/>
                  <a:gd name="T37" fmla="*/ 2 h 1160"/>
                  <a:gd name="T38" fmla="*/ 0 w 383"/>
                  <a:gd name="T39" fmla="*/ 1 h 1160"/>
                  <a:gd name="T40" fmla="*/ 0 w 383"/>
                  <a:gd name="T41" fmla="*/ 1 h 1160"/>
                  <a:gd name="T42" fmla="*/ 0 w 383"/>
                  <a:gd name="T43" fmla="*/ 1 h 1160"/>
                  <a:gd name="T44" fmla="*/ 0 w 383"/>
                  <a:gd name="T45" fmla="*/ 1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8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1 h 1027"/>
                  <a:gd name="T14" fmla="*/ 0 w 461"/>
                  <a:gd name="T15" fmla="*/ 1 h 1027"/>
                  <a:gd name="T16" fmla="*/ 0 w 461"/>
                  <a:gd name="T17" fmla="*/ 1 h 1027"/>
                  <a:gd name="T18" fmla="*/ 0 w 461"/>
                  <a:gd name="T19" fmla="*/ 2 h 1027"/>
                  <a:gd name="T20" fmla="*/ 0 w 461"/>
                  <a:gd name="T21" fmla="*/ 2 h 1027"/>
                  <a:gd name="T22" fmla="*/ 0 w 461"/>
                  <a:gd name="T23" fmla="*/ 2 h 1027"/>
                  <a:gd name="T24" fmla="*/ 0 w 461"/>
                  <a:gd name="T25" fmla="*/ 2 h 1027"/>
                  <a:gd name="T26" fmla="*/ 0 w 461"/>
                  <a:gd name="T27" fmla="*/ 2 h 1027"/>
                  <a:gd name="T28" fmla="*/ 0 w 461"/>
                  <a:gd name="T29" fmla="*/ 2 h 1027"/>
                  <a:gd name="T30" fmla="*/ 0 w 461"/>
                  <a:gd name="T31" fmla="*/ 2 h 1027"/>
                  <a:gd name="T32" fmla="*/ 0 w 461"/>
                  <a:gd name="T33" fmla="*/ 2 h 1027"/>
                  <a:gd name="T34" fmla="*/ 0 w 461"/>
                  <a:gd name="T35" fmla="*/ 2 h 1027"/>
                  <a:gd name="T36" fmla="*/ 0 w 461"/>
                  <a:gd name="T37" fmla="*/ 2 h 1027"/>
                  <a:gd name="T38" fmla="*/ 0 w 461"/>
                  <a:gd name="T39" fmla="*/ 2 h 1027"/>
                  <a:gd name="T40" fmla="*/ 0 w 461"/>
                  <a:gd name="T41" fmla="*/ 2 h 1027"/>
                  <a:gd name="T42" fmla="*/ 0 w 461"/>
                  <a:gd name="T43" fmla="*/ 1 h 1027"/>
                  <a:gd name="T44" fmla="*/ 0 w 461"/>
                  <a:gd name="T45" fmla="*/ 1 h 1027"/>
                  <a:gd name="T46" fmla="*/ 0 w 461"/>
                  <a:gd name="T47" fmla="*/ 1 h 1027"/>
                  <a:gd name="T48" fmla="*/ 0 w 461"/>
                  <a:gd name="T49" fmla="*/ 1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9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1 h 563"/>
                  <a:gd name="T28" fmla="*/ 0 w 827"/>
                  <a:gd name="T29" fmla="*/ 1 h 563"/>
                  <a:gd name="T30" fmla="*/ 0 w 827"/>
                  <a:gd name="T31" fmla="*/ 1 h 563"/>
                  <a:gd name="T32" fmla="*/ 0 w 827"/>
                  <a:gd name="T33" fmla="*/ 1 h 563"/>
                  <a:gd name="T34" fmla="*/ 0 w 827"/>
                  <a:gd name="T35" fmla="*/ 1 h 563"/>
                  <a:gd name="T36" fmla="*/ 0 w 827"/>
                  <a:gd name="T37" fmla="*/ 1 h 563"/>
                  <a:gd name="T38" fmla="*/ 0 w 827"/>
                  <a:gd name="T39" fmla="*/ 1 h 563"/>
                  <a:gd name="T40" fmla="*/ 0 w 827"/>
                  <a:gd name="T41" fmla="*/ 1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0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1 h 606"/>
                  <a:gd name="T4" fmla="*/ 0 w 856"/>
                  <a:gd name="T5" fmla="*/ 1 h 606"/>
                  <a:gd name="T6" fmla="*/ 0 w 856"/>
                  <a:gd name="T7" fmla="*/ 1 h 606"/>
                  <a:gd name="T8" fmla="*/ 0 w 856"/>
                  <a:gd name="T9" fmla="*/ 1 h 606"/>
                  <a:gd name="T10" fmla="*/ 0 w 856"/>
                  <a:gd name="T11" fmla="*/ 1 h 606"/>
                  <a:gd name="T12" fmla="*/ 0 w 856"/>
                  <a:gd name="T13" fmla="*/ 1 h 606"/>
                  <a:gd name="T14" fmla="*/ 0 w 856"/>
                  <a:gd name="T15" fmla="*/ 1 h 606"/>
                  <a:gd name="T16" fmla="*/ 0 w 856"/>
                  <a:gd name="T17" fmla="*/ 1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1 h 606"/>
                  <a:gd name="T80" fmla="*/ 0 w 856"/>
                  <a:gd name="T81" fmla="*/ 1 h 606"/>
                  <a:gd name="T82" fmla="*/ 0 w 856"/>
                  <a:gd name="T83" fmla="*/ 1 h 606"/>
                  <a:gd name="T84" fmla="*/ 0 w 856"/>
                  <a:gd name="T85" fmla="*/ 1 h 606"/>
                  <a:gd name="T86" fmla="*/ 0 w 856"/>
                  <a:gd name="T87" fmla="*/ 1 h 606"/>
                  <a:gd name="T88" fmla="*/ 0 w 856"/>
                  <a:gd name="T89" fmla="*/ 1 h 606"/>
                  <a:gd name="T90" fmla="*/ 0 w 856"/>
                  <a:gd name="T91" fmla="*/ 1 h 606"/>
                  <a:gd name="T92" fmla="*/ 0 w 856"/>
                  <a:gd name="T93" fmla="*/ 1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1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4562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4563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4564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4565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endParaRPr lang="en-US" altLang="en-US" sz="2400"/>
              </a:p>
            </p:txBody>
          </p:sp>
          <p:sp>
            <p:nvSpPr>
              <p:cNvPr id="64566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3249613" y="5024438"/>
            <a:ext cx="5894387" cy="1878012"/>
            <a:chOff x="3249612" y="5024438"/>
            <a:chExt cx="5894389" cy="1878013"/>
          </a:xfrm>
        </p:grpSpPr>
        <p:grpSp>
          <p:nvGrpSpPr>
            <p:cNvPr id="64528" name="Group 135"/>
            <p:cNvGrpSpPr>
              <a:grpSpLocks/>
            </p:cNvGrpSpPr>
            <p:nvPr/>
          </p:nvGrpSpPr>
          <p:grpSpPr bwMode="auto">
            <a:xfrm>
              <a:off x="4487863" y="5529263"/>
              <a:ext cx="4406900" cy="1373188"/>
              <a:chOff x="2160" y="1870"/>
              <a:chExt cx="2776" cy="865"/>
            </a:xfrm>
          </p:grpSpPr>
          <p:sp>
            <p:nvSpPr>
              <p:cNvPr id="64549" name="Text Box 136"/>
              <p:cNvSpPr txBox="1">
                <a:spLocks noChangeArrowheads="1"/>
              </p:cNvSpPr>
              <p:nvPr/>
            </p:nvSpPr>
            <p:spPr bwMode="auto">
              <a:xfrm>
                <a:off x="2160" y="1870"/>
                <a:ext cx="1370" cy="8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800">
                    <a:solidFill>
                      <a:srgbClr val="33CC33"/>
                    </a:solidFill>
                  </a:rPr>
                  <a:t>&lt;LI</a:t>
                </a:r>
                <a:r>
                  <a:rPr lang="en-CA" altLang="en-US" sz="2800" baseline="-25000">
                    <a:solidFill>
                      <a:srgbClr val="33CC33"/>
                    </a:solidFill>
                  </a:rPr>
                  <a:t>t-1</a:t>
                </a:r>
                <a:r>
                  <a:rPr lang="en-CA" altLang="en-US" sz="2800">
                    <a:solidFill>
                      <a:srgbClr val="33CC33"/>
                    </a:solidFill>
                  </a:rPr>
                  <a:t>&gt;</a:t>
                </a:r>
              </a:p>
              <a:p>
                <a:pPr eaLnBrk="1" hangingPunct="1"/>
                <a:r>
                  <a:rPr lang="en-CA" altLang="en-US" sz="2800">
                    <a:solidFill>
                      <a:schemeClr val="accent1"/>
                    </a:solidFill>
                    <a:cs typeface="Times New Roman" pitchFamily="18" charset="0"/>
                  </a:rPr>
                  <a:t>¬</a:t>
                </a:r>
                <a:r>
                  <a:rPr lang="en-CA" altLang="en-US" sz="2800">
                    <a:solidFill>
                      <a:schemeClr val="accent1"/>
                    </a:solidFill>
                  </a:rPr>
                  <a:t>&lt;exit Cond&gt;</a:t>
                </a:r>
                <a:endParaRPr lang="en-US" altLang="en-US" sz="2800">
                  <a:solidFill>
                    <a:srgbClr val="33CC33"/>
                  </a:solidFill>
                </a:endParaRPr>
              </a:p>
              <a:p>
                <a:pPr eaLnBrk="1" hangingPunct="1"/>
                <a:r>
                  <a:rPr lang="en-CA" altLang="en-US" sz="2800">
                    <a:solidFill>
                      <a:schemeClr val="accent2"/>
                    </a:solidFill>
                  </a:rPr>
                  <a:t>codeB</a:t>
                </a:r>
              </a:p>
            </p:txBody>
          </p:sp>
          <p:sp>
            <p:nvSpPr>
              <p:cNvPr id="64550" name="Text Box 137"/>
              <p:cNvSpPr txBox="1">
                <a:spLocks noChangeArrowheads="1"/>
              </p:cNvSpPr>
              <p:nvPr/>
            </p:nvSpPr>
            <p:spPr bwMode="auto">
              <a:xfrm>
                <a:off x="4310" y="2122"/>
                <a:ext cx="626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800">
                    <a:solidFill>
                      <a:srgbClr val="33CC33"/>
                    </a:solidFill>
                  </a:rPr>
                  <a:t>&lt;LI</a:t>
                </a:r>
                <a:r>
                  <a:rPr lang="en-CA" altLang="en-US" sz="2800" baseline="-25000">
                    <a:solidFill>
                      <a:srgbClr val="33CC33"/>
                    </a:solidFill>
                  </a:rPr>
                  <a:t>t</a:t>
                </a:r>
                <a:r>
                  <a:rPr lang="en-CA" altLang="en-US" sz="2800">
                    <a:solidFill>
                      <a:srgbClr val="33CC33"/>
                    </a:solidFill>
                  </a:rPr>
                  <a:t>&gt;</a:t>
                </a:r>
                <a:endParaRPr lang="en-CA" altLang="en-US">
                  <a:solidFill>
                    <a:srgbClr val="33CC33"/>
                  </a:solidFill>
                </a:endParaRPr>
              </a:p>
            </p:txBody>
          </p:sp>
          <p:sp>
            <p:nvSpPr>
              <p:cNvPr id="64551" name="AutoShape 138"/>
              <p:cNvSpPr>
                <a:spLocks noChangeArrowheads="1"/>
              </p:cNvSpPr>
              <p:nvPr/>
            </p:nvSpPr>
            <p:spPr bwMode="auto">
              <a:xfrm>
                <a:off x="3744" y="2142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endParaRPr lang="en-US" altLang="en-US" sz="240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64529" name="Group 139"/>
            <p:cNvGrpSpPr>
              <a:grpSpLocks noChangeAspect="1"/>
            </p:cNvGrpSpPr>
            <p:nvPr/>
          </p:nvGrpSpPr>
          <p:grpSpPr bwMode="auto">
            <a:xfrm>
              <a:off x="3249612" y="5459412"/>
              <a:ext cx="1169988" cy="1169988"/>
              <a:chOff x="4320" y="2016"/>
              <a:chExt cx="912" cy="912"/>
            </a:xfrm>
          </p:grpSpPr>
          <p:grpSp>
            <p:nvGrpSpPr>
              <p:cNvPr id="64531" name="Group 140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64538" name="Group 141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64540" name="Freeform 142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541" name="Freeform 143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4542" name="Group 1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64543" name="Freeform 14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25 w 600"/>
                        <a:gd name="T1" fmla="*/ 5 h 608"/>
                        <a:gd name="T2" fmla="*/ 24 w 600"/>
                        <a:gd name="T3" fmla="*/ 3 h 608"/>
                        <a:gd name="T4" fmla="*/ 22 w 600"/>
                        <a:gd name="T5" fmla="*/ 1 h 608"/>
                        <a:gd name="T6" fmla="*/ 19 w 600"/>
                        <a:gd name="T7" fmla="*/ 1 h 608"/>
                        <a:gd name="T8" fmla="*/ 12 w 600"/>
                        <a:gd name="T9" fmla="*/ 0 h 608"/>
                        <a:gd name="T10" fmla="*/ 6 w 600"/>
                        <a:gd name="T11" fmla="*/ 1 h 608"/>
                        <a:gd name="T12" fmla="*/ 1 w 600"/>
                        <a:gd name="T13" fmla="*/ 2 h 608"/>
                        <a:gd name="T14" fmla="*/ 0 w 600"/>
                        <a:gd name="T15" fmla="*/ 4 h 608"/>
                        <a:gd name="T16" fmla="*/ 1 w 600"/>
                        <a:gd name="T17" fmla="*/ 6 h 608"/>
                        <a:gd name="T18" fmla="*/ 3 w 600"/>
                        <a:gd name="T19" fmla="*/ 8 h 608"/>
                        <a:gd name="T20" fmla="*/ 6 w 600"/>
                        <a:gd name="T21" fmla="*/ 9 h 608"/>
                        <a:gd name="T22" fmla="*/ 9 w 600"/>
                        <a:gd name="T23" fmla="*/ 10 h 608"/>
                        <a:gd name="T24" fmla="*/ 12 w 600"/>
                        <a:gd name="T25" fmla="*/ 10 h 608"/>
                        <a:gd name="T26" fmla="*/ 16 w 600"/>
                        <a:gd name="T27" fmla="*/ 10 h 608"/>
                        <a:gd name="T28" fmla="*/ 20 w 600"/>
                        <a:gd name="T29" fmla="*/ 9 h 608"/>
                        <a:gd name="T30" fmla="*/ 22 w 600"/>
                        <a:gd name="T31" fmla="*/ 8 h 608"/>
                        <a:gd name="T32" fmla="*/ 25 w 600"/>
                        <a:gd name="T33" fmla="*/ 7 h 608"/>
                        <a:gd name="T34" fmla="*/ 26 w 600"/>
                        <a:gd name="T35" fmla="*/ 6 h 608"/>
                        <a:gd name="T36" fmla="*/ 37 w 600"/>
                        <a:gd name="T37" fmla="*/ 5 h 608"/>
                        <a:gd name="T38" fmla="*/ 39 w 600"/>
                        <a:gd name="T39" fmla="*/ 4 h 608"/>
                        <a:gd name="T40" fmla="*/ 37 w 600"/>
                        <a:gd name="T41" fmla="*/ 4 h 608"/>
                        <a:gd name="T42" fmla="*/ 25 w 600"/>
                        <a:gd name="T43" fmla="*/ 5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44" name="Freeform 14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4 w 619"/>
                        <a:gd name="T1" fmla="*/ 13 h 1085"/>
                        <a:gd name="T2" fmla="*/ 18 w 619"/>
                        <a:gd name="T3" fmla="*/ 6 h 1085"/>
                        <a:gd name="T4" fmla="*/ 26 w 619"/>
                        <a:gd name="T5" fmla="*/ 1 h 1085"/>
                        <a:gd name="T6" fmla="*/ 30 w 619"/>
                        <a:gd name="T7" fmla="*/ 0 h 1085"/>
                        <a:gd name="T8" fmla="*/ 36 w 619"/>
                        <a:gd name="T9" fmla="*/ 3 h 1085"/>
                        <a:gd name="T10" fmla="*/ 39 w 619"/>
                        <a:gd name="T11" fmla="*/ 7 h 1085"/>
                        <a:gd name="T12" fmla="*/ 39 w 619"/>
                        <a:gd name="T13" fmla="*/ 13 h 1085"/>
                        <a:gd name="T14" fmla="*/ 34 w 619"/>
                        <a:gd name="T15" fmla="*/ 24 h 1085"/>
                        <a:gd name="T16" fmla="*/ 29 w 619"/>
                        <a:gd name="T17" fmla="*/ 34 h 1085"/>
                        <a:gd name="T18" fmla="*/ 27 w 619"/>
                        <a:gd name="T19" fmla="*/ 41 h 1085"/>
                        <a:gd name="T20" fmla="*/ 26 w 619"/>
                        <a:gd name="T21" fmla="*/ 50 h 1085"/>
                        <a:gd name="T22" fmla="*/ 27 w 619"/>
                        <a:gd name="T23" fmla="*/ 58 h 1085"/>
                        <a:gd name="T24" fmla="*/ 29 w 619"/>
                        <a:gd name="T25" fmla="*/ 66 h 1085"/>
                        <a:gd name="T26" fmla="*/ 29 w 619"/>
                        <a:gd name="T27" fmla="*/ 76 h 1085"/>
                        <a:gd name="T28" fmla="*/ 26 w 619"/>
                        <a:gd name="T29" fmla="*/ 82 h 1085"/>
                        <a:gd name="T30" fmla="*/ 22 w 619"/>
                        <a:gd name="T31" fmla="*/ 85 h 1085"/>
                        <a:gd name="T32" fmla="*/ 16 w 619"/>
                        <a:gd name="T33" fmla="*/ 88 h 1085"/>
                        <a:gd name="T34" fmla="*/ 10 w 619"/>
                        <a:gd name="T35" fmla="*/ 88 h 1085"/>
                        <a:gd name="T36" fmla="*/ 6 w 619"/>
                        <a:gd name="T37" fmla="*/ 85 h 1085"/>
                        <a:gd name="T38" fmla="*/ 1 w 619"/>
                        <a:gd name="T39" fmla="*/ 75 h 1085"/>
                        <a:gd name="T40" fmla="*/ 0 w 619"/>
                        <a:gd name="T41" fmla="*/ 65 h 1085"/>
                        <a:gd name="T42" fmla="*/ 1 w 619"/>
                        <a:gd name="T43" fmla="*/ 51 h 1085"/>
                        <a:gd name="T44" fmla="*/ 4 w 619"/>
                        <a:gd name="T45" fmla="*/ 34 h 1085"/>
                        <a:gd name="T46" fmla="*/ 8 w 619"/>
                        <a:gd name="T47" fmla="*/ 22 h 1085"/>
                        <a:gd name="T48" fmla="*/ 14 w 619"/>
                        <a:gd name="T49" fmla="*/ 13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45" name="Freeform 14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4 h 808"/>
                        <a:gd name="T2" fmla="*/ 87 w 782"/>
                        <a:gd name="T3" fmla="*/ 0 h 808"/>
                        <a:gd name="T4" fmla="*/ 212 w 782"/>
                        <a:gd name="T5" fmla="*/ 0 h 808"/>
                        <a:gd name="T6" fmla="*/ 446 w 782"/>
                        <a:gd name="T7" fmla="*/ 1 h 808"/>
                        <a:gd name="T8" fmla="*/ 723 w 782"/>
                        <a:gd name="T9" fmla="*/ 1 h 808"/>
                        <a:gd name="T10" fmla="*/ 825 w 782"/>
                        <a:gd name="T11" fmla="*/ 3 h 808"/>
                        <a:gd name="T12" fmla="*/ 873 w 782"/>
                        <a:gd name="T13" fmla="*/ 5 h 808"/>
                        <a:gd name="T14" fmla="*/ 882 w 782"/>
                        <a:gd name="T15" fmla="*/ 9 h 808"/>
                        <a:gd name="T16" fmla="*/ 850 w 782"/>
                        <a:gd name="T17" fmla="*/ 12 h 808"/>
                        <a:gd name="T18" fmla="*/ 765 w 782"/>
                        <a:gd name="T19" fmla="*/ 17 h 808"/>
                        <a:gd name="T20" fmla="*/ 655 w 782"/>
                        <a:gd name="T21" fmla="*/ 22 h 808"/>
                        <a:gd name="T22" fmla="*/ 571 w 782"/>
                        <a:gd name="T23" fmla="*/ 25 h 808"/>
                        <a:gd name="T24" fmla="*/ 536 w 782"/>
                        <a:gd name="T25" fmla="*/ 29 h 808"/>
                        <a:gd name="T26" fmla="*/ 512 w 782"/>
                        <a:gd name="T27" fmla="*/ 31 h 808"/>
                        <a:gd name="T28" fmla="*/ 521 w 782"/>
                        <a:gd name="T29" fmla="*/ 32 h 808"/>
                        <a:gd name="T30" fmla="*/ 527 w 782"/>
                        <a:gd name="T31" fmla="*/ 34 h 808"/>
                        <a:gd name="T32" fmla="*/ 626 w 782"/>
                        <a:gd name="T33" fmla="*/ 34 h 808"/>
                        <a:gd name="T34" fmla="*/ 783 w 782"/>
                        <a:gd name="T35" fmla="*/ 33 h 808"/>
                        <a:gd name="T36" fmla="*/ 882 w 782"/>
                        <a:gd name="T37" fmla="*/ 33 h 808"/>
                        <a:gd name="T38" fmla="*/ 986 w 782"/>
                        <a:gd name="T39" fmla="*/ 34 h 808"/>
                        <a:gd name="T40" fmla="*/ 1018 w 782"/>
                        <a:gd name="T41" fmla="*/ 36 h 808"/>
                        <a:gd name="T42" fmla="*/ 986 w 782"/>
                        <a:gd name="T43" fmla="*/ 38 h 808"/>
                        <a:gd name="T44" fmla="*/ 943 w 782"/>
                        <a:gd name="T45" fmla="*/ 39 h 808"/>
                        <a:gd name="T46" fmla="*/ 873 w 782"/>
                        <a:gd name="T47" fmla="*/ 38 h 808"/>
                        <a:gd name="T48" fmla="*/ 779 w 782"/>
                        <a:gd name="T49" fmla="*/ 36 h 808"/>
                        <a:gd name="T50" fmla="*/ 677 w 782"/>
                        <a:gd name="T51" fmla="*/ 36 h 808"/>
                        <a:gd name="T52" fmla="*/ 512 w 782"/>
                        <a:gd name="T53" fmla="*/ 38 h 808"/>
                        <a:gd name="T54" fmla="*/ 462 w 782"/>
                        <a:gd name="T55" fmla="*/ 37 h 808"/>
                        <a:gd name="T56" fmla="*/ 435 w 782"/>
                        <a:gd name="T57" fmla="*/ 36 h 808"/>
                        <a:gd name="T58" fmla="*/ 435 w 782"/>
                        <a:gd name="T59" fmla="*/ 32 h 808"/>
                        <a:gd name="T60" fmla="*/ 435 w 782"/>
                        <a:gd name="T61" fmla="*/ 28 h 808"/>
                        <a:gd name="T62" fmla="*/ 506 w 782"/>
                        <a:gd name="T63" fmla="*/ 25 h 808"/>
                        <a:gd name="T64" fmla="*/ 612 w 782"/>
                        <a:gd name="T65" fmla="*/ 19 h 808"/>
                        <a:gd name="T66" fmla="*/ 703 w 782"/>
                        <a:gd name="T67" fmla="*/ 15 h 808"/>
                        <a:gd name="T68" fmla="*/ 761 w 782"/>
                        <a:gd name="T69" fmla="*/ 12 h 808"/>
                        <a:gd name="T70" fmla="*/ 791 w 782"/>
                        <a:gd name="T71" fmla="*/ 9 h 808"/>
                        <a:gd name="T72" fmla="*/ 779 w 782"/>
                        <a:gd name="T73" fmla="*/ 8 h 808"/>
                        <a:gd name="T74" fmla="*/ 736 w 782"/>
                        <a:gd name="T75" fmla="*/ 5 h 808"/>
                        <a:gd name="T76" fmla="*/ 677 w 782"/>
                        <a:gd name="T77" fmla="*/ 5 h 808"/>
                        <a:gd name="T78" fmla="*/ 612 w 782"/>
                        <a:gd name="T79" fmla="*/ 5 h 808"/>
                        <a:gd name="T80" fmla="*/ 466 w 782"/>
                        <a:gd name="T81" fmla="*/ 5 h 808"/>
                        <a:gd name="T82" fmla="*/ 251 w 782"/>
                        <a:gd name="T83" fmla="*/ 6 h 808"/>
                        <a:gd name="T84" fmla="*/ 91 w 782"/>
                        <a:gd name="T85" fmla="*/ 6 h 808"/>
                        <a:gd name="T86" fmla="*/ 27 w 782"/>
                        <a:gd name="T87" fmla="*/ 6 h 808"/>
                        <a:gd name="T88" fmla="*/ 0 w 782"/>
                        <a:gd name="T89" fmla="*/ 5 h 808"/>
                        <a:gd name="T90" fmla="*/ 0 w 782"/>
                        <a:gd name="T91" fmla="*/ 4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46" name="Freeform 148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2402 w 992"/>
                        <a:gd name="T1" fmla="*/ 9 h 770"/>
                        <a:gd name="T2" fmla="*/ 2447 w 992"/>
                        <a:gd name="T3" fmla="*/ 6 h 770"/>
                        <a:gd name="T4" fmla="*/ 2616 w 992"/>
                        <a:gd name="T5" fmla="*/ 5 h 770"/>
                        <a:gd name="T6" fmla="*/ 2823 w 992"/>
                        <a:gd name="T7" fmla="*/ 5 h 770"/>
                        <a:gd name="T8" fmla="*/ 2947 w 992"/>
                        <a:gd name="T9" fmla="*/ 6 h 770"/>
                        <a:gd name="T10" fmla="*/ 2892 w 992"/>
                        <a:gd name="T11" fmla="*/ 8 h 770"/>
                        <a:gd name="T12" fmla="*/ 2778 w 992"/>
                        <a:gd name="T13" fmla="*/ 12 h 770"/>
                        <a:gd name="T14" fmla="*/ 2547 w 992"/>
                        <a:gd name="T15" fmla="*/ 16 h 770"/>
                        <a:gd name="T16" fmla="*/ 2262 w 992"/>
                        <a:gd name="T17" fmla="*/ 19 h 770"/>
                        <a:gd name="T18" fmla="*/ 2026 w 992"/>
                        <a:gd name="T19" fmla="*/ 20 h 770"/>
                        <a:gd name="T20" fmla="*/ 1760 w 992"/>
                        <a:gd name="T21" fmla="*/ 21 h 770"/>
                        <a:gd name="T22" fmla="*/ 1506 w 992"/>
                        <a:gd name="T23" fmla="*/ 21 h 770"/>
                        <a:gd name="T24" fmla="*/ 1314 w 992"/>
                        <a:gd name="T25" fmla="*/ 20 h 770"/>
                        <a:gd name="T26" fmla="*/ 1243 w 992"/>
                        <a:gd name="T27" fmla="*/ 19 h 770"/>
                        <a:gd name="T28" fmla="*/ 1165 w 992"/>
                        <a:gd name="T29" fmla="*/ 16 h 770"/>
                        <a:gd name="T30" fmla="*/ 1073 w 992"/>
                        <a:gd name="T31" fmla="*/ 10 h 770"/>
                        <a:gd name="T32" fmla="*/ 1005 w 992"/>
                        <a:gd name="T33" fmla="*/ 7 h 770"/>
                        <a:gd name="T34" fmla="*/ 1005 w 992"/>
                        <a:gd name="T35" fmla="*/ 3 h 770"/>
                        <a:gd name="T36" fmla="*/ 958 w 992"/>
                        <a:gd name="T37" fmla="*/ 2 h 770"/>
                        <a:gd name="T38" fmla="*/ 826 w 992"/>
                        <a:gd name="T39" fmla="*/ 2 h 770"/>
                        <a:gd name="T40" fmla="*/ 664 w 992"/>
                        <a:gd name="T41" fmla="*/ 3 h 770"/>
                        <a:gd name="T42" fmla="*/ 513 w 992"/>
                        <a:gd name="T43" fmla="*/ 5 h 770"/>
                        <a:gd name="T44" fmla="*/ 341 w 992"/>
                        <a:gd name="T45" fmla="*/ 6 h 770"/>
                        <a:gd name="T46" fmla="*/ 79 w 992"/>
                        <a:gd name="T47" fmla="*/ 6 h 770"/>
                        <a:gd name="T48" fmla="*/ 0 w 992"/>
                        <a:gd name="T49" fmla="*/ 5 h 770"/>
                        <a:gd name="T50" fmla="*/ 0 w 992"/>
                        <a:gd name="T51" fmla="*/ 4 h 770"/>
                        <a:gd name="T52" fmla="*/ 117 w 992"/>
                        <a:gd name="T53" fmla="*/ 4 h 770"/>
                        <a:gd name="T54" fmla="*/ 243 w 992"/>
                        <a:gd name="T55" fmla="*/ 4 h 770"/>
                        <a:gd name="T56" fmla="*/ 352 w 992"/>
                        <a:gd name="T57" fmla="*/ 4 h 770"/>
                        <a:gd name="T58" fmla="*/ 561 w 992"/>
                        <a:gd name="T59" fmla="*/ 2 h 770"/>
                        <a:gd name="T60" fmla="*/ 764 w 992"/>
                        <a:gd name="T61" fmla="*/ 1 h 770"/>
                        <a:gd name="T62" fmla="*/ 958 w 992"/>
                        <a:gd name="T63" fmla="*/ 1 h 770"/>
                        <a:gd name="T64" fmla="*/ 1233 w 992"/>
                        <a:gd name="T65" fmla="*/ 0 h 770"/>
                        <a:gd name="T66" fmla="*/ 1243 w 992"/>
                        <a:gd name="T67" fmla="*/ 1 h 770"/>
                        <a:gd name="T68" fmla="*/ 1181 w 992"/>
                        <a:gd name="T69" fmla="*/ 2 h 770"/>
                        <a:gd name="T70" fmla="*/ 1165 w 992"/>
                        <a:gd name="T71" fmla="*/ 6 h 770"/>
                        <a:gd name="T72" fmla="*/ 1243 w 992"/>
                        <a:gd name="T73" fmla="*/ 10 h 770"/>
                        <a:gd name="T74" fmla="*/ 1373 w 992"/>
                        <a:gd name="T75" fmla="*/ 14 h 770"/>
                        <a:gd name="T76" fmla="*/ 1484 w 992"/>
                        <a:gd name="T77" fmla="*/ 17 h 770"/>
                        <a:gd name="T78" fmla="*/ 1659 w 992"/>
                        <a:gd name="T79" fmla="*/ 18 h 770"/>
                        <a:gd name="T80" fmla="*/ 1827 w 992"/>
                        <a:gd name="T81" fmla="*/ 18 h 770"/>
                        <a:gd name="T82" fmla="*/ 2000 w 992"/>
                        <a:gd name="T83" fmla="*/ 17 h 770"/>
                        <a:gd name="T84" fmla="*/ 2227 w 992"/>
                        <a:gd name="T85" fmla="*/ 14 h 770"/>
                        <a:gd name="T86" fmla="*/ 2378 w 992"/>
                        <a:gd name="T87" fmla="*/ 10 h 770"/>
                        <a:gd name="T88" fmla="*/ 2402 w 992"/>
                        <a:gd name="T89" fmla="*/ 9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47" name="Freeform 149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29 w 699"/>
                        <a:gd name="T1" fmla="*/ 74 h 1216"/>
                        <a:gd name="T2" fmla="*/ 37 w 699"/>
                        <a:gd name="T3" fmla="*/ 84 h 1216"/>
                        <a:gd name="T4" fmla="*/ 40 w 699"/>
                        <a:gd name="T5" fmla="*/ 84 h 1216"/>
                        <a:gd name="T6" fmla="*/ 45 w 699"/>
                        <a:gd name="T7" fmla="*/ 87 h 1216"/>
                        <a:gd name="T8" fmla="*/ 46 w 699"/>
                        <a:gd name="T9" fmla="*/ 91 h 1216"/>
                        <a:gd name="T10" fmla="*/ 45 w 699"/>
                        <a:gd name="T11" fmla="*/ 97 h 1216"/>
                        <a:gd name="T12" fmla="*/ 41 w 699"/>
                        <a:gd name="T13" fmla="*/ 97 h 1216"/>
                        <a:gd name="T14" fmla="*/ 35 w 699"/>
                        <a:gd name="T15" fmla="*/ 93 h 1216"/>
                        <a:gd name="T16" fmla="*/ 25 w 699"/>
                        <a:gd name="T17" fmla="*/ 82 h 1216"/>
                        <a:gd name="T18" fmla="*/ 19 w 699"/>
                        <a:gd name="T19" fmla="*/ 70 h 1216"/>
                        <a:gd name="T20" fmla="*/ 16 w 699"/>
                        <a:gd name="T21" fmla="*/ 62 h 1216"/>
                        <a:gd name="T22" fmla="*/ 14 w 699"/>
                        <a:gd name="T23" fmla="*/ 47 h 1216"/>
                        <a:gd name="T24" fmla="*/ 14 w 699"/>
                        <a:gd name="T25" fmla="*/ 28 h 1216"/>
                        <a:gd name="T26" fmla="*/ 13 w 699"/>
                        <a:gd name="T27" fmla="*/ 23 h 1216"/>
                        <a:gd name="T28" fmla="*/ 10 w 699"/>
                        <a:gd name="T29" fmla="*/ 19 h 1216"/>
                        <a:gd name="T30" fmla="*/ 1 w 699"/>
                        <a:gd name="T31" fmla="*/ 20 h 1216"/>
                        <a:gd name="T32" fmla="*/ 0 w 699"/>
                        <a:gd name="T33" fmla="*/ 18 h 1216"/>
                        <a:gd name="T34" fmla="*/ 2 w 699"/>
                        <a:gd name="T35" fmla="*/ 17 h 1216"/>
                        <a:gd name="T36" fmla="*/ 8 w 699"/>
                        <a:gd name="T37" fmla="*/ 16 h 1216"/>
                        <a:gd name="T38" fmla="*/ 9 w 699"/>
                        <a:gd name="T39" fmla="*/ 15 h 1216"/>
                        <a:gd name="T40" fmla="*/ 1 w 699"/>
                        <a:gd name="T41" fmla="*/ 8 h 1216"/>
                        <a:gd name="T42" fmla="*/ 1 w 699"/>
                        <a:gd name="T43" fmla="*/ 6 h 1216"/>
                        <a:gd name="T44" fmla="*/ 2 w 699"/>
                        <a:gd name="T45" fmla="*/ 6 h 1216"/>
                        <a:gd name="T46" fmla="*/ 9 w 699"/>
                        <a:gd name="T47" fmla="*/ 10 h 1216"/>
                        <a:gd name="T48" fmla="*/ 11 w 699"/>
                        <a:gd name="T49" fmla="*/ 10 h 1216"/>
                        <a:gd name="T50" fmla="*/ 9 w 699"/>
                        <a:gd name="T51" fmla="*/ 1 h 1216"/>
                        <a:gd name="T52" fmla="*/ 10 w 699"/>
                        <a:gd name="T53" fmla="*/ 0 h 1216"/>
                        <a:gd name="T54" fmla="*/ 11 w 699"/>
                        <a:gd name="T55" fmla="*/ 1 h 1216"/>
                        <a:gd name="T56" fmla="*/ 13 w 699"/>
                        <a:gd name="T57" fmla="*/ 10 h 1216"/>
                        <a:gd name="T58" fmla="*/ 15 w 699"/>
                        <a:gd name="T59" fmla="*/ 10 h 1216"/>
                        <a:gd name="T60" fmla="*/ 19 w 699"/>
                        <a:gd name="T61" fmla="*/ 1 h 1216"/>
                        <a:gd name="T62" fmla="*/ 20 w 699"/>
                        <a:gd name="T63" fmla="*/ 1 h 1216"/>
                        <a:gd name="T64" fmla="*/ 20 w 699"/>
                        <a:gd name="T65" fmla="*/ 3 h 1216"/>
                        <a:gd name="T66" fmla="*/ 17 w 699"/>
                        <a:gd name="T67" fmla="*/ 12 h 1216"/>
                        <a:gd name="T68" fmla="*/ 17 w 699"/>
                        <a:gd name="T69" fmla="*/ 16 h 1216"/>
                        <a:gd name="T70" fmla="*/ 18 w 699"/>
                        <a:gd name="T71" fmla="*/ 22 h 1216"/>
                        <a:gd name="T72" fmla="*/ 18 w 699"/>
                        <a:gd name="T73" fmla="*/ 29 h 1216"/>
                        <a:gd name="T74" fmla="*/ 18 w 699"/>
                        <a:gd name="T75" fmla="*/ 43 h 1216"/>
                        <a:gd name="T76" fmla="*/ 19 w 699"/>
                        <a:gd name="T77" fmla="*/ 51 h 1216"/>
                        <a:gd name="T78" fmla="*/ 22 w 699"/>
                        <a:gd name="T79" fmla="*/ 61 h 1216"/>
                        <a:gd name="T80" fmla="*/ 25 w 699"/>
                        <a:gd name="T81" fmla="*/ 68 h 1216"/>
                        <a:gd name="T82" fmla="*/ 29 w 699"/>
                        <a:gd name="T83" fmla="*/ 74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48" name="Freeform 150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36 h 1139"/>
                        <a:gd name="T2" fmla="*/ 0 w 915"/>
                        <a:gd name="T3" fmla="*/ 39 h 1139"/>
                        <a:gd name="T4" fmla="*/ 1 w 915"/>
                        <a:gd name="T5" fmla="*/ 41 h 1139"/>
                        <a:gd name="T6" fmla="*/ 5 w 915"/>
                        <a:gd name="T7" fmla="*/ 41 h 1139"/>
                        <a:gd name="T8" fmla="*/ 15 w 915"/>
                        <a:gd name="T9" fmla="*/ 40 h 1139"/>
                        <a:gd name="T10" fmla="*/ 26 w 915"/>
                        <a:gd name="T11" fmla="*/ 37 h 1139"/>
                        <a:gd name="T12" fmla="*/ 37 w 915"/>
                        <a:gd name="T13" fmla="*/ 34 h 1139"/>
                        <a:gd name="T14" fmla="*/ 42 w 915"/>
                        <a:gd name="T15" fmla="*/ 29 h 1139"/>
                        <a:gd name="T16" fmla="*/ 47 w 915"/>
                        <a:gd name="T17" fmla="*/ 21 h 1139"/>
                        <a:gd name="T18" fmla="*/ 49 w 915"/>
                        <a:gd name="T19" fmla="*/ 14 h 1139"/>
                        <a:gd name="T20" fmla="*/ 49 w 915"/>
                        <a:gd name="T21" fmla="*/ 10 h 1139"/>
                        <a:gd name="T22" fmla="*/ 51 w 915"/>
                        <a:gd name="T23" fmla="*/ 8 h 1139"/>
                        <a:gd name="T24" fmla="*/ 56 w 915"/>
                        <a:gd name="T25" fmla="*/ 7 h 1139"/>
                        <a:gd name="T26" fmla="*/ 60 w 915"/>
                        <a:gd name="T27" fmla="*/ 7 h 1139"/>
                        <a:gd name="T28" fmla="*/ 60 w 915"/>
                        <a:gd name="T29" fmla="*/ 6 h 1139"/>
                        <a:gd name="T30" fmla="*/ 54 w 915"/>
                        <a:gd name="T31" fmla="*/ 6 h 1139"/>
                        <a:gd name="T32" fmla="*/ 53 w 915"/>
                        <a:gd name="T33" fmla="*/ 6 h 1139"/>
                        <a:gd name="T34" fmla="*/ 58 w 915"/>
                        <a:gd name="T35" fmla="*/ 2 h 1139"/>
                        <a:gd name="T36" fmla="*/ 57 w 915"/>
                        <a:gd name="T37" fmla="*/ 1 h 1139"/>
                        <a:gd name="T38" fmla="*/ 56 w 915"/>
                        <a:gd name="T39" fmla="*/ 2 h 1139"/>
                        <a:gd name="T40" fmla="*/ 52 w 915"/>
                        <a:gd name="T41" fmla="*/ 4 h 1139"/>
                        <a:gd name="T42" fmla="*/ 51 w 915"/>
                        <a:gd name="T43" fmla="*/ 4 h 1139"/>
                        <a:gd name="T44" fmla="*/ 51 w 915"/>
                        <a:gd name="T45" fmla="*/ 1 h 1139"/>
                        <a:gd name="T46" fmla="*/ 50 w 915"/>
                        <a:gd name="T47" fmla="*/ 0 h 1139"/>
                        <a:gd name="T48" fmla="*/ 49 w 915"/>
                        <a:gd name="T49" fmla="*/ 1 h 1139"/>
                        <a:gd name="T50" fmla="*/ 49 w 915"/>
                        <a:gd name="T51" fmla="*/ 4 h 1139"/>
                        <a:gd name="T52" fmla="*/ 47 w 915"/>
                        <a:gd name="T53" fmla="*/ 4 h 1139"/>
                        <a:gd name="T54" fmla="*/ 44 w 915"/>
                        <a:gd name="T55" fmla="*/ 2 h 1139"/>
                        <a:gd name="T56" fmla="*/ 41 w 915"/>
                        <a:gd name="T57" fmla="*/ 2 h 1139"/>
                        <a:gd name="T58" fmla="*/ 41 w 915"/>
                        <a:gd name="T59" fmla="*/ 4 h 1139"/>
                        <a:gd name="T60" fmla="*/ 46 w 915"/>
                        <a:gd name="T61" fmla="*/ 6 h 1139"/>
                        <a:gd name="T62" fmla="*/ 46 w 915"/>
                        <a:gd name="T63" fmla="*/ 7 h 1139"/>
                        <a:gd name="T64" fmla="*/ 44 w 915"/>
                        <a:gd name="T65" fmla="*/ 10 h 1139"/>
                        <a:gd name="T66" fmla="*/ 44 w 915"/>
                        <a:gd name="T67" fmla="*/ 12 h 1139"/>
                        <a:gd name="T68" fmla="*/ 44 w 915"/>
                        <a:gd name="T69" fmla="*/ 17 h 1139"/>
                        <a:gd name="T70" fmla="*/ 42 w 915"/>
                        <a:gd name="T71" fmla="*/ 22 h 1139"/>
                        <a:gd name="T72" fmla="*/ 41 w 915"/>
                        <a:gd name="T73" fmla="*/ 25 h 1139"/>
                        <a:gd name="T74" fmla="*/ 37 w 915"/>
                        <a:gd name="T75" fmla="*/ 29 h 1139"/>
                        <a:gd name="T76" fmla="*/ 33 w 915"/>
                        <a:gd name="T77" fmla="*/ 33 h 1139"/>
                        <a:gd name="T78" fmla="*/ 30 w 915"/>
                        <a:gd name="T79" fmla="*/ 34 h 1139"/>
                        <a:gd name="T80" fmla="*/ 22 w 915"/>
                        <a:gd name="T81" fmla="*/ 36 h 1139"/>
                        <a:gd name="T82" fmla="*/ 14 w 915"/>
                        <a:gd name="T83" fmla="*/ 36 h 1139"/>
                        <a:gd name="T84" fmla="*/ 6 w 915"/>
                        <a:gd name="T85" fmla="*/ 37 h 1139"/>
                        <a:gd name="T86" fmla="*/ 1 w 915"/>
                        <a:gd name="T87" fmla="*/ 36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64539" name="Oval 1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64532" name="Group 152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64533" name="Group 153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64536" name="AutoShape 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</a:pPr>
                    <a:r>
                      <a:rPr lang="en-US" altLang="en-US" sz="240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64537" name="Line 1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4534" name="Line 156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35" name="Line 1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64530" name="Text Box 158"/>
            <p:cNvSpPr txBox="1">
              <a:spLocks noChangeArrowheads="1"/>
            </p:cNvSpPr>
            <p:nvPr/>
          </p:nvSpPr>
          <p:spPr bwMode="auto">
            <a:xfrm>
              <a:off x="4445001" y="5024438"/>
              <a:ext cx="4699000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chemeClr val="tx2"/>
                  </a:solidFill>
                </a:rPr>
                <a:t>Maintaining Loop Invariant</a:t>
              </a:r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990600" y="5267325"/>
            <a:ext cx="1831975" cy="523875"/>
            <a:chOff x="990600" y="5267325"/>
            <a:chExt cx="1831975" cy="523875"/>
          </a:xfrm>
        </p:grpSpPr>
        <p:sp>
          <p:nvSpPr>
            <p:cNvPr id="64526" name="Text Box 130"/>
            <p:cNvSpPr txBox="1">
              <a:spLocks noChangeArrowheads="1"/>
            </p:cNvSpPr>
            <p:nvPr/>
          </p:nvSpPr>
          <p:spPr bwMode="auto">
            <a:xfrm>
              <a:off x="1828800" y="5267325"/>
              <a:ext cx="993775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800">
                  <a:solidFill>
                    <a:srgbClr val="33CC33"/>
                  </a:solidFill>
                </a:rPr>
                <a:t>&lt;LI</a:t>
              </a:r>
              <a:r>
                <a:rPr lang="en-CA" altLang="en-US" sz="280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>
                  <a:solidFill>
                    <a:srgbClr val="33CC33"/>
                  </a:solidFill>
                </a:rPr>
                <a:t>&gt;</a:t>
              </a:r>
              <a:endParaRPr lang="en-CA" altLang="en-US">
                <a:solidFill>
                  <a:srgbClr val="33CC33"/>
                </a:solidFill>
              </a:endParaRPr>
            </a:p>
          </p:txBody>
        </p:sp>
        <p:sp>
          <p:nvSpPr>
            <p:cNvPr id="64527" name="AutoShape 131"/>
            <p:cNvSpPr>
              <a:spLocks noChangeArrowheads="1"/>
            </p:cNvSpPr>
            <p:nvPr/>
          </p:nvSpPr>
          <p:spPr bwMode="auto">
            <a:xfrm>
              <a:off x="990600" y="5299075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 sz="2400">
                <a:solidFill>
                  <a:schemeClr val="hlink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1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1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88" grpId="0"/>
      <p:bldP spid="71687" grpId="0"/>
      <p:bldP spid="2" grpId="0"/>
      <p:bldP spid="3" grpId="0"/>
      <p:bldP spid="184" grpId="0"/>
      <p:bldP spid="4" grpId="0"/>
      <p:bldP spid="186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Proof  Greedy Algorithm Works</a:t>
            </a:r>
          </a:p>
        </p:txBody>
      </p:sp>
      <p:sp>
        <p:nvSpPr>
          <p:cNvPr id="502787" name="Text Box 3"/>
          <p:cNvSpPr txBox="1">
            <a:spLocks noChangeArrowheads="1"/>
          </p:cNvSpPr>
          <p:nvPr/>
        </p:nvSpPr>
        <p:spPr bwMode="auto">
          <a:xfrm>
            <a:off x="261938" y="993775"/>
            <a:ext cx="8918575" cy="594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Looks hard, </a:t>
            </a:r>
          </a:p>
          <a:p>
            <a:pPr eaLnBrk="1" hangingPunct="1"/>
            <a:r>
              <a:rPr lang="en-US" altLang="en-US"/>
              <a:t>but they all have the same structure.</a:t>
            </a:r>
          </a:p>
          <a:p>
            <a:pPr eaLnBrk="1" hangingPunct="1"/>
            <a:r>
              <a:rPr lang="en-US" altLang="en-US"/>
              <a:t>Take my proof structure.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Change what the instances, solutions, &amp; costs are.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Change what the greedy criteria is.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Change the change step.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Change the proof that the changed solution is</a:t>
            </a:r>
          </a:p>
          <a:p>
            <a:pPr lvl="2" eaLnBrk="1" hangingPunct="1">
              <a:buFontTx/>
              <a:buChar char="•"/>
            </a:pPr>
            <a:r>
              <a:rPr lang="en-US" altLang="en-US"/>
              <a:t>valid</a:t>
            </a:r>
          </a:p>
          <a:p>
            <a:pPr lvl="2" eaLnBrk="1" hangingPunct="1">
              <a:buFontTx/>
              <a:buChar char="•"/>
            </a:pPr>
            <a:r>
              <a:rPr lang="en-US" altLang="en-US"/>
              <a:t>consistent</a:t>
            </a:r>
          </a:p>
          <a:p>
            <a:pPr lvl="2" eaLnBrk="1" hangingPunct="1">
              <a:buFontTx/>
              <a:buChar char="•"/>
            </a:pPr>
            <a:r>
              <a:rPr lang="en-US" altLang="en-US"/>
              <a:t>optimal</a:t>
            </a:r>
          </a:p>
          <a:p>
            <a:pPr eaLnBrk="1" hangingPunct="1"/>
            <a:r>
              <a:rPr lang="en-US" altLang="en-US"/>
              <a:t>The rest is the same.</a:t>
            </a:r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27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27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27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27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27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27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27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27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27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27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27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27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27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27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027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027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0278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0278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0278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0278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0278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0278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 Box 4"/>
          <p:cNvSpPr txBox="1">
            <a:spLocks noChangeArrowheads="1"/>
          </p:cNvSpPr>
          <p:nvPr/>
        </p:nvSpPr>
        <p:spPr bwMode="auto">
          <a:xfrm>
            <a:off x="2524125" y="2325688"/>
            <a:ext cx="4181475" cy="440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hlinkClick r:id="rId3" action="ppaction://hlinksldjump"/>
              </a:rPr>
              <a:t>Optimization Problems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4" action="ppaction://hlinksldjump"/>
              </a:rPr>
              <a:t>A Sequence of Decisions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5" action="ppaction://hlinksldjump"/>
              </a:rPr>
              <a:t>The Little Bird &amp; Friend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6" action="ppaction://hlinksldjump"/>
              </a:rPr>
              <a:t>Optimal Substructure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7" action="ppaction://hlinksldjump"/>
              </a:rPr>
              <a:t>Memoization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8" action="ppaction://hlinksldjump"/>
              </a:rPr>
              <a:t>Set of Sub-Instances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rId9" action="ppaction://hlinksldjump"/>
              </a:rPr>
              <a:t>Tracing Dyn. Prog. Alg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Reversing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Code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Speeding Up Running Time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Multiple Opt Solutions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Review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Question for Little Bird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Review &amp; Don'ts</a:t>
            </a:r>
            <a:endParaRPr lang="en-US" altLang="en-US" sz="2000"/>
          </a:p>
        </p:txBody>
      </p:sp>
      <p:sp>
        <p:nvSpPr>
          <p:cNvPr id="66563" name="Text Box 5"/>
          <p:cNvSpPr txBox="1">
            <a:spLocks noChangeArrowheads="1"/>
          </p:cNvSpPr>
          <p:nvPr/>
        </p:nvSpPr>
        <p:spPr bwMode="auto">
          <a:xfrm>
            <a:off x="5637213" y="2287588"/>
            <a:ext cx="3430587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hlinkClick r:id="rId10" action="ppaction://hlinksldjump"/>
              </a:rPr>
              <a:t>Best Path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Printing Neatly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Longest Common Subsequence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Knapsack Problem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The Event Scheduling Problem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Parsing</a:t>
            </a:r>
            <a:endParaRPr lang="en-US" altLang="en-US" sz="2000"/>
          </a:p>
          <a:p>
            <a:pPr eaLnBrk="1" hangingPunct="1"/>
            <a:r>
              <a:rPr lang="en-US" altLang="en-US" sz="2000">
                <a:hlinkClick r:id="" action="ppaction://noaction"/>
              </a:rPr>
              <a:t>Satisfiability</a:t>
            </a:r>
            <a:endParaRPr lang="en-US" altLang="en-US" sz="2000"/>
          </a:p>
        </p:txBody>
      </p:sp>
      <p:sp>
        <p:nvSpPr>
          <p:cNvPr id="66564" name="Text Box 6"/>
          <p:cNvSpPr txBox="1">
            <a:spLocks noChangeArrowheads="1"/>
          </p:cNvSpPr>
          <p:nvPr/>
        </p:nvSpPr>
        <p:spPr bwMode="auto">
          <a:xfrm>
            <a:off x="2438400" y="1828800"/>
            <a:ext cx="20494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Techniques</a:t>
            </a:r>
          </a:p>
        </p:txBody>
      </p:sp>
      <p:sp>
        <p:nvSpPr>
          <p:cNvPr id="66565" name="Text Box 7"/>
          <p:cNvSpPr txBox="1">
            <a:spLocks noChangeArrowheads="1"/>
          </p:cNvSpPr>
          <p:nvPr/>
        </p:nvSpPr>
        <p:spPr bwMode="auto">
          <a:xfrm>
            <a:off x="5656263" y="1835150"/>
            <a:ext cx="17351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Problems</a:t>
            </a:r>
          </a:p>
        </p:txBody>
      </p:sp>
      <p:sp>
        <p:nvSpPr>
          <p:cNvPr id="66566" name="Rectangle 2"/>
          <p:cNvSpPr txBox="1">
            <a:spLocks noChangeArrowheads="1"/>
          </p:cNvSpPr>
          <p:nvPr/>
        </p:nvSpPr>
        <p:spPr bwMode="auto">
          <a:xfrm>
            <a:off x="838200" y="-304800"/>
            <a:ext cx="7772400" cy="228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Recursive Back Tracking  &amp;</a:t>
            </a:r>
            <a:br>
              <a:rPr lang="en-US" altLang="en-US" sz="4400">
                <a:solidFill>
                  <a:schemeClr val="tx2"/>
                </a:solidFill>
              </a:rPr>
            </a:br>
            <a:r>
              <a:rPr lang="en-US" altLang="en-US" sz="4400">
                <a:solidFill>
                  <a:schemeClr val="tx2"/>
                </a:solidFill>
              </a:rPr>
              <a:t>Dynamic Programming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877888" y="354013"/>
            <a:ext cx="788511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Designing Recursive Back Tracking Algorithm</a:t>
            </a:r>
          </a:p>
        </p:txBody>
      </p:sp>
      <p:sp>
        <p:nvSpPr>
          <p:cNvPr id="507907" name="Text Box 3"/>
          <p:cNvSpPr txBox="1">
            <a:spLocks noChangeArrowheads="1"/>
          </p:cNvSpPr>
          <p:nvPr/>
        </p:nvSpPr>
        <p:spPr bwMode="auto">
          <a:xfrm>
            <a:off x="-12700" y="936625"/>
            <a:ext cx="8928100" cy="6226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What are instances, solutions, and costs? </a:t>
            </a:r>
          </a:p>
          <a:p>
            <a:pPr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Given an instance </a:t>
            </a:r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/>
              <a:t>,</a:t>
            </a:r>
          </a:p>
          <a:p>
            <a:pPr lvl="1"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What question do you ask the little bird?</a:t>
            </a:r>
          </a:p>
          <a:p>
            <a:pPr lvl="1"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Given a bird answer </a:t>
            </a:r>
            <a:r>
              <a:rPr lang="en-US" altLang="en-US">
                <a:solidFill>
                  <a:schemeClr val="accent1"/>
                </a:solidFill>
              </a:rPr>
              <a:t>k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>
                <a:solidFill>
                  <a:schemeClr val="accent1"/>
                </a:solidFill>
              </a:rPr>
              <a:t> [K]</a:t>
            </a:r>
            <a:r>
              <a:rPr lang="en-US" altLang="en-US"/>
              <a:t>, </a:t>
            </a:r>
          </a:p>
          <a:p>
            <a:pPr lvl="2"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What instance </a:t>
            </a:r>
            <a:r>
              <a:rPr lang="en-US" altLang="en-US">
                <a:solidFill>
                  <a:schemeClr val="accent1"/>
                </a:solidFill>
              </a:rPr>
              <a:t>subI</a:t>
            </a:r>
            <a:r>
              <a:rPr lang="en-US" altLang="en-US"/>
              <a:t> do your give your friend?</a:t>
            </a:r>
          </a:p>
          <a:p>
            <a:pPr lvl="2"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Assume he gives you </a:t>
            </a:r>
            <a:r>
              <a:rPr lang="en-US" altLang="en-US">
                <a:solidFill>
                  <a:schemeClr val="accent1"/>
                </a:solidFill>
              </a:rPr>
              <a:t>optSubSol</a:t>
            </a:r>
            <a:r>
              <a:rPr lang="en-US" altLang="en-US"/>
              <a:t> for </a:t>
            </a:r>
            <a:r>
              <a:rPr lang="en-US" altLang="en-US">
                <a:solidFill>
                  <a:schemeClr val="accent1"/>
                </a:solidFill>
              </a:rPr>
              <a:t>subI</a:t>
            </a:r>
            <a:r>
              <a:rPr lang="en-US" altLang="en-US"/>
              <a:t>.</a:t>
            </a:r>
          </a:p>
          <a:p>
            <a:pPr lvl="2"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How do you produce an </a:t>
            </a:r>
            <a:r>
              <a:rPr lang="en-US" altLang="en-US">
                <a:solidFill>
                  <a:schemeClr val="accent1"/>
                </a:solidFill>
              </a:rPr>
              <a:t>optSol</a:t>
            </a:r>
            <a:r>
              <a:rPr lang="en-US" altLang="en-US"/>
              <a:t> for </a:t>
            </a:r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/>
              <a:t> from </a:t>
            </a:r>
          </a:p>
          <a:p>
            <a:pPr lvl="3"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the bird’s </a:t>
            </a:r>
            <a:r>
              <a:rPr lang="en-US" altLang="en-US">
                <a:solidFill>
                  <a:schemeClr val="accent1"/>
                </a:solidFill>
              </a:rPr>
              <a:t>k</a:t>
            </a:r>
            <a:r>
              <a:rPr lang="en-US" altLang="en-US"/>
              <a:t> and </a:t>
            </a:r>
          </a:p>
          <a:p>
            <a:pPr lvl="3"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the friend’s </a:t>
            </a:r>
            <a:r>
              <a:rPr lang="en-US" altLang="en-US">
                <a:solidFill>
                  <a:schemeClr val="accent1"/>
                </a:solidFill>
              </a:rPr>
              <a:t>optSubSol</a:t>
            </a:r>
            <a:r>
              <a:rPr lang="en-US" altLang="en-US"/>
              <a:t>? </a:t>
            </a:r>
          </a:p>
          <a:p>
            <a:pPr lvl="2"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How do you determine the cost of </a:t>
            </a:r>
            <a:r>
              <a:rPr lang="en-US" altLang="en-US">
                <a:solidFill>
                  <a:schemeClr val="accent1"/>
                </a:solidFill>
              </a:rPr>
              <a:t>optSol</a:t>
            </a:r>
            <a:r>
              <a:rPr lang="en-US" altLang="en-US"/>
              <a:t> from </a:t>
            </a:r>
          </a:p>
          <a:p>
            <a:pPr lvl="3"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the bird’s </a:t>
            </a:r>
            <a:r>
              <a:rPr lang="en-US" altLang="en-US">
                <a:solidFill>
                  <a:schemeClr val="accent1"/>
                </a:solidFill>
              </a:rPr>
              <a:t>k</a:t>
            </a:r>
            <a:r>
              <a:rPr lang="en-US" altLang="en-US"/>
              <a:t> and </a:t>
            </a:r>
          </a:p>
          <a:p>
            <a:pPr lvl="3"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the cost of the friend’s </a:t>
            </a:r>
            <a:r>
              <a:rPr lang="en-US" altLang="en-US">
                <a:solidFill>
                  <a:schemeClr val="accent1"/>
                </a:solidFill>
              </a:rPr>
              <a:t>optSubSol</a:t>
            </a:r>
            <a:r>
              <a:rPr lang="en-US" altLang="en-US"/>
              <a:t>? </a:t>
            </a:r>
          </a:p>
          <a:p>
            <a:pPr lvl="1" eaLnBrk="1" hangingPunct="1">
              <a:lnSpc>
                <a:spcPct val="90000"/>
              </a:lnSpc>
              <a:buFontTx/>
              <a:buChar char="•"/>
            </a:pPr>
            <a:r>
              <a:rPr lang="en-US" altLang="en-US"/>
              <a:t>Try all bird’s answers and take best of best.</a:t>
            </a:r>
          </a:p>
          <a:p>
            <a:pPr lvl="3" eaLnBrk="1" hangingPunct="1">
              <a:lnSpc>
                <a:spcPct val="90000"/>
              </a:lnSpc>
              <a:buFontTx/>
              <a:buChar char="•"/>
            </a:pPr>
            <a:endParaRPr lang="en-US" altLang="en-US"/>
          </a:p>
        </p:txBody>
      </p:sp>
      <p:sp>
        <p:nvSpPr>
          <p:cNvPr id="67588" name="Text Box 4"/>
          <p:cNvSpPr txBox="1">
            <a:spLocks noChangeArrowheads="1"/>
          </p:cNvSpPr>
          <p:nvPr/>
        </p:nvSpPr>
        <p:spPr bwMode="auto">
          <a:xfrm>
            <a:off x="228600" y="-46038"/>
            <a:ext cx="14271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hlink"/>
                </a:solidFill>
              </a:rPr>
              <a:t>Review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7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7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7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7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79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79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79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79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7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7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7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7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79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79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079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079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079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0790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079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079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0790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0790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0790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0790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0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0790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0790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3"/>
          <p:cNvSpPr>
            <a:spLocks noChangeArrowheads="1"/>
          </p:cNvSpPr>
          <p:nvPr/>
        </p:nvSpPr>
        <p:spPr bwMode="auto">
          <a:xfrm>
            <a:off x="1230313" y="0"/>
            <a:ext cx="7018337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tx2"/>
                </a:solidFill>
              </a:rPr>
              <a:t>Bird/Friend - Best of the Best </a:t>
            </a:r>
          </a:p>
        </p:txBody>
      </p:sp>
      <p:sp>
        <p:nvSpPr>
          <p:cNvPr id="4" name="Text Box 33"/>
          <p:cNvSpPr txBox="1">
            <a:spLocks noChangeArrowheads="1"/>
          </p:cNvSpPr>
          <p:nvPr/>
        </p:nvSpPr>
        <p:spPr bwMode="auto">
          <a:xfrm>
            <a:off x="300038" y="3581400"/>
            <a:ext cx="4710112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A sequence of question to </a:t>
            </a:r>
            <a:br>
              <a:rPr lang="en-US" altLang="en-US"/>
            </a:br>
            <a:r>
              <a:rPr lang="en-US" altLang="en-US"/>
              <a:t>a little bird about a solution</a:t>
            </a:r>
            <a:br>
              <a:rPr lang="en-US" altLang="en-US"/>
            </a:br>
            <a:r>
              <a:rPr lang="en-US" altLang="en-US"/>
              <a:t>forms a tree of possible </a:t>
            </a:r>
            <a:br>
              <a:rPr lang="en-US" altLang="en-US"/>
            </a:br>
            <a:r>
              <a:rPr lang="en-US" altLang="en-US"/>
              <a:t>answers.</a:t>
            </a:r>
          </a:p>
        </p:txBody>
      </p:sp>
      <p:sp>
        <p:nvSpPr>
          <p:cNvPr id="5" name="Text Box 33"/>
          <p:cNvSpPr txBox="1">
            <a:spLocks noChangeArrowheads="1"/>
          </p:cNvSpPr>
          <p:nvPr/>
        </p:nvSpPr>
        <p:spPr bwMode="auto">
          <a:xfrm>
            <a:off x="533400" y="968375"/>
            <a:ext cx="41068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Consider our instance 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/>
              <a:t>.</a:t>
            </a:r>
          </a:p>
        </p:txBody>
      </p:sp>
      <p:sp>
        <p:nvSpPr>
          <p:cNvPr id="7" name="Text Box 33"/>
          <p:cNvSpPr txBox="1">
            <a:spLocks noChangeArrowheads="1"/>
          </p:cNvSpPr>
          <p:nvPr/>
        </p:nvSpPr>
        <p:spPr bwMode="auto">
          <a:xfrm>
            <a:off x="555625" y="1560513"/>
            <a:ext cx="486092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Consider the set of solutions</a:t>
            </a:r>
          </a:p>
        </p:txBody>
      </p:sp>
      <p:pic>
        <p:nvPicPr>
          <p:cNvPr id="8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609" t="3436" r="50562" b="60648"/>
          <a:stretch>
            <a:fillRect/>
          </a:stretch>
        </p:blipFill>
        <p:spPr bwMode="auto">
          <a:xfrm>
            <a:off x="6019800" y="947738"/>
            <a:ext cx="2109788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222" r="-235" b="49445"/>
          <a:stretch>
            <a:fillRect/>
          </a:stretch>
        </p:blipFill>
        <p:spPr bwMode="auto">
          <a:xfrm>
            <a:off x="5154613" y="3694113"/>
            <a:ext cx="3840162" cy="276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3"/>
          <p:cNvSpPr>
            <a:spLocks noChangeArrowheads="1"/>
          </p:cNvSpPr>
          <p:nvPr/>
        </p:nvSpPr>
        <p:spPr bwMode="auto">
          <a:xfrm>
            <a:off x="1230313" y="0"/>
            <a:ext cx="7018337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tx2"/>
                </a:solidFill>
              </a:rPr>
              <a:t>Bird/Friend - Best of the Best </a:t>
            </a:r>
          </a:p>
        </p:txBody>
      </p:sp>
      <p:sp>
        <p:nvSpPr>
          <p:cNvPr id="4" name="Text Box 33"/>
          <p:cNvSpPr txBox="1">
            <a:spLocks noChangeArrowheads="1"/>
          </p:cNvSpPr>
          <p:nvPr/>
        </p:nvSpPr>
        <p:spPr bwMode="auto">
          <a:xfrm>
            <a:off x="300038" y="3581400"/>
            <a:ext cx="399256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But we only care about</a:t>
            </a:r>
            <a:br>
              <a:rPr lang="en-US" altLang="en-US"/>
            </a:br>
            <a:r>
              <a:rPr lang="en-US" altLang="en-US"/>
              <a:t>the first bird answer.</a:t>
            </a:r>
          </a:p>
        </p:txBody>
      </p:sp>
      <p:sp>
        <p:nvSpPr>
          <p:cNvPr id="69636" name="Text Box 33"/>
          <p:cNvSpPr txBox="1">
            <a:spLocks noChangeArrowheads="1"/>
          </p:cNvSpPr>
          <p:nvPr/>
        </p:nvSpPr>
        <p:spPr bwMode="auto">
          <a:xfrm>
            <a:off x="533400" y="968375"/>
            <a:ext cx="41068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Consider our instance 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/>
              <a:t>.</a:t>
            </a:r>
          </a:p>
        </p:txBody>
      </p:sp>
      <p:sp>
        <p:nvSpPr>
          <p:cNvPr id="69637" name="Text Box 33"/>
          <p:cNvSpPr txBox="1">
            <a:spLocks noChangeArrowheads="1"/>
          </p:cNvSpPr>
          <p:nvPr/>
        </p:nvSpPr>
        <p:spPr bwMode="auto">
          <a:xfrm>
            <a:off x="555625" y="1560513"/>
            <a:ext cx="486092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Consider the set of solutions</a:t>
            </a:r>
          </a:p>
        </p:txBody>
      </p:sp>
      <p:pic>
        <p:nvPicPr>
          <p:cNvPr id="69638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609" t="3436" r="50562" b="60648"/>
          <a:stretch>
            <a:fillRect/>
          </a:stretch>
        </p:blipFill>
        <p:spPr bwMode="auto">
          <a:xfrm>
            <a:off x="6019800" y="947738"/>
            <a:ext cx="2109788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39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222" r="-235" b="49445"/>
          <a:stretch>
            <a:fillRect/>
          </a:stretch>
        </p:blipFill>
        <p:spPr bwMode="auto">
          <a:xfrm>
            <a:off x="5154613" y="3694113"/>
            <a:ext cx="3840162" cy="276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11" name="Rectangle 10"/>
          <p:cNvSpPr>
            <a:spLocks noChangeArrowheads="1"/>
          </p:cNvSpPr>
          <p:nvPr/>
        </p:nvSpPr>
        <p:spPr bwMode="auto">
          <a:xfrm>
            <a:off x="5081588" y="4471988"/>
            <a:ext cx="3937000" cy="2036762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" name="Text Box 33"/>
          <p:cNvSpPr txBox="1">
            <a:spLocks noChangeArrowheads="1"/>
          </p:cNvSpPr>
          <p:nvPr/>
        </p:nvSpPr>
        <p:spPr bwMode="auto">
          <a:xfrm>
            <a:off x="304800" y="4789488"/>
            <a:ext cx="385921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The answers classifies</a:t>
            </a:r>
            <a:br>
              <a:rPr lang="en-US" altLang="en-US"/>
            </a:br>
            <a:r>
              <a:rPr lang="en-US" altLang="en-US"/>
              <a:t>the possible solutions.</a:t>
            </a:r>
          </a:p>
        </p:txBody>
      </p:sp>
      <p:pic>
        <p:nvPicPr>
          <p:cNvPr id="13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" t="65456" r="79906" b="-1372"/>
          <a:stretch>
            <a:fillRect/>
          </a:stretch>
        </p:blipFill>
        <p:spPr bwMode="auto">
          <a:xfrm>
            <a:off x="6019800" y="974725"/>
            <a:ext cx="2109788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33"/>
          <p:cNvSpPr txBox="1">
            <a:spLocks noChangeArrowheads="1"/>
          </p:cNvSpPr>
          <p:nvPr/>
        </p:nvSpPr>
        <p:spPr bwMode="auto">
          <a:xfrm>
            <a:off x="4606925" y="4840288"/>
            <a:ext cx="4460875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Solutions consistent </a:t>
            </a:r>
            <a:br>
              <a:rPr lang="en-US" altLang="en-US"/>
            </a:br>
            <a:r>
              <a:rPr lang="en-US" altLang="en-US"/>
              <a:t>with the </a:t>
            </a:r>
            <a:r>
              <a:rPr lang="en-US" altLang="en-US" i="1">
                <a:solidFill>
                  <a:schemeClr val="accent1"/>
                </a:solidFill>
              </a:rPr>
              <a:t>k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bird' s answer.</a:t>
            </a: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7067550" y="4397375"/>
            <a:ext cx="29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 i="1">
                <a:solidFill>
                  <a:schemeClr val="accent1"/>
                </a:solidFill>
              </a:rPr>
              <a:t>k</a:t>
            </a:r>
            <a:endParaRPr lang="en-US" altLang="en-US" sz="20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7318375" y="2971800"/>
            <a:ext cx="29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 i="1">
                <a:solidFill>
                  <a:schemeClr val="accent1"/>
                </a:solidFill>
              </a:rPr>
              <a:t>k</a:t>
            </a:r>
            <a:endParaRPr lang="en-US" altLang="en-US" sz="2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 animBg="1"/>
      <p:bldP spid="12" grpId="0"/>
      <p:bldP spid="14" grpId="0"/>
      <p:bldP spid="3" grpId="0"/>
      <p:bldP spid="16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3"/>
          <p:cNvSpPr>
            <a:spLocks noChangeArrowheads="1"/>
          </p:cNvSpPr>
          <p:nvPr/>
        </p:nvSpPr>
        <p:spPr bwMode="auto">
          <a:xfrm>
            <a:off x="1230313" y="0"/>
            <a:ext cx="7018337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tx2"/>
                </a:solidFill>
              </a:rPr>
              <a:t>Bird/Friend - Best of the Best </a:t>
            </a:r>
          </a:p>
        </p:txBody>
      </p:sp>
      <p:sp>
        <p:nvSpPr>
          <p:cNvPr id="70659" name="Text Box 33"/>
          <p:cNvSpPr txBox="1">
            <a:spLocks noChangeArrowheads="1"/>
          </p:cNvSpPr>
          <p:nvPr/>
        </p:nvSpPr>
        <p:spPr bwMode="auto">
          <a:xfrm>
            <a:off x="533400" y="968375"/>
            <a:ext cx="41068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Consider our instance 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/>
              <a:t>.</a:t>
            </a:r>
          </a:p>
        </p:txBody>
      </p:sp>
      <p:sp>
        <p:nvSpPr>
          <p:cNvPr id="70660" name="Text Box 33"/>
          <p:cNvSpPr txBox="1">
            <a:spLocks noChangeArrowheads="1"/>
          </p:cNvSpPr>
          <p:nvPr/>
        </p:nvSpPr>
        <p:spPr bwMode="auto">
          <a:xfrm>
            <a:off x="555625" y="1560513"/>
            <a:ext cx="486092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Consider the set of solutions</a:t>
            </a:r>
          </a:p>
        </p:txBody>
      </p:sp>
      <p:pic>
        <p:nvPicPr>
          <p:cNvPr id="70661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609" t="3436" r="50562" b="60648"/>
          <a:stretch>
            <a:fillRect/>
          </a:stretch>
        </p:blipFill>
        <p:spPr bwMode="auto">
          <a:xfrm>
            <a:off x="6019800" y="947738"/>
            <a:ext cx="2109788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2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" t="65456" r="79906" b="-1372"/>
          <a:stretch>
            <a:fillRect/>
          </a:stretch>
        </p:blipFill>
        <p:spPr bwMode="auto">
          <a:xfrm>
            <a:off x="6019800" y="974725"/>
            <a:ext cx="2109788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3" name="Text Box 33"/>
          <p:cNvSpPr txBox="1">
            <a:spLocks noChangeArrowheads="1"/>
          </p:cNvSpPr>
          <p:nvPr/>
        </p:nvSpPr>
        <p:spPr bwMode="auto">
          <a:xfrm>
            <a:off x="4606925" y="4840288"/>
            <a:ext cx="4460875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Solutions consistent </a:t>
            </a:r>
            <a:br>
              <a:rPr lang="en-US" altLang="en-US"/>
            </a:br>
            <a:r>
              <a:rPr lang="en-US" altLang="en-US"/>
              <a:t>with the </a:t>
            </a:r>
            <a:r>
              <a:rPr lang="en-US" altLang="en-US" i="1">
                <a:solidFill>
                  <a:schemeClr val="accent1"/>
                </a:solidFill>
              </a:rPr>
              <a:t>k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bird' s answer.</a:t>
            </a:r>
          </a:p>
        </p:txBody>
      </p:sp>
      <p:sp>
        <p:nvSpPr>
          <p:cNvPr id="70664" name="Rectangle 15"/>
          <p:cNvSpPr>
            <a:spLocks noChangeArrowheads="1"/>
          </p:cNvSpPr>
          <p:nvPr/>
        </p:nvSpPr>
        <p:spPr bwMode="auto">
          <a:xfrm>
            <a:off x="7318375" y="2971800"/>
            <a:ext cx="29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 i="1">
                <a:solidFill>
                  <a:schemeClr val="accent1"/>
                </a:solidFill>
              </a:rPr>
              <a:t>k</a:t>
            </a:r>
            <a:endParaRPr lang="en-US" altLang="en-US" sz="2000"/>
          </a:p>
        </p:txBody>
      </p:sp>
      <p:sp>
        <p:nvSpPr>
          <p:cNvPr id="15" name="Text Box 33"/>
          <p:cNvSpPr txBox="1">
            <a:spLocks noChangeArrowheads="1"/>
          </p:cNvSpPr>
          <p:nvPr/>
        </p:nvSpPr>
        <p:spPr bwMode="auto">
          <a:xfrm>
            <a:off x="546100" y="2182813"/>
            <a:ext cx="6411913" cy="2554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Define </a:t>
            </a:r>
            <a:r>
              <a:rPr lang="en-US" altLang="en-US" i="1">
                <a:solidFill>
                  <a:schemeClr val="accent1"/>
                </a:solidFill>
              </a:rPr>
              <a:t>optS</a:t>
            </a:r>
            <a:r>
              <a:rPr lang="en-US" altLang="en-US" i="1" baseline="-25000">
                <a:solidFill>
                  <a:schemeClr val="accent1"/>
                </a:solidFill>
              </a:rPr>
              <a:t>&lt;I,k&gt; </a:t>
            </a:r>
            <a:r>
              <a:rPr lang="en-US" altLang="en-US"/>
              <a:t>to be: </a:t>
            </a:r>
          </a:p>
          <a:p>
            <a:pPr eaLnBrk="1" hangingPunct="1"/>
            <a:r>
              <a:rPr lang="en-US" altLang="en-US"/>
              <a:t>  the optimum solution</a:t>
            </a:r>
          </a:p>
          <a:p>
            <a:pPr eaLnBrk="1" hangingPunct="1"/>
            <a:r>
              <a:rPr lang="en-US" altLang="en-US"/>
              <a:t>  for instance 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</a:p>
          <a:p>
            <a:pPr eaLnBrk="1" hangingPunct="1"/>
            <a:r>
              <a:rPr lang="en-US" altLang="en-US"/>
              <a:t>  consistent with the </a:t>
            </a:r>
            <a:r>
              <a:rPr lang="en-US" altLang="en-US" i="1">
                <a:solidFill>
                  <a:schemeClr val="accent1"/>
                </a:solidFill>
              </a:rPr>
              <a:t>k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bird' s answer.</a:t>
            </a:r>
          </a:p>
          <a:p>
            <a:pPr eaLnBrk="1" hangingPunct="1"/>
            <a:r>
              <a:rPr lang="en-US" altLang="en-US"/>
              <a:t>Do this for each </a:t>
            </a:r>
            <a:r>
              <a:rPr lang="en-US" altLang="en-US" i="1">
                <a:solidFill>
                  <a:schemeClr val="accent1"/>
                </a:solidFill>
              </a:rPr>
              <a:t>k</a:t>
            </a:r>
            <a:r>
              <a:rPr lang="en-US" altLang="en-US"/>
              <a:t>.</a:t>
            </a:r>
          </a:p>
        </p:txBody>
      </p:sp>
      <p:pic>
        <p:nvPicPr>
          <p:cNvPr id="20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506" t="61446" r="49664" b="2638"/>
          <a:stretch>
            <a:fillRect/>
          </a:stretch>
        </p:blipFill>
        <p:spPr bwMode="auto">
          <a:xfrm>
            <a:off x="6003925" y="935038"/>
            <a:ext cx="2109788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/>
          <p:cNvGrpSpPr>
            <a:grpSpLocks/>
          </p:cNvGrpSpPr>
          <p:nvPr/>
        </p:nvGrpSpPr>
        <p:grpSpPr bwMode="auto">
          <a:xfrm>
            <a:off x="7275513" y="904875"/>
            <a:ext cx="874712" cy="371475"/>
            <a:chOff x="7274792" y="904742"/>
            <a:chExt cx="875560" cy="372370"/>
          </a:xfrm>
        </p:grpSpPr>
        <p:sp>
          <p:nvSpPr>
            <p:cNvPr id="70668" name="Rectangle 9"/>
            <p:cNvSpPr>
              <a:spLocks noChangeArrowheads="1"/>
            </p:cNvSpPr>
            <p:nvPr/>
          </p:nvSpPr>
          <p:spPr bwMode="auto">
            <a:xfrm>
              <a:off x="7363968" y="1213104"/>
              <a:ext cx="109728" cy="6400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 type="triangle" w="med" len="med"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69" name="Rectangle 16"/>
            <p:cNvSpPr>
              <a:spLocks noChangeArrowheads="1"/>
            </p:cNvSpPr>
            <p:nvPr/>
          </p:nvSpPr>
          <p:spPr bwMode="auto">
            <a:xfrm>
              <a:off x="7274792" y="904742"/>
              <a:ext cx="87556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chemeClr val="accent1"/>
                  </a:solidFill>
                </a:rPr>
                <a:t>optS</a:t>
              </a:r>
              <a:r>
                <a:rPr lang="en-US" altLang="en-US" sz="1600" i="1" baseline="-25000">
                  <a:solidFill>
                    <a:schemeClr val="accent1"/>
                  </a:solidFill>
                </a:rPr>
                <a:t>&lt;I,k&gt;</a:t>
              </a:r>
              <a:endParaRPr lang="en-US" altLang="en-US" sz="16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capture1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2700" y="1727200"/>
            <a:ext cx="9220200" cy="4292600"/>
          </a:xfrm>
          <a:noFill/>
        </p:spPr>
      </p:pic>
      <p:sp>
        <p:nvSpPr>
          <p:cNvPr id="8195" name="Rectangle 3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3"/>
          <p:cNvSpPr>
            <a:spLocks noChangeArrowheads="1"/>
          </p:cNvSpPr>
          <p:nvPr/>
        </p:nvSpPr>
        <p:spPr bwMode="auto">
          <a:xfrm>
            <a:off x="1230313" y="0"/>
            <a:ext cx="7018337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tx2"/>
                </a:solidFill>
              </a:rPr>
              <a:t>Bird/Friend - Best of the Best </a:t>
            </a:r>
          </a:p>
        </p:txBody>
      </p:sp>
      <p:sp>
        <p:nvSpPr>
          <p:cNvPr id="71683" name="Text Box 33"/>
          <p:cNvSpPr txBox="1">
            <a:spLocks noChangeArrowheads="1"/>
          </p:cNvSpPr>
          <p:nvPr/>
        </p:nvSpPr>
        <p:spPr bwMode="auto">
          <a:xfrm>
            <a:off x="533400" y="968375"/>
            <a:ext cx="41068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Consider our instance 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/>
              <a:t>.</a:t>
            </a:r>
          </a:p>
        </p:txBody>
      </p:sp>
      <p:sp>
        <p:nvSpPr>
          <p:cNvPr id="71684" name="Text Box 33"/>
          <p:cNvSpPr txBox="1">
            <a:spLocks noChangeArrowheads="1"/>
          </p:cNvSpPr>
          <p:nvPr/>
        </p:nvSpPr>
        <p:spPr bwMode="auto">
          <a:xfrm>
            <a:off x="555625" y="1560513"/>
            <a:ext cx="486092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Consider the set of solutions</a:t>
            </a:r>
          </a:p>
        </p:txBody>
      </p:sp>
      <p:pic>
        <p:nvPicPr>
          <p:cNvPr id="71685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609" t="3436" r="50562" b="60648"/>
          <a:stretch>
            <a:fillRect/>
          </a:stretch>
        </p:blipFill>
        <p:spPr bwMode="auto">
          <a:xfrm>
            <a:off x="6019800" y="947738"/>
            <a:ext cx="2109788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686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" t="65456" r="79906" b="-1372"/>
          <a:stretch>
            <a:fillRect/>
          </a:stretch>
        </p:blipFill>
        <p:spPr bwMode="auto">
          <a:xfrm>
            <a:off x="6019800" y="974725"/>
            <a:ext cx="2109788" cy="2176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33"/>
          <p:cNvSpPr txBox="1">
            <a:spLocks noChangeArrowheads="1"/>
          </p:cNvSpPr>
          <p:nvPr/>
        </p:nvSpPr>
        <p:spPr bwMode="auto">
          <a:xfrm>
            <a:off x="546100" y="4672013"/>
            <a:ext cx="493236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Let </a:t>
            </a:r>
            <a:r>
              <a:rPr lang="en-US" altLang="en-US" i="1">
                <a:solidFill>
                  <a:schemeClr val="accent1"/>
                </a:solidFill>
              </a:rPr>
              <a:t>k</a:t>
            </a:r>
            <a:r>
              <a:rPr lang="en-US" altLang="en-US" i="1" baseline="-25000">
                <a:solidFill>
                  <a:schemeClr val="accent1"/>
                </a:solidFill>
              </a:rPr>
              <a:t>max</a:t>
            </a:r>
            <a:r>
              <a:rPr lang="en-US" altLang="en-US"/>
              <a:t> be the bird' s answer</a:t>
            </a:r>
            <a:br>
              <a:rPr lang="en-US" altLang="en-US"/>
            </a:br>
            <a:r>
              <a:rPr lang="en-US" altLang="en-US"/>
              <a:t>giving the best </a:t>
            </a:r>
            <a:r>
              <a:rPr lang="en-US" altLang="en-US" i="1">
                <a:solidFill>
                  <a:schemeClr val="accent1"/>
                </a:solidFill>
              </a:rPr>
              <a:t>optS</a:t>
            </a:r>
            <a:r>
              <a:rPr lang="en-US" altLang="en-US" i="1" baseline="-25000">
                <a:solidFill>
                  <a:schemeClr val="accent1"/>
                </a:solidFill>
              </a:rPr>
              <a:t>&lt;I,k&gt;</a:t>
            </a:r>
            <a:r>
              <a:rPr lang="en-US" altLang="en-US" baseline="-25000"/>
              <a:t>.</a:t>
            </a:r>
            <a:endParaRPr lang="en-US" altLang="en-US"/>
          </a:p>
        </p:txBody>
      </p:sp>
      <p:sp>
        <p:nvSpPr>
          <p:cNvPr id="71688" name="Text Box 33"/>
          <p:cNvSpPr txBox="1">
            <a:spLocks noChangeArrowheads="1"/>
          </p:cNvSpPr>
          <p:nvPr/>
        </p:nvSpPr>
        <p:spPr bwMode="auto">
          <a:xfrm>
            <a:off x="546100" y="2182813"/>
            <a:ext cx="6411913" cy="2554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Define </a:t>
            </a:r>
            <a:r>
              <a:rPr lang="en-US" altLang="en-US" i="1">
                <a:solidFill>
                  <a:schemeClr val="accent1"/>
                </a:solidFill>
              </a:rPr>
              <a:t>optS</a:t>
            </a:r>
            <a:r>
              <a:rPr lang="en-US" altLang="en-US" i="1" baseline="-25000">
                <a:solidFill>
                  <a:schemeClr val="accent1"/>
                </a:solidFill>
              </a:rPr>
              <a:t>&lt;I,k&gt; </a:t>
            </a:r>
            <a:r>
              <a:rPr lang="en-US" altLang="en-US"/>
              <a:t>to be: </a:t>
            </a:r>
          </a:p>
          <a:p>
            <a:pPr eaLnBrk="1" hangingPunct="1"/>
            <a:r>
              <a:rPr lang="en-US" altLang="en-US"/>
              <a:t>  the optimum solution</a:t>
            </a:r>
          </a:p>
          <a:p>
            <a:pPr eaLnBrk="1" hangingPunct="1"/>
            <a:r>
              <a:rPr lang="en-US" altLang="en-US"/>
              <a:t>  for instance 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</a:p>
          <a:p>
            <a:pPr eaLnBrk="1" hangingPunct="1"/>
            <a:r>
              <a:rPr lang="en-US" altLang="en-US"/>
              <a:t>  consistent with the </a:t>
            </a:r>
            <a:r>
              <a:rPr lang="en-US" altLang="en-US" i="1">
                <a:solidFill>
                  <a:schemeClr val="accent1"/>
                </a:solidFill>
              </a:rPr>
              <a:t>k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bird' s answer.</a:t>
            </a:r>
          </a:p>
          <a:p>
            <a:pPr eaLnBrk="1" hangingPunct="1"/>
            <a:r>
              <a:rPr lang="en-US" altLang="en-US"/>
              <a:t>Do this for each </a:t>
            </a:r>
            <a:r>
              <a:rPr lang="en-US" altLang="en-US" i="1">
                <a:solidFill>
                  <a:schemeClr val="accent1"/>
                </a:solidFill>
              </a:rPr>
              <a:t>k</a:t>
            </a:r>
            <a:r>
              <a:rPr lang="en-US" altLang="en-US"/>
              <a:t>.</a:t>
            </a:r>
          </a:p>
        </p:txBody>
      </p:sp>
      <p:pic>
        <p:nvPicPr>
          <p:cNvPr id="71689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506" t="61446" r="49664" b="2638"/>
          <a:stretch>
            <a:fillRect/>
          </a:stretch>
        </p:blipFill>
        <p:spPr bwMode="auto">
          <a:xfrm>
            <a:off x="6003925" y="935038"/>
            <a:ext cx="2109788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2" descr="bestofbestTre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463" t="62425" r="14708" b="1659"/>
          <a:stretch>
            <a:fillRect/>
          </a:stretch>
        </p:blipFill>
        <p:spPr bwMode="auto">
          <a:xfrm>
            <a:off x="6019800" y="935038"/>
            <a:ext cx="2109788" cy="217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91" name="Rectangle 15"/>
          <p:cNvSpPr>
            <a:spLocks noChangeArrowheads="1"/>
          </p:cNvSpPr>
          <p:nvPr/>
        </p:nvSpPr>
        <p:spPr bwMode="auto">
          <a:xfrm>
            <a:off x="7318375" y="2971800"/>
            <a:ext cx="29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 i="1">
                <a:solidFill>
                  <a:schemeClr val="accent1"/>
                </a:solidFill>
              </a:rPr>
              <a:t>k</a:t>
            </a:r>
            <a:endParaRPr lang="en-US" altLang="en-US" sz="2000"/>
          </a:p>
        </p:txBody>
      </p:sp>
      <p:grpSp>
        <p:nvGrpSpPr>
          <p:cNvPr id="71692" name="Group 17"/>
          <p:cNvGrpSpPr>
            <a:grpSpLocks/>
          </p:cNvGrpSpPr>
          <p:nvPr/>
        </p:nvGrpSpPr>
        <p:grpSpPr bwMode="auto">
          <a:xfrm>
            <a:off x="7275513" y="904875"/>
            <a:ext cx="874712" cy="371475"/>
            <a:chOff x="7274792" y="904742"/>
            <a:chExt cx="875560" cy="372370"/>
          </a:xfrm>
        </p:grpSpPr>
        <p:sp>
          <p:nvSpPr>
            <p:cNvPr id="71700" name="Rectangle 9"/>
            <p:cNvSpPr>
              <a:spLocks noChangeArrowheads="1"/>
            </p:cNvSpPr>
            <p:nvPr/>
          </p:nvSpPr>
          <p:spPr bwMode="auto">
            <a:xfrm>
              <a:off x="7363968" y="1213104"/>
              <a:ext cx="109728" cy="6400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 type="triangle" w="med" len="med"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701" name="Rectangle 16"/>
            <p:cNvSpPr>
              <a:spLocks noChangeArrowheads="1"/>
            </p:cNvSpPr>
            <p:nvPr/>
          </p:nvSpPr>
          <p:spPr bwMode="auto">
            <a:xfrm>
              <a:off x="7274792" y="904742"/>
              <a:ext cx="87556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chemeClr val="accent1"/>
                  </a:solidFill>
                </a:rPr>
                <a:t>optS</a:t>
              </a:r>
              <a:r>
                <a:rPr lang="en-US" altLang="en-US" sz="1600" i="1" baseline="-25000">
                  <a:solidFill>
                    <a:schemeClr val="accent1"/>
                  </a:solidFill>
                </a:rPr>
                <a:t>&lt;I,k&gt;</a:t>
              </a:r>
              <a:endParaRPr lang="en-US" altLang="en-US" sz="1600"/>
            </a:p>
          </p:txBody>
        </p:sp>
      </p:grp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6808788" y="2952750"/>
            <a:ext cx="5826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 i="1">
                <a:solidFill>
                  <a:schemeClr val="accent1"/>
                </a:solidFill>
              </a:rPr>
              <a:t>k</a:t>
            </a:r>
            <a:r>
              <a:rPr lang="en-US" altLang="en-US" sz="2000" i="1" baseline="-25000">
                <a:solidFill>
                  <a:schemeClr val="accent1"/>
                </a:solidFill>
              </a:rPr>
              <a:t>max</a:t>
            </a:r>
            <a:endParaRPr lang="en-US" altLang="en-US" sz="2000"/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469900" y="5832475"/>
            <a:ext cx="6611938" cy="647700"/>
            <a:chOff x="469392" y="5832598"/>
            <a:chExt cx="6612708" cy="647890"/>
          </a:xfrm>
        </p:grpSpPr>
        <p:sp>
          <p:nvSpPr>
            <p:cNvPr id="71698" name="Text Box 33"/>
            <p:cNvSpPr txBox="1">
              <a:spLocks noChangeArrowheads="1"/>
            </p:cNvSpPr>
            <p:nvPr/>
          </p:nvSpPr>
          <p:spPr bwMode="auto">
            <a:xfrm>
              <a:off x="469392" y="5832598"/>
              <a:ext cx="661270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optS[I] = optS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&lt;I,k    &gt;</a:t>
              </a:r>
              <a:r>
                <a:rPr lang="en-US" altLang="en-US" baseline="-25000"/>
                <a:t> </a:t>
              </a:r>
              <a:r>
                <a:rPr lang="en-US" altLang="en-US"/>
                <a:t> </a:t>
              </a:r>
              <a:r>
                <a:rPr lang="en-US" altLang="en-US" i="1">
                  <a:solidFill>
                    <a:schemeClr val="accent1"/>
                  </a:solidFill>
                </a:rPr>
                <a:t>= Best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k</a:t>
              </a:r>
              <a:r>
                <a:rPr lang="en-US" altLang="en-US" i="1">
                  <a:solidFill>
                    <a:schemeClr val="accent1"/>
                  </a:solidFill>
                </a:rPr>
                <a:t> optS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&lt;I,k &gt;</a:t>
              </a:r>
              <a:r>
                <a:rPr lang="en-US" altLang="en-US" baseline="-25000"/>
                <a:t> </a:t>
              </a:r>
              <a:r>
                <a:rPr lang="en-US" altLang="en-US"/>
                <a:t> </a:t>
              </a:r>
            </a:p>
          </p:txBody>
        </p:sp>
        <p:sp>
          <p:nvSpPr>
            <p:cNvPr id="71699" name="Rectangle 2"/>
            <p:cNvSpPr>
              <a:spLocks noChangeArrowheads="1"/>
            </p:cNvSpPr>
            <p:nvPr/>
          </p:nvSpPr>
          <p:spPr bwMode="auto">
            <a:xfrm>
              <a:off x="3332885" y="6080378"/>
              <a:ext cx="46839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 baseline="-25000">
                  <a:solidFill>
                    <a:schemeClr val="accent1"/>
                  </a:solidFill>
                </a:rPr>
                <a:t>max</a:t>
              </a:r>
              <a:endParaRPr lang="en-US" altLang="en-US" sz="2000"/>
            </a:p>
          </p:txBody>
        </p:sp>
      </p:grpSp>
      <p:grpSp>
        <p:nvGrpSpPr>
          <p:cNvPr id="26" name="Group 25"/>
          <p:cNvGrpSpPr>
            <a:grpSpLocks/>
          </p:cNvGrpSpPr>
          <p:nvPr/>
        </p:nvGrpSpPr>
        <p:grpSpPr bwMode="auto">
          <a:xfrm>
            <a:off x="6337300" y="914400"/>
            <a:ext cx="906463" cy="338138"/>
            <a:chOff x="7243633" y="1020566"/>
            <a:chExt cx="906719" cy="338554"/>
          </a:xfrm>
        </p:grpSpPr>
        <p:sp>
          <p:nvSpPr>
            <p:cNvPr id="71696" name="Rectangle 26"/>
            <p:cNvSpPr>
              <a:spLocks noChangeArrowheads="1"/>
            </p:cNvSpPr>
            <p:nvPr/>
          </p:nvSpPr>
          <p:spPr bwMode="auto">
            <a:xfrm>
              <a:off x="8040624" y="1213104"/>
              <a:ext cx="109728" cy="6400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 type="triangle" w="med" len="med"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97" name="Rectangle 27"/>
            <p:cNvSpPr>
              <a:spLocks noChangeArrowheads="1"/>
            </p:cNvSpPr>
            <p:nvPr/>
          </p:nvSpPr>
          <p:spPr bwMode="auto">
            <a:xfrm>
              <a:off x="7243633" y="1020566"/>
              <a:ext cx="77938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chemeClr val="accent1"/>
                  </a:solidFill>
                </a:rPr>
                <a:t>optS[I]</a:t>
              </a:r>
              <a:endParaRPr lang="en-US" altLang="en-US" sz="16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3" descr="questi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8563" y="3352800"/>
            <a:ext cx="2636837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7" name="Rectangle 3"/>
          <p:cNvSpPr>
            <a:spLocks noChangeArrowheads="1"/>
          </p:cNvSpPr>
          <p:nvPr/>
        </p:nvSpPr>
        <p:spPr bwMode="auto">
          <a:xfrm>
            <a:off x="1230313" y="0"/>
            <a:ext cx="7018337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tx2"/>
                </a:solidFill>
              </a:rPr>
              <a:t>Bird/Friend - Best of the Best </a:t>
            </a:r>
          </a:p>
        </p:txBody>
      </p:sp>
      <p:sp>
        <p:nvSpPr>
          <p:cNvPr id="15" name="Text Box 33"/>
          <p:cNvSpPr txBox="1">
            <a:spLocks noChangeArrowheads="1"/>
          </p:cNvSpPr>
          <p:nvPr/>
        </p:nvSpPr>
        <p:spPr bwMode="auto">
          <a:xfrm>
            <a:off x="152400" y="681038"/>
            <a:ext cx="6411913" cy="206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Constructing </a:t>
            </a:r>
            <a:r>
              <a:rPr lang="en-US" altLang="en-US" i="1">
                <a:solidFill>
                  <a:schemeClr val="accent1"/>
                </a:solidFill>
              </a:rPr>
              <a:t>optS</a:t>
            </a:r>
            <a:r>
              <a:rPr lang="en-US" altLang="en-US" i="1" baseline="-25000">
                <a:solidFill>
                  <a:schemeClr val="accent1"/>
                </a:solidFill>
              </a:rPr>
              <a:t>&lt;I,k&gt; </a:t>
            </a:r>
            <a:r>
              <a:rPr lang="en-US" altLang="en-US"/>
              <a:t>: </a:t>
            </a:r>
          </a:p>
          <a:p>
            <a:pPr eaLnBrk="1" hangingPunct="1"/>
            <a:r>
              <a:rPr lang="en-US" altLang="en-US"/>
              <a:t>  the optimum solution</a:t>
            </a:r>
          </a:p>
          <a:p>
            <a:pPr eaLnBrk="1" hangingPunct="1"/>
            <a:r>
              <a:rPr lang="en-US" altLang="en-US"/>
              <a:t>  for instance 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</a:p>
          <a:p>
            <a:pPr eaLnBrk="1" hangingPunct="1"/>
            <a:r>
              <a:rPr lang="en-US" altLang="en-US"/>
              <a:t>  consistent with the </a:t>
            </a:r>
            <a:r>
              <a:rPr lang="en-US" altLang="en-US" i="1">
                <a:solidFill>
                  <a:schemeClr val="accent1"/>
                </a:solidFill>
              </a:rPr>
              <a:t>k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bird' s answer.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6451600" y="3276600"/>
            <a:ext cx="1168400" cy="838200"/>
            <a:chOff x="6451600" y="3276508"/>
            <a:chExt cx="1168400" cy="838292"/>
          </a:xfrm>
        </p:grpSpPr>
        <p:pic>
          <p:nvPicPr>
            <p:cNvPr id="72741" name="Picture 50" descr="an02380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276508"/>
              <a:ext cx="635000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42" name="Line 20"/>
            <p:cNvSpPr>
              <a:spLocks noChangeShapeType="1"/>
            </p:cNvSpPr>
            <p:nvPr/>
          </p:nvSpPr>
          <p:spPr bwMode="auto">
            <a:xfrm flipH="1">
              <a:off x="6553200" y="3505200"/>
              <a:ext cx="1066800" cy="60960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6019800" y="4191000"/>
            <a:ext cx="1447800" cy="2362200"/>
            <a:chOff x="6019800" y="4191000"/>
            <a:chExt cx="1447800" cy="2362200"/>
          </a:xfrm>
        </p:grpSpPr>
        <p:grpSp>
          <p:nvGrpSpPr>
            <p:cNvPr id="72724" name="Group 4"/>
            <p:cNvGrpSpPr>
              <a:grpSpLocks/>
            </p:cNvGrpSpPr>
            <p:nvPr/>
          </p:nvGrpSpPr>
          <p:grpSpPr bwMode="auto">
            <a:xfrm>
              <a:off x="6019800" y="4576374"/>
              <a:ext cx="430315" cy="986226"/>
              <a:chOff x="3309" y="2976"/>
              <a:chExt cx="484" cy="1010"/>
            </a:xfrm>
          </p:grpSpPr>
          <p:sp>
            <p:nvSpPr>
              <p:cNvPr id="72726" name="Freeform 5"/>
              <p:cNvSpPr>
                <a:spLocks/>
              </p:cNvSpPr>
              <p:nvPr/>
            </p:nvSpPr>
            <p:spPr bwMode="auto">
              <a:xfrm rot="2540866">
                <a:off x="3655" y="2976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727" name="Group 6"/>
              <p:cNvGrpSpPr>
                <a:grpSpLocks/>
              </p:cNvGrpSpPr>
              <p:nvPr/>
            </p:nvGrpSpPr>
            <p:grpSpPr bwMode="auto">
              <a:xfrm>
                <a:off x="3309" y="2976"/>
                <a:ext cx="339" cy="1010"/>
                <a:chOff x="240" y="2880"/>
                <a:chExt cx="339" cy="1010"/>
              </a:xfrm>
            </p:grpSpPr>
            <p:sp>
              <p:nvSpPr>
                <p:cNvPr id="72728" name="Freeform 7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9" name="Freeform 8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0" name="Freeform 9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1" name="Freeform 10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2" name="Freeform 11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3" name="Freeform 12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4" name="Freeform 13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5" name="Oval 14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736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737" name="Oval 1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738" name="Oval 1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739" name="Oval 18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endParaRPr lang="en-US" altLang="en-US" sz="2400"/>
                </a:p>
              </p:txBody>
            </p:sp>
            <p:sp>
              <p:nvSpPr>
                <p:cNvPr id="72740" name="Oval 19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sp>
          <p:nvSpPr>
            <p:cNvPr id="72725" name="Freeform 28"/>
            <p:cNvSpPr>
              <a:spLocks/>
            </p:cNvSpPr>
            <p:nvPr/>
          </p:nvSpPr>
          <p:spPr bwMode="auto">
            <a:xfrm>
              <a:off x="6553200" y="4191000"/>
              <a:ext cx="914400" cy="2362200"/>
            </a:xfrm>
            <a:custGeom>
              <a:avLst/>
              <a:gdLst>
                <a:gd name="T0" fmla="*/ 2147483647 w 576"/>
                <a:gd name="T1" fmla="*/ 0 h 1488"/>
                <a:gd name="T2" fmla="*/ 0 w 576"/>
                <a:gd name="T3" fmla="*/ 2147483647 h 1488"/>
                <a:gd name="T4" fmla="*/ 2147483647 w 576"/>
                <a:gd name="T5" fmla="*/ 2147483647 h 1488"/>
                <a:gd name="T6" fmla="*/ 0 60000 65536"/>
                <a:gd name="T7" fmla="*/ 0 60000 65536"/>
                <a:gd name="T8" fmla="*/ 0 60000 65536"/>
                <a:gd name="T9" fmla="*/ 0 w 576"/>
                <a:gd name="T10" fmla="*/ 0 h 1488"/>
                <a:gd name="T11" fmla="*/ 576 w 576"/>
                <a:gd name="T12" fmla="*/ 1488 h 14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488">
                  <a:moveTo>
                    <a:pt x="48" y="0"/>
                  </a:moveTo>
                  <a:lnTo>
                    <a:pt x="0" y="960"/>
                  </a:lnTo>
                  <a:lnTo>
                    <a:pt x="576" y="1488"/>
                  </a:ln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304800" y="3048000"/>
            <a:ext cx="4162425" cy="762000"/>
            <a:chOff x="304800" y="3048000"/>
            <a:chExt cx="4161699" cy="762000"/>
          </a:xfrm>
        </p:grpSpPr>
        <p:grpSp>
          <p:nvGrpSpPr>
            <p:cNvPr id="72716" name="Group 190"/>
            <p:cNvGrpSpPr>
              <a:grpSpLocks/>
            </p:cNvGrpSpPr>
            <p:nvPr/>
          </p:nvGrpSpPr>
          <p:grpSpPr bwMode="auto">
            <a:xfrm>
              <a:off x="304800" y="3048000"/>
              <a:ext cx="457200" cy="762000"/>
              <a:chOff x="2432" y="1328"/>
              <a:chExt cx="906" cy="2075"/>
            </a:xfrm>
          </p:grpSpPr>
          <p:sp>
            <p:nvSpPr>
              <p:cNvPr id="72718" name="Freeform 191"/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566 w 410"/>
                  <a:gd name="T1" fmla="*/ 195 h 406"/>
                  <a:gd name="T2" fmla="*/ 457 w 410"/>
                  <a:gd name="T3" fmla="*/ 69 h 406"/>
                  <a:gd name="T4" fmla="*/ 350 w 410"/>
                  <a:gd name="T5" fmla="*/ 0 h 406"/>
                  <a:gd name="T6" fmla="*/ 222 w 410"/>
                  <a:gd name="T7" fmla="*/ 0 h 406"/>
                  <a:gd name="T8" fmla="*/ 85 w 410"/>
                  <a:gd name="T9" fmla="*/ 44 h 406"/>
                  <a:gd name="T10" fmla="*/ 20 w 410"/>
                  <a:gd name="T11" fmla="*/ 119 h 406"/>
                  <a:gd name="T12" fmla="*/ 0 w 410"/>
                  <a:gd name="T13" fmla="*/ 221 h 406"/>
                  <a:gd name="T14" fmla="*/ 20 w 410"/>
                  <a:gd name="T15" fmla="*/ 355 h 406"/>
                  <a:gd name="T16" fmla="*/ 104 w 410"/>
                  <a:gd name="T17" fmla="*/ 510 h 406"/>
                  <a:gd name="T18" fmla="*/ 256 w 410"/>
                  <a:gd name="T19" fmla="*/ 610 h 406"/>
                  <a:gd name="T20" fmla="*/ 371 w 410"/>
                  <a:gd name="T21" fmla="*/ 661 h 406"/>
                  <a:gd name="T22" fmla="*/ 490 w 410"/>
                  <a:gd name="T23" fmla="*/ 680 h 406"/>
                  <a:gd name="T24" fmla="*/ 585 w 410"/>
                  <a:gd name="T25" fmla="*/ 655 h 406"/>
                  <a:gd name="T26" fmla="*/ 639 w 410"/>
                  <a:gd name="T27" fmla="*/ 610 h 406"/>
                  <a:gd name="T28" fmla="*/ 670 w 410"/>
                  <a:gd name="T29" fmla="*/ 510 h 406"/>
                  <a:gd name="T30" fmla="*/ 664 w 410"/>
                  <a:gd name="T31" fmla="*/ 389 h 406"/>
                  <a:gd name="T32" fmla="*/ 627 w 410"/>
                  <a:gd name="T33" fmla="*/ 290 h 406"/>
                  <a:gd name="T34" fmla="*/ 842 w 410"/>
                  <a:gd name="T35" fmla="*/ 195 h 406"/>
                  <a:gd name="T36" fmla="*/ 864 w 410"/>
                  <a:gd name="T37" fmla="*/ 154 h 406"/>
                  <a:gd name="T38" fmla="*/ 842 w 410"/>
                  <a:gd name="T39" fmla="*/ 135 h 406"/>
                  <a:gd name="T40" fmla="*/ 607 w 410"/>
                  <a:gd name="T41" fmla="*/ 246 h 406"/>
                  <a:gd name="T42" fmla="*/ 566 w 410"/>
                  <a:gd name="T43" fmla="*/ 195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9" name="Freeform 192"/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705 w 329"/>
                  <a:gd name="T1" fmla="*/ 23 h 546"/>
                  <a:gd name="T2" fmla="*/ 628 w 329"/>
                  <a:gd name="T3" fmla="*/ 0 h 546"/>
                  <a:gd name="T4" fmla="*/ 467 w 329"/>
                  <a:gd name="T5" fmla="*/ 5 h 546"/>
                  <a:gd name="T6" fmla="*/ 323 w 329"/>
                  <a:gd name="T7" fmla="*/ 93 h 546"/>
                  <a:gd name="T8" fmla="*/ 119 w 329"/>
                  <a:gd name="T9" fmla="*/ 271 h 546"/>
                  <a:gd name="T10" fmla="*/ 13 w 329"/>
                  <a:gd name="T11" fmla="*/ 413 h 546"/>
                  <a:gd name="T12" fmla="*/ 0 w 329"/>
                  <a:gd name="T13" fmla="*/ 464 h 546"/>
                  <a:gd name="T14" fmla="*/ 55 w 329"/>
                  <a:gd name="T15" fmla="*/ 555 h 546"/>
                  <a:gd name="T16" fmla="*/ 173 w 329"/>
                  <a:gd name="T17" fmla="*/ 600 h 546"/>
                  <a:gd name="T18" fmla="*/ 323 w 329"/>
                  <a:gd name="T19" fmla="*/ 648 h 546"/>
                  <a:gd name="T20" fmla="*/ 446 w 329"/>
                  <a:gd name="T21" fmla="*/ 673 h 546"/>
                  <a:gd name="T22" fmla="*/ 498 w 329"/>
                  <a:gd name="T23" fmla="*/ 716 h 546"/>
                  <a:gd name="T24" fmla="*/ 467 w 329"/>
                  <a:gd name="T25" fmla="*/ 776 h 546"/>
                  <a:gd name="T26" fmla="*/ 383 w 329"/>
                  <a:gd name="T27" fmla="*/ 843 h 546"/>
                  <a:gd name="T28" fmla="*/ 271 w 329"/>
                  <a:gd name="T29" fmla="*/ 852 h 546"/>
                  <a:gd name="T30" fmla="*/ 195 w 329"/>
                  <a:gd name="T31" fmla="*/ 826 h 546"/>
                  <a:gd name="T32" fmla="*/ 150 w 329"/>
                  <a:gd name="T33" fmla="*/ 852 h 546"/>
                  <a:gd name="T34" fmla="*/ 161 w 329"/>
                  <a:gd name="T35" fmla="*/ 884 h 546"/>
                  <a:gd name="T36" fmla="*/ 251 w 329"/>
                  <a:gd name="T37" fmla="*/ 910 h 546"/>
                  <a:gd name="T38" fmla="*/ 383 w 329"/>
                  <a:gd name="T39" fmla="*/ 910 h 546"/>
                  <a:gd name="T40" fmla="*/ 498 w 329"/>
                  <a:gd name="T41" fmla="*/ 884 h 546"/>
                  <a:gd name="T42" fmla="*/ 566 w 329"/>
                  <a:gd name="T43" fmla="*/ 852 h 546"/>
                  <a:gd name="T44" fmla="*/ 607 w 329"/>
                  <a:gd name="T45" fmla="*/ 791 h 546"/>
                  <a:gd name="T46" fmla="*/ 628 w 329"/>
                  <a:gd name="T47" fmla="*/ 727 h 546"/>
                  <a:gd name="T48" fmla="*/ 579 w 329"/>
                  <a:gd name="T49" fmla="*/ 665 h 546"/>
                  <a:gd name="T50" fmla="*/ 446 w 329"/>
                  <a:gd name="T51" fmla="*/ 624 h 546"/>
                  <a:gd name="T52" fmla="*/ 293 w 329"/>
                  <a:gd name="T53" fmla="*/ 589 h 546"/>
                  <a:gd name="T54" fmla="*/ 161 w 329"/>
                  <a:gd name="T55" fmla="*/ 531 h 546"/>
                  <a:gd name="T56" fmla="*/ 130 w 329"/>
                  <a:gd name="T57" fmla="*/ 481 h 546"/>
                  <a:gd name="T58" fmla="*/ 150 w 329"/>
                  <a:gd name="T59" fmla="*/ 387 h 546"/>
                  <a:gd name="T60" fmla="*/ 251 w 329"/>
                  <a:gd name="T61" fmla="*/ 271 h 546"/>
                  <a:gd name="T62" fmla="*/ 370 w 329"/>
                  <a:gd name="T63" fmla="*/ 203 h 546"/>
                  <a:gd name="T64" fmla="*/ 553 w 329"/>
                  <a:gd name="T65" fmla="*/ 151 h 546"/>
                  <a:gd name="T66" fmla="*/ 705 w 329"/>
                  <a:gd name="T67" fmla="*/ 126 h 546"/>
                  <a:gd name="T68" fmla="*/ 705 w 329"/>
                  <a:gd name="T69" fmla="*/ 58 h 546"/>
                  <a:gd name="T70" fmla="*/ 705 w 329"/>
                  <a:gd name="T71" fmla="*/ 23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0" name="Freeform 193"/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563 w 309"/>
                  <a:gd name="T1" fmla="*/ 353 h 673"/>
                  <a:gd name="T2" fmla="*/ 498 w 309"/>
                  <a:gd name="T3" fmla="*/ 143 h 673"/>
                  <a:gd name="T4" fmla="*/ 427 w 309"/>
                  <a:gd name="T5" fmla="*/ 42 h 673"/>
                  <a:gd name="T6" fmla="*/ 263 w 309"/>
                  <a:gd name="T7" fmla="*/ 0 h 673"/>
                  <a:gd name="T8" fmla="*/ 104 w 309"/>
                  <a:gd name="T9" fmla="*/ 18 h 673"/>
                  <a:gd name="T10" fmla="*/ 32 w 309"/>
                  <a:gd name="T11" fmla="*/ 126 h 673"/>
                  <a:gd name="T12" fmla="*/ 42 w 309"/>
                  <a:gd name="T13" fmla="*/ 260 h 673"/>
                  <a:gd name="T14" fmla="*/ 84 w 309"/>
                  <a:gd name="T15" fmla="*/ 478 h 673"/>
                  <a:gd name="T16" fmla="*/ 84 w 309"/>
                  <a:gd name="T17" fmla="*/ 670 h 673"/>
                  <a:gd name="T18" fmla="*/ 32 w 309"/>
                  <a:gd name="T19" fmla="*/ 836 h 673"/>
                  <a:gd name="T20" fmla="*/ 0 w 309"/>
                  <a:gd name="T21" fmla="*/ 931 h 673"/>
                  <a:gd name="T22" fmla="*/ 20 w 309"/>
                  <a:gd name="T23" fmla="*/ 1016 h 673"/>
                  <a:gd name="T24" fmla="*/ 94 w 309"/>
                  <a:gd name="T25" fmla="*/ 1058 h 673"/>
                  <a:gd name="T26" fmla="*/ 193 w 309"/>
                  <a:gd name="T27" fmla="*/ 1098 h 673"/>
                  <a:gd name="T28" fmla="*/ 284 w 309"/>
                  <a:gd name="T29" fmla="*/ 1117 h 673"/>
                  <a:gd name="T30" fmla="*/ 407 w 309"/>
                  <a:gd name="T31" fmla="*/ 1117 h 673"/>
                  <a:gd name="T32" fmla="*/ 543 w 309"/>
                  <a:gd name="T33" fmla="*/ 1031 h 673"/>
                  <a:gd name="T34" fmla="*/ 648 w 309"/>
                  <a:gd name="T35" fmla="*/ 854 h 673"/>
                  <a:gd name="T36" fmla="*/ 640 w 309"/>
                  <a:gd name="T37" fmla="*/ 695 h 673"/>
                  <a:gd name="T38" fmla="*/ 575 w 309"/>
                  <a:gd name="T39" fmla="*/ 510 h 673"/>
                  <a:gd name="T40" fmla="*/ 563 w 309"/>
                  <a:gd name="T41" fmla="*/ 353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" name="Freeform 194"/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487 w 235"/>
                  <a:gd name="T1" fmla="*/ 23 h 973"/>
                  <a:gd name="T2" fmla="*/ 355 w 235"/>
                  <a:gd name="T3" fmla="*/ 0 h 973"/>
                  <a:gd name="T4" fmla="*/ 276 w 235"/>
                  <a:gd name="T5" fmla="*/ 23 h 973"/>
                  <a:gd name="T6" fmla="*/ 245 w 235"/>
                  <a:gd name="T7" fmla="*/ 110 h 973"/>
                  <a:gd name="T8" fmla="*/ 276 w 235"/>
                  <a:gd name="T9" fmla="*/ 578 h 973"/>
                  <a:gd name="T10" fmla="*/ 276 w 235"/>
                  <a:gd name="T11" fmla="*/ 686 h 973"/>
                  <a:gd name="T12" fmla="*/ 234 w 235"/>
                  <a:gd name="T13" fmla="*/ 892 h 973"/>
                  <a:gd name="T14" fmla="*/ 222 w 235"/>
                  <a:gd name="T15" fmla="*/ 1130 h 973"/>
                  <a:gd name="T16" fmla="*/ 245 w 235"/>
                  <a:gd name="T17" fmla="*/ 1249 h 973"/>
                  <a:gd name="T18" fmla="*/ 222 w 235"/>
                  <a:gd name="T19" fmla="*/ 1316 h 973"/>
                  <a:gd name="T20" fmla="*/ 67 w 235"/>
                  <a:gd name="T21" fmla="*/ 1419 h 973"/>
                  <a:gd name="T22" fmla="*/ 0 w 235"/>
                  <a:gd name="T23" fmla="*/ 1548 h 973"/>
                  <a:gd name="T24" fmla="*/ 14 w 235"/>
                  <a:gd name="T25" fmla="*/ 1587 h 973"/>
                  <a:gd name="T26" fmla="*/ 132 w 235"/>
                  <a:gd name="T27" fmla="*/ 1632 h 973"/>
                  <a:gd name="T28" fmla="*/ 165 w 235"/>
                  <a:gd name="T29" fmla="*/ 1614 h 973"/>
                  <a:gd name="T30" fmla="*/ 176 w 235"/>
                  <a:gd name="T31" fmla="*/ 1537 h 973"/>
                  <a:gd name="T32" fmla="*/ 212 w 235"/>
                  <a:gd name="T33" fmla="*/ 1430 h 973"/>
                  <a:gd name="T34" fmla="*/ 265 w 235"/>
                  <a:gd name="T35" fmla="*/ 1378 h 973"/>
                  <a:gd name="T36" fmla="*/ 332 w 235"/>
                  <a:gd name="T37" fmla="*/ 1344 h 973"/>
                  <a:gd name="T38" fmla="*/ 388 w 235"/>
                  <a:gd name="T39" fmla="*/ 1300 h 973"/>
                  <a:gd name="T40" fmla="*/ 401 w 235"/>
                  <a:gd name="T41" fmla="*/ 1265 h 973"/>
                  <a:gd name="T42" fmla="*/ 366 w 235"/>
                  <a:gd name="T43" fmla="*/ 1225 h 973"/>
                  <a:gd name="T44" fmla="*/ 332 w 235"/>
                  <a:gd name="T45" fmla="*/ 1199 h 973"/>
                  <a:gd name="T46" fmla="*/ 312 w 235"/>
                  <a:gd name="T47" fmla="*/ 1097 h 973"/>
                  <a:gd name="T48" fmla="*/ 332 w 235"/>
                  <a:gd name="T49" fmla="*/ 881 h 973"/>
                  <a:gd name="T50" fmla="*/ 408 w 235"/>
                  <a:gd name="T51" fmla="*/ 637 h 973"/>
                  <a:gd name="T52" fmla="*/ 487 w 235"/>
                  <a:gd name="T53" fmla="*/ 442 h 973"/>
                  <a:gd name="T54" fmla="*/ 510 w 235"/>
                  <a:gd name="T55" fmla="*/ 205 h 973"/>
                  <a:gd name="T56" fmla="*/ 487 w 235"/>
                  <a:gd name="T57" fmla="*/ 23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" name="Freeform 195"/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268 w 384"/>
                  <a:gd name="T1" fmla="*/ 205 h 821"/>
                  <a:gd name="T2" fmla="*/ 246 w 384"/>
                  <a:gd name="T3" fmla="*/ 67 h 821"/>
                  <a:gd name="T4" fmla="*/ 151 w 384"/>
                  <a:gd name="T5" fmla="*/ 0 h 821"/>
                  <a:gd name="T6" fmla="*/ 5 w 384"/>
                  <a:gd name="T7" fmla="*/ 5 h 821"/>
                  <a:gd name="T8" fmla="*/ 0 w 384"/>
                  <a:gd name="T9" fmla="*/ 67 h 821"/>
                  <a:gd name="T10" fmla="*/ 5 w 384"/>
                  <a:gd name="T11" fmla="*/ 197 h 821"/>
                  <a:gd name="T12" fmla="*/ 85 w 384"/>
                  <a:gd name="T13" fmla="*/ 393 h 821"/>
                  <a:gd name="T14" fmla="*/ 143 w 384"/>
                  <a:gd name="T15" fmla="*/ 537 h 821"/>
                  <a:gd name="T16" fmla="*/ 202 w 384"/>
                  <a:gd name="T17" fmla="*/ 730 h 821"/>
                  <a:gd name="T18" fmla="*/ 224 w 384"/>
                  <a:gd name="T19" fmla="*/ 902 h 821"/>
                  <a:gd name="T20" fmla="*/ 224 w 384"/>
                  <a:gd name="T21" fmla="*/ 1036 h 821"/>
                  <a:gd name="T22" fmla="*/ 193 w 384"/>
                  <a:gd name="T23" fmla="*/ 1141 h 821"/>
                  <a:gd name="T24" fmla="*/ 162 w 384"/>
                  <a:gd name="T25" fmla="*/ 1175 h 821"/>
                  <a:gd name="T26" fmla="*/ 162 w 384"/>
                  <a:gd name="T27" fmla="*/ 1207 h 821"/>
                  <a:gd name="T28" fmla="*/ 202 w 384"/>
                  <a:gd name="T29" fmla="*/ 1259 h 821"/>
                  <a:gd name="T30" fmla="*/ 279 w 384"/>
                  <a:gd name="T31" fmla="*/ 1276 h 821"/>
                  <a:gd name="T32" fmla="*/ 399 w 384"/>
                  <a:gd name="T33" fmla="*/ 1276 h 821"/>
                  <a:gd name="T34" fmla="*/ 613 w 384"/>
                  <a:gd name="T35" fmla="*/ 1320 h 821"/>
                  <a:gd name="T36" fmla="*/ 676 w 384"/>
                  <a:gd name="T37" fmla="*/ 1380 h 821"/>
                  <a:gd name="T38" fmla="*/ 777 w 384"/>
                  <a:gd name="T39" fmla="*/ 1343 h 821"/>
                  <a:gd name="T40" fmla="*/ 817 w 384"/>
                  <a:gd name="T41" fmla="*/ 1259 h 821"/>
                  <a:gd name="T42" fmla="*/ 777 w 384"/>
                  <a:gd name="T43" fmla="*/ 1226 h 821"/>
                  <a:gd name="T44" fmla="*/ 591 w 384"/>
                  <a:gd name="T45" fmla="*/ 1207 h 821"/>
                  <a:gd name="T46" fmla="*/ 388 w 384"/>
                  <a:gd name="T47" fmla="*/ 1207 h 821"/>
                  <a:gd name="T48" fmla="*/ 300 w 384"/>
                  <a:gd name="T49" fmla="*/ 1199 h 821"/>
                  <a:gd name="T50" fmla="*/ 279 w 384"/>
                  <a:gd name="T51" fmla="*/ 1149 h 821"/>
                  <a:gd name="T52" fmla="*/ 300 w 384"/>
                  <a:gd name="T53" fmla="*/ 1053 h 821"/>
                  <a:gd name="T54" fmla="*/ 313 w 384"/>
                  <a:gd name="T55" fmla="*/ 893 h 821"/>
                  <a:gd name="T56" fmla="*/ 290 w 384"/>
                  <a:gd name="T57" fmla="*/ 713 h 821"/>
                  <a:gd name="T58" fmla="*/ 256 w 384"/>
                  <a:gd name="T59" fmla="*/ 477 h 821"/>
                  <a:gd name="T60" fmla="*/ 268 w 384"/>
                  <a:gd name="T61" fmla="*/ 272 h 821"/>
                  <a:gd name="T62" fmla="*/ 268 w 384"/>
                  <a:gd name="T63" fmla="*/ 205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" name="Freeform 196"/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705 w 329"/>
                  <a:gd name="T1" fmla="*/ 23 h 546"/>
                  <a:gd name="T2" fmla="*/ 628 w 329"/>
                  <a:gd name="T3" fmla="*/ 0 h 546"/>
                  <a:gd name="T4" fmla="*/ 467 w 329"/>
                  <a:gd name="T5" fmla="*/ 5 h 546"/>
                  <a:gd name="T6" fmla="*/ 323 w 329"/>
                  <a:gd name="T7" fmla="*/ 93 h 546"/>
                  <a:gd name="T8" fmla="*/ 119 w 329"/>
                  <a:gd name="T9" fmla="*/ 271 h 546"/>
                  <a:gd name="T10" fmla="*/ 13 w 329"/>
                  <a:gd name="T11" fmla="*/ 413 h 546"/>
                  <a:gd name="T12" fmla="*/ 0 w 329"/>
                  <a:gd name="T13" fmla="*/ 464 h 546"/>
                  <a:gd name="T14" fmla="*/ 55 w 329"/>
                  <a:gd name="T15" fmla="*/ 555 h 546"/>
                  <a:gd name="T16" fmla="*/ 173 w 329"/>
                  <a:gd name="T17" fmla="*/ 600 h 546"/>
                  <a:gd name="T18" fmla="*/ 323 w 329"/>
                  <a:gd name="T19" fmla="*/ 648 h 546"/>
                  <a:gd name="T20" fmla="*/ 446 w 329"/>
                  <a:gd name="T21" fmla="*/ 673 h 546"/>
                  <a:gd name="T22" fmla="*/ 498 w 329"/>
                  <a:gd name="T23" fmla="*/ 716 h 546"/>
                  <a:gd name="T24" fmla="*/ 467 w 329"/>
                  <a:gd name="T25" fmla="*/ 776 h 546"/>
                  <a:gd name="T26" fmla="*/ 383 w 329"/>
                  <a:gd name="T27" fmla="*/ 843 h 546"/>
                  <a:gd name="T28" fmla="*/ 271 w 329"/>
                  <a:gd name="T29" fmla="*/ 852 h 546"/>
                  <a:gd name="T30" fmla="*/ 195 w 329"/>
                  <a:gd name="T31" fmla="*/ 826 h 546"/>
                  <a:gd name="T32" fmla="*/ 150 w 329"/>
                  <a:gd name="T33" fmla="*/ 852 h 546"/>
                  <a:gd name="T34" fmla="*/ 161 w 329"/>
                  <a:gd name="T35" fmla="*/ 884 h 546"/>
                  <a:gd name="T36" fmla="*/ 251 w 329"/>
                  <a:gd name="T37" fmla="*/ 910 h 546"/>
                  <a:gd name="T38" fmla="*/ 383 w 329"/>
                  <a:gd name="T39" fmla="*/ 910 h 546"/>
                  <a:gd name="T40" fmla="*/ 498 w 329"/>
                  <a:gd name="T41" fmla="*/ 884 h 546"/>
                  <a:gd name="T42" fmla="*/ 566 w 329"/>
                  <a:gd name="T43" fmla="*/ 852 h 546"/>
                  <a:gd name="T44" fmla="*/ 607 w 329"/>
                  <a:gd name="T45" fmla="*/ 791 h 546"/>
                  <a:gd name="T46" fmla="*/ 628 w 329"/>
                  <a:gd name="T47" fmla="*/ 727 h 546"/>
                  <a:gd name="T48" fmla="*/ 579 w 329"/>
                  <a:gd name="T49" fmla="*/ 665 h 546"/>
                  <a:gd name="T50" fmla="*/ 446 w 329"/>
                  <a:gd name="T51" fmla="*/ 624 h 546"/>
                  <a:gd name="T52" fmla="*/ 293 w 329"/>
                  <a:gd name="T53" fmla="*/ 589 h 546"/>
                  <a:gd name="T54" fmla="*/ 161 w 329"/>
                  <a:gd name="T55" fmla="*/ 531 h 546"/>
                  <a:gd name="T56" fmla="*/ 130 w 329"/>
                  <a:gd name="T57" fmla="*/ 481 h 546"/>
                  <a:gd name="T58" fmla="*/ 150 w 329"/>
                  <a:gd name="T59" fmla="*/ 387 h 546"/>
                  <a:gd name="T60" fmla="*/ 251 w 329"/>
                  <a:gd name="T61" fmla="*/ 271 h 546"/>
                  <a:gd name="T62" fmla="*/ 370 w 329"/>
                  <a:gd name="T63" fmla="*/ 203 h 546"/>
                  <a:gd name="T64" fmla="*/ 553 w 329"/>
                  <a:gd name="T65" fmla="*/ 151 h 546"/>
                  <a:gd name="T66" fmla="*/ 705 w 329"/>
                  <a:gd name="T67" fmla="*/ 126 h 546"/>
                  <a:gd name="T68" fmla="*/ 705 w 329"/>
                  <a:gd name="T69" fmla="*/ 58 h 546"/>
                  <a:gd name="T70" fmla="*/ 705 w 329"/>
                  <a:gd name="T71" fmla="*/ 23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717" name="Text Box 33"/>
            <p:cNvSpPr txBox="1">
              <a:spLocks noChangeArrowheads="1"/>
            </p:cNvSpPr>
            <p:nvPr/>
          </p:nvSpPr>
          <p:spPr bwMode="auto">
            <a:xfrm>
              <a:off x="861025" y="3057585"/>
              <a:ext cx="360547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Given my instance </a:t>
              </a:r>
              <a:r>
                <a:rPr lang="en-US" altLang="en-US" i="1">
                  <a:solidFill>
                    <a:schemeClr val="accent1"/>
                  </a:solidFill>
                </a:rPr>
                <a:t>I</a:t>
              </a:r>
              <a:r>
                <a:rPr lang="en-US" altLang="en-US"/>
                <a:t>.</a:t>
              </a:r>
            </a:p>
          </p:txBody>
        </p:sp>
      </p:grpSp>
      <p:sp>
        <p:nvSpPr>
          <p:cNvPr id="81" name="Freeform 35"/>
          <p:cNvSpPr>
            <a:spLocks/>
          </p:cNvSpPr>
          <p:nvPr/>
        </p:nvSpPr>
        <p:spPr bwMode="auto">
          <a:xfrm>
            <a:off x="7162800" y="3419475"/>
            <a:ext cx="715963" cy="3209925"/>
          </a:xfrm>
          <a:custGeom>
            <a:avLst/>
            <a:gdLst>
              <a:gd name="T0" fmla="*/ 1319770635 w 12274"/>
              <a:gd name="T1" fmla="*/ 0 h 10000"/>
              <a:gd name="T2" fmla="*/ 15260617 w 12274"/>
              <a:gd name="T3" fmla="*/ 2147483647 h 10000"/>
              <a:gd name="T4" fmla="*/ 2147483647 w 12274"/>
              <a:gd name="T5" fmla="*/ 2147483647 h 10000"/>
              <a:gd name="T6" fmla="*/ 1081542084 w 12274"/>
              <a:gd name="T7" fmla="*/ 2147483647 h 100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74" h="10000">
                <a:moveTo>
                  <a:pt x="6659" y="0"/>
                </a:moveTo>
                <a:cubicBezTo>
                  <a:pt x="6473" y="718"/>
                  <a:pt x="-825" y="2463"/>
                  <a:pt x="77" y="3524"/>
                </a:cubicBezTo>
                <a:cubicBezTo>
                  <a:pt x="979" y="4585"/>
                  <a:pt x="10576" y="5462"/>
                  <a:pt x="12071" y="6366"/>
                </a:cubicBezTo>
                <a:cubicBezTo>
                  <a:pt x="13565" y="7270"/>
                  <a:pt x="6353" y="9276"/>
                  <a:pt x="5457" y="1000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" name="Text Box 33"/>
          <p:cNvSpPr txBox="1">
            <a:spLocks noChangeArrowheads="1"/>
          </p:cNvSpPr>
          <p:nvPr/>
        </p:nvSpPr>
        <p:spPr bwMode="auto">
          <a:xfrm>
            <a:off x="887413" y="3746500"/>
            <a:ext cx="3795712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I ask my little bird for</a:t>
            </a:r>
            <a:br>
              <a:rPr lang="en-US" altLang="en-US"/>
            </a:br>
            <a:r>
              <a:rPr lang="en-US" altLang="en-US"/>
              <a:t>an answer </a:t>
            </a:r>
            <a:r>
              <a:rPr lang="en-US" altLang="en-US" i="1">
                <a:solidFill>
                  <a:schemeClr val="accent1"/>
                </a:solidFill>
              </a:rPr>
              <a:t>k</a:t>
            </a:r>
            <a:r>
              <a:rPr lang="en-US" altLang="en-US"/>
              <a:t>. </a:t>
            </a:r>
          </a:p>
        </p:txBody>
      </p:sp>
      <p:sp>
        <p:nvSpPr>
          <p:cNvPr id="85" name="Text Box 33"/>
          <p:cNvSpPr txBox="1">
            <a:spLocks noChangeArrowheads="1"/>
          </p:cNvSpPr>
          <p:nvPr/>
        </p:nvSpPr>
        <p:spPr bwMode="auto">
          <a:xfrm>
            <a:off x="862013" y="4789488"/>
            <a:ext cx="5370512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I ask my friend for his solution.</a:t>
            </a:r>
          </a:p>
        </p:txBody>
      </p:sp>
      <p:sp>
        <p:nvSpPr>
          <p:cNvPr id="86" name="Text Box 33"/>
          <p:cNvSpPr txBox="1">
            <a:spLocks noChangeArrowheads="1"/>
          </p:cNvSpPr>
          <p:nvPr/>
        </p:nvSpPr>
        <p:spPr bwMode="auto">
          <a:xfrm>
            <a:off x="838200" y="5446713"/>
            <a:ext cx="2863850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I combine them.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1" grpId="0" animBg="1"/>
      <p:bldP spid="81" grpId="1" animBg="1"/>
      <p:bldP spid="84" grpId="0"/>
      <p:bldP spid="85" grpId="0"/>
      <p:bldP spid="86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ChangeArrowheads="1"/>
          </p:cNvSpPr>
          <p:nvPr/>
        </p:nvSpPr>
        <p:spPr bwMode="auto">
          <a:xfrm>
            <a:off x="1743075" y="76200"/>
            <a:ext cx="61118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Recursive Back Tracking Algorithm</a:t>
            </a:r>
          </a:p>
        </p:txBody>
      </p:sp>
      <p:sp>
        <p:nvSpPr>
          <p:cNvPr id="73731" name="AutoShape 3"/>
          <p:cNvSpPr>
            <a:spLocks noChangeArrowheads="1"/>
          </p:cNvSpPr>
          <p:nvPr/>
        </p:nvSpPr>
        <p:spPr bwMode="auto">
          <a:xfrm>
            <a:off x="3810000" y="620713"/>
            <a:ext cx="381000" cy="457200"/>
          </a:xfrm>
          <a:prstGeom prst="downArrow">
            <a:avLst>
              <a:gd name="adj1" fmla="val 50000"/>
              <a:gd name="adj2" fmla="val 30000"/>
            </a:avLst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CA" altLang="en-US"/>
          </a:p>
        </p:txBody>
      </p:sp>
      <p:sp>
        <p:nvSpPr>
          <p:cNvPr id="73732" name="Text Box 4"/>
          <p:cNvSpPr txBox="1">
            <a:spLocks noChangeArrowheads="1"/>
          </p:cNvSpPr>
          <p:nvPr/>
        </p:nvSpPr>
        <p:spPr bwMode="auto">
          <a:xfrm>
            <a:off x="1752600" y="914400"/>
            <a:ext cx="5803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Dynamic Programming Algorithm</a:t>
            </a:r>
          </a:p>
        </p:txBody>
      </p:sp>
      <p:sp>
        <p:nvSpPr>
          <p:cNvPr id="508933" name="Text Box 5"/>
          <p:cNvSpPr txBox="1">
            <a:spLocks noChangeArrowheads="1"/>
          </p:cNvSpPr>
          <p:nvPr/>
        </p:nvSpPr>
        <p:spPr bwMode="auto">
          <a:xfrm>
            <a:off x="423863" y="1447800"/>
            <a:ext cx="8562975" cy="4965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/>
              <a:t>Given an instance </a:t>
            </a:r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/>
              <a:t>,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Imagine running the recursive alg on it.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 Determine the complete set of </a:t>
            </a:r>
            <a:r>
              <a:rPr lang="en-US" altLang="en-US">
                <a:solidFill>
                  <a:schemeClr val="accent1"/>
                </a:solidFill>
              </a:rPr>
              <a:t>subI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ever given to you, your friends, their friends, …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 Build a table indexed by these </a:t>
            </a:r>
            <a:r>
              <a:rPr lang="en-US" altLang="en-US">
                <a:solidFill>
                  <a:schemeClr val="accent1"/>
                </a:solidFill>
              </a:rPr>
              <a:t>subI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Fill in the table in order so that nobody waits. </a:t>
            </a:r>
          </a:p>
          <a:p>
            <a:pPr lvl="2" eaLnBrk="1" hangingPunct="1">
              <a:buFontTx/>
              <a:buChar char="•"/>
            </a:pPr>
            <a:r>
              <a:rPr lang="en-US" altLang="en-US"/>
              <a:t>the cost of its optimal solution</a:t>
            </a:r>
          </a:p>
          <a:p>
            <a:pPr lvl="2" eaLnBrk="1" hangingPunct="1">
              <a:buFontTx/>
              <a:buChar char="•"/>
            </a:pPr>
            <a:r>
              <a:rPr lang="en-US" altLang="en-US"/>
              <a:t>advice given by the bird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Run the recursive alg with bird’s advice to find </a:t>
            </a:r>
            <a:br>
              <a:rPr lang="en-US" altLang="en-US"/>
            </a:br>
            <a:r>
              <a:rPr lang="en-US" altLang="en-US"/>
              <a:t>the solution to your instance.</a:t>
            </a:r>
          </a:p>
        </p:txBody>
      </p:sp>
      <p:sp>
        <p:nvSpPr>
          <p:cNvPr id="73734" name="Text Box 6"/>
          <p:cNvSpPr txBox="1">
            <a:spLocks noChangeArrowheads="1"/>
          </p:cNvSpPr>
          <p:nvPr/>
        </p:nvSpPr>
        <p:spPr bwMode="auto">
          <a:xfrm>
            <a:off x="228600" y="-46038"/>
            <a:ext cx="14271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hlink"/>
                </a:solidFill>
              </a:rPr>
              <a:t>Review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8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8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89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89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89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89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89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89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89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89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89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89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89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89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0893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0893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" y="0"/>
            <a:ext cx="5106988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5357813" y="304800"/>
            <a:ext cx="3948112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Dynamic Programs</a:t>
            </a:r>
            <a:br>
              <a:rPr lang="en-US" altLang="en-US"/>
            </a:br>
            <a:r>
              <a:rPr lang="en-US" altLang="en-US"/>
              <a:t>do not recurse making </a:t>
            </a:r>
            <a:br>
              <a:rPr lang="en-US" altLang="en-US"/>
            </a:br>
            <a:r>
              <a:rPr lang="en-US" altLang="en-US"/>
              <a:t>the instance smaller </a:t>
            </a:r>
            <a:br>
              <a:rPr lang="en-US" altLang="en-US"/>
            </a:br>
            <a:r>
              <a:rPr lang="en-US" altLang="en-US"/>
              <a:t>and smaller.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07038" y="2433638"/>
            <a:ext cx="3479800" cy="2554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Instead, it up front</a:t>
            </a:r>
            <a:br>
              <a:rPr lang="en-US" altLang="en-US"/>
            </a:br>
            <a:r>
              <a:rPr lang="en-US" altLang="en-US"/>
              <a:t>determines the set </a:t>
            </a:r>
            <a:r>
              <a:rPr lang="en-US" altLang="en-US" i="1">
                <a:solidFill>
                  <a:schemeClr val="accent1"/>
                </a:solidFill>
              </a:rPr>
              <a:t>S</a:t>
            </a:r>
            <a:br>
              <a:rPr lang="en-US" altLang="en-US" i="1">
                <a:solidFill>
                  <a:schemeClr val="accent1"/>
                </a:solidFill>
              </a:rPr>
            </a:br>
            <a:r>
              <a:rPr lang="en-US" altLang="en-US"/>
              <a:t>of all sub-instances</a:t>
            </a:r>
            <a:br>
              <a:rPr lang="en-US" altLang="en-US"/>
            </a:br>
            <a:r>
              <a:rPr lang="en-US" altLang="en-US"/>
              <a:t>that ever need </a:t>
            </a:r>
            <a:br>
              <a:rPr lang="en-US" altLang="en-US"/>
            </a:br>
            <a:r>
              <a:rPr lang="en-US" altLang="en-US"/>
              <a:t>to be solved.</a:t>
            </a: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5719763" y="5322888"/>
            <a:ext cx="314801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And solves them</a:t>
            </a:r>
            <a:br>
              <a:rPr lang="en-US" altLang="en-US"/>
            </a:br>
            <a:r>
              <a:rPr lang="en-US" altLang="en-US"/>
              <a:t>in an order so that</a:t>
            </a:r>
            <a:br>
              <a:rPr lang="en-US" altLang="en-US"/>
            </a:br>
            <a:r>
              <a:rPr lang="en-US" altLang="en-US"/>
              <a:t>nobody waits.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257800" y="731838"/>
            <a:ext cx="3352800" cy="1706562"/>
          </a:xfrm>
        </p:spPr>
        <p:txBody>
          <a:bodyPr/>
          <a:lstStyle/>
          <a:p>
            <a:pPr eaLnBrk="1" hangingPunct="1"/>
            <a:r>
              <a:rPr lang="en-US" altLang="en-US" sz="3200" smtClean="0">
                <a:cs typeface="Times New Roman" pitchFamily="18" charset="0"/>
              </a:rPr>
              <a:t>Reductions &amp; </a:t>
            </a:r>
            <a:br>
              <a:rPr lang="en-US" altLang="en-US" sz="3200" smtClean="0">
                <a:cs typeface="Times New Roman" pitchFamily="18" charset="0"/>
              </a:rPr>
            </a:br>
            <a:r>
              <a:rPr lang="en-US" altLang="en-US" sz="3200" smtClean="0">
                <a:cs typeface="Times New Roman" pitchFamily="18" charset="0"/>
              </a:rPr>
              <a:t>NP-Completeness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876800" y="5334000"/>
            <a:ext cx="3962400" cy="947738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  <a:cs typeface="Times New Roman" pitchFamily="18" charset="0"/>
              </a:rPr>
              <a:t>Jeff Edmonds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  <a:cs typeface="Times New Roman" pitchFamily="18" charset="0"/>
              </a:rPr>
              <a:t>York University</a:t>
            </a:r>
            <a:endParaRPr lang="en-US" altLang="en-US" sz="2400" smtClean="0">
              <a:solidFill>
                <a:schemeClr val="accent2"/>
              </a:solidFill>
              <a:cs typeface="Times New Roman" pitchFamily="18" charset="0"/>
            </a:endParaRPr>
          </a:p>
          <a:p>
            <a:pPr eaLnBrk="1" hangingPunct="1"/>
            <a:endParaRPr lang="en-US" altLang="en-US" smtClean="0">
              <a:solidFill>
                <a:schemeClr val="accent2"/>
              </a:solidFill>
              <a:cs typeface="Times New Roman" pitchFamily="18" charset="0"/>
            </a:endParaRPr>
          </a:p>
          <a:p>
            <a:pPr eaLnBrk="1" hangingPunct="1"/>
            <a:endParaRPr lang="en-US" altLang="en-US" smtClean="0">
              <a:cs typeface="Times New Roman" pitchFamily="18" charset="0"/>
            </a:endParaRPr>
          </a:p>
        </p:txBody>
      </p:sp>
      <p:graphicFrame>
        <p:nvGraphicFramePr>
          <p:cNvPr id="75780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5786"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152400" y="1981200"/>
            <a:ext cx="6172200" cy="354012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  <a:hlinkClick r:id="rId5" action="ppaction://hlinksldjump"/>
              </a:rPr>
              <a:t>Classes of Problems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  <a:hlinkClick r:id="rId6" action="ppaction://hlinksldjump"/>
              </a:rPr>
              <a:t>Non-Deterministic Polynomial Time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  <a:hlinkClick r:id="rId7" action="ppaction://hlinksldjump"/>
            </a:endParaRPr>
          </a:p>
          <a:p>
            <a:pPr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  <a:hlinkClick r:id="rId8" action="ppaction://hlinksldjump"/>
              </a:rPr>
              <a:t>NP </a:t>
            </a:r>
            <a:r>
              <a:rPr lang="en-US" sz="2800" dirty="0" err="1">
                <a:effectLst>
                  <a:outerShdw blurRad="38100" dist="38100" dir="2700000" algn="tl">
                    <a:srgbClr val="000000"/>
                  </a:outerShdw>
                </a:effectLst>
                <a:hlinkClick r:id="rId8" action="ppaction://hlinksldjump"/>
              </a:rPr>
              <a:t>vs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  <a:hlinkClick r:id="rId8" action="ppaction://hlinksldjump"/>
              </a:rPr>
              <a:t> Other Classes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  <a:hlinkClick r:id="rId9" action="ppaction://hlinksldjump"/>
              </a:rPr>
              <a:t>NP-Complete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  <a:hlinkClick r:id="rId10" action="ppaction://hlinksldjump"/>
              </a:rPr>
              <a:t>Reductions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buFontTx/>
              <a:buChar char="•"/>
              <a:defRPr/>
            </a:pP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buFontTx/>
              <a:buChar char="•"/>
              <a:defRPr/>
            </a:pP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buFontTx/>
              <a:buChar char="•"/>
              <a:defRPr/>
            </a:pP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75782" name="WordArt 7"/>
          <p:cNvSpPr>
            <a:spLocks noChangeArrowheads="1" noChangeShapeType="1" noTextEdit="1"/>
          </p:cNvSpPr>
          <p:nvPr/>
        </p:nvSpPr>
        <p:spPr bwMode="auto">
          <a:xfrm>
            <a:off x="457200" y="3048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sp>
        <p:nvSpPr>
          <p:cNvPr id="14" name="Text Box 5"/>
          <p:cNvSpPr txBox="1">
            <a:spLocks noChangeArrowheads="1"/>
          </p:cNvSpPr>
          <p:nvPr/>
        </p:nvSpPr>
        <p:spPr bwMode="auto">
          <a:xfrm>
            <a:off x="4114800" y="6399213"/>
            <a:ext cx="529272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wrap="none" lIns="274301" tIns="45717" rIns="274301" bIns="45717" anchor="ctr">
            <a:spAutoFit/>
          </a:bodyPr>
          <a:lstStyle/>
          <a:p>
            <a:pPr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Intro &amp; COSC 3101/4111/6111</a:t>
            </a:r>
            <a:endParaRPr lang="en-US" sz="24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4953000" y="2971800"/>
            <a:ext cx="39624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kern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+mj-ea"/>
                <a:cs typeface="Times New Roman" pitchFamily="18" charset="0"/>
              </a:rPr>
              <a:t>Definitions Needed</a:t>
            </a:r>
            <a:br>
              <a:rPr lang="en-US" kern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+mj-ea"/>
                <a:cs typeface="Times New Roman" pitchFamily="18" charset="0"/>
              </a:rPr>
            </a:br>
            <a:r>
              <a:rPr lang="en-US" kern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+mj-ea"/>
                <a:cs typeface="Times New Roman" pitchFamily="18" charset="0"/>
              </a:rPr>
              <a:t>For 3101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24"/>
          <p:cNvGrpSpPr>
            <a:grpSpLocks/>
          </p:cNvGrpSpPr>
          <p:nvPr/>
        </p:nvGrpSpPr>
        <p:grpSpPr bwMode="auto">
          <a:xfrm>
            <a:off x="4941888" y="3060700"/>
            <a:ext cx="4202112" cy="3263900"/>
            <a:chOff x="3113" y="1928"/>
            <a:chExt cx="2647" cy="2056"/>
          </a:xfrm>
        </p:grpSpPr>
        <p:sp>
          <p:nvSpPr>
            <p:cNvPr id="76827" name="Oval 25"/>
            <p:cNvSpPr>
              <a:spLocks noChangeArrowheads="1"/>
            </p:cNvSpPr>
            <p:nvPr/>
          </p:nvSpPr>
          <p:spPr bwMode="auto">
            <a:xfrm rot="19071281" flipH="1">
              <a:off x="3113" y="2245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6828" name="Text Box 26"/>
            <p:cNvSpPr txBox="1">
              <a:spLocks noChangeArrowheads="1"/>
            </p:cNvSpPr>
            <p:nvPr/>
          </p:nvSpPr>
          <p:spPr bwMode="auto">
            <a:xfrm>
              <a:off x="4432" y="1928"/>
              <a:ext cx="89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6699FF"/>
                  </a:solidFill>
                </a:rPr>
                <a:t>CoNP</a:t>
              </a:r>
            </a:p>
          </p:txBody>
        </p:sp>
      </p:grpSp>
      <p:sp>
        <p:nvSpPr>
          <p:cNvPr id="76803" name="Text Box 30"/>
          <p:cNvSpPr txBox="1">
            <a:spLocks noChangeArrowheads="1"/>
          </p:cNvSpPr>
          <p:nvPr/>
        </p:nvSpPr>
        <p:spPr bwMode="auto">
          <a:xfrm>
            <a:off x="7023100" y="3454400"/>
            <a:ext cx="1590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not SAT</a:t>
            </a:r>
          </a:p>
        </p:txBody>
      </p:sp>
      <p:grpSp>
        <p:nvGrpSpPr>
          <p:cNvPr id="76804" name="Group 4"/>
          <p:cNvGrpSpPr>
            <a:grpSpLocks/>
          </p:cNvGrpSpPr>
          <p:nvPr/>
        </p:nvGrpSpPr>
        <p:grpSpPr bwMode="auto">
          <a:xfrm>
            <a:off x="3810000" y="815975"/>
            <a:ext cx="5257800" cy="5918200"/>
            <a:chOff x="2400" y="528"/>
            <a:chExt cx="3312" cy="3728"/>
          </a:xfrm>
        </p:grpSpPr>
        <p:sp>
          <p:nvSpPr>
            <p:cNvPr id="76825" name="Oval 5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6826" name="Text Box 6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5050"/>
                  </a:solidFill>
                </a:rPr>
                <a:t>Computable</a:t>
              </a:r>
            </a:p>
          </p:txBody>
        </p:sp>
      </p:grpSp>
      <p:grpSp>
        <p:nvGrpSpPr>
          <p:cNvPr id="76805" name="Group 7"/>
          <p:cNvGrpSpPr>
            <a:grpSpLocks/>
          </p:cNvGrpSpPr>
          <p:nvPr/>
        </p:nvGrpSpPr>
        <p:grpSpPr bwMode="auto">
          <a:xfrm>
            <a:off x="3916363" y="1808163"/>
            <a:ext cx="4986337" cy="4887912"/>
            <a:chOff x="2467" y="1153"/>
            <a:chExt cx="3141" cy="3079"/>
          </a:xfrm>
        </p:grpSpPr>
        <p:sp>
          <p:nvSpPr>
            <p:cNvPr id="76823" name="Oval 8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6824" name="Text Box 9"/>
            <p:cNvSpPr txBox="1">
              <a:spLocks noChangeArrowheads="1"/>
            </p:cNvSpPr>
            <p:nvPr/>
          </p:nvSpPr>
          <p:spPr bwMode="auto">
            <a:xfrm>
              <a:off x="3696" y="1153"/>
              <a:ext cx="70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66FF33"/>
                  </a:solidFill>
                </a:rPr>
                <a:t>Exp</a:t>
              </a:r>
            </a:p>
          </p:txBody>
        </p:sp>
      </p:grpSp>
      <p:grpSp>
        <p:nvGrpSpPr>
          <p:cNvPr id="76806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76821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/>
            </a:p>
          </p:txBody>
        </p:sp>
        <p:sp>
          <p:nvSpPr>
            <p:cNvPr id="76822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CC99FF"/>
                  </a:solidFill>
                </a:rPr>
                <a:t>Poly</a:t>
              </a:r>
            </a:p>
          </p:txBody>
        </p:sp>
      </p:grpSp>
      <p:grpSp>
        <p:nvGrpSpPr>
          <p:cNvPr id="76807" name="Group 14"/>
          <p:cNvGrpSpPr>
            <a:grpSpLocks/>
          </p:cNvGrpSpPr>
          <p:nvPr/>
        </p:nvGrpSpPr>
        <p:grpSpPr bwMode="auto">
          <a:xfrm>
            <a:off x="3657600" y="3065463"/>
            <a:ext cx="4202113" cy="3254375"/>
            <a:chOff x="2304" y="1945"/>
            <a:chExt cx="2647" cy="2050"/>
          </a:xfrm>
        </p:grpSpPr>
        <p:sp>
          <p:nvSpPr>
            <p:cNvPr id="76819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6820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sp>
        <p:nvSpPr>
          <p:cNvPr id="76808" name="Text Box 20"/>
          <p:cNvSpPr txBox="1">
            <a:spLocks noChangeArrowheads="1"/>
          </p:cNvSpPr>
          <p:nvPr/>
        </p:nvSpPr>
        <p:spPr bwMode="auto">
          <a:xfrm>
            <a:off x="5791200" y="5387975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GCD</a:t>
            </a:r>
          </a:p>
        </p:txBody>
      </p:sp>
      <p:sp>
        <p:nvSpPr>
          <p:cNvPr id="76809" name="Text Box 22"/>
          <p:cNvSpPr txBox="1">
            <a:spLocks noChangeArrowheads="1"/>
          </p:cNvSpPr>
          <p:nvPr/>
        </p:nvSpPr>
        <p:spPr bwMode="auto">
          <a:xfrm>
            <a:off x="4319588" y="3419475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SAT</a:t>
            </a:r>
          </a:p>
        </p:txBody>
      </p:sp>
      <p:sp>
        <p:nvSpPr>
          <p:cNvPr id="76810" name="Text Box 32"/>
          <p:cNvSpPr txBox="1">
            <a:spLocks noChangeArrowheads="1"/>
          </p:cNvSpPr>
          <p:nvPr/>
        </p:nvSpPr>
        <p:spPr bwMode="auto">
          <a:xfrm>
            <a:off x="4356100" y="595313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Halting</a:t>
            </a:r>
          </a:p>
        </p:txBody>
      </p:sp>
      <p:grpSp>
        <p:nvGrpSpPr>
          <p:cNvPr id="76811" name="Group 21"/>
          <p:cNvGrpSpPr>
            <a:grpSpLocks/>
          </p:cNvGrpSpPr>
          <p:nvPr/>
        </p:nvGrpSpPr>
        <p:grpSpPr bwMode="auto">
          <a:xfrm flipH="1">
            <a:off x="3267075" y="268288"/>
            <a:ext cx="5715000" cy="6589712"/>
            <a:chOff x="3901686" y="300057"/>
            <a:chExt cx="5715000" cy="6590006"/>
          </a:xfrm>
        </p:grpSpPr>
        <p:sp>
          <p:nvSpPr>
            <p:cNvPr id="76817" name="Oval 3"/>
            <p:cNvSpPr>
              <a:spLocks noChangeArrowheads="1"/>
            </p:cNvSpPr>
            <p:nvPr/>
          </p:nvSpPr>
          <p:spPr bwMode="auto">
            <a:xfrm rot="1873939">
              <a:off x="3901686" y="361972"/>
              <a:ext cx="5715000" cy="6528091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6818" name="Rectangle 39"/>
            <p:cNvSpPr>
              <a:spLocks noChangeArrowheads="1"/>
            </p:cNvSpPr>
            <p:nvPr/>
          </p:nvSpPr>
          <p:spPr bwMode="auto">
            <a:xfrm>
              <a:off x="7271948" y="300057"/>
              <a:ext cx="1795463" cy="523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FF"/>
                  </a:solidFill>
                  <a:cs typeface="Times New Roman" pitchFamily="18" charset="0"/>
                </a:rPr>
                <a:t>Acceptable</a:t>
              </a:r>
              <a:endParaRPr lang="en-CA" altLang="en-US">
                <a:solidFill>
                  <a:srgbClr val="FF00FF"/>
                </a:solidFill>
              </a:endParaRPr>
            </a:p>
          </p:txBody>
        </p:sp>
      </p:grpSp>
      <p:grpSp>
        <p:nvGrpSpPr>
          <p:cNvPr id="76812" name="Group 21"/>
          <p:cNvGrpSpPr>
            <a:grpSpLocks/>
          </p:cNvGrpSpPr>
          <p:nvPr/>
        </p:nvGrpSpPr>
        <p:grpSpPr bwMode="auto">
          <a:xfrm>
            <a:off x="3892550" y="323850"/>
            <a:ext cx="5715000" cy="6534150"/>
            <a:chOff x="3901686" y="355767"/>
            <a:chExt cx="5715000" cy="6534296"/>
          </a:xfrm>
        </p:grpSpPr>
        <p:sp>
          <p:nvSpPr>
            <p:cNvPr id="76815" name="Oval 3"/>
            <p:cNvSpPr>
              <a:spLocks noChangeArrowheads="1"/>
            </p:cNvSpPr>
            <p:nvPr/>
          </p:nvSpPr>
          <p:spPr bwMode="auto">
            <a:xfrm rot="1873939">
              <a:off x="3901686" y="362117"/>
              <a:ext cx="5715000" cy="6527946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6816" name="Rectangle 35"/>
            <p:cNvSpPr>
              <a:spLocks noChangeArrowheads="1"/>
            </p:cNvSpPr>
            <p:nvPr/>
          </p:nvSpPr>
          <p:spPr bwMode="auto">
            <a:xfrm>
              <a:off x="7081449" y="355767"/>
              <a:ext cx="2214562" cy="523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FF"/>
                  </a:solidFill>
                  <a:cs typeface="Times New Roman" pitchFamily="18" charset="0"/>
                </a:rPr>
                <a:t>CoAcceptable</a:t>
              </a:r>
              <a:endParaRPr lang="en-CA" altLang="en-US">
                <a:solidFill>
                  <a:srgbClr val="FF00FF"/>
                </a:solidFill>
              </a:endParaRPr>
            </a:p>
          </p:txBody>
        </p:sp>
      </p:grpSp>
      <p:sp>
        <p:nvSpPr>
          <p:cNvPr id="76813" name="Text Box 32"/>
          <p:cNvSpPr txBox="1">
            <a:spLocks noChangeArrowheads="1"/>
          </p:cNvSpPr>
          <p:nvPr/>
        </p:nvSpPr>
        <p:spPr bwMode="auto">
          <a:xfrm>
            <a:off x="7053263" y="654050"/>
            <a:ext cx="20907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 Not Halting</a:t>
            </a:r>
          </a:p>
        </p:txBody>
      </p:sp>
      <p:sp>
        <p:nvSpPr>
          <p:cNvPr id="48" name="Rectangle 9"/>
          <p:cNvSpPr>
            <a:spLocks noChangeArrowheads="1"/>
          </p:cNvSpPr>
          <p:nvPr/>
        </p:nvSpPr>
        <p:spPr bwMode="auto">
          <a:xfrm>
            <a:off x="-50800" y="-3302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Classes of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6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77830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/>
            </a:p>
          </p:txBody>
        </p:sp>
        <p:sp>
          <p:nvSpPr>
            <p:cNvPr id="77831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CC99FF"/>
                  </a:solidFill>
                </a:rPr>
                <a:t>Poly</a:t>
              </a:r>
            </a:p>
          </p:txBody>
        </p:sp>
      </p:grpSp>
      <p:sp>
        <p:nvSpPr>
          <p:cNvPr id="77827" name="Text Box 20"/>
          <p:cNvSpPr txBox="1">
            <a:spLocks noChangeArrowheads="1"/>
          </p:cNvSpPr>
          <p:nvPr/>
        </p:nvSpPr>
        <p:spPr bwMode="auto">
          <a:xfrm>
            <a:off x="5791200" y="5387975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GCD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52400" y="1371600"/>
            <a:ext cx="7239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CC99FF"/>
                </a:solidFill>
              </a:rPr>
              <a:t>Poly:</a:t>
            </a:r>
          </a:p>
          <a:p>
            <a:pPr eaLnBrk="1" hangingPunct="1"/>
            <a:r>
              <a:rPr lang="en-US" altLang="en-US" sz="2400">
                <a:sym typeface="Wingdings" pitchFamily="2" charset="2"/>
              </a:rPr>
              <a:t>Problems P computable in polynomial.</a:t>
            </a:r>
          </a:p>
          <a:p>
            <a:pPr eaLnBrk="1" hangingPunct="1"/>
            <a:r>
              <a:rPr lang="en-US" altLang="en-US" sz="2400">
                <a:sym typeface="Wingdings" pitchFamily="2" charset="2"/>
              </a:rPr>
              <a:t>  </a:t>
            </a:r>
            <a:r>
              <a:rPr lang="en-US" altLang="en-US" sz="2400" i="1">
                <a:solidFill>
                  <a:srgbClr val="FFC000"/>
                </a:solidFill>
                <a:sym typeface="Symbol" pitchFamily="18" charset="2"/>
              </a:rPr>
              <a:t> A  I  A(I) = P(I)  and  Time(A,I)  |I|</a:t>
            </a:r>
            <a:r>
              <a:rPr lang="en-US" altLang="en-US" sz="2400" i="1" baseline="30000">
                <a:solidFill>
                  <a:srgbClr val="FFC000"/>
                </a:solidFill>
                <a:sym typeface="Symbol" pitchFamily="18" charset="2"/>
              </a:rPr>
              <a:t>c</a:t>
            </a:r>
            <a:endParaRPr lang="en-US" altLang="en-US" sz="2400" i="1" baseline="30000">
              <a:solidFill>
                <a:srgbClr val="FFC000"/>
              </a:solidFill>
              <a:sym typeface="Wingdings" pitchFamily="2" charset="2"/>
            </a:endParaRPr>
          </a:p>
        </p:txBody>
      </p:sp>
      <p:sp>
        <p:nvSpPr>
          <p:cNvPr id="32" name="Rectangle 9"/>
          <p:cNvSpPr>
            <a:spLocks noChangeArrowheads="1"/>
          </p:cNvSpPr>
          <p:nvPr/>
        </p:nvSpPr>
        <p:spPr bwMode="auto">
          <a:xfrm>
            <a:off x="-50800" y="-3302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Polynomial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Text Box 2"/>
          <p:cNvSpPr txBox="1">
            <a:spLocks noChangeArrowheads="1"/>
          </p:cNvSpPr>
          <p:nvPr/>
        </p:nvSpPr>
        <p:spPr bwMode="auto">
          <a:xfrm>
            <a:off x="76200" y="381000"/>
            <a:ext cx="8534400" cy="637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/>
              <a:t> Each instance </a:t>
            </a:r>
            <a:r>
              <a:rPr lang="en-US" altLang="en-US" i="1">
                <a:solidFill>
                  <a:schemeClr val="accent2"/>
                </a:solidFill>
              </a:rPr>
              <a:t>I</a:t>
            </a:r>
            <a:r>
              <a:rPr lang="en-US" altLang="en-US"/>
              <a:t> </a:t>
            </a:r>
          </a:p>
          <a:p>
            <a:pPr eaLnBrk="1" hangingPunct="1">
              <a:buFontTx/>
              <a:buChar char="•"/>
            </a:pPr>
            <a:r>
              <a:rPr lang="en-US" altLang="en-US"/>
              <a:t> has an exponential number of  possible solutions. </a:t>
            </a:r>
          </a:p>
          <a:p>
            <a:pPr eaLnBrk="1" hangingPunct="1">
              <a:buFontTx/>
              <a:buChar char="•"/>
            </a:pPr>
            <a:r>
              <a:rPr lang="en-US" altLang="en-US"/>
              <a:t> Each solution </a:t>
            </a:r>
            <a:r>
              <a:rPr lang="en-US" altLang="en-US" i="1">
                <a:solidFill>
                  <a:schemeClr val="accent2"/>
                </a:solidFill>
              </a:rPr>
              <a:t>S</a:t>
            </a:r>
            <a:r>
              <a:rPr lang="en-US" altLang="en-US"/>
              <a:t> is either valid or not  </a:t>
            </a:r>
            <a:br>
              <a:rPr lang="en-US" altLang="en-US"/>
            </a:br>
            <a:r>
              <a:rPr lang="en-US" altLang="en-US"/>
              <a:t>   (sufficiently high value or not)</a:t>
            </a:r>
            <a:endParaRPr lang="en-US" altLang="en-US" sz="2800"/>
          </a:p>
          <a:p>
            <a:pPr eaLnBrk="1" hangingPunct="1">
              <a:buFontTx/>
              <a:buChar char="•"/>
            </a:pPr>
            <a:r>
              <a:rPr lang="en-US" altLang="en-US" sz="2800"/>
              <a:t>The output is </a:t>
            </a:r>
          </a:p>
          <a:p>
            <a:pPr lvl="1" eaLnBrk="1" hangingPunct="1">
              <a:buFontTx/>
              <a:buChar char="•"/>
            </a:pPr>
            <a:r>
              <a:rPr lang="en-US" altLang="en-US" sz="2800">
                <a:solidFill>
                  <a:schemeClr val="hlink"/>
                </a:solidFill>
              </a:rPr>
              <a:t>Yes</a:t>
            </a:r>
            <a:r>
              <a:rPr lang="en-US" altLang="en-US" sz="2800"/>
              <a:t>, it has a valid solution.</a:t>
            </a:r>
          </a:p>
          <a:p>
            <a:pPr lvl="1" eaLnBrk="1" hangingPunct="1">
              <a:buFontTx/>
              <a:buChar char="•"/>
            </a:pPr>
            <a:r>
              <a:rPr lang="en-US" altLang="en-US" sz="2800">
                <a:solidFill>
                  <a:schemeClr val="hlink"/>
                </a:solidFill>
              </a:rPr>
              <a:t>No</a:t>
            </a:r>
            <a:r>
              <a:rPr lang="en-US" altLang="en-US" sz="2800"/>
              <a:t>, it does not</a:t>
            </a:r>
          </a:p>
          <a:p>
            <a:pPr lvl="1" eaLnBrk="1" hangingPunct="1">
              <a:buFontTx/>
              <a:buChar char="•"/>
            </a:pPr>
            <a:r>
              <a:rPr lang="en-US" altLang="en-US" sz="2800"/>
              <a:t>the solution need not be returned</a:t>
            </a:r>
          </a:p>
          <a:p>
            <a:pPr eaLnBrk="1" hangingPunct="1">
              <a:buFontTx/>
              <a:buChar char="•"/>
            </a:pPr>
            <a:r>
              <a:rPr lang="en-US" altLang="en-US" sz="2800"/>
              <a:t>There is a poly-time alg </a:t>
            </a:r>
            <a:r>
              <a:rPr lang="en-US" altLang="en-US" sz="2800" i="1">
                <a:solidFill>
                  <a:schemeClr val="accent2"/>
                </a:solidFill>
              </a:rPr>
              <a:t>Valid(I,S)</a:t>
            </a:r>
            <a:r>
              <a:rPr lang="en-US" altLang="en-US" sz="2800"/>
              <a:t> to test </a:t>
            </a:r>
            <a:br>
              <a:rPr lang="en-US" altLang="en-US" sz="2800"/>
            </a:br>
            <a:r>
              <a:rPr lang="en-US" altLang="en-US" sz="2800"/>
              <a:t>   given an instance </a:t>
            </a:r>
            <a:r>
              <a:rPr lang="en-US" altLang="en-US" sz="2800" i="1">
                <a:solidFill>
                  <a:schemeClr val="accent2"/>
                </a:solidFill>
              </a:rPr>
              <a:t>I </a:t>
            </a:r>
            <a:r>
              <a:rPr lang="en-US" altLang="en-US" sz="2800"/>
              <a:t>and a solution </a:t>
            </a:r>
            <a:r>
              <a:rPr lang="en-US" altLang="en-US" sz="2800" i="1">
                <a:solidFill>
                  <a:schemeClr val="accent2"/>
                </a:solidFill>
              </a:rPr>
              <a:t>S</a:t>
            </a:r>
            <a:r>
              <a:rPr lang="en-US" altLang="en-US" sz="2800"/>
              <a:t>,</a:t>
            </a:r>
            <a:r>
              <a:rPr lang="en-US" altLang="en-US" sz="2800">
                <a:solidFill>
                  <a:srgbClr val="00FFCC"/>
                </a:solidFill>
              </a:rPr>
              <a:t/>
            </a:r>
            <a:br>
              <a:rPr lang="en-US" altLang="en-US" sz="2800">
                <a:solidFill>
                  <a:srgbClr val="00FFCC"/>
                </a:solidFill>
              </a:rPr>
            </a:br>
            <a:r>
              <a:rPr lang="en-US" altLang="en-US" sz="2800">
                <a:solidFill>
                  <a:srgbClr val="00FFCC"/>
                </a:solidFill>
              </a:rPr>
              <a:t>   </a:t>
            </a:r>
            <a:r>
              <a:rPr lang="en-US" altLang="en-US" sz="2800"/>
              <a:t>whether or not </a:t>
            </a:r>
            <a:r>
              <a:rPr lang="en-US" altLang="en-US" sz="2800" i="1">
                <a:solidFill>
                  <a:schemeClr val="accent2"/>
                </a:solidFill>
              </a:rPr>
              <a:t>S</a:t>
            </a:r>
            <a:r>
              <a:rPr lang="en-US" altLang="en-US" sz="2800"/>
              <a:t> is a valid solution of </a:t>
            </a:r>
            <a:r>
              <a:rPr lang="en-US" altLang="en-US" sz="2800" i="1">
                <a:solidFill>
                  <a:schemeClr val="accent2"/>
                </a:solidFill>
              </a:rPr>
              <a:t>I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Char char="•"/>
            </a:pPr>
            <a:r>
              <a:rPr lang="en-US" altLang="en-US" sz="2800"/>
              <a:t>Eg: </a:t>
            </a:r>
            <a:r>
              <a:rPr lang="en-US" altLang="en-US" sz="2800">
                <a:solidFill>
                  <a:schemeClr val="tx2"/>
                </a:solidFill>
              </a:rPr>
              <a:t>Network Flows</a:t>
            </a:r>
            <a:br>
              <a:rPr lang="en-US" altLang="en-US" sz="2800">
                <a:solidFill>
                  <a:schemeClr val="tx2"/>
                </a:solidFill>
              </a:rPr>
            </a:br>
            <a:r>
              <a:rPr lang="en-US" altLang="en-US" sz="2800"/>
              <a:t>   Given </a:t>
            </a:r>
            <a:r>
              <a:rPr lang="en-US" altLang="en-US" sz="2800" i="1">
                <a:solidFill>
                  <a:schemeClr val="accent2"/>
                </a:solidFill>
              </a:rPr>
              <a:t>I = &lt;G,k&gt;</a:t>
            </a:r>
            <a:r>
              <a:rPr lang="en-US" altLang="en-US" sz="2800"/>
              <a:t>, </a:t>
            </a:r>
            <a:br>
              <a:rPr lang="en-US" altLang="en-US" sz="2800"/>
            </a:br>
            <a:r>
              <a:rPr lang="en-US" altLang="en-US" sz="2800"/>
              <a:t>   does network </a:t>
            </a:r>
            <a:r>
              <a:rPr lang="en-US" altLang="en-US" sz="2800" i="1">
                <a:solidFill>
                  <a:schemeClr val="accent2"/>
                </a:solidFill>
              </a:rPr>
              <a:t>G</a:t>
            </a:r>
            <a:r>
              <a:rPr lang="en-US" altLang="en-US" sz="2800"/>
              <a:t> have flow of value </a:t>
            </a:r>
            <a:r>
              <a:rPr lang="en-US" altLang="en-US" sz="2800" i="1">
                <a:solidFill>
                  <a:schemeClr val="accent2"/>
                </a:solidFill>
                <a:sym typeface="Symbol" pitchFamily="18" charset="2"/>
              </a:rPr>
              <a:t> k</a:t>
            </a:r>
            <a:r>
              <a:rPr lang="en-US" altLang="en-US" sz="2800">
                <a:sym typeface="Symbol" pitchFamily="18" charset="2"/>
              </a:rPr>
              <a:t>?</a:t>
            </a:r>
            <a:endParaRPr lang="en-US" altLang="en-US" sz="2800"/>
          </a:p>
        </p:txBody>
      </p:sp>
      <p:grpSp>
        <p:nvGrpSpPr>
          <p:cNvPr id="5" name="Group 14"/>
          <p:cNvGrpSpPr>
            <a:grpSpLocks/>
          </p:cNvGrpSpPr>
          <p:nvPr/>
        </p:nvGrpSpPr>
        <p:grpSpPr bwMode="auto">
          <a:xfrm>
            <a:off x="3657600" y="3065463"/>
            <a:ext cx="4202113" cy="3254375"/>
            <a:chOff x="2304" y="1945"/>
            <a:chExt cx="2647" cy="2050"/>
          </a:xfrm>
        </p:grpSpPr>
        <p:sp>
          <p:nvSpPr>
            <p:cNvPr id="78857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8858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sp>
        <p:nvSpPr>
          <p:cNvPr id="12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Non-Deterministic Polynomial Time</a:t>
            </a:r>
          </a:p>
        </p:txBody>
      </p:sp>
      <p:grpSp>
        <p:nvGrpSpPr>
          <p:cNvPr id="13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78855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/>
            </a:p>
          </p:txBody>
        </p:sp>
        <p:sp>
          <p:nvSpPr>
            <p:cNvPr id="78856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CC99FF"/>
                  </a:solidFill>
                </a:rPr>
                <a:t>Poly</a:t>
              </a:r>
            </a:p>
          </p:txBody>
        </p:sp>
      </p:grpSp>
      <p:sp>
        <p:nvSpPr>
          <p:cNvPr id="16" name="Text Box 20"/>
          <p:cNvSpPr txBox="1">
            <a:spLocks noChangeArrowheads="1"/>
          </p:cNvSpPr>
          <p:nvPr/>
        </p:nvSpPr>
        <p:spPr bwMode="auto">
          <a:xfrm>
            <a:off x="5791200" y="5387975"/>
            <a:ext cx="24622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Network Flows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9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9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9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9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9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9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9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9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9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9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9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89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898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898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898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898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898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898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9826" grpId="0" build="p" bldLvl="2" autoUpdateAnimBg="0"/>
      <p:bldP spid="16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4" name="Group 14"/>
          <p:cNvGrpSpPr>
            <a:grpSpLocks/>
          </p:cNvGrpSpPr>
          <p:nvPr/>
        </p:nvGrpSpPr>
        <p:grpSpPr bwMode="auto">
          <a:xfrm>
            <a:off x="3657600" y="3065463"/>
            <a:ext cx="4202113" cy="3254375"/>
            <a:chOff x="2304" y="1945"/>
            <a:chExt cx="2647" cy="2050"/>
          </a:xfrm>
        </p:grpSpPr>
        <p:sp>
          <p:nvSpPr>
            <p:cNvPr id="79890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9891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sp>
        <p:nvSpPr>
          <p:cNvPr id="12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Non-Deterministic Polynomial Time</a:t>
            </a:r>
          </a:p>
        </p:txBody>
      </p: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-76200" y="484188"/>
            <a:ext cx="8534400" cy="310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/>
              <a:t> Example: </a:t>
            </a:r>
            <a:r>
              <a:rPr lang="en-US" altLang="en-US">
                <a:solidFill>
                  <a:schemeClr val="tx2"/>
                </a:solidFill>
              </a:rPr>
              <a:t>Satisfiablity</a:t>
            </a:r>
            <a:r>
              <a:rPr lang="en-US" altLang="en-US"/>
              <a:t>: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 Instance: A circuit </a:t>
            </a:r>
            <a:r>
              <a:rPr lang="en-US" altLang="en-US" i="1">
                <a:solidFill>
                  <a:schemeClr val="accent2"/>
                </a:solidFill>
              </a:rPr>
              <a:t>I</a:t>
            </a:r>
            <a:r>
              <a:rPr lang="en-US" altLang="en-US"/>
              <a:t>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 Solution: A satisfying assignment </a:t>
            </a:r>
            <a:r>
              <a:rPr lang="en-US" altLang="en-US" i="1">
                <a:solidFill>
                  <a:schemeClr val="accent2"/>
                </a:solidFill>
              </a:rPr>
              <a:t>S</a:t>
            </a:r>
            <a:r>
              <a:rPr lang="en-US" altLang="en-US"/>
              <a:t>.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 </a:t>
            </a:r>
            <a:r>
              <a:rPr lang="en-US" altLang="en-US" i="1">
                <a:solidFill>
                  <a:schemeClr val="accent2"/>
                </a:solidFill>
              </a:rPr>
              <a:t>I </a:t>
            </a:r>
            <a:r>
              <a:rPr lang="en-US" altLang="en-US"/>
              <a:t>is a </a:t>
            </a:r>
            <a:r>
              <a:rPr lang="en-US" altLang="en-US">
                <a:solidFill>
                  <a:schemeClr val="tx2"/>
                </a:solidFill>
              </a:rPr>
              <a:t>yes</a:t>
            </a:r>
            <a:r>
              <a:rPr lang="en-US" altLang="en-US"/>
              <a:t> instance iff there is such an assignment . 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 Given an instance </a:t>
            </a:r>
            <a:r>
              <a:rPr lang="en-US" altLang="en-US" i="1">
                <a:solidFill>
                  <a:schemeClr val="accent2"/>
                </a:solidFill>
              </a:rPr>
              <a:t>I </a:t>
            </a:r>
            <a:r>
              <a:rPr lang="en-US" altLang="en-US"/>
              <a:t>and a solution </a:t>
            </a:r>
            <a:r>
              <a:rPr lang="en-US" altLang="en-US" i="1">
                <a:solidFill>
                  <a:schemeClr val="accent2"/>
                </a:solidFill>
              </a:rPr>
              <a:t>S</a:t>
            </a:r>
            <a:r>
              <a:rPr lang="en-US" altLang="en-US"/>
              <a:t>,</a:t>
            </a:r>
            <a:r>
              <a:rPr lang="en-US" altLang="en-US">
                <a:solidFill>
                  <a:srgbClr val="00FFCC"/>
                </a:solidFill>
              </a:rPr>
              <a:t/>
            </a:r>
            <a:br>
              <a:rPr lang="en-US" altLang="en-US">
                <a:solidFill>
                  <a:srgbClr val="00FFCC"/>
                </a:solidFill>
              </a:rPr>
            </a:br>
            <a:r>
              <a:rPr lang="en-US" altLang="en-US">
                <a:solidFill>
                  <a:srgbClr val="00FFCC"/>
                </a:solidFill>
              </a:rPr>
              <a:t>  </a:t>
            </a:r>
            <a:r>
              <a:rPr lang="en-US" altLang="en-US"/>
              <a:t>there is a poly-time alg </a:t>
            </a:r>
            <a:r>
              <a:rPr lang="en-US" altLang="en-US" i="1">
                <a:solidFill>
                  <a:schemeClr val="accent2"/>
                </a:solidFill>
              </a:rPr>
              <a:t>Valid(I,S)</a:t>
            </a:r>
            <a:r>
              <a:rPr lang="en-US" altLang="en-US"/>
              <a:t> to test </a:t>
            </a:r>
            <a:br>
              <a:rPr lang="en-US" altLang="en-US"/>
            </a:br>
            <a:r>
              <a:rPr lang="en-US" altLang="en-US"/>
              <a:t>  whether or not </a:t>
            </a:r>
            <a:r>
              <a:rPr lang="en-US" altLang="en-US" i="1">
                <a:solidFill>
                  <a:schemeClr val="accent2"/>
                </a:solidFill>
              </a:rPr>
              <a:t>S</a:t>
            </a:r>
            <a:r>
              <a:rPr lang="en-US" altLang="en-US"/>
              <a:t> is a valid solution of </a:t>
            </a:r>
            <a:r>
              <a:rPr lang="en-US" altLang="en-US" i="1">
                <a:solidFill>
                  <a:schemeClr val="accent2"/>
                </a:solidFill>
              </a:rPr>
              <a:t>I</a:t>
            </a:r>
            <a:r>
              <a:rPr lang="en-US" altLang="en-US"/>
              <a:t>.</a:t>
            </a:r>
          </a:p>
        </p:txBody>
      </p:sp>
      <p:grpSp>
        <p:nvGrpSpPr>
          <p:cNvPr id="14" name="Group 261"/>
          <p:cNvGrpSpPr>
            <a:grpSpLocks/>
          </p:cNvGrpSpPr>
          <p:nvPr/>
        </p:nvGrpSpPr>
        <p:grpSpPr bwMode="auto">
          <a:xfrm>
            <a:off x="69850" y="3930650"/>
            <a:ext cx="4121150" cy="2393950"/>
            <a:chOff x="949796" y="4192554"/>
            <a:chExt cx="4120534" cy="2394400"/>
          </a:xfrm>
        </p:grpSpPr>
        <p:sp>
          <p:nvSpPr>
            <p:cNvPr id="79886" name="Text Box 32"/>
            <p:cNvSpPr txBox="1">
              <a:spLocks noChangeArrowheads="1"/>
            </p:cNvSpPr>
            <p:nvPr/>
          </p:nvSpPr>
          <p:spPr bwMode="auto">
            <a:xfrm>
              <a:off x="3284660" y="4310051"/>
              <a:ext cx="1785670" cy="338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chemeClr val="accent2"/>
                  </a:solidFill>
                </a:rPr>
                <a:t> 0 1 1 0 1 0 1   </a:t>
              </a:r>
            </a:p>
          </p:txBody>
        </p:sp>
        <p:sp>
          <p:nvSpPr>
            <p:cNvPr id="79887" name="Text Box 140"/>
            <p:cNvSpPr txBox="1">
              <a:spLocks noChangeArrowheads="1"/>
            </p:cNvSpPr>
            <p:nvPr/>
          </p:nvSpPr>
          <p:spPr bwMode="auto">
            <a:xfrm>
              <a:off x="949796" y="4192554"/>
              <a:ext cx="274690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/>
                <a:t>Assignment </a:t>
              </a:r>
              <a:r>
                <a:rPr lang="en-US" altLang="en-US" sz="2800">
                  <a:solidFill>
                    <a:schemeClr val="accent2"/>
                  </a:solidFill>
                </a:rPr>
                <a:t>S</a:t>
              </a:r>
              <a:r>
                <a:rPr lang="en-US" altLang="en-US" sz="2800"/>
                <a:t>:</a:t>
              </a:r>
              <a:endParaRPr lang="en-US" altLang="en-US" sz="2800">
                <a:solidFill>
                  <a:schemeClr val="accent2"/>
                </a:solidFill>
              </a:endParaRPr>
            </a:p>
          </p:txBody>
        </p:sp>
        <p:sp>
          <p:nvSpPr>
            <p:cNvPr id="79888" name="Rectangle 38"/>
            <p:cNvSpPr>
              <a:spLocks noChangeArrowheads="1"/>
            </p:cNvSpPr>
            <p:nvPr/>
          </p:nvSpPr>
          <p:spPr bwMode="auto">
            <a:xfrm flipH="1">
              <a:off x="3591001" y="4352922"/>
              <a:ext cx="1065054" cy="252459"/>
            </a:xfrm>
            <a:prstGeom prst="rect">
              <a:avLst/>
            </a:prstGeom>
            <a:noFill/>
            <a:ln w="12700" cap="sq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79889" name="Text Box 32"/>
            <p:cNvSpPr txBox="1">
              <a:spLocks noChangeArrowheads="1"/>
            </p:cNvSpPr>
            <p:nvPr/>
          </p:nvSpPr>
          <p:spPr bwMode="auto">
            <a:xfrm>
              <a:off x="3778298" y="6248753"/>
              <a:ext cx="657127" cy="338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chemeClr val="accent2"/>
                  </a:solidFill>
                </a:rPr>
                <a:t>1</a:t>
              </a:r>
            </a:p>
          </p:txBody>
        </p:sp>
      </p:grp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928688" y="6361113"/>
            <a:ext cx="4381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2"/>
                </a:solidFill>
              </a:rPr>
              <a:t>Sat(I)=Yes  iff   </a:t>
            </a:r>
            <a:r>
              <a:rPr lang="en-US" altLang="en-US" i="1">
                <a:solidFill>
                  <a:schemeClr val="accent2"/>
                </a:solidFill>
                <a:sym typeface="Symbol" pitchFamily="18" charset="2"/>
              </a:rPr>
              <a:t></a:t>
            </a:r>
            <a:r>
              <a:rPr lang="en-US" altLang="en-US" i="1">
                <a:solidFill>
                  <a:schemeClr val="accent2"/>
                </a:solidFill>
              </a:rPr>
              <a:t> S Valid(I,S)</a:t>
            </a:r>
            <a:endParaRPr lang="en-CA" altLang="en-US"/>
          </a:p>
        </p:txBody>
      </p:sp>
      <p:grpSp>
        <p:nvGrpSpPr>
          <p:cNvPr id="20" name="Group 259"/>
          <p:cNvGrpSpPr>
            <a:grpSpLocks/>
          </p:cNvGrpSpPr>
          <p:nvPr/>
        </p:nvGrpSpPr>
        <p:grpSpPr bwMode="auto">
          <a:xfrm>
            <a:off x="850900" y="4318000"/>
            <a:ext cx="2913063" cy="1752600"/>
            <a:chOff x="1743974" y="4572000"/>
            <a:chExt cx="2912164" cy="1752600"/>
          </a:xfrm>
        </p:grpSpPr>
        <p:sp>
          <p:nvSpPr>
            <p:cNvPr id="79884" name="Text Box 128"/>
            <p:cNvSpPr txBox="1">
              <a:spLocks noChangeArrowheads="1"/>
            </p:cNvSpPr>
            <p:nvPr/>
          </p:nvSpPr>
          <p:spPr bwMode="auto">
            <a:xfrm>
              <a:off x="1743974" y="5115580"/>
              <a:ext cx="185884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/>
                <a:t>Circuit </a:t>
              </a:r>
              <a:r>
                <a:rPr lang="en-US" altLang="en-US" sz="2800" i="1">
                  <a:solidFill>
                    <a:schemeClr val="accent2"/>
                  </a:solidFill>
                </a:rPr>
                <a:t>I</a:t>
              </a:r>
              <a:r>
                <a:rPr lang="en-US" altLang="en-US" sz="2800"/>
                <a:t>:</a:t>
              </a:r>
              <a:endParaRPr lang="en-US" altLang="en-US" sz="2800" i="1">
                <a:solidFill>
                  <a:schemeClr val="accent2"/>
                </a:solidFill>
              </a:endParaRPr>
            </a:p>
          </p:txBody>
        </p:sp>
        <p:graphicFrame>
          <p:nvGraphicFramePr>
            <p:cNvPr id="79885" name="Object 2"/>
            <p:cNvGraphicFramePr>
              <a:graphicFrameLocks noChangeAspect="1"/>
            </p:cNvGraphicFramePr>
            <p:nvPr/>
          </p:nvGraphicFramePr>
          <p:xfrm>
            <a:off x="3543300" y="4572000"/>
            <a:ext cx="1112838" cy="1752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893" name="Clip" r:id="rId3" imgW="2659048" imgH="4191363" progId="MS_ClipArt_Gallery.2">
                    <p:embed/>
                  </p:oleObj>
                </mc:Choice>
                <mc:Fallback>
                  <p:oleObj name="Clip" r:id="rId3" imgW="2659048" imgH="4191363" progId="MS_ClipArt_Gallery.2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43300" y="4572000"/>
                          <a:ext cx="1112838" cy="1752600"/>
                        </a:xfrm>
                        <a:prstGeom prst="rect">
                          <a:avLst/>
                        </a:prstGeom>
                        <a:noFill/>
                        <a:ln w="9525">
                          <a:solidFill>
                            <a:schemeClr val="bg2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3" name="Text Box 22"/>
          <p:cNvSpPr txBox="1">
            <a:spLocks noChangeArrowheads="1"/>
          </p:cNvSpPr>
          <p:nvPr/>
        </p:nvSpPr>
        <p:spPr bwMode="auto">
          <a:xfrm>
            <a:off x="4319588" y="3419475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SAT</a:t>
            </a:r>
          </a:p>
        </p:txBody>
      </p:sp>
      <p:grpSp>
        <p:nvGrpSpPr>
          <p:cNvPr id="79881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79882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/>
            </a:p>
          </p:txBody>
        </p:sp>
        <p:sp>
          <p:nvSpPr>
            <p:cNvPr id="79883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CC99FF"/>
                  </a:solidFill>
                </a:rPr>
                <a:t>Poly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 bldLvl="2" autoUpdateAnimBg="0"/>
      <p:bldP spid="19" grpId="0"/>
      <p:bldP spid="23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8" name="Group 14"/>
          <p:cNvGrpSpPr>
            <a:grpSpLocks/>
          </p:cNvGrpSpPr>
          <p:nvPr/>
        </p:nvGrpSpPr>
        <p:grpSpPr bwMode="auto">
          <a:xfrm>
            <a:off x="3657600" y="3065463"/>
            <a:ext cx="4202113" cy="3254375"/>
            <a:chOff x="2304" y="1945"/>
            <a:chExt cx="2647" cy="2050"/>
          </a:xfrm>
        </p:grpSpPr>
        <p:sp>
          <p:nvSpPr>
            <p:cNvPr id="80906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0907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sp>
        <p:nvSpPr>
          <p:cNvPr id="118" name="Text Box 30"/>
          <p:cNvSpPr txBox="1">
            <a:spLocks noChangeArrowheads="1"/>
          </p:cNvSpPr>
          <p:nvPr/>
        </p:nvSpPr>
        <p:spPr bwMode="auto">
          <a:xfrm>
            <a:off x="239713" y="1447800"/>
            <a:ext cx="6618287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Formal definition:</a:t>
            </a:r>
          </a:p>
          <a:p>
            <a:pPr eaLnBrk="1" hangingPunct="1"/>
            <a:r>
              <a:rPr lang="en-US" altLang="en-US" sz="2800" i="1">
                <a:solidFill>
                  <a:schemeClr val="accent2"/>
                </a:solidFill>
              </a:rPr>
              <a:t>Prob </a:t>
            </a:r>
            <a:r>
              <a:rPr lang="en-US" altLang="en-US" sz="2800" i="1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 sz="2800" i="1">
                <a:solidFill>
                  <a:schemeClr val="accent2"/>
                </a:solidFill>
              </a:rPr>
              <a:t> NP</a:t>
            </a:r>
            <a:r>
              <a:rPr lang="en-US" altLang="en-US" sz="2800"/>
              <a:t> iff </a:t>
            </a:r>
            <a:r>
              <a:rPr lang="en-US" altLang="en-US" sz="2800" i="1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 i="1">
                <a:solidFill>
                  <a:schemeClr val="accent2"/>
                </a:solidFill>
              </a:rPr>
              <a:t> poly time Valid</a:t>
            </a:r>
          </a:p>
          <a:p>
            <a:pPr eaLnBrk="1" hangingPunct="1"/>
            <a:r>
              <a:rPr lang="en-US" altLang="en-US" sz="2800"/>
              <a:t>such that </a:t>
            </a:r>
            <a:r>
              <a:rPr lang="en-US" altLang="en-US" sz="2800" i="1">
                <a:solidFill>
                  <a:schemeClr val="accent2"/>
                </a:solidFill>
              </a:rPr>
              <a:t>Prob(I) = Yes  </a:t>
            </a:r>
            <a:r>
              <a:rPr lang="en-US" altLang="en-US" sz="2800"/>
              <a:t>iff</a:t>
            </a:r>
            <a:r>
              <a:rPr lang="en-US" altLang="en-US" sz="2800">
                <a:solidFill>
                  <a:srgbClr val="00FFCC"/>
                </a:solidFill>
              </a:rPr>
              <a:t>   </a:t>
            </a:r>
            <a:r>
              <a:rPr lang="en-US" altLang="en-US" sz="2800" i="1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 i="1">
                <a:solidFill>
                  <a:schemeClr val="accent2"/>
                </a:solidFill>
              </a:rPr>
              <a:t> S Valid(I,S)</a:t>
            </a:r>
          </a:p>
        </p:txBody>
      </p:sp>
      <p:sp>
        <p:nvSpPr>
          <p:cNvPr id="221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Non-Deterministic Polynomial Time</a:t>
            </a:r>
          </a:p>
        </p:txBody>
      </p:sp>
      <p:sp>
        <p:nvSpPr>
          <p:cNvPr id="80901" name="Text Box 22"/>
          <p:cNvSpPr txBox="1">
            <a:spLocks noChangeArrowheads="1"/>
          </p:cNvSpPr>
          <p:nvPr/>
        </p:nvSpPr>
        <p:spPr bwMode="auto">
          <a:xfrm>
            <a:off x="4319588" y="3419475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SAT</a:t>
            </a:r>
          </a:p>
        </p:txBody>
      </p:sp>
      <p:grpSp>
        <p:nvGrpSpPr>
          <p:cNvPr id="80902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80904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/>
            </a:p>
          </p:txBody>
        </p:sp>
        <p:sp>
          <p:nvSpPr>
            <p:cNvPr id="80905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CC99FF"/>
                  </a:solidFill>
                </a:rPr>
                <a:t>Poly</a:t>
              </a:r>
            </a:p>
          </p:txBody>
        </p:sp>
      </p:grpSp>
      <p:sp>
        <p:nvSpPr>
          <p:cNvPr id="80903" name="Rectangle 222"/>
          <p:cNvSpPr>
            <a:spLocks noChangeArrowheads="1"/>
          </p:cNvSpPr>
          <p:nvPr/>
        </p:nvSpPr>
        <p:spPr bwMode="auto">
          <a:xfrm>
            <a:off x="928688" y="6361113"/>
            <a:ext cx="4381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2"/>
                </a:solidFill>
              </a:rPr>
              <a:t>Sat(I)=Yes  iff   </a:t>
            </a:r>
            <a:r>
              <a:rPr lang="en-US" altLang="en-US" i="1">
                <a:solidFill>
                  <a:schemeClr val="accent2"/>
                </a:solidFill>
                <a:sym typeface="Symbol" pitchFamily="18" charset="2"/>
              </a:rPr>
              <a:t></a:t>
            </a:r>
            <a:r>
              <a:rPr lang="en-US" altLang="en-US" i="1">
                <a:solidFill>
                  <a:schemeClr val="accent2"/>
                </a:solidFill>
              </a:rPr>
              <a:t> S Valid(I,S)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mtClean="0"/>
              <a:t>Evaluating</a:t>
            </a:r>
            <a:r>
              <a:rPr lang="en-US" altLang="en-US" smtClean="0"/>
              <a:t>: </a:t>
            </a:r>
            <a:r>
              <a:rPr lang="en-CA" altLang="en-US" sz="3600" i="1" smtClean="0"/>
              <a:t>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 =</a:t>
            </a:r>
            <a:r>
              <a:rPr lang="en-US" altLang="en-US" sz="3600" smtClean="0"/>
              <a:t> </a:t>
            </a:r>
            <a:r>
              <a:rPr lang="en-CA" altLang="en-US" sz="3600" i="1" smtClean="0"/>
              <a:t>aT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/</a:t>
            </a:r>
            <a:r>
              <a:rPr lang="en-CA" altLang="en-US" sz="3600" i="1" smtClean="0"/>
              <a:t>b</a:t>
            </a:r>
            <a:r>
              <a:rPr lang="en-CA" altLang="en-US" sz="3600" smtClean="0"/>
              <a:t>)+</a:t>
            </a:r>
            <a:r>
              <a:rPr lang="en-CA" altLang="en-US" sz="3600" i="1" smtClean="0"/>
              <a:t>f</a:t>
            </a:r>
            <a:r>
              <a:rPr lang="en-CA" altLang="en-US" sz="3600" smtClean="0"/>
              <a:t>(</a:t>
            </a:r>
            <a:r>
              <a:rPr lang="en-CA" altLang="en-US" sz="3600" i="1" smtClean="0"/>
              <a:t>n</a:t>
            </a:r>
            <a:r>
              <a:rPr lang="en-CA" altLang="en-US" sz="3600" smtClean="0"/>
              <a:t>)</a:t>
            </a:r>
          </a:p>
        </p:txBody>
      </p:sp>
      <p:pic>
        <p:nvPicPr>
          <p:cNvPr id="9219" name="Picture 3" descr="capture3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913" y="1976438"/>
            <a:ext cx="9067800" cy="3814762"/>
          </a:xfr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Non-Deterministic Polynomial Time</a:t>
            </a:r>
          </a:p>
        </p:txBody>
      </p:sp>
      <p:sp>
        <p:nvSpPr>
          <p:cNvPr id="81923" name="Rectangle 222"/>
          <p:cNvSpPr>
            <a:spLocks noChangeArrowheads="1"/>
          </p:cNvSpPr>
          <p:nvPr/>
        </p:nvSpPr>
        <p:spPr bwMode="auto">
          <a:xfrm>
            <a:off x="928688" y="6361113"/>
            <a:ext cx="4381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2"/>
                </a:solidFill>
              </a:rPr>
              <a:t>Sat(I)=Yes  iff   </a:t>
            </a:r>
            <a:r>
              <a:rPr lang="en-US" altLang="en-US" i="1">
                <a:solidFill>
                  <a:schemeClr val="accent2"/>
                </a:solidFill>
                <a:sym typeface="Symbol" pitchFamily="18" charset="2"/>
              </a:rPr>
              <a:t></a:t>
            </a:r>
            <a:r>
              <a:rPr lang="en-US" altLang="en-US" i="1">
                <a:solidFill>
                  <a:schemeClr val="accent2"/>
                </a:solidFill>
              </a:rPr>
              <a:t> S Valid(I,S)</a:t>
            </a:r>
            <a:endParaRPr lang="en-CA" altLang="en-US"/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2400" y="530225"/>
            <a:ext cx="8839200" cy="440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>
                <a:cs typeface="Times New Roman" pitchFamily="18" charset="0"/>
              </a:rPr>
              <a:t>A </a:t>
            </a:r>
            <a:r>
              <a:rPr lang="en-CA" altLang="en-US">
                <a:solidFill>
                  <a:schemeClr val="accent2"/>
                </a:solidFill>
                <a:cs typeface="Times New Roman" pitchFamily="18" charset="0"/>
              </a:rPr>
              <a:t>Non-Deterministic TM/Java/…  </a:t>
            </a:r>
            <a:r>
              <a:rPr lang="en-CA" altLang="en-US">
                <a:cs typeface="Times New Roman" pitchFamily="18" charset="0"/>
              </a:rPr>
              <a:t>is </a:t>
            </a:r>
          </a:p>
          <a:p>
            <a:pPr lvl="1" eaLnBrk="1" hangingPunct="1">
              <a:buFont typeface="Arial" charset="0"/>
              <a:buChar char="•"/>
            </a:pPr>
            <a:r>
              <a:rPr lang="en-CA" altLang="en-US">
                <a:cs typeface="Times New Roman" pitchFamily="18" charset="0"/>
              </a:rPr>
              <a:t>the same as a deterministic one, </a:t>
            </a:r>
            <a:br>
              <a:rPr lang="en-CA" altLang="en-US">
                <a:cs typeface="Times New Roman" pitchFamily="18" charset="0"/>
              </a:rPr>
            </a:br>
            <a:r>
              <a:rPr lang="en-CA" altLang="en-US">
                <a:cs typeface="Times New Roman" pitchFamily="18" charset="0"/>
              </a:rPr>
              <a:t> except that its moves are not deterministic. </a:t>
            </a:r>
          </a:p>
          <a:p>
            <a:pPr lvl="2" eaLnBrk="1" hangingPunct="1">
              <a:buFont typeface="Arial" charset="0"/>
              <a:buChar char="•"/>
            </a:pPr>
            <a:r>
              <a:rPr lang="en-CA" altLang="en-US">
                <a:cs typeface="Times New Roman" pitchFamily="18" charset="0"/>
              </a:rPr>
              <a:t>It has a “choice” as to which step to take next.</a:t>
            </a:r>
          </a:p>
          <a:p>
            <a:pPr lvl="2" eaLnBrk="1" hangingPunct="1">
              <a:buFont typeface="Arial" charset="0"/>
              <a:buChar char="•"/>
            </a:pPr>
            <a:r>
              <a:rPr lang="en-CA" altLang="en-US">
                <a:cs typeface="Times New Roman" pitchFamily="18" charset="0"/>
              </a:rPr>
              <a:t>Deterministic: 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  <a:sym typeface="Symbol" pitchFamily="18" charset="2"/>
              </a:rPr>
              <a:t>        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</a:rPr>
              <a:t>(q</a:t>
            </a:r>
            <a:r>
              <a:rPr lang="en-CA" altLang="en-US" i="1" baseline="-25000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</a:rPr>
              <a:t>,c) = &lt;q</a:t>
            </a:r>
            <a:r>
              <a:rPr lang="en-CA" altLang="en-US" i="1" baseline="-25000">
                <a:solidFill>
                  <a:schemeClr val="accent2"/>
                </a:solidFill>
                <a:cs typeface="Times New Roman" pitchFamily="18" charset="0"/>
              </a:rPr>
              <a:t>j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</a:rPr>
              <a:t>,c',right&gt;</a:t>
            </a:r>
          </a:p>
          <a:p>
            <a:pPr lvl="2" eaLnBrk="1" hangingPunct="1">
              <a:buFont typeface="Arial" charset="0"/>
              <a:buChar char="•"/>
            </a:pPr>
            <a:r>
              <a:rPr lang="en-CA" altLang="en-US">
                <a:cs typeface="Times New Roman" pitchFamily="18" charset="0"/>
              </a:rPr>
              <a:t>Non-Deterministic: 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  <a:sym typeface="Symbol" pitchFamily="18" charset="2"/>
              </a:rPr>
              <a:t>&lt;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</a:rPr>
              <a:t>q</a:t>
            </a:r>
            <a:r>
              <a:rPr lang="en-CA" altLang="en-US" i="1" baseline="-25000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</a:rPr>
              <a:t>,c; q</a:t>
            </a:r>
            <a:r>
              <a:rPr lang="en-CA" altLang="en-US" i="1" baseline="-25000">
                <a:solidFill>
                  <a:schemeClr val="accent2"/>
                </a:solidFill>
                <a:cs typeface="Times New Roman" pitchFamily="18" charset="0"/>
              </a:rPr>
              <a:t>j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</a:rPr>
              <a:t>,c',right&gt; </a:t>
            </a:r>
            <a:r>
              <a:rPr lang="el-GR" altLang="en-US" i="1">
                <a:solidFill>
                  <a:schemeClr val="accent2"/>
                </a:solidFill>
                <a:cs typeface="Times New Roman" pitchFamily="18" charset="0"/>
              </a:rPr>
              <a:t>ϵ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  <a:sym typeface="Symbol" pitchFamily="18" charset="2"/>
              </a:rPr>
              <a:t></a:t>
            </a:r>
            <a:endParaRPr lang="en-CA" altLang="en-US">
              <a:cs typeface="Times New Roman" pitchFamily="18" charset="0"/>
            </a:endParaRPr>
          </a:p>
          <a:p>
            <a:pPr lvl="1" eaLnBrk="1" hangingPunct="1">
              <a:buFont typeface="Arial" charset="0"/>
              <a:buChar char="•"/>
            </a:pPr>
            <a:r>
              <a:rPr lang="en-CA" altLang="en-US">
                <a:cs typeface="Times New Roman" pitchFamily="18" charset="0"/>
              </a:rPr>
              <a:t>A non-deterministic machine 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</a:rPr>
              <a:t>M</a:t>
            </a:r>
            <a:r>
              <a:rPr lang="en-CA" altLang="en-US">
                <a:cs typeface="Times New Roman" pitchFamily="18" charset="0"/>
              </a:rPr>
              <a:t> on input 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CA" altLang="en-US">
                <a:cs typeface="Times New Roman" pitchFamily="18" charset="0"/>
              </a:rPr>
              <a:t> </a:t>
            </a:r>
            <a:br>
              <a:rPr lang="en-CA" altLang="en-US">
                <a:cs typeface="Times New Roman" pitchFamily="18" charset="0"/>
              </a:rPr>
            </a:br>
            <a:r>
              <a:rPr lang="en-CA" altLang="en-US">
                <a:cs typeface="Times New Roman" pitchFamily="18" charset="0"/>
              </a:rPr>
              <a:t>  is said to </a:t>
            </a:r>
            <a:r>
              <a:rPr lang="en-CA" altLang="en-US" i="1">
                <a:solidFill>
                  <a:schemeClr val="accent2"/>
                </a:solidFill>
                <a:cs typeface="Times New Roman" pitchFamily="18" charset="0"/>
              </a:rPr>
              <a:t>accept</a:t>
            </a:r>
            <a:r>
              <a:rPr lang="en-CA" altLang="en-US">
                <a:cs typeface="Times New Roman" pitchFamily="18" charset="0"/>
              </a:rPr>
              <a:t> its input </a:t>
            </a:r>
          </a:p>
          <a:p>
            <a:pPr lvl="2" eaLnBrk="1" hangingPunct="1">
              <a:buFont typeface="Arial" charset="0"/>
              <a:buChar char="•"/>
            </a:pPr>
            <a:r>
              <a:rPr lang="en-CA" altLang="en-US">
                <a:cs typeface="Times New Roman" pitchFamily="18" charset="0"/>
              </a:rPr>
              <a:t>if there </a:t>
            </a:r>
            <a:r>
              <a:rPr lang="en-CA" altLang="en-US" i="1">
                <a:solidFill>
                  <a:srgbClr val="FF0000"/>
                </a:solidFill>
                <a:cs typeface="Times New Roman" pitchFamily="18" charset="0"/>
              </a:rPr>
              <a:t>exists</a:t>
            </a:r>
            <a:r>
              <a:rPr lang="en-CA" altLang="en-US">
                <a:cs typeface="Times New Roman" pitchFamily="18" charset="0"/>
              </a:rPr>
              <a:t> an accepting computation.</a:t>
            </a:r>
          </a:p>
          <a:p>
            <a:pPr lvl="1" eaLnBrk="1" hangingPunct="1">
              <a:buFont typeface="Arial" charset="0"/>
              <a:buChar char="•"/>
            </a:pPr>
            <a:r>
              <a:rPr lang="en-CA" altLang="en-US">
                <a:cs typeface="Times New Roman" pitchFamily="18" charset="0"/>
              </a:rPr>
              <a:t>Note problems computed need yes/no answers.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83056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/>
            </a:p>
          </p:txBody>
        </p:sp>
        <p:sp>
          <p:nvSpPr>
            <p:cNvPr id="83057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CC99FF"/>
                  </a:solidFill>
                </a:rPr>
                <a:t>Poly</a:t>
              </a:r>
            </a:p>
          </p:txBody>
        </p:sp>
      </p:grp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52400" y="1062038"/>
            <a:ext cx="7239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00FFFF"/>
                </a:solidFill>
              </a:rPr>
              <a:t>NP:</a:t>
            </a:r>
          </a:p>
        </p:txBody>
      </p:sp>
      <p:grpSp>
        <p:nvGrpSpPr>
          <p:cNvPr id="82948" name="Group 14"/>
          <p:cNvGrpSpPr>
            <a:grpSpLocks/>
          </p:cNvGrpSpPr>
          <p:nvPr/>
        </p:nvGrpSpPr>
        <p:grpSpPr bwMode="auto">
          <a:xfrm>
            <a:off x="3657600" y="3065463"/>
            <a:ext cx="4202113" cy="3254375"/>
            <a:chOff x="2304" y="1945"/>
            <a:chExt cx="2647" cy="2050"/>
          </a:xfrm>
        </p:grpSpPr>
        <p:sp>
          <p:nvSpPr>
            <p:cNvPr id="83054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3055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0" y="1443038"/>
            <a:ext cx="4572000" cy="483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/>
              <a:t> If </a:t>
            </a:r>
            <a:r>
              <a:rPr lang="en-US" altLang="en-US" i="1">
                <a:solidFill>
                  <a:schemeClr val="accent2"/>
                </a:solidFill>
              </a:rPr>
              <a:t>I </a:t>
            </a:r>
            <a:r>
              <a:rPr lang="en-US" altLang="en-US"/>
              <a:t>is a </a:t>
            </a:r>
            <a:r>
              <a:rPr lang="en-US" altLang="en-US">
                <a:solidFill>
                  <a:schemeClr val="tx2"/>
                </a:solidFill>
              </a:rPr>
              <a:t>“yes” </a:t>
            </a:r>
            <a:r>
              <a:rPr lang="en-US" altLang="en-US"/>
              <a:t>instance:</a:t>
            </a:r>
          </a:p>
          <a:p>
            <a:pPr lvl="1" eaLnBrk="1" hangingPunct="1">
              <a:buFont typeface="Arial" charset="0"/>
              <a:buChar char="•"/>
            </a:pPr>
            <a:r>
              <a:rPr lang="en-US" altLang="en-US"/>
              <a:t> A </a:t>
            </a:r>
            <a:r>
              <a:rPr lang="en-US" altLang="en-US" i="1">
                <a:solidFill>
                  <a:srgbClr val="FF00FF"/>
                </a:solidFill>
              </a:rPr>
              <a:t>fairy god mother</a:t>
            </a:r>
            <a:r>
              <a:rPr lang="en-US" altLang="en-US"/>
              <a:t> could provide you a small </a:t>
            </a:r>
            <a:r>
              <a:rPr lang="en-US" altLang="en-US" i="1">
                <a:solidFill>
                  <a:srgbClr val="FF00FF"/>
                </a:solidFill>
              </a:rPr>
              <a:t>witness/solution/proof  </a:t>
            </a:r>
            <a:r>
              <a:rPr lang="en-US" altLang="en-US" i="1">
                <a:solidFill>
                  <a:schemeClr val="accent2"/>
                </a:solidFill>
              </a:rPr>
              <a:t>S</a:t>
            </a:r>
            <a:r>
              <a:rPr lang="en-US" altLang="en-US"/>
              <a:t> with which you can prove to your non-believing poly time boss that </a:t>
            </a:r>
            <a:r>
              <a:rPr lang="en-US" altLang="en-US" i="1">
                <a:solidFill>
                  <a:schemeClr val="accent2"/>
                </a:solidFill>
              </a:rPr>
              <a:t>I </a:t>
            </a:r>
            <a:r>
              <a:rPr lang="en-US" altLang="en-US"/>
              <a:t>is a </a:t>
            </a:r>
            <a:r>
              <a:rPr lang="en-US" altLang="en-US">
                <a:solidFill>
                  <a:schemeClr val="tx2"/>
                </a:solidFill>
              </a:rPr>
              <a:t>“yes” </a:t>
            </a:r>
            <a:r>
              <a:rPr lang="en-US" altLang="en-US"/>
              <a:t>instance.</a:t>
            </a:r>
          </a:p>
          <a:p>
            <a:pPr eaLnBrk="1" hangingPunct="1">
              <a:buFontTx/>
              <a:buChar char="•"/>
            </a:pPr>
            <a:r>
              <a:rPr lang="en-US" altLang="en-US"/>
              <a:t> If </a:t>
            </a:r>
            <a:r>
              <a:rPr lang="en-US" altLang="en-US" i="1">
                <a:solidFill>
                  <a:schemeClr val="accent2"/>
                </a:solidFill>
              </a:rPr>
              <a:t>I </a:t>
            </a:r>
            <a:r>
              <a:rPr lang="en-US" altLang="en-US"/>
              <a:t>is a </a:t>
            </a:r>
            <a:r>
              <a:rPr lang="en-US" altLang="en-US">
                <a:solidFill>
                  <a:schemeClr val="tx2"/>
                </a:solidFill>
              </a:rPr>
              <a:t>“no” </a:t>
            </a:r>
            <a:r>
              <a:rPr lang="en-US" altLang="en-US"/>
              <a:t>instance: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There is likely no such </a:t>
            </a:r>
            <a:r>
              <a:rPr lang="en-US" altLang="en-US" i="1">
                <a:solidFill>
                  <a:srgbClr val="FF00FF"/>
                </a:solidFill>
              </a:rPr>
              <a:t>witness/solution/proof</a:t>
            </a:r>
            <a:r>
              <a:rPr lang="en-US" altLang="en-US"/>
              <a:t> .</a:t>
            </a:r>
          </a:p>
        </p:txBody>
      </p:sp>
      <p:grpSp>
        <p:nvGrpSpPr>
          <p:cNvPr id="118" name="Group 28"/>
          <p:cNvGrpSpPr>
            <a:grpSpLocks/>
          </p:cNvGrpSpPr>
          <p:nvPr/>
        </p:nvGrpSpPr>
        <p:grpSpPr bwMode="auto">
          <a:xfrm flipH="1">
            <a:off x="7991475" y="4430713"/>
            <a:ext cx="1076325" cy="2274887"/>
            <a:chOff x="3915" y="446"/>
            <a:chExt cx="678" cy="1433"/>
          </a:xfrm>
        </p:grpSpPr>
        <p:sp>
          <p:nvSpPr>
            <p:cNvPr id="82953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2954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55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56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57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58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59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0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1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2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3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4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5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6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7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8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9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0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1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2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3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4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5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6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7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8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9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0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1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2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3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4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5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6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7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8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9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0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1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2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3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4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5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6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7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8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9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0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1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2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3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4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5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6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7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8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9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0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1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2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3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4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5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6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7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8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9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0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1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2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3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4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5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6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7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8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9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0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1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2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3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4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5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6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7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8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9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40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41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42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43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44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45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46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47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48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49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50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51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52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53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0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Non-Deterministic Polynomial Time</a:t>
            </a:r>
          </a:p>
        </p:txBody>
      </p:sp>
      <p:sp>
        <p:nvSpPr>
          <p:cNvPr id="82952" name="Text Box 22"/>
          <p:cNvSpPr txBox="1">
            <a:spLocks noChangeArrowheads="1"/>
          </p:cNvSpPr>
          <p:nvPr/>
        </p:nvSpPr>
        <p:spPr bwMode="auto">
          <a:xfrm>
            <a:off x="4319588" y="3419475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SAT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70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84084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/>
            </a:p>
          </p:txBody>
        </p:sp>
        <p:sp>
          <p:nvSpPr>
            <p:cNvPr id="84085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CC99FF"/>
                  </a:solidFill>
                </a:rPr>
                <a:t>Poly</a:t>
              </a:r>
            </a:p>
          </p:txBody>
        </p:sp>
      </p:grp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52400" y="1062038"/>
            <a:ext cx="7239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rgbClr val="6699FF"/>
                </a:solidFill>
              </a:rPr>
              <a:t>CoNP:</a:t>
            </a:r>
          </a:p>
        </p:txBody>
      </p:sp>
      <p:grpSp>
        <p:nvGrpSpPr>
          <p:cNvPr id="83972" name="Group 14"/>
          <p:cNvGrpSpPr>
            <a:grpSpLocks/>
          </p:cNvGrpSpPr>
          <p:nvPr/>
        </p:nvGrpSpPr>
        <p:grpSpPr bwMode="auto">
          <a:xfrm>
            <a:off x="3657600" y="3065463"/>
            <a:ext cx="4202113" cy="3254375"/>
            <a:chOff x="2304" y="1945"/>
            <a:chExt cx="2647" cy="2050"/>
          </a:xfrm>
        </p:grpSpPr>
        <p:sp>
          <p:nvSpPr>
            <p:cNvPr id="84082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4083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0" y="1443038"/>
            <a:ext cx="4572000" cy="483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/>
              <a:t> If </a:t>
            </a:r>
            <a:r>
              <a:rPr lang="en-US" altLang="en-US" i="1">
                <a:solidFill>
                  <a:schemeClr val="accent2"/>
                </a:solidFill>
              </a:rPr>
              <a:t>I </a:t>
            </a:r>
            <a:r>
              <a:rPr lang="en-US" altLang="en-US"/>
              <a:t>is a </a:t>
            </a:r>
            <a:r>
              <a:rPr lang="en-US" altLang="en-US">
                <a:solidFill>
                  <a:schemeClr val="tx2"/>
                </a:solidFill>
              </a:rPr>
              <a:t>“No” </a:t>
            </a:r>
            <a:r>
              <a:rPr lang="en-US" altLang="en-US"/>
              <a:t>instance:</a:t>
            </a:r>
          </a:p>
          <a:p>
            <a:pPr lvl="1" eaLnBrk="1" hangingPunct="1">
              <a:buFont typeface="Arial" charset="0"/>
              <a:buChar char="•"/>
            </a:pPr>
            <a:r>
              <a:rPr lang="en-US" altLang="en-US"/>
              <a:t> A </a:t>
            </a:r>
            <a:r>
              <a:rPr lang="en-US" altLang="en-US" i="1">
                <a:solidFill>
                  <a:srgbClr val="FF00FF"/>
                </a:solidFill>
              </a:rPr>
              <a:t>fairy god mother</a:t>
            </a:r>
            <a:r>
              <a:rPr lang="en-US" altLang="en-US"/>
              <a:t> could provide you a small </a:t>
            </a:r>
            <a:r>
              <a:rPr lang="en-US" altLang="en-US" i="1">
                <a:solidFill>
                  <a:srgbClr val="FF00FF"/>
                </a:solidFill>
              </a:rPr>
              <a:t>witness/solution/proof  </a:t>
            </a:r>
            <a:r>
              <a:rPr lang="en-US" altLang="en-US" i="1">
                <a:solidFill>
                  <a:schemeClr val="accent2"/>
                </a:solidFill>
              </a:rPr>
              <a:t>S</a:t>
            </a:r>
            <a:r>
              <a:rPr lang="en-US" altLang="en-US"/>
              <a:t> with which you can prove to your non-believing poly time boss that </a:t>
            </a:r>
            <a:r>
              <a:rPr lang="en-US" altLang="en-US" i="1">
                <a:solidFill>
                  <a:schemeClr val="accent2"/>
                </a:solidFill>
              </a:rPr>
              <a:t>I </a:t>
            </a:r>
            <a:r>
              <a:rPr lang="en-US" altLang="en-US"/>
              <a:t>is a </a:t>
            </a:r>
            <a:r>
              <a:rPr lang="en-US" altLang="en-US">
                <a:solidFill>
                  <a:schemeClr val="tx2"/>
                </a:solidFill>
              </a:rPr>
              <a:t>“no” </a:t>
            </a:r>
            <a:r>
              <a:rPr lang="en-US" altLang="en-US"/>
              <a:t>instance.</a:t>
            </a:r>
          </a:p>
          <a:p>
            <a:pPr eaLnBrk="1" hangingPunct="1">
              <a:buFontTx/>
              <a:buChar char="•"/>
            </a:pPr>
            <a:r>
              <a:rPr lang="en-US" altLang="en-US"/>
              <a:t> If </a:t>
            </a:r>
            <a:r>
              <a:rPr lang="en-US" altLang="en-US" i="1">
                <a:solidFill>
                  <a:schemeClr val="accent2"/>
                </a:solidFill>
              </a:rPr>
              <a:t>I </a:t>
            </a:r>
            <a:r>
              <a:rPr lang="en-US" altLang="en-US"/>
              <a:t>is a </a:t>
            </a:r>
            <a:r>
              <a:rPr lang="en-US" altLang="en-US">
                <a:solidFill>
                  <a:schemeClr val="tx2"/>
                </a:solidFill>
              </a:rPr>
              <a:t>“Yes” </a:t>
            </a:r>
            <a:r>
              <a:rPr lang="en-US" altLang="en-US"/>
              <a:t>instance: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There is likely no such </a:t>
            </a:r>
            <a:r>
              <a:rPr lang="en-US" altLang="en-US" i="1">
                <a:solidFill>
                  <a:srgbClr val="FF00FF"/>
                </a:solidFill>
              </a:rPr>
              <a:t>witness/solution/proof</a:t>
            </a:r>
            <a:r>
              <a:rPr lang="en-US" altLang="en-US"/>
              <a:t> .</a:t>
            </a:r>
          </a:p>
        </p:txBody>
      </p:sp>
      <p:grpSp>
        <p:nvGrpSpPr>
          <p:cNvPr id="83974" name="Group 28"/>
          <p:cNvGrpSpPr>
            <a:grpSpLocks/>
          </p:cNvGrpSpPr>
          <p:nvPr/>
        </p:nvGrpSpPr>
        <p:grpSpPr bwMode="auto">
          <a:xfrm flipH="1">
            <a:off x="7991475" y="4430713"/>
            <a:ext cx="1076325" cy="2274887"/>
            <a:chOff x="3915" y="446"/>
            <a:chExt cx="678" cy="1433"/>
          </a:xfrm>
        </p:grpSpPr>
        <p:sp>
          <p:nvSpPr>
            <p:cNvPr id="83981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3982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3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4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5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6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7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8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9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0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1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2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3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4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5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6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7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8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9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00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01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02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03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04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05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06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07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08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09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0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1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2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3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4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5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6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7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8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9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20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21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22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23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24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25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26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27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28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29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30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31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32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33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34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35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36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37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38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39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40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41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42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43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44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45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46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47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48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49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50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51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52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53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54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55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56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57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58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59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60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61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62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63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64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65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66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67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68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69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70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71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72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73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74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75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76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77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78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79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80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81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0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Non-Deterministic Polynomial Time</a:t>
            </a:r>
          </a:p>
        </p:txBody>
      </p:sp>
      <p:grpSp>
        <p:nvGrpSpPr>
          <p:cNvPr id="114" name="Group 24"/>
          <p:cNvGrpSpPr>
            <a:grpSpLocks/>
          </p:cNvGrpSpPr>
          <p:nvPr/>
        </p:nvGrpSpPr>
        <p:grpSpPr bwMode="auto">
          <a:xfrm>
            <a:off x="4941888" y="3060700"/>
            <a:ext cx="4202112" cy="3263900"/>
            <a:chOff x="3113" y="1928"/>
            <a:chExt cx="2647" cy="2056"/>
          </a:xfrm>
        </p:grpSpPr>
        <p:sp>
          <p:nvSpPr>
            <p:cNvPr id="83979" name="Oval 25"/>
            <p:cNvSpPr>
              <a:spLocks noChangeArrowheads="1"/>
            </p:cNvSpPr>
            <p:nvPr/>
          </p:nvSpPr>
          <p:spPr bwMode="auto">
            <a:xfrm rot="19071281" flipH="1">
              <a:off x="3113" y="2245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3980" name="Text Box 26"/>
            <p:cNvSpPr txBox="1">
              <a:spLocks noChangeArrowheads="1"/>
            </p:cNvSpPr>
            <p:nvPr/>
          </p:nvSpPr>
          <p:spPr bwMode="auto">
            <a:xfrm>
              <a:off x="4432" y="1928"/>
              <a:ext cx="89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6699FF"/>
                  </a:solidFill>
                </a:rPr>
                <a:t>CoNP</a:t>
              </a:r>
            </a:p>
          </p:txBody>
        </p:sp>
      </p:grpSp>
      <p:sp>
        <p:nvSpPr>
          <p:cNvPr id="117" name="Text Box 30"/>
          <p:cNvSpPr txBox="1">
            <a:spLocks noChangeArrowheads="1"/>
          </p:cNvSpPr>
          <p:nvPr/>
        </p:nvSpPr>
        <p:spPr bwMode="auto">
          <a:xfrm>
            <a:off x="7023100" y="3454400"/>
            <a:ext cx="1590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not SAT</a:t>
            </a:r>
          </a:p>
        </p:txBody>
      </p:sp>
      <p:sp>
        <p:nvSpPr>
          <p:cNvPr id="83978" name="Text Box 22"/>
          <p:cNvSpPr txBox="1">
            <a:spLocks noChangeArrowheads="1"/>
          </p:cNvSpPr>
          <p:nvPr/>
        </p:nvSpPr>
        <p:spPr bwMode="auto">
          <a:xfrm>
            <a:off x="4319588" y="3419475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SAT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117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Oval 3"/>
          <p:cNvSpPr>
            <a:spLocks noChangeArrowheads="1"/>
          </p:cNvSpPr>
          <p:nvPr/>
        </p:nvSpPr>
        <p:spPr bwMode="auto">
          <a:xfrm>
            <a:off x="5245100" y="4470400"/>
            <a:ext cx="2286000" cy="2286000"/>
          </a:xfrm>
          <a:prstGeom prst="ellipse">
            <a:avLst/>
          </a:prstGeom>
          <a:noFill/>
          <a:ln w="38100" cap="sq">
            <a:solidFill>
              <a:srgbClr val="CC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/>
          </a:p>
        </p:txBody>
      </p:sp>
      <p:sp>
        <p:nvSpPr>
          <p:cNvPr id="84995" name="Text Box 10"/>
          <p:cNvSpPr txBox="1">
            <a:spLocks noChangeArrowheads="1"/>
          </p:cNvSpPr>
          <p:nvPr/>
        </p:nvSpPr>
        <p:spPr bwMode="auto">
          <a:xfrm>
            <a:off x="5791200" y="4370388"/>
            <a:ext cx="12017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CC99FF"/>
                </a:solidFill>
              </a:rPr>
              <a:t>Poly</a:t>
            </a:r>
          </a:p>
        </p:txBody>
      </p:sp>
      <p:grpSp>
        <p:nvGrpSpPr>
          <p:cNvPr id="84996" name="Group 14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85109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5110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sp>
        <p:nvSpPr>
          <p:cNvPr id="84997" name="Text Box 28"/>
          <p:cNvSpPr txBox="1">
            <a:spLocks noChangeArrowheads="1"/>
          </p:cNvSpPr>
          <p:nvPr/>
        </p:nvSpPr>
        <p:spPr bwMode="auto">
          <a:xfrm>
            <a:off x="4319588" y="3441700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SAT</a:t>
            </a:r>
          </a:p>
        </p:txBody>
      </p:sp>
      <p:grpSp>
        <p:nvGrpSpPr>
          <p:cNvPr id="84998" name="Group 17"/>
          <p:cNvGrpSpPr>
            <a:grpSpLocks/>
          </p:cNvGrpSpPr>
          <p:nvPr/>
        </p:nvGrpSpPr>
        <p:grpSpPr bwMode="auto">
          <a:xfrm>
            <a:off x="4941888" y="3060700"/>
            <a:ext cx="4202112" cy="3263900"/>
            <a:chOff x="3113" y="1928"/>
            <a:chExt cx="2647" cy="2056"/>
          </a:xfrm>
        </p:grpSpPr>
        <p:sp>
          <p:nvSpPr>
            <p:cNvPr id="85107" name="Oval 18"/>
            <p:cNvSpPr>
              <a:spLocks noChangeArrowheads="1"/>
            </p:cNvSpPr>
            <p:nvPr/>
          </p:nvSpPr>
          <p:spPr bwMode="auto">
            <a:xfrm rot="19071281" flipH="1">
              <a:off x="3113" y="2245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5108" name="Text Box 19"/>
            <p:cNvSpPr txBox="1">
              <a:spLocks noChangeArrowheads="1"/>
            </p:cNvSpPr>
            <p:nvPr/>
          </p:nvSpPr>
          <p:spPr bwMode="auto">
            <a:xfrm>
              <a:off x="4432" y="1928"/>
              <a:ext cx="89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6699FF"/>
                  </a:solidFill>
                </a:rPr>
                <a:t>CoNP</a:t>
              </a:r>
            </a:p>
          </p:txBody>
        </p:sp>
      </p:grpSp>
      <p:sp>
        <p:nvSpPr>
          <p:cNvPr id="1058847" name="Text Box 31"/>
          <p:cNvSpPr txBox="1">
            <a:spLocks noChangeArrowheads="1"/>
          </p:cNvSpPr>
          <p:nvPr/>
        </p:nvSpPr>
        <p:spPr bwMode="auto">
          <a:xfrm>
            <a:off x="5181600" y="4038600"/>
            <a:ext cx="24622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Network Flows</a:t>
            </a:r>
          </a:p>
        </p:txBody>
      </p:sp>
      <p:sp>
        <p:nvSpPr>
          <p:cNvPr id="1058855" name="Text Box 39"/>
          <p:cNvSpPr txBox="1">
            <a:spLocks noChangeArrowheads="1"/>
          </p:cNvSpPr>
          <p:nvPr/>
        </p:nvSpPr>
        <p:spPr bwMode="auto">
          <a:xfrm>
            <a:off x="-152400" y="533400"/>
            <a:ext cx="52228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Network Flows:</a:t>
            </a:r>
            <a:br>
              <a:rPr lang="en-US" altLang="en-US" sz="2400"/>
            </a:br>
            <a:r>
              <a:rPr lang="en-US" altLang="en-US" sz="2400"/>
              <a:t>    Is there a flow in </a:t>
            </a:r>
            <a:r>
              <a:rPr lang="en-US" altLang="en-US" sz="2400" i="1">
                <a:solidFill>
                  <a:schemeClr val="accent2"/>
                </a:solidFill>
              </a:rPr>
              <a:t>G </a:t>
            </a:r>
            <a:r>
              <a:rPr lang="en-US" altLang="en-US" sz="2400"/>
              <a:t>with value </a:t>
            </a:r>
            <a:r>
              <a:rPr lang="en-US" altLang="en-US" sz="2400" i="1">
                <a:solidFill>
                  <a:schemeClr val="accent2"/>
                </a:solidFill>
                <a:sym typeface="Symbol" pitchFamily="18" charset="2"/>
              </a:rPr>
              <a:t> k</a:t>
            </a:r>
            <a:r>
              <a:rPr lang="en-US" altLang="en-US" sz="2400">
                <a:sym typeface="Symbol" pitchFamily="18" charset="2"/>
              </a:rPr>
              <a:t>?</a:t>
            </a:r>
            <a:endParaRPr lang="en-US" altLang="en-US" sz="2400"/>
          </a:p>
          <a:p>
            <a:pPr eaLnBrk="1" hangingPunct="1"/>
            <a:r>
              <a:rPr lang="en-US" altLang="en-US" sz="2400"/>
              <a:t>A</a:t>
            </a:r>
            <a:r>
              <a:rPr lang="en-US" altLang="en-US" sz="2400" i="1">
                <a:solidFill>
                  <a:srgbClr val="FF00FF"/>
                </a:solidFill>
              </a:rPr>
              <a:t> witness/solution/proof  </a:t>
            </a:r>
            <a:r>
              <a:rPr lang="en-US" altLang="en-US" sz="2400" i="1">
                <a:solidFill>
                  <a:schemeClr val="accent2"/>
                </a:solidFill>
              </a:rPr>
              <a:t>S</a:t>
            </a:r>
            <a:r>
              <a:rPr lang="en-US" altLang="en-US" sz="2400"/>
              <a:t>  of </a:t>
            </a:r>
            <a:r>
              <a:rPr lang="en-US" altLang="en-US" sz="2400" i="1">
                <a:solidFill>
                  <a:schemeClr val="tx2"/>
                </a:solidFill>
              </a:rPr>
              <a:t>Yes</a:t>
            </a:r>
            <a:r>
              <a:rPr lang="en-US" altLang="en-US" sz="2400"/>
              <a:t> is</a:t>
            </a:r>
          </a:p>
          <a:p>
            <a:pPr eaLnBrk="1" hangingPunct="1"/>
            <a:r>
              <a:rPr lang="en-US" altLang="en-US" sz="2400"/>
              <a:t>    a flow</a:t>
            </a:r>
          </a:p>
          <a:p>
            <a:pPr eaLnBrk="1" hangingPunct="1"/>
            <a:r>
              <a:rPr lang="en-US" altLang="en-US" sz="2400"/>
              <a:t> A</a:t>
            </a:r>
            <a:r>
              <a:rPr lang="en-US" altLang="en-US" sz="2400" i="1">
                <a:solidFill>
                  <a:srgbClr val="FF00FF"/>
                </a:solidFill>
              </a:rPr>
              <a:t> witness/solution/proof  </a:t>
            </a:r>
            <a:r>
              <a:rPr lang="en-US" altLang="en-US" sz="2400" i="1">
                <a:solidFill>
                  <a:schemeClr val="accent2"/>
                </a:solidFill>
              </a:rPr>
              <a:t>S</a:t>
            </a:r>
            <a:r>
              <a:rPr lang="en-US" altLang="en-US" sz="2400"/>
              <a:t>  of </a:t>
            </a:r>
            <a:r>
              <a:rPr lang="en-US" altLang="en-US" sz="2400" i="1">
                <a:solidFill>
                  <a:schemeClr val="tx2"/>
                </a:solidFill>
              </a:rPr>
              <a:t>No </a:t>
            </a:r>
            <a:r>
              <a:rPr lang="en-US" altLang="en-US" sz="2400"/>
              <a:t>is</a:t>
            </a:r>
          </a:p>
          <a:p>
            <a:pPr eaLnBrk="1" hangingPunct="1"/>
            <a:r>
              <a:rPr lang="en-US" altLang="en-US" sz="2400"/>
              <a:t>    a Cut.</a:t>
            </a:r>
          </a:p>
        </p:txBody>
      </p:sp>
      <p:sp>
        <p:nvSpPr>
          <p:cNvPr id="85001" name="Text Box 30"/>
          <p:cNvSpPr txBox="1">
            <a:spLocks noChangeArrowheads="1"/>
          </p:cNvSpPr>
          <p:nvPr/>
        </p:nvSpPr>
        <p:spPr bwMode="auto">
          <a:xfrm>
            <a:off x="7023100" y="3454400"/>
            <a:ext cx="1590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not SAT</a:t>
            </a:r>
          </a:p>
        </p:txBody>
      </p:sp>
      <p:grpSp>
        <p:nvGrpSpPr>
          <p:cNvPr id="85002" name="Group 28"/>
          <p:cNvGrpSpPr>
            <a:grpSpLocks/>
          </p:cNvGrpSpPr>
          <p:nvPr/>
        </p:nvGrpSpPr>
        <p:grpSpPr bwMode="auto">
          <a:xfrm flipH="1">
            <a:off x="7991475" y="4430713"/>
            <a:ext cx="1076325" cy="2274887"/>
            <a:chOff x="3915" y="446"/>
            <a:chExt cx="678" cy="1433"/>
          </a:xfrm>
        </p:grpSpPr>
        <p:sp>
          <p:nvSpPr>
            <p:cNvPr id="85006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5007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08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09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0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1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2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3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4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5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6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7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8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9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0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1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2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3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4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5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6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7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8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9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0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1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2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3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4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5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6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7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8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9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0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1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2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3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4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5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6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7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8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9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0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1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2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3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4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5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6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7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8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9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0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1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2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3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4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5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6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7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8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9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0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1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2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3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4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5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6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7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8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9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0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1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2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3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4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5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6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7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8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9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0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1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2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3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4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5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6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7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8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9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0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1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2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3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4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5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6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5" name="Text Box 31"/>
          <p:cNvSpPr txBox="1">
            <a:spLocks noChangeArrowheads="1"/>
          </p:cNvSpPr>
          <p:nvPr/>
        </p:nvSpPr>
        <p:spPr bwMode="auto">
          <a:xfrm>
            <a:off x="3886200" y="3805238"/>
            <a:ext cx="24622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Network Flows</a:t>
            </a:r>
          </a:p>
        </p:txBody>
      </p:sp>
      <p:sp>
        <p:nvSpPr>
          <p:cNvPr id="136" name="Text Box 31"/>
          <p:cNvSpPr txBox="1">
            <a:spLocks noChangeArrowheads="1"/>
          </p:cNvSpPr>
          <p:nvPr/>
        </p:nvSpPr>
        <p:spPr bwMode="auto">
          <a:xfrm>
            <a:off x="6681788" y="3765550"/>
            <a:ext cx="24622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Network Flows</a:t>
            </a:r>
          </a:p>
        </p:txBody>
      </p:sp>
      <p:sp>
        <p:nvSpPr>
          <p:cNvPr id="138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Non-Deterministic Polynomial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8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588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588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8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588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588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8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588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588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8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588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588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8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588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588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58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58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1.11214E-6 L -3.61111E-6 0.27803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0588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39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8847" grpId="0"/>
      <p:bldP spid="1058847" grpId="1"/>
      <p:bldP spid="135" grpId="0"/>
      <p:bldP spid="135" grpId="1"/>
      <p:bldP spid="136" grpId="0"/>
      <p:bldP spid="136" grpId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6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86136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/>
            </a:p>
          </p:txBody>
        </p:sp>
        <p:sp>
          <p:nvSpPr>
            <p:cNvPr id="86137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CC99FF"/>
                  </a:solidFill>
                </a:rPr>
                <a:t>Poly</a:t>
              </a:r>
            </a:p>
          </p:txBody>
        </p:sp>
      </p:grpSp>
      <p:sp>
        <p:nvSpPr>
          <p:cNvPr id="97288" name="Text Box 20"/>
          <p:cNvSpPr txBox="1">
            <a:spLocks noChangeArrowheads="1"/>
          </p:cNvSpPr>
          <p:nvPr/>
        </p:nvSpPr>
        <p:spPr bwMode="auto">
          <a:xfrm>
            <a:off x="5791200" y="5387975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GCD</a:t>
            </a:r>
          </a:p>
        </p:txBody>
      </p:sp>
      <p:grpSp>
        <p:nvGrpSpPr>
          <p:cNvPr id="8" name="Group 14"/>
          <p:cNvGrpSpPr>
            <a:grpSpLocks/>
          </p:cNvGrpSpPr>
          <p:nvPr/>
        </p:nvGrpSpPr>
        <p:grpSpPr bwMode="auto">
          <a:xfrm>
            <a:off x="3657600" y="3065463"/>
            <a:ext cx="4202113" cy="3254375"/>
            <a:chOff x="2304" y="1945"/>
            <a:chExt cx="2647" cy="2050"/>
          </a:xfrm>
        </p:grpSpPr>
        <p:sp>
          <p:nvSpPr>
            <p:cNvPr id="86134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6135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grpSp>
        <p:nvGrpSpPr>
          <p:cNvPr id="86021" name="Group 28"/>
          <p:cNvGrpSpPr>
            <a:grpSpLocks/>
          </p:cNvGrpSpPr>
          <p:nvPr/>
        </p:nvGrpSpPr>
        <p:grpSpPr bwMode="auto">
          <a:xfrm flipH="1">
            <a:off x="7991475" y="4430713"/>
            <a:ext cx="1076325" cy="2274887"/>
            <a:chOff x="3915" y="446"/>
            <a:chExt cx="678" cy="1433"/>
          </a:xfrm>
        </p:grpSpPr>
        <p:sp>
          <p:nvSpPr>
            <p:cNvPr id="86033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6034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5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6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7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8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9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0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1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2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3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4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5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6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7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8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9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0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1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2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3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4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5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6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7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8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9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0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1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2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3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4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5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6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7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8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9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0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1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2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3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4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5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6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7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8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9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0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1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2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3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4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5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6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7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8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9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0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1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2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3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4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5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6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7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8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9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0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1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2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3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4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5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6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7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8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9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0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1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2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3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4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5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6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7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8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9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0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1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2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3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4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5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6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7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8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9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0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1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2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3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1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NP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Other Classes</a:t>
            </a:r>
          </a:p>
        </p:txBody>
      </p:sp>
      <p:sp>
        <p:nvSpPr>
          <p:cNvPr id="115" name="Text Box 2"/>
          <p:cNvSpPr txBox="1">
            <a:spLocks noChangeArrowheads="1"/>
          </p:cNvSpPr>
          <p:nvPr/>
        </p:nvSpPr>
        <p:spPr bwMode="auto">
          <a:xfrm>
            <a:off x="76200" y="623888"/>
            <a:ext cx="8534400" cy="181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If </a:t>
            </a:r>
            <a:r>
              <a:rPr lang="en-US" altLang="en-US" i="1">
                <a:solidFill>
                  <a:srgbClr val="FFC000"/>
                </a:solidFill>
              </a:rPr>
              <a:t>P</a:t>
            </a:r>
            <a:r>
              <a:rPr lang="en-US" altLang="en-US" i="1">
                <a:solidFill>
                  <a:srgbClr val="FFC000"/>
                </a:solidFill>
                <a:sym typeface="Symbol" pitchFamily="18" charset="2"/>
              </a:rPr>
              <a:t></a:t>
            </a:r>
            <a:r>
              <a:rPr lang="en-US" altLang="en-US">
                <a:solidFill>
                  <a:srgbClr val="CC99FF"/>
                </a:solidFill>
              </a:rPr>
              <a:t> Polynomial Time,</a:t>
            </a:r>
            <a:endParaRPr lang="en-US" altLang="en-US">
              <a:sym typeface="Symbol" pitchFamily="18" charset="2"/>
            </a:endParaRPr>
          </a:p>
          <a:p>
            <a:pPr eaLnBrk="1" hangingPunct="1"/>
            <a:r>
              <a:rPr lang="en-US" altLang="en-US"/>
              <a:t> </a:t>
            </a:r>
            <a:r>
              <a:rPr lang="en-US" altLang="en-US">
                <a:sym typeface="Wingdings" pitchFamily="2" charset="2"/>
              </a:rPr>
              <a:t>You don’t even need</a:t>
            </a:r>
            <a:br>
              <a:rPr lang="en-US" altLang="en-US">
                <a:sym typeface="Wingdings" pitchFamily="2" charset="2"/>
              </a:rPr>
            </a:br>
            <a:r>
              <a:rPr lang="en-US" altLang="en-US">
                <a:sym typeface="Wingdings" pitchFamily="2" charset="2"/>
              </a:rPr>
              <a:t>   the fairy good mother. </a:t>
            </a:r>
          </a:p>
          <a:p>
            <a:pPr eaLnBrk="1" hangingPunct="1"/>
            <a:r>
              <a:rPr lang="en-US" altLang="en-US">
                <a:sym typeface="Wingdings" pitchFamily="2" charset="2"/>
              </a:rPr>
              <a:t></a:t>
            </a:r>
            <a:r>
              <a:rPr lang="en-US" altLang="en-US" i="1">
                <a:solidFill>
                  <a:srgbClr val="FFC000"/>
                </a:solidFill>
              </a:rPr>
              <a:t> P</a:t>
            </a:r>
            <a:r>
              <a:rPr lang="en-US" altLang="en-US" i="1">
                <a:solidFill>
                  <a:srgbClr val="FFC000"/>
                </a:solidFill>
                <a:sym typeface="Symbol" pitchFamily="18" charset="2"/>
              </a:rPr>
              <a:t> </a:t>
            </a:r>
            <a:r>
              <a:rPr lang="en-US" altLang="en-US" i="1">
                <a:solidFill>
                  <a:srgbClr val="00FFFF"/>
                </a:solidFill>
                <a:sym typeface="Symbol" pitchFamily="18" charset="2"/>
              </a:rPr>
              <a:t>NP</a:t>
            </a:r>
            <a:endParaRPr lang="en-US" altLang="en-US" i="1">
              <a:solidFill>
                <a:schemeClr val="accent2"/>
              </a:solidFill>
              <a:sym typeface="Wingdings" pitchFamily="2" charset="2"/>
            </a:endParaRPr>
          </a:p>
        </p:txBody>
      </p:sp>
      <p:sp>
        <p:nvSpPr>
          <p:cNvPr id="116" name="Text Box 2"/>
          <p:cNvSpPr txBox="1">
            <a:spLocks noChangeArrowheads="1"/>
          </p:cNvSpPr>
          <p:nvPr/>
        </p:nvSpPr>
        <p:spPr bwMode="auto">
          <a:xfrm>
            <a:off x="76200" y="2755900"/>
            <a:ext cx="4049713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If </a:t>
            </a:r>
            <a:r>
              <a:rPr lang="en-US" altLang="en-US" i="1">
                <a:solidFill>
                  <a:srgbClr val="FFC000"/>
                </a:solidFill>
              </a:rPr>
              <a:t>P</a:t>
            </a:r>
            <a:r>
              <a:rPr lang="en-US" altLang="en-US" i="1">
                <a:solidFill>
                  <a:srgbClr val="FFC000"/>
                </a:solidFill>
                <a:sym typeface="Symbol" pitchFamily="18" charset="2"/>
              </a:rPr>
              <a:t> </a:t>
            </a:r>
            <a:r>
              <a:rPr lang="en-US" altLang="en-US" i="1">
                <a:solidFill>
                  <a:srgbClr val="00FFFF"/>
                </a:solidFill>
                <a:sym typeface="Symbol" pitchFamily="18" charset="2"/>
              </a:rPr>
              <a:t>NP</a:t>
            </a:r>
            <a:r>
              <a:rPr lang="en-US" altLang="en-US" i="1">
                <a:sym typeface="Symbol" pitchFamily="18" charset="2"/>
              </a:rPr>
              <a:t>,</a:t>
            </a:r>
            <a:endParaRPr lang="en-US" altLang="en-US">
              <a:sym typeface="Symbol" pitchFamily="18" charset="2"/>
            </a:endParaRPr>
          </a:p>
          <a:p>
            <a:pPr eaLnBrk="1" hangingPunct="1"/>
            <a:r>
              <a:rPr lang="en-US" altLang="en-US">
                <a:sym typeface="Symbol" pitchFamily="18" charset="2"/>
              </a:rPr>
              <a:t>   then 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|S|</a:t>
            </a:r>
            <a:r>
              <a:rPr lang="en-US" altLang="en-US" i="1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 </a:t>
            </a:r>
            <a:r>
              <a:rPr lang="en-US" altLang="en-US" i="1">
                <a:solidFill>
                  <a:schemeClr val="accent2"/>
                </a:solidFill>
                <a:sym typeface="Symbol" pitchFamily="18" charset="2"/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sym typeface="Symbol" pitchFamily="18" charset="2"/>
              </a:rPr>
              <a:t>1000 </a:t>
            </a:r>
          </a:p>
          <a:p>
            <a:pPr eaLnBrk="1" hangingPunct="1"/>
            <a:r>
              <a:rPr lang="en-US" altLang="en-US" baseline="30000">
                <a:solidFill>
                  <a:schemeClr val="accent2"/>
                </a:solidFill>
                <a:sym typeface="Symbol" pitchFamily="18" charset="2"/>
              </a:rPr>
              <a:t>    </a:t>
            </a:r>
            <a:r>
              <a:rPr lang="en-US" altLang="en-US">
                <a:sym typeface="Wingdings" pitchFamily="2" charset="2"/>
              </a:rPr>
              <a:t>In         time you can </a:t>
            </a:r>
            <a:br>
              <a:rPr lang="en-US" altLang="en-US">
                <a:sym typeface="Wingdings" pitchFamily="2" charset="2"/>
              </a:rPr>
            </a:br>
            <a:r>
              <a:rPr lang="en-US" altLang="en-US">
                <a:sym typeface="Wingdings" pitchFamily="2" charset="2"/>
              </a:rPr>
              <a:t>  try all witnesses </a:t>
            </a:r>
            <a:r>
              <a:rPr lang="en-US" altLang="en-US" i="1">
                <a:solidFill>
                  <a:schemeClr val="accent2"/>
                </a:solidFill>
                <a:sym typeface="Wingdings" pitchFamily="2" charset="2"/>
              </a:rPr>
              <a:t>S.</a:t>
            </a:r>
          </a:p>
          <a:p>
            <a:pPr eaLnBrk="1" hangingPunct="1"/>
            <a:r>
              <a:rPr lang="en-US" altLang="en-US">
                <a:sym typeface="Wingdings" pitchFamily="2" charset="2"/>
              </a:rPr>
              <a:t></a:t>
            </a:r>
            <a:r>
              <a:rPr lang="en-US" altLang="en-US" i="1">
                <a:solidFill>
                  <a:srgbClr val="FFC000"/>
                </a:solidFill>
              </a:rPr>
              <a:t> P</a:t>
            </a:r>
            <a:r>
              <a:rPr lang="en-US" altLang="en-US" i="1">
                <a:solidFill>
                  <a:srgbClr val="FFC000"/>
                </a:solidFill>
                <a:sym typeface="Symbol" pitchFamily="18" charset="2"/>
              </a:rPr>
              <a:t> </a:t>
            </a:r>
            <a:r>
              <a:rPr lang="en-US" altLang="en-US">
                <a:solidFill>
                  <a:srgbClr val="66FF33"/>
                </a:solidFill>
              </a:rPr>
              <a:t>Exp</a:t>
            </a:r>
          </a:p>
        </p:txBody>
      </p:sp>
      <p:grpSp>
        <p:nvGrpSpPr>
          <p:cNvPr id="117" name="Group 7"/>
          <p:cNvGrpSpPr>
            <a:grpSpLocks/>
          </p:cNvGrpSpPr>
          <p:nvPr/>
        </p:nvGrpSpPr>
        <p:grpSpPr bwMode="auto">
          <a:xfrm>
            <a:off x="3916363" y="1830388"/>
            <a:ext cx="4986337" cy="4887912"/>
            <a:chOff x="2467" y="1153"/>
            <a:chExt cx="3141" cy="3079"/>
          </a:xfrm>
        </p:grpSpPr>
        <p:sp>
          <p:nvSpPr>
            <p:cNvPr id="86031" name="Oval 8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6032" name="Text Box 9"/>
            <p:cNvSpPr txBox="1">
              <a:spLocks noChangeArrowheads="1"/>
            </p:cNvSpPr>
            <p:nvPr/>
          </p:nvSpPr>
          <p:spPr bwMode="auto">
            <a:xfrm>
              <a:off x="3696" y="1153"/>
              <a:ext cx="70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66FF33"/>
                  </a:solidFill>
                </a:rPr>
                <a:t>Exp</a:t>
              </a:r>
            </a:p>
          </p:txBody>
        </p:sp>
      </p:grpSp>
      <p:grpSp>
        <p:nvGrpSpPr>
          <p:cNvPr id="224" name="Group 120"/>
          <p:cNvGrpSpPr>
            <a:grpSpLocks/>
          </p:cNvGrpSpPr>
          <p:nvPr/>
        </p:nvGrpSpPr>
        <p:grpSpPr bwMode="auto">
          <a:xfrm>
            <a:off x="711200" y="3584575"/>
            <a:ext cx="835025" cy="657225"/>
            <a:chOff x="2831250" y="4751832"/>
            <a:chExt cx="834976" cy="658368"/>
          </a:xfrm>
        </p:grpSpPr>
        <p:sp>
          <p:nvSpPr>
            <p:cNvPr id="86029" name="Rectangle 224"/>
            <p:cNvSpPr>
              <a:spLocks noChangeArrowheads="1"/>
            </p:cNvSpPr>
            <p:nvPr/>
          </p:nvSpPr>
          <p:spPr bwMode="auto">
            <a:xfrm>
              <a:off x="3013802" y="4751832"/>
              <a:ext cx="652424" cy="400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2"/>
                  </a:solidFill>
                  <a:sym typeface="Symbol" pitchFamily="18" charset="2"/>
                </a:rPr>
                <a:t>n</a:t>
              </a:r>
              <a:r>
                <a:rPr lang="en-US" altLang="en-US" sz="2000" baseline="30000">
                  <a:solidFill>
                    <a:schemeClr val="accent2"/>
                  </a:solidFill>
                  <a:sym typeface="Symbol" pitchFamily="18" charset="2"/>
                </a:rPr>
                <a:t>1000</a:t>
              </a:r>
              <a:endParaRPr lang="en-CA" altLang="en-US" sz="2000">
                <a:solidFill>
                  <a:schemeClr val="accent2"/>
                </a:solidFill>
              </a:endParaRPr>
            </a:p>
          </p:txBody>
        </p:sp>
        <p:sp>
          <p:nvSpPr>
            <p:cNvPr id="86030" name="Rectangle 225"/>
            <p:cNvSpPr>
              <a:spLocks noChangeArrowheads="1"/>
            </p:cNvSpPr>
            <p:nvPr/>
          </p:nvSpPr>
          <p:spPr bwMode="auto">
            <a:xfrm>
              <a:off x="2831250" y="4887005"/>
              <a:ext cx="363517" cy="5231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2"/>
                  </a:solidFill>
                  <a:sym typeface="Symbol" pitchFamily="18" charset="2"/>
                </a:rPr>
                <a:t>2</a:t>
              </a:r>
              <a:endParaRPr lang="en-CA" altLang="en-US">
                <a:solidFill>
                  <a:schemeClr val="accent2"/>
                </a:solidFill>
              </a:endParaRPr>
            </a:p>
          </p:txBody>
        </p:sp>
      </p:grpSp>
      <p:sp>
        <p:nvSpPr>
          <p:cNvPr id="227" name="Text Box 22"/>
          <p:cNvSpPr txBox="1">
            <a:spLocks noChangeArrowheads="1"/>
          </p:cNvSpPr>
          <p:nvPr/>
        </p:nvSpPr>
        <p:spPr bwMode="auto">
          <a:xfrm>
            <a:off x="4319588" y="3419475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SAT</a:t>
            </a:r>
          </a:p>
        </p:txBody>
      </p:sp>
      <p:sp>
        <p:nvSpPr>
          <p:cNvPr id="228" name="Text Box 33"/>
          <p:cNvSpPr txBox="1">
            <a:spLocks noChangeArrowheads="1"/>
          </p:cNvSpPr>
          <p:nvPr/>
        </p:nvSpPr>
        <p:spPr bwMode="auto">
          <a:xfrm>
            <a:off x="5727700" y="2514600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Games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7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7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88" grpId="0"/>
      <p:bldP spid="115" grpId="0" build="p" bldLvl="2" autoUpdateAnimBg="0"/>
      <p:bldP spid="116" grpId="0" build="p" bldLvl="2" autoUpdateAnimBg="0"/>
      <p:bldP spid="227" grpId="0"/>
      <p:bldP spid="228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2" name="Group 28"/>
          <p:cNvGrpSpPr>
            <a:grpSpLocks/>
          </p:cNvGrpSpPr>
          <p:nvPr/>
        </p:nvGrpSpPr>
        <p:grpSpPr bwMode="auto">
          <a:xfrm flipH="1">
            <a:off x="7991475" y="4430713"/>
            <a:ext cx="1076325" cy="2274887"/>
            <a:chOff x="3915" y="446"/>
            <a:chExt cx="678" cy="1433"/>
          </a:xfrm>
        </p:grpSpPr>
        <p:sp>
          <p:nvSpPr>
            <p:cNvPr id="87063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7064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65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66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67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68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69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0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1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2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3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4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5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6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7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8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9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0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1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2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3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4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5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6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7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8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9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0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1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2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3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4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5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6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7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8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9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0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1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2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3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4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5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6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7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8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9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0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1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2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3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4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5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6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7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8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9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0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1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2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3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4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5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6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7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8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9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0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1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2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3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4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5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6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7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8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9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0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1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2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3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4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5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6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7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8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9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0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1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3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5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7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8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9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0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1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2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3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7043" name="Group 14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87061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7062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grpSp>
        <p:nvGrpSpPr>
          <p:cNvPr id="87044" name="Group 7"/>
          <p:cNvGrpSpPr>
            <a:grpSpLocks/>
          </p:cNvGrpSpPr>
          <p:nvPr/>
        </p:nvGrpSpPr>
        <p:grpSpPr bwMode="auto">
          <a:xfrm>
            <a:off x="3916363" y="1830388"/>
            <a:ext cx="4986337" cy="4887912"/>
            <a:chOff x="2467" y="1153"/>
            <a:chExt cx="3141" cy="3079"/>
          </a:xfrm>
        </p:grpSpPr>
        <p:sp>
          <p:nvSpPr>
            <p:cNvPr id="87059" name="Oval 8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7060" name="Text Box 9"/>
            <p:cNvSpPr txBox="1">
              <a:spLocks noChangeArrowheads="1"/>
            </p:cNvSpPr>
            <p:nvPr/>
          </p:nvSpPr>
          <p:spPr bwMode="auto">
            <a:xfrm>
              <a:off x="3696" y="1153"/>
              <a:ext cx="70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66FF33"/>
                  </a:solidFill>
                </a:rPr>
                <a:t>Exp</a:t>
              </a:r>
            </a:p>
          </p:txBody>
        </p:sp>
      </p:grpSp>
      <p:grpSp>
        <p:nvGrpSpPr>
          <p:cNvPr id="87045" name="Group 125"/>
          <p:cNvGrpSpPr>
            <a:grpSpLocks/>
          </p:cNvGrpSpPr>
          <p:nvPr/>
        </p:nvGrpSpPr>
        <p:grpSpPr bwMode="auto">
          <a:xfrm>
            <a:off x="5245100" y="4370388"/>
            <a:ext cx="2286000" cy="2386012"/>
            <a:chOff x="5245100" y="4370388"/>
            <a:chExt cx="2286000" cy="2386012"/>
          </a:xfrm>
        </p:grpSpPr>
        <p:sp>
          <p:nvSpPr>
            <p:cNvPr id="87057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/>
            </a:p>
          </p:txBody>
        </p:sp>
        <p:sp>
          <p:nvSpPr>
            <p:cNvPr id="87058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CC99FF"/>
                  </a:solidFill>
                </a:rPr>
                <a:t>Poly</a:t>
              </a:r>
            </a:p>
          </p:txBody>
        </p:sp>
      </p:grpSp>
      <p:grpSp>
        <p:nvGrpSpPr>
          <p:cNvPr id="6" name="Group 4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87055" name="Oval 5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7056" name="Text Box 6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5050"/>
                  </a:solidFill>
                </a:rPr>
                <a:t>Computable</a:t>
              </a:r>
            </a:p>
          </p:txBody>
        </p:sp>
      </p:grpSp>
      <p:sp>
        <p:nvSpPr>
          <p:cNvPr id="87047" name="Text Box 20"/>
          <p:cNvSpPr txBox="1">
            <a:spLocks noChangeArrowheads="1"/>
          </p:cNvSpPr>
          <p:nvPr/>
        </p:nvSpPr>
        <p:spPr bwMode="auto">
          <a:xfrm>
            <a:off x="5791200" y="5410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GCD</a:t>
            </a:r>
          </a:p>
        </p:txBody>
      </p:sp>
      <p:sp>
        <p:nvSpPr>
          <p:cNvPr id="87048" name="Text Box 22"/>
          <p:cNvSpPr txBox="1">
            <a:spLocks noChangeArrowheads="1"/>
          </p:cNvSpPr>
          <p:nvPr/>
        </p:nvSpPr>
        <p:spPr bwMode="auto">
          <a:xfrm>
            <a:off x="4319588" y="3441700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SAT</a:t>
            </a:r>
          </a:p>
        </p:txBody>
      </p:sp>
      <p:sp>
        <p:nvSpPr>
          <p:cNvPr id="125" name="Text Box 32"/>
          <p:cNvSpPr txBox="1">
            <a:spLocks noChangeArrowheads="1"/>
          </p:cNvSpPr>
          <p:nvPr/>
        </p:nvSpPr>
        <p:spPr bwMode="auto">
          <a:xfrm>
            <a:off x="4356100" y="595313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Halting</a:t>
            </a:r>
          </a:p>
        </p:txBody>
      </p:sp>
      <p:grpSp>
        <p:nvGrpSpPr>
          <p:cNvPr id="126" name="Group 22"/>
          <p:cNvGrpSpPr>
            <a:grpSpLocks/>
          </p:cNvGrpSpPr>
          <p:nvPr/>
        </p:nvGrpSpPr>
        <p:grpSpPr bwMode="auto">
          <a:xfrm>
            <a:off x="304800" y="895350"/>
            <a:ext cx="2590800" cy="2625725"/>
            <a:chOff x="96" y="672"/>
            <a:chExt cx="2341" cy="2448"/>
          </a:xfrm>
        </p:grpSpPr>
        <p:pic>
          <p:nvPicPr>
            <p:cNvPr id="87053" name="Picture 19" descr="Alan_Turi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672"/>
              <a:ext cx="2205" cy="2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054" name="Rectangle 20"/>
            <p:cNvSpPr>
              <a:spLocks noChangeArrowheads="1"/>
            </p:cNvSpPr>
            <p:nvPr/>
          </p:nvSpPr>
          <p:spPr bwMode="auto">
            <a:xfrm>
              <a:off x="1296" y="2870"/>
              <a:ext cx="114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/>
                <a:t>Turing 1936</a:t>
              </a:r>
            </a:p>
          </p:txBody>
        </p:sp>
      </p:grpSp>
      <p:sp>
        <p:nvSpPr>
          <p:cNvPr id="87051" name="Text Box 33"/>
          <p:cNvSpPr txBox="1">
            <a:spLocks noChangeArrowheads="1"/>
          </p:cNvSpPr>
          <p:nvPr/>
        </p:nvSpPr>
        <p:spPr bwMode="auto">
          <a:xfrm>
            <a:off x="5727700" y="2514600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Games</a:t>
            </a:r>
          </a:p>
        </p:txBody>
      </p:sp>
      <p:sp>
        <p:nvSpPr>
          <p:cNvPr id="127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NP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Other Classes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6" name="Group 28"/>
          <p:cNvGrpSpPr>
            <a:grpSpLocks/>
          </p:cNvGrpSpPr>
          <p:nvPr/>
        </p:nvGrpSpPr>
        <p:grpSpPr bwMode="auto">
          <a:xfrm flipH="1">
            <a:off x="7991475" y="4430713"/>
            <a:ext cx="1076325" cy="2274887"/>
            <a:chOff x="3915" y="446"/>
            <a:chExt cx="678" cy="1433"/>
          </a:xfrm>
        </p:grpSpPr>
        <p:sp>
          <p:nvSpPr>
            <p:cNvPr id="88096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8097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8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9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0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1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2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3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4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5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6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7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8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9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0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1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2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3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4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5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6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7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8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9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0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1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2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3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4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5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6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7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8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9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0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1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2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3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4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5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6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7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8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9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0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1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2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3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4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5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6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7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8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9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0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1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2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3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4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5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6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7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8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9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0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1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2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3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4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5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6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7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8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9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0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1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2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3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4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5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6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7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8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9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0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1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2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3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4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5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6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7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8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9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0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1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2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3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4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5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6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8067" name="Group 14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88094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8095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grpSp>
        <p:nvGrpSpPr>
          <p:cNvPr id="88068" name="Group 7"/>
          <p:cNvGrpSpPr>
            <a:grpSpLocks/>
          </p:cNvGrpSpPr>
          <p:nvPr/>
        </p:nvGrpSpPr>
        <p:grpSpPr bwMode="auto">
          <a:xfrm>
            <a:off x="3916363" y="1830388"/>
            <a:ext cx="4986337" cy="4887912"/>
            <a:chOff x="2467" y="1153"/>
            <a:chExt cx="3141" cy="3079"/>
          </a:xfrm>
        </p:grpSpPr>
        <p:sp>
          <p:nvSpPr>
            <p:cNvPr id="88092" name="Oval 8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8093" name="Text Box 9"/>
            <p:cNvSpPr txBox="1">
              <a:spLocks noChangeArrowheads="1"/>
            </p:cNvSpPr>
            <p:nvPr/>
          </p:nvSpPr>
          <p:spPr bwMode="auto">
            <a:xfrm>
              <a:off x="3696" y="1153"/>
              <a:ext cx="70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66FF33"/>
                  </a:solidFill>
                </a:rPr>
                <a:t>Exp</a:t>
              </a:r>
            </a:p>
          </p:txBody>
        </p:sp>
      </p:grpSp>
      <p:grpSp>
        <p:nvGrpSpPr>
          <p:cNvPr id="88069" name="Group 125"/>
          <p:cNvGrpSpPr>
            <a:grpSpLocks/>
          </p:cNvGrpSpPr>
          <p:nvPr/>
        </p:nvGrpSpPr>
        <p:grpSpPr bwMode="auto">
          <a:xfrm>
            <a:off x="5245100" y="4370388"/>
            <a:ext cx="2286000" cy="2386012"/>
            <a:chOff x="5245100" y="4370388"/>
            <a:chExt cx="2286000" cy="2386012"/>
          </a:xfrm>
        </p:grpSpPr>
        <p:sp>
          <p:nvSpPr>
            <p:cNvPr id="88090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US" altLang="en-US"/>
            </a:p>
          </p:txBody>
        </p:sp>
        <p:sp>
          <p:nvSpPr>
            <p:cNvPr id="88091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CC99FF"/>
                  </a:solidFill>
                </a:rPr>
                <a:t>Poly</a:t>
              </a:r>
            </a:p>
          </p:txBody>
        </p:sp>
      </p:grpSp>
      <p:grpSp>
        <p:nvGrpSpPr>
          <p:cNvPr id="88070" name="Group 4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88088" name="Oval 5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8089" name="Text Box 6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5050"/>
                  </a:solidFill>
                </a:rPr>
                <a:t>Computable</a:t>
              </a:r>
            </a:p>
          </p:txBody>
        </p:sp>
      </p:grpSp>
      <p:grpSp>
        <p:nvGrpSpPr>
          <p:cNvPr id="7" name="Group 21"/>
          <p:cNvGrpSpPr>
            <a:grpSpLocks/>
          </p:cNvGrpSpPr>
          <p:nvPr/>
        </p:nvGrpSpPr>
        <p:grpSpPr bwMode="auto">
          <a:xfrm flipH="1">
            <a:off x="3267075" y="290513"/>
            <a:ext cx="5715000" cy="6589712"/>
            <a:chOff x="3901686" y="300057"/>
            <a:chExt cx="5715000" cy="6590006"/>
          </a:xfrm>
        </p:grpSpPr>
        <p:sp>
          <p:nvSpPr>
            <p:cNvPr id="88086" name="Oval 3"/>
            <p:cNvSpPr>
              <a:spLocks noChangeArrowheads="1"/>
            </p:cNvSpPr>
            <p:nvPr/>
          </p:nvSpPr>
          <p:spPr bwMode="auto">
            <a:xfrm rot="1873939">
              <a:off x="3901686" y="361972"/>
              <a:ext cx="5715000" cy="6528091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8087" name="Rectangle 129"/>
            <p:cNvSpPr>
              <a:spLocks noChangeArrowheads="1"/>
            </p:cNvSpPr>
            <p:nvPr/>
          </p:nvSpPr>
          <p:spPr bwMode="auto">
            <a:xfrm>
              <a:off x="7271948" y="300057"/>
              <a:ext cx="1795463" cy="523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FF"/>
                  </a:solidFill>
                  <a:cs typeface="Times New Roman" pitchFamily="18" charset="0"/>
                </a:rPr>
                <a:t>Acceptable</a:t>
              </a:r>
              <a:endParaRPr lang="en-CA" altLang="en-US">
                <a:solidFill>
                  <a:srgbClr val="FF00FF"/>
                </a:solidFill>
              </a:endParaRPr>
            </a:p>
          </p:txBody>
        </p:sp>
      </p:grpSp>
      <p:sp>
        <p:nvSpPr>
          <p:cNvPr id="88072" name="Text Box 20"/>
          <p:cNvSpPr txBox="1">
            <a:spLocks noChangeArrowheads="1"/>
          </p:cNvSpPr>
          <p:nvPr/>
        </p:nvSpPr>
        <p:spPr bwMode="auto">
          <a:xfrm>
            <a:off x="5791200" y="5410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GCD</a:t>
            </a:r>
          </a:p>
        </p:txBody>
      </p:sp>
      <p:sp>
        <p:nvSpPr>
          <p:cNvPr id="88073" name="Text Box 22"/>
          <p:cNvSpPr txBox="1">
            <a:spLocks noChangeArrowheads="1"/>
          </p:cNvSpPr>
          <p:nvPr/>
        </p:nvSpPr>
        <p:spPr bwMode="auto">
          <a:xfrm>
            <a:off x="4319588" y="3441700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SAT</a:t>
            </a:r>
          </a:p>
        </p:txBody>
      </p:sp>
      <p:sp>
        <p:nvSpPr>
          <p:cNvPr id="235" name="Rectangle 13"/>
          <p:cNvSpPr>
            <a:spLocks noChangeArrowheads="1"/>
          </p:cNvSpPr>
          <p:nvPr/>
        </p:nvSpPr>
        <p:spPr bwMode="auto">
          <a:xfrm>
            <a:off x="-76200" y="1055688"/>
            <a:ext cx="4800600" cy="267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 sz="2400">
                <a:cs typeface="Times New Roman" pitchFamily="18" charset="0"/>
              </a:rPr>
              <a:t>If </a:t>
            </a:r>
            <a:r>
              <a:rPr lang="en-US" altLang="en-US" sz="2400" i="1">
                <a:solidFill>
                  <a:schemeClr val="accent2"/>
                </a:solidFill>
                <a:cs typeface="Times New Roman" pitchFamily="18" charset="0"/>
              </a:rPr>
              <a:t>I=&lt;M,I’&gt; </a:t>
            </a:r>
            <a:r>
              <a:rPr lang="en-US" altLang="en-US" sz="2400">
                <a:cs typeface="Times New Roman" pitchFamily="18" charset="0"/>
              </a:rPr>
              <a:t>is a “yes” instance </a:t>
            </a:r>
          </a:p>
          <a:p>
            <a:pPr lvl="1" eaLnBrk="1" hangingPunct="1">
              <a:buFont typeface="Wingdings" pitchFamily="2" charset="2"/>
              <a:buChar char="è"/>
            </a:pPr>
            <a:r>
              <a:rPr lang="en-US" altLang="en-US" sz="2400">
                <a:cs typeface="Times New Roman" pitchFamily="18" charset="0"/>
                <a:sym typeface="Wingdings" pitchFamily="2" charset="2"/>
              </a:rPr>
              <a:t> </a:t>
            </a:r>
            <a:r>
              <a:rPr lang="en-US" altLang="en-US" sz="2400" i="1">
                <a:solidFill>
                  <a:schemeClr val="accent2"/>
                </a:solidFill>
                <a:cs typeface="Times New Roman" pitchFamily="18" charset="0"/>
                <a:sym typeface="Wingdings" pitchFamily="2" charset="2"/>
              </a:rPr>
              <a:t>M</a:t>
            </a:r>
            <a:r>
              <a:rPr lang="en-US" altLang="en-US" sz="2400">
                <a:cs typeface="Times New Roman" pitchFamily="18" charset="0"/>
                <a:sym typeface="Wingdings" pitchFamily="2" charset="2"/>
              </a:rPr>
              <a:t> halts on </a:t>
            </a:r>
            <a:r>
              <a:rPr lang="en-US" altLang="en-US" sz="2400" i="1">
                <a:solidFill>
                  <a:schemeClr val="accent2"/>
                </a:solidFill>
                <a:cs typeface="Times New Roman" pitchFamily="18" charset="0"/>
                <a:sym typeface="Wingdings" pitchFamily="2" charset="2"/>
              </a:rPr>
              <a:t>I</a:t>
            </a:r>
          </a:p>
          <a:p>
            <a:pPr lvl="1" eaLnBrk="1" hangingPunct="1">
              <a:buFont typeface="Wingdings" pitchFamily="2" charset="2"/>
              <a:buChar char="è"/>
            </a:pPr>
            <a:r>
              <a:rPr lang="en-US" altLang="en-US" sz="2400">
                <a:cs typeface="Times New Roman" pitchFamily="18" charset="0"/>
                <a:sym typeface="Wingdings" pitchFamily="2" charset="2"/>
              </a:rPr>
              <a:t> the computation is a witness</a:t>
            </a:r>
          </a:p>
          <a:p>
            <a:pPr lvl="1" eaLnBrk="1" hangingPunct="1"/>
            <a:r>
              <a:rPr lang="en-US" altLang="en-US" sz="2400">
                <a:cs typeface="Times New Roman" pitchFamily="18" charset="0"/>
                <a:sym typeface="Wingdings" pitchFamily="2" charset="2"/>
              </a:rPr>
              <a:t>      arbitrarily long but finite.</a:t>
            </a:r>
            <a:endParaRPr lang="en-US" altLang="en-US" sz="2400">
              <a:cs typeface="Times New Roman" pitchFamily="18" charset="0"/>
            </a:endParaRPr>
          </a:p>
          <a:p>
            <a:pPr eaLnBrk="1" hangingPunct="1">
              <a:buFont typeface="Arial" charset="0"/>
              <a:buChar char="•"/>
            </a:pPr>
            <a:r>
              <a:rPr lang="en-US" altLang="en-US" sz="2400">
                <a:cs typeface="Times New Roman" pitchFamily="18" charset="0"/>
              </a:rPr>
              <a:t>If </a:t>
            </a:r>
            <a:r>
              <a:rPr lang="en-US" altLang="en-US" sz="2400" i="1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 sz="2400">
                <a:cs typeface="Times New Roman" pitchFamily="18" charset="0"/>
              </a:rPr>
              <a:t> is a “no” instance </a:t>
            </a:r>
          </a:p>
          <a:p>
            <a:pPr lvl="1" eaLnBrk="1" hangingPunct="1">
              <a:buFont typeface="Wingdings" pitchFamily="2" charset="2"/>
              <a:buChar char="è"/>
            </a:pPr>
            <a:r>
              <a:rPr lang="en-US" altLang="en-US" sz="2400">
                <a:cs typeface="Times New Roman" pitchFamily="18" charset="0"/>
                <a:sym typeface="Wingdings" pitchFamily="2" charset="2"/>
              </a:rPr>
              <a:t> </a:t>
            </a:r>
            <a:r>
              <a:rPr lang="en-US" altLang="en-US" sz="2400" i="1">
                <a:solidFill>
                  <a:schemeClr val="accent2"/>
                </a:solidFill>
                <a:cs typeface="Times New Roman" pitchFamily="18" charset="0"/>
                <a:sym typeface="Wingdings" pitchFamily="2" charset="2"/>
              </a:rPr>
              <a:t>M</a:t>
            </a:r>
            <a:r>
              <a:rPr lang="en-US" altLang="en-US" sz="2400">
                <a:cs typeface="Times New Roman" pitchFamily="18" charset="0"/>
                <a:sym typeface="Wingdings" pitchFamily="2" charset="2"/>
              </a:rPr>
              <a:t> r</a:t>
            </a:r>
            <a:r>
              <a:rPr lang="en-US" altLang="en-US" sz="2400">
                <a:cs typeface="Times New Roman" pitchFamily="18" charset="0"/>
              </a:rPr>
              <a:t>uns forever</a:t>
            </a:r>
          </a:p>
          <a:p>
            <a:pPr lvl="1" eaLnBrk="1" hangingPunct="1">
              <a:buFont typeface="Wingdings" pitchFamily="2" charset="2"/>
              <a:buChar char="è"/>
            </a:pPr>
            <a:r>
              <a:rPr lang="en-US" altLang="en-US" sz="2400">
                <a:cs typeface="Times New Roman" pitchFamily="18" charset="0"/>
                <a:sym typeface="Wingdings" pitchFamily="2" charset="2"/>
              </a:rPr>
              <a:t> there is no witness</a:t>
            </a:r>
          </a:p>
        </p:txBody>
      </p:sp>
      <p:sp>
        <p:nvSpPr>
          <p:cNvPr id="88075" name="Text Box 32"/>
          <p:cNvSpPr txBox="1">
            <a:spLocks noChangeArrowheads="1"/>
          </p:cNvSpPr>
          <p:nvPr/>
        </p:nvSpPr>
        <p:spPr bwMode="auto">
          <a:xfrm>
            <a:off x="4356100" y="595313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Halting</a:t>
            </a:r>
          </a:p>
        </p:txBody>
      </p:sp>
      <p:grpSp>
        <p:nvGrpSpPr>
          <p:cNvPr id="131" name="Group 21"/>
          <p:cNvGrpSpPr>
            <a:grpSpLocks/>
          </p:cNvGrpSpPr>
          <p:nvPr/>
        </p:nvGrpSpPr>
        <p:grpSpPr bwMode="auto">
          <a:xfrm>
            <a:off x="3892550" y="323850"/>
            <a:ext cx="5715000" cy="6534150"/>
            <a:chOff x="3901686" y="355767"/>
            <a:chExt cx="5715000" cy="6534296"/>
          </a:xfrm>
        </p:grpSpPr>
        <p:sp>
          <p:nvSpPr>
            <p:cNvPr id="88084" name="Oval 3"/>
            <p:cNvSpPr>
              <a:spLocks noChangeArrowheads="1"/>
            </p:cNvSpPr>
            <p:nvPr/>
          </p:nvSpPr>
          <p:spPr bwMode="auto">
            <a:xfrm rot="1873939">
              <a:off x="3901686" y="362117"/>
              <a:ext cx="5715000" cy="6527946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8085" name="Rectangle 235"/>
            <p:cNvSpPr>
              <a:spLocks noChangeArrowheads="1"/>
            </p:cNvSpPr>
            <p:nvPr/>
          </p:nvSpPr>
          <p:spPr bwMode="auto">
            <a:xfrm>
              <a:off x="7081449" y="355767"/>
              <a:ext cx="2214562" cy="523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FF"/>
                  </a:solidFill>
                  <a:cs typeface="Times New Roman" pitchFamily="18" charset="0"/>
                </a:rPr>
                <a:t>CoAcceptable</a:t>
              </a:r>
              <a:endParaRPr lang="en-CA" altLang="en-US">
                <a:solidFill>
                  <a:srgbClr val="FF00FF"/>
                </a:solidFill>
              </a:endParaRPr>
            </a:p>
          </p:txBody>
        </p:sp>
      </p:grpSp>
      <p:sp>
        <p:nvSpPr>
          <p:cNvPr id="237" name="Text Box 32"/>
          <p:cNvSpPr txBox="1">
            <a:spLocks noChangeArrowheads="1"/>
          </p:cNvSpPr>
          <p:nvPr/>
        </p:nvSpPr>
        <p:spPr bwMode="auto">
          <a:xfrm>
            <a:off x="7053263" y="654050"/>
            <a:ext cx="20907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 Not Halting</a:t>
            </a:r>
          </a:p>
        </p:txBody>
      </p:sp>
      <p:grpSp>
        <p:nvGrpSpPr>
          <p:cNvPr id="238" name="Group 24"/>
          <p:cNvGrpSpPr>
            <a:grpSpLocks/>
          </p:cNvGrpSpPr>
          <p:nvPr/>
        </p:nvGrpSpPr>
        <p:grpSpPr bwMode="auto">
          <a:xfrm>
            <a:off x="4941888" y="3060700"/>
            <a:ext cx="4202112" cy="3263900"/>
            <a:chOff x="3113" y="1928"/>
            <a:chExt cx="2647" cy="2056"/>
          </a:xfrm>
        </p:grpSpPr>
        <p:sp>
          <p:nvSpPr>
            <p:cNvPr id="88082" name="Oval 25"/>
            <p:cNvSpPr>
              <a:spLocks noChangeArrowheads="1"/>
            </p:cNvSpPr>
            <p:nvPr/>
          </p:nvSpPr>
          <p:spPr bwMode="auto">
            <a:xfrm rot="19071281" flipH="1">
              <a:off x="3113" y="2245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8083" name="Text Box 26"/>
            <p:cNvSpPr txBox="1">
              <a:spLocks noChangeArrowheads="1"/>
            </p:cNvSpPr>
            <p:nvPr/>
          </p:nvSpPr>
          <p:spPr bwMode="auto">
            <a:xfrm>
              <a:off x="4432" y="1928"/>
              <a:ext cx="89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6699FF"/>
                  </a:solidFill>
                </a:rPr>
                <a:t>CoNP</a:t>
              </a:r>
            </a:p>
          </p:txBody>
        </p:sp>
      </p:grpSp>
      <p:sp>
        <p:nvSpPr>
          <p:cNvPr id="241" name="Text Box 30"/>
          <p:cNvSpPr txBox="1">
            <a:spLocks noChangeArrowheads="1"/>
          </p:cNvSpPr>
          <p:nvPr/>
        </p:nvSpPr>
        <p:spPr bwMode="auto">
          <a:xfrm>
            <a:off x="7023100" y="3454400"/>
            <a:ext cx="1590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not SAT</a:t>
            </a:r>
          </a:p>
        </p:txBody>
      </p:sp>
      <p:sp>
        <p:nvSpPr>
          <p:cNvPr id="88080" name="Text Box 33"/>
          <p:cNvSpPr txBox="1">
            <a:spLocks noChangeArrowheads="1"/>
          </p:cNvSpPr>
          <p:nvPr/>
        </p:nvSpPr>
        <p:spPr bwMode="auto">
          <a:xfrm>
            <a:off x="5727700" y="2514600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Games</a:t>
            </a:r>
          </a:p>
        </p:txBody>
      </p:sp>
      <p:sp>
        <p:nvSpPr>
          <p:cNvPr id="240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NP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Other Classes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" grpId="0"/>
      <p:bldP spid="241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90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89110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9111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5050"/>
                  </a:solidFill>
                </a:rPr>
                <a:t>Computable</a:t>
              </a:r>
            </a:p>
          </p:txBody>
        </p:sp>
      </p:grpSp>
      <p:grpSp>
        <p:nvGrpSpPr>
          <p:cNvPr id="89091" name="Group 6"/>
          <p:cNvGrpSpPr>
            <a:grpSpLocks/>
          </p:cNvGrpSpPr>
          <p:nvPr/>
        </p:nvGrpSpPr>
        <p:grpSpPr bwMode="auto">
          <a:xfrm>
            <a:off x="3916363" y="1830388"/>
            <a:ext cx="4986337" cy="4926012"/>
            <a:chOff x="2467" y="1153"/>
            <a:chExt cx="3141" cy="3103"/>
          </a:xfrm>
        </p:grpSpPr>
        <p:grpSp>
          <p:nvGrpSpPr>
            <p:cNvPr id="89104" name="Group 7"/>
            <p:cNvGrpSpPr>
              <a:grpSpLocks/>
            </p:cNvGrpSpPr>
            <p:nvPr/>
          </p:nvGrpSpPr>
          <p:grpSpPr bwMode="auto">
            <a:xfrm>
              <a:off x="2467" y="1153"/>
              <a:ext cx="3141" cy="3079"/>
              <a:chOff x="2467" y="1153"/>
              <a:chExt cx="3141" cy="3079"/>
            </a:xfrm>
          </p:grpSpPr>
          <p:sp>
            <p:nvSpPr>
              <p:cNvPr id="89108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89109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66FF33"/>
                    </a:solidFill>
                  </a:rPr>
                  <a:t>Exp</a:t>
                </a:r>
              </a:p>
            </p:txBody>
          </p:sp>
        </p:grpSp>
        <p:grpSp>
          <p:nvGrpSpPr>
            <p:cNvPr id="89105" name="Group 10"/>
            <p:cNvGrpSpPr>
              <a:grpSpLocks/>
            </p:cNvGrpSpPr>
            <p:nvPr/>
          </p:nvGrpSpPr>
          <p:grpSpPr bwMode="auto">
            <a:xfrm>
              <a:off x="3304" y="2753"/>
              <a:ext cx="1440" cy="1503"/>
              <a:chOff x="3304" y="2753"/>
              <a:chExt cx="1440" cy="1503"/>
            </a:xfrm>
          </p:grpSpPr>
          <p:sp>
            <p:nvSpPr>
              <p:cNvPr id="89106" name="Oval 11"/>
              <p:cNvSpPr>
                <a:spLocks noChangeArrowheads="1"/>
              </p:cNvSpPr>
              <p:nvPr/>
            </p:nvSpPr>
            <p:spPr bwMode="auto">
              <a:xfrm>
                <a:off x="3304" y="2816"/>
                <a:ext cx="1440" cy="144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endParaRPr lang="en-US" altLang="en-US"/>
              </a:p>
            </p:txBody>
          </p:sp>
          <p:sp>
            <p:nvSpPr>
              <p:cNvPr id="89107" name="Text Box 12"/>
              <p:cNvSpPr txBox="1">
                <a:spLocks noChangeArrowheads="1"/>
              </p:cNvSpPr>
              <p:nvPr/>
            </p:nvSpPr>
            <p:spPr bwMode="auto">
              <a:xfrm>
                <a:off x="3648" y="2753"/>
                <a:ext cx="7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CC99FF"/>
                    </a:solidFill>
                  </a:rPr>
                  <a:t>Poly</a:t>
                </a:r>
              </a:p>
            </p:txBody>
          </p:sp>
        </p:grpSp>
      </p:grpSp>
      <p:grpSp>
        <p:nvGrpSpPr>
          <p:cNvPr id="89092" name="Group 13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89102" name="Oval 14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9103" name="Text Box 15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00FF"/>
                  </a:solidFill>
                </a:rPr>
                <a:t>Known</a:t>
              </a:r>
            </a:p>
          </p:txBody>
        </p:sp>
      </p:grpSp>
      <p:sp>
        <p:nvSpPr>
          <p:cNvPr id="89093" name="Text Box 16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GCD</a:t>
            </a:r>
          </a:p>
        </p:txBody>
      </p:sp>
      <p:grpSp>
        <p:nvGrpSpPr>
          <p:cNvPr id="89094" name="Group 23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89100" name="Oval 24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9101" name="Text Box 25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sp>
        <p:nvSpPr>
          <p:cNvPr id="1078305" name="Rectangle 3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NP-Complete Problems</a:t>
            </a:r>
          </a:p>
        </p:txBody>
      </p:sp>
      <p:sp>
        <p:nvSpPr>
          <p:cNvPr id="1078306" name="Text Box 34"/>
          <p:cNvSpPr txBox="1">
            <a:spLocks noChangeArrowheads="1"/>
          </p:cNvSpPr>
          <p:nvPr/>
        </p:nvSpPr>
        <p:spPr bwMode="auto">
          <a:xfrm>
            <a:off x="-152400" y="838200"/>
            <a:ext cx="34258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Problem </a:t>
            </a:r>
            <a:r>
              <a:rPr lang="en-US" altLang="en-US" sz="2800" i="1">
                <a:solidFill>
                  <a:schemeClr val="accent2"/>
                </a:solidFill>
              </a:rPr>
              <a:t>P</a:t>
            </a:r>
            <a:r>
              <a:rPr lang="en-US" altLang="en-US" sz="2800" i="1" baseline="-25000">
                <a:solidFill>
                  <a:schemeClr val="accent2"/>
                </a:solidFill>
              </a:rPr>
              <a:t>new</a:t>
            </a:r>
            <a:r>
              <a:rPr lang="en-US" altLang="en-US" sz="2800"/>
              <a:t> </a:t>
            </a:r>
            <a:r>
              <a:rPr lang="en-US" altLang="en-US" sz="280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 sz="2800">
                <a:solidFill>
                  <a:schemeClr val="tx2"/>
                </a:solidFill>
              </a:rPr>
              <a:t> NP</a:t>
            </a:r>
          </a:p>
          <a:p>
            <a:pPr eaLnBrk="1" hangingPunct="1"/>
            <a:r>
              <a:rPr lang="en-US" altLang="en-US" sz="2800">
                <a:solidFill>
                  <a:schemeClr val="tx2"/>
                </a:solidFill>
              </a:rPr>
              <a:t>   </a:t>
            </a:r>
            <a:r>
              <a:rPr lang="en-US" altLang="en-US" sz="2800"/>
              <a:t> </a:t>
            </a:r>
            <a:r>
              <a:rPr lang="en-US" altLang="en-US" sz="2800" i="1">
                <a:solidFill>
                  <a:schemeClr val="accent2"/>
                </a:solidFill>
              </a:rPr>
              <a:t>P</a:t>
            </a:r>
            <a:r>
              <a:rPr lang="en-US" altLang="en-US" sz="2800" i="1" baseline="-25000">
                <a:solidFill>
                  <a:schemeClr val="accent2"/>
                </a:solidFill>
              </a:rPr>
              <a:t>new</a:t>
            </a:r>
            <a:r>
              <a:rPr lang="en-US" altLang="en-US" sz="2800"/>
              <a:t> not too hard.</a:t>
            </a:r>
          </a:p>
        </p:txBody>
      </p:sp>
      <p:sp>
        <p:nvSpPr>
          <p:cNvPr id="1078307" name="Rectangle 35"/>
          <p:cNvSpPr>
            <a:spLocks noChangeArrowheads="1"/>
          </p:cNvSpPr>
          <p:nvPr/>
        </p:nvSpPr>
        <p:spPr bwMode="auto">
          <a:xfrm>
            <a:off x="4260850" y="4662488"/>
            <a:ext cx="11493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2"/>
                </a:solidFill>
              </a:rPr>
              <a:t>P</a:t>
            </a:r>
            <a:r>
              <a:rPr lang="en-US" altLang="en-US" i="1" baseline="-25000">
                <a:solidFill>
                  <a:schemeClr val="accent2"/>
                </a:solidFill>
              </a:rPr>
              <a:t>new</a:t>
            </a:r>
          </a:p>
        </p:txBody>
      </p:sp>
      <p:sp>
        <p:nvSpPr>
          <p:cNvPr id="26" name="Rectangle 39"/>
          <p:cNvSpPr>
            <a:spLocks noChangeArrowheads="1"/>
          </p:cNvSpPr>
          <p:nvPr/>
        </p:nvSpPr>
        <p:spPr bwMode="auto">
          <a:xfrm>
            <a:off x="139700" y="2667000"/>
            <a:ext cx="321310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20000"/>
              </a:spcBef>
            </a:pPr>
            <a:r>
              <a:rPr lang="en-US" altLang="en-US"/>
              <a:t>Test in poly-time </a:t>
            </a:r>
            <a:br>
              <a:rPr lang="en-US" altLang="en-US"/>
            </a:br>
            <a:r>
              <a:rPr lang="en-US" altLang="en-US"/>
              <a:t>if a given solution </a:t>
            </a:r>
            <a:br>
              <a:rPr lang="en-US" altLang="en-US"/>
            </a:br>
            <a:r>
              <a:rPr lang="en-US" altLang="en-US"/>
              <a:t>is valid</a:t>
            </a:r>
          </a:p>
        </p:txBody>
      </p:sp>
      <p:sp>
        <p:nvSpPr>
          <p:cNvPr id="30" name="Freeform 31"/>
          <p:cNvSpPr>
            <a:spLocks/>
          </p:cNvSpPr>
          <p:nvPr/>
        </p:nvSpPr>
        <p:spPr bwMode="auto">
          <a:xfrm>
            <a:off x="2170113" y="3192463"/>
            <a:ext cx="7248525" cy="3303587"/>
          </a:xfrm>
          <a:custGeom>
            <a:avLst/>
            <a:gdLst>
              <a:gd name="T0" fmla="*/ 38484 w 22037"/>
              <a:gd name="T1" fmla="*/ 3237237 h 12348"/>
              <a:gd name="T2" fmla="*/ 1861388 w 22037"/>
              <a:gd name="T3" fmla="*/ 437428 h 12348"/>
              <a:gd name="T4" fmla="*/ 3938879 w 22037"/>
              <a:gd name="T5" fmla="*/ 326132 h 12348"/>
              <a:gd name="T6" fmla="*/ 7213988 w 22037"/>
              <a:gd name="T7" fmla="*/ 2547786 h 123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037" h="12348">
                <a:moveTo>
                  <a:pt x="117" y="12100"/>
                </a:moveTo>
                <a:cubicBezTo>
                  <a:pt x="-820" y="14007"/>
                  <a:pt x="4109" y="4422"/>
                  <a:pt x="5659" y="1635"/>
                </a:cubicBezTo>
                <a:cubicBezTo>
                  <a:pt x="7050" y="-463"/>
                  <a:pt x="10916" y="-477"/>
                  <a:pt x="11975" y="1219"/>
                </a:cubicBezTo>
                <a:cubicBezTo>
                  <a:pt x="13226" y="2486"/>
                  <a:pt x="23162" y="10543"/>
                  <a:pt x="21932" y="9523"/>
                </a:cubicBezTo>
              </a:path>
            </a:pathLst>
          </a:custGeom>
          <a:noFill/>
          <a:ln w="38100" cap="sq" cmpd="sng">
            <a:solidFill>
              <a:srgbClr val="00FF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274320" rIns="274320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8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8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78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78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78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78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8307" grpId="0"/>
      <p:bldP spid="26" grpId="0"/>
      <p:bldP spid="30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90140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0141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5050"/>
                  </a:solidFill>
                </a:rPr>
                <a:t>Computable</a:t>
              </a:r>
            </a:p>
          </p:txBody>
        </p:sp>
      </p:grpSp>
      <p:grpSp>
        <p:nvGrpSpPr>
          <p:cNvPr id="90115" name="Group 6"/>
          <p:cNvGrpSpPr>
            <a:grpSpLocks/>
          </p:cNvGrpSpPr>
          <p:nvPr/>
        </p:nvGrpSpPr>
        <p:grpSpPr bwMode="auto">
          <a:xfrm>
            <a:off x="3916363" y="1830388"/>
            <a:ext cx="4986337" cy="4926012"/>
            <a:chOff x="2467" y="1153"/>
            <a:chExt cx="3141" cy="3103"/>
          </a:xfrm>
        </p:grpSpPr>
        <p:grpSp>
          <p:nvGrpSpPr>
            <p:cNvPr id="90134" name="Group 7"/>
            <p:cNvGrpSpPr>
              <a:grpSpLocks/>
            </p:cNvGrpSpPr>
            <p:nvPr/>
          </p:nvGrpSpPr>
          <p:grpSpPr bwMode="auto">
            <a:xfrm>
              <a:off x="2467" y="1153"/>
              <a:ext cx="3141" cy="3079"/>
              <a:chOff x="2467" y="1153"/>
              <a:chExt cx="3141" cy="3079"/>
            </a:xfrm>
          </p:grpSpPr>
          <p:sp>
            <p:nvSpPr>
              <p:cNvPr id="90138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90139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66FF33"/>
                    </a:solidFill>
                  </a:rPr>
                  <a:t>Exp</a:t>
                </a:r>
              </a:p>
            </p:txBody>
          </p:sp>
        </p:grpSp>
        <p:grpSp>
          <p:nvGrpSpPr>
            <p:cNvPr id="90135" name="Group 10"/>
            <p:cNvGrpSpPr>
              <a:grpSpLocks/>
            </p:cNvGrpSpPr>
            <p:nvPr/>
          </p:nvGrpSpPr>
          <p:grpSpPr bwMode="auto">
            <a:xfrm>
              <a:off x="3304" y="2753"/>
              <a:ext cx="1440" cy="1503"/>
              <a:chOff x="3304" y="2753"/>
              <a:chExt cx="1440" cy="1503"/>
            </a:xfrm>
          </p:grpSpPr>
          <p:sp>
            <p:nvSpPr>
              <p:cNvPr id="90136" name="Oval 11"/>
              <p:cNvSpPr>
                <a:spLocks noChangeArrowheads="1"/>
              </p:cNvSpPr>
              <p:nvPr/>
            </p:nvSpPr>
            <p:spPr bwMode="auto">
              <a:xfrm>
                <a:off x="3304" y="2816"/>
                <a:ext cx="1440" cy="144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endParaRPr lang="en-US" altLang="en-US"/>
              </a:p>
            </p:txBody>
          </p:sp>
          <p:sp>
            <p:nvSpPr>
              <p:cNvPr id="90137" name="Text Box 12"/>
              <p:cNvSpPr txBox="1">
                <a:spLocks noChangeArrowheads="1"/>
              </p:cNvSpPr>
              <p:nvPr/>
            </p:nvSpPr>
            <p:spPr bwMode="auto">
              <a:xfrm>
                <a:off x="3648" y="2753"/>
                <a:ext cx="7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CC99FF"/>
                    </a:solidFill>
                  </a:rPr>
                  <a:t>Poly</a:t>
                </a:r>
              </a:p>
            </p:txBody>
          </p:sp>
        </p:grpSp>
      </p:grpSp>
      <p:grpSp>
        <p:nvGrpSpPr>
          <p:cNvPr id="90116" name="Group 13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90132" name="Oval 14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0133" name="Text Box 15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00FF"/>
                  </a:solidFill>
                </a:rPr>
                <a:t>Known</a:t>
              </a:r>
            </a:p>
          </p:txBody>
        </p:sp>
      </p:grpSp>
      <p:sp>
        <p:nvSpPr>
          <p:cNvPr id="90117" name="Text Box 16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GCD</a:t>
            </a:r>
          </a:p>
        </p:txBody>
      </p:sp>
      <p:grpSp>
        <p:nvGrpSpPr>
          <p:cNvPr id="90118" name="Group 23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90130" name="Oval 24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0131" name="Text Box 25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sp>
        <p:nvSpPr>
          <p:cNvPr id="1078305" name="Rectangle 3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NP-Complete Problems</a:t>
            </a:r>
          </a:p>
        </p:txBody>
      </p:sp>
      <p:sp>
        <p:nvSpPr>
          <p:cNvPr id="1078307" name="Rectangle 35"/>
          <p:cNvSpPr>
            <a:spLocks noChangeArrowheads="1"/>
          </p:cNvSpPr>
          <p:nvPr/>
        </p:nvSpPr>
        <p:spPr bwMode="auto">
          <a:xfrm>
            <a:off x="4337050" y="2106613"/>
            <a:ext cx="11493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2"/>
                </a:solidFill>
              </a:rPr>
              <a:t>P</a:t>
            </a:r>
            <a:r>
              <a:rPr lang="en-US" altLang="en-US" i="1" baseline="-25000">
                <a:solidFill>
                  <a:schemeClr val="accent2"/>
                </a:solidFill>
              </a:rPr>
              <a:t>new</a:t>
            </a:r>
          </a:p>
        </p:txBody>
      </p:sp>
      <p:sp>
        <p:nvSpPr>
          <p:cNvPr id="126987" name="Rectangle 35"/>
          <p:cNvSpPr>
            <a:spLocks noChangeArrowheads="1"/>
          </p:cNvSpPr>
          <p:nvPr/>
        </p:nvSpPr>
        <p:spPr bwMode="auto">
          <a:xfrm>
            <a:off x="4016375" y="3429000"/>
            <a:ext cx="10128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Sat</a:t>
            </a:r>
            <a:endParaRPr lang="en-US" altLang="en-US" baseline="-25000"/>
          </a:p>
        </p:txBody>
      </p:sp>
      <p:sp>
        <p:nvSpPr>
          <p:cNvPr id="99340" name="Text Box 34"/>
          <p:cNvSpPr txBox="1">
            <a:spLocks noChangeArrowheads="1"/>
          </p:cNvSpPr>
          <p:nvPr/>
        </p:nvSpPr>
        <p:spPr bwMode="auto">
          <a:xfrm>
            <a:off x="-152400" y="838200"/>
            <a:ext cx="41767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Problem </a:t>
            </a:r>
            <a:r>
              <a:rPr lang="en-US" altLang="en-US" sz="2800" i="1">
                <a:solidFill>
                  <a:schemeClr val="accent2"/>
                </a:solidFill>
              </a:rPr>
              <a:t>P</a:t>
            </a:r>
            <a:r>
              <a:rPr lang="en-US" altLang="en-US" sz="2800" i="1" baseline="-25000">
                <a:solidFill>
                  <a:schemeClr val="accent2"/>
                </a:solidFill>
              </a:rPr>
              <a:t>new</a:t>
            </a:r>
            <a:r>
              <a:rPr lang="en-US" altLang="en-US" sz="2800"/>
              <a:t> is </a:t>
            </a:r>
            <a:r>
              <a:rPr lang="en-US" altLang="en-US" sz="2800">
                <a:solidFill>
                  <a:schemeClr val="tx2"/>
                </a:solidFill>
              </a:rPr>
              <a:t>NP-Hard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228600" y="1411288"/>
            <a:ext cx="4572000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  If being able to solve </a:t>
            </a:r>
            <a:br>
              <a:rPr lang="en-US" altLang="en-US"/>
            </a:br>
            <a:r>
              <a:rPr lang="en-US" altLang="en-US"/>
              <a:t>  this problem fast </a:t>
            </a:r>
          </a:p>
          <a:p>
            <a:pPr eaLnBrk="1" hangingPunct="1"/>
            <a:r>
              <a:rPr lang="en-US" altLang="en-US"/>
              <a:t>  means that you can </a:t>
            </a:r>
          </a:p>
          <a:p>
            <a:pPr eaLnBrk="1" hangingPunct="1"/>
            <a:r>
              <a:rPr lang="en-US" altLang="en-US"/>
              <a:t>  solve every problem </a:t>
            </a:r>
          </a:p>
          <a:p>
            <a:pPr eaLnBrk="1" hangingPunct="1"/>
            <a:r>
              <a:rPr lang="en-US" altLang="en-US"/>
              <a:t>  in the class fast.</a:t>
            </a:r>
          </a:p>
        </p:txBody>
      </p:sp>
      <p:sp>
        <p:nvSpPr>
          <p:cNvPr id="30" name="Text Box 34"/>
          <p:cNvSpPr txBox="1">
            <a:spLocks noChangeArrowheads="1"/>
          </p:cNvSpPr>
          <p:nvPr/>
        </p:nvSpPr>
        <p:spPr bwMode="auto">
          <a:xfrm>
            <a:off x="-247650" y="3810000"/>
            <a:ext cx="4224338" cy="155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spcBef>
                <a:spcPct val="20000"/>
              </a:spcBef>
              <a:buFontTx/>
              <a:buChar char="•"/>
            </a:pPr>
            <a:r>
              <a:rPr lang="en-US" altLang="en-US" sz="2800">
                <a:sym typeface="Symbol" pitchFamily="18" charset="2"/>
              </a:rPr>
              <a:t> </a:t>
            </a:r>
            <a:r>
              <a:rPr lang="en-US" altLang="en-US" sz="2800" i="1">
                <a:solidFill>
                  <a:schemeClr val="accent2"/>
                </a:solidFill>
                <a:sym typeface="Symbol" pitchFamily="18" charset="2"/>
              </a:rPr>
              <a:t>P</a:t>
            </a:r>
            <a:r>
              <a:rPr lang="en-US" altLang="en-US" sz="2800" i="1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 sz="2800" i="1">
                <a:solidFill>
                  <a:schemeClr val="accent2"/>
                </a:solidFill>
              </a:rPr>
              <a:t>NP,  P ≤</a:t>
            </a:r>
            <a:r>
              <a:rPr lang="en-CA" altLang="en-US" sz="2800" i="1" baseline="-25000">
                <a:solidFill>
                  <a:schemeClr val="accent2"/>
                </a:solidFill>
              </a:rPr>
              <a:t>poly</a:t>
            </a:r>
            <a:r>
              <a:rPr lang="en-CA" altLang="en-US" sz="2800" i="1">
                <a:solidFill>
                  <a:schemeClr val="accent2"/>
                </a:solidFill>
              </a:rPr>
              <a:t> </a:t>
            </a:r>
            <a:r>
              <a:rPr lang="en-US" altLang="en-US" sz="2800" i="1">
                <a:solidFill>
                  <a:schemeClr val="accent2"/>
                </a:solidFill>
              </a:rPr>
              <a:t>P</a:t>
            </a:r>
            <a:r>
              <a:rPr lang="en-US" altLang="en-US" sz="2800" i="1" baseline="-25000">
                <a:solidFill>
                  <a:schemeClr val="accent2"/>
                </a:solidFill>
              </a:rPr>
              <a:t>new</a:t>
            </a:r>
          </a:p>
          <a:p>
            <a:pPr lvl="1" eaLnBrk="1" hangingPunct="1">
              <a:spcBef>
                <a:spcPct val="20000"/>
              </a:spcBef>
              <a:buFontTx/>
              <a:buChar char="•"/>
            </a:pPr>
            <a:r>
              <a:rPr lang="en-US" altLang="en-US" sz="2800"/>
              <a:t> Easier: </a:t>
            </a:r>
            <a:r>
              <a:rPr lang="en-US" altLang="en-US" sz="2800" i="1">
                <a:solidFill>
                  <a:schemeClr val="accent2"/>
                </a:solidFill>
              </a:rPr>
              <a:t>Sat ≤</a:t>
            </a:r>
            <a:r>
              <a:rPr lang="en-CA" altLang="en-US" sz="2800" i="1" baseline="-25000">
                <a:solidFill>
                  <a:schemeClr val="accent2"/>
                </a:solidFill>
              </a:rPr>
              <a:t>poly</a:t>
            </a:r>
            <a:r>
              <a:rPr lang="en-CA" altLang="en-US" sz="2800" i="1">
                <a:solidFill>
                  <a:schemeClr val="accent2"/>
                </a:solidFill>
              </a:rPr>
              <a:t> </a:t>
            </a:r>
            <a:r>
              <a:rPr lang="en-US" altLang="en-US" sz="2800" i="1">
                <a:solidFill>
                  <a:schemeClr val="accent2"/>
                </a:solidFill>
              </a:rPr>
              <a:t>P</a:t>
            </a:r>
            <a:r>
              <a:rPr lang="en-US" altLang="en-US" sz="2800" i="1" baseline="-25000">
                <a:solidFill>
                  <a:schemeClr val="accent2"/>
                </a:solidFill>
              </a:rPr>
              <a:t>new</a:t>
            </a:r>
          </a:p>
          <a:p>
            <a:pPr lvl="2" eaLnBrk="1" hangingPunct="1">
              <a:spcBef>
                <a:spcPct val="20000"/>
              </a:spcBef>
              <a:buFontTx/>
              <a:buChar char="•"/>
            </a:pPr>
            <a:r>
              <a:rPr lang="en-US" altLang="en-US" sz="2800"/>
              <a:t>Cook</a:t>
            </a:r>
            <a:r>
              <a:rPr lang="en-US" altLang="en-US" sz="2800" i="1">
                <a:solidFill>
                  <a:schemeClr val="accent2"/>
                </a:solidFill>
              </a:rPr>
              <a:t>: P ≤</a:t>
            </a:r>
            <a:r>
              <a:rPr lang="en-CA" altLang="en-US" sz="2800" i="1" baseline="-25000">
                <a:solidFill>
                  <a:schemeClr val="accent2"/>
                </a:solidFill>
              </a:rPr>
              <a:t>poly</a:t>
            </a:r>
            <a:r>
              <a:rPr lang="en-CA" altLang="en-US" sz="2800" i="1">
                <a:solidFill>
                  <a:schemeClr val="accent2"/>
                </a:solidFill>
              </a:rPr>
              <a:t> Sat</a:t>
            </a:r>
            <a:endParaRPr lang="en-US" altLang="en-US" sz="2800" i="1" baseline="-25000">
              <a:solidFill>
                <a:schemeClr val="accent2"/>
              </a:solidFill>
            </a:endParaRPr>
          </a:p>
        </p:txBody>
      </p:sp>
      <p:grpSp>
        <p:nvGrpSpPr>
          <p:cNvPr id="9" name="Group 23"/>
          <p:cNvGrpSpPr>
            <a:grpSpLocks/>
          </p:cNvGrpSpPr>
          <p:nvPr/>
        </p:nvGrpSpPr>
        <p:grpSpPr bwMode="auto">
          <a:xfrm>
            <a:off x="6373813" y="1219200"/>
            <a:ext cx="1855787" cy="3063875"/>
            <a:chOff x="1248" y="768"/>
            <a:chExt cx="1169" cy="1930"/>
          </a:xfrm>
        </p:grpSpPr>
        <p:pic>
          <p:nvPicPr>
            <p:cNvPr id="90128" name="Picture 24" descr="Stephen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6" y="768"/>
              <a:ext cx="1121" cy="1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129" name="Rectangle 25"/>
            <p:cNvSpPr>
              <a:spLocks noChangeArrowheads="1"/>
            </p:cNvSpPr>
            <p:nvPr/>
          </p:nvSpPr>
          <p:spPr bwMode="auto">
            <a:xfrm>
              <a:off x="1248" y="2448"/>
              <a:ext cx="108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altLang="en-US" sz="2000"/>
                <a:t>Steve Cook</a:t>
              </a:r>
            </a:p>
          </p:txBody>
        </p:sp>
      </p:grpSp>
      <p:sp>
        <p:nvSpPr>
          <p:cNvPr id="32" name="Freeform 31"/>
          <p:cNvSpPr>
            <a:spLocks/>
          </p:cNvSpPr>
          <p:nvPr/>
        </p:nvSpPr>
        <p:spPr bwMode="auto">
          <a:xfrm>
            <a:off x="2894013" y="457200"/>
            <a:ext cx="4000500" cy="3679825"/>
          </a:xfrm>
          <a:custGeom>
            <a:avLst/>
            <a:gdLst>
              <a:gd name="T0" fmla="*/ 0 w 12162"/>
              <a:gd name="T1" fmla="*/ 346790 h 13752"/>
              <a:gd name="T2" fmla="*/ 1086141 w 12162"/>
              <a:gd name="T3" fmla="*/ 3679825 h 13752"/>
              <a:gd name="T4" fmla="*/ 3176519 w 12162"/>
              <a:gd name="T5" fmla="*/ 3289151 h 13752"/>
              <a:gd name="T6" fmla="*/ 4000500 w 12162"/>
              <a:gd name="T7" fmla="*/ 0 h 13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162" h="13752">
                <a:moveTo>
                  <a:pt x="0" y="1296"/>
                </a:moveTo>
                <a:cubicBezTo>
                  <a:pt x="-10" y="2823"/>
                  <a:pt x="980" y="12695"/>
                  <a:pt x="3302" y="13752"/>
                </a:cubicBezTo>
                <a:cubicBezTo>
                  <a:pt x="4384" y="13695"/>
                  <a:pt x="8985" y="13871"/>
                  <a:pt x="9657" y="12292"/>
                </a:cubicBezTo>
                <a:cubicBezTo>
                  <a:pt x="10329" y="10712"/>
                  <a:pt x="11577" y="1495"/>
                  <a:pt x="12162" y="0"/>
                </a:cubicBezTo>
              </a:path>
            </a:pathLst>
          </a:custGeom>
          <a:noFill/>
          <a:ln w="38100" cap="sq" cmpd="sng">
            <a:solidFill>
              <a:srgbClr val="00FF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274320" rIns="274320">
            <a:spAutoFit/>
          </a:bodyPr>
          <a:lstStyle/>
          <a:p>
            <a:endParaRPr lang="en-US"/>
          </a:p>
        </p:txBody>
      </p:sp>
      <p:sp>
        <p:nvSpPr>
          <p:cNvPr id="33" name="Rectangle 35"/>
          <p:cNvSpPr>
            <a:spLocks noChangeArrowheads="1"/>
          </p:cNvSpPr>
          <p:nvPr/>
        </p:nvSpPr>
        <p:spPr bwMode="auto">
          <a:xfrm>
            <a:off x="4337050" y="4586288"/>
            <a:ext cx="7731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2"/>
                </a:solidFill>
              </a:rPr>
              <a:t>P</a:t>
            </a:r>
            <a:endParaRPr lang="en-US" altLang="en-US" i="1" baseline="-25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78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78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6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6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8307" grpId="0"/>
      <p:bldP spid="126987" grpId="0"/>
      <p:bldP spid="99340" grpId="0"/>
      <p:bldP spid="29" grpId="0"/>
      <p:bldP spid="32" grpId="0" animBg="1"/>
      <p:bldP spid="33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91158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1159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5050"/>
                  </a:solidFill>
                </a:rPr>
                <a:t>Computable</a:t>
              </a:r>
            </a:p>
          </p:txBody>
        </p:sp>
      </p:grpSp>
      <p:grpSp>
        <p:nvGrpSpPr>
          <p:cNvPr id="91139" name="Group 6"/>
          <p:cNvGrpSpPr>
            <a:grpSpLocks/>
          </p:cNvGrpSpPr>
          <p:nvPr/>
        </p:nvGrpSpPr>
        <p:grpSpPr bwMode="auto">
          <a:xfrm>
            <a:off x="3916363" y="1830388"/>
            <a:ext cx="4986337" cy="4926012"/>
            <a:chOff x="2467" y="1153"/>
            <a:chExt cx="3141" cy="3103"/>
          </a:xfrm>
        </p:grpSpPr>
        <p:grpSp>
          <p:nvGrpSpPr>
            <p:cNvPr id="91152" name="Group 7"/>
            <p:cNvGrpSpPr>
              <a:grpSpLocks/>
            </p:cNvGrpSpPr>
            <p:nvPr/>
          </p:nvGrpSpPr>
          <p:grpSpPr bwMode="auto">
            <a:xfrm>
              <a:off x="2467" y="1153"/>
              <a:ext cx="3141" cy="3079"/>
              <a:chOff x="2467" y="1153"/>
              <a:chExt cx="3141" cy="3079"/>
            </a:xfrm>
          </p:grpSpPr>
          <p:sp>
            <p:nvSpPr>
              <p:cNvPr id="91156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91157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66FF33"/>
                    </a:solidFill>
                  </a:rPr>
                  <a:t>Exp</a:t>
                </a:r>
              </a:p>
            </p:txBody>
          </p:sp>
        </p:grpSp>
        <p:grpSp>
          <p:nvGrpSpPr>
            <p:cNvPr id="91153" name="Group 10"/>
            <p:cNvGrpSpPr>
              <a:grpSpLocks/>
            </p:cNvGrpSpPr>
            <p:nvPr/>
          </p:nvGrpSpPr>
          <p:grpSpPr bwMode="auto">
            <a:xfrm>
              <a:off x="3304" y="2753"/>
              <a:ext cx="1440" cy="1503"/>
              <a:chOff x="3304" y="2753"/>
              <a:chExt cx="1440" cy="1503"/>
            </a:xfrm>
          </p:grpSpPr>
          <p:sp>
            <p:nvSpPr>
              <p:cNvPr id="91154" name="Oval 11"/>
              <p:cNvSpPr>
                <a:spLocks noChangeArrowheads="1"/>
              </p:cNvSpPr>
              <p:nvPr/>
            </p:nvSpPr>
            <p:spPr bwMode="auto">
              <a:xfrm>
                <a:off x="3304" y="2816"/>
                <a:ext cx="1440" cy="144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endParaRPr lang="en-US" altLang="en-US"/>
              </a:p>
            </p:txBody>
          </p:sp>
          <p:sp>
            <p:nvSpPr>
              <p:cNvPr id="91155" name="Text Box 12"/>
              <p:cNvSpPr txBox="1">
                <a:spLocks noChangeArrowheads="1"/>
              </p:cNvSpPr>
              <p:nvPr/>
            </p:nvSpPr>
            <p:spPr bwMode="auto">
              <a:xfrm>
                <a:off x="3648" y="2753"/>
                <a:ext cx="7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CC99FF"/>
                    </a:solidFill>
                  </a:rPr>
                  <a:t>Poly</a:t>
                </a:r>
              </a:p>
            </p:txBody>
          </p:sp>
        </p:grpSp>
      </p:grpSp>
      <p:grpSp>
        <p:nvGrpSpPr>
          <p:cNvPr id="91140" name="Group 13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91150" name="Oval 14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1151" name="Text Box 15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00FF"/>
                  </a:solidFill>
                </a:rPr>
                <a:t>Known</a:t>
              </a:r>
            </a:p>
          </p:txBody>
        </p:sp>
      </p:grpSp>
      <p:sp>
        <p:nvSpPr>
          <p:cNvPr id="91141" name="Text Box 16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GCD</a:t>
            </a:r>
          </a:p>
        </p:txBody>
      </p:sp>
      <p:grpSp>
        <p:nvGrpSpPr>
          <p:cNvPr id="91142" name="Group 23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91148" name="Oval 24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1149" name="Text Box 25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sp>
        <p:nvSpPr>
          <p:cNvPr id="1078305" name="Rectangle 3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NP-Complete Problems</a:t>
            </a:r>
          </a:p>
        </p:txBody>
      </p:sp>
      <p:sp>
        <p:nvSpPr>
          <p:cNvPr id="1078306" name="Text Box 34"/>
          <p:cNvSpPr txBox="1">
            <a:spLocks noChangeArrowheads="1"/>
          </p:cNvSpPr>
          <p:nvPr/>
        </p:nvSpPr>
        <p:spPr bwMode="auto">
          <a:xfrm>
            <a:off x="-152400" y="838200"/>
            <a:ext cx="4851400" cy="2074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Problem </a:t>
            </a:r>
            <a:r>
              <a:rPr lang="en-US" altLang="en-US" sz="2800">
                <a:solidFill>
                  <a:schemeClr val="tx2"/>
                </a:solidFill>
              </a:rPr>
              <a:t>P</a:t>
            </a:r>
            <a:r>
              <a:rPr lang="en-US" altLang="en-US" sz="2800" baseline="-25000">
                <a:solidFill>
                  <a:schemeClr val="tx2"/>
                </a:solidFill>
              </a:rPr>
              <a:t>new</a:t>
            </a:r>
            <a:r>
              <a:rPr lang="en-US" altLang="en-US" sz="2800"/>
              <a:t> is </a:t>
            </a:r>
            <a:r>
              <a:rPr lang="en-US" altLang="en-US" sz="2800">
                <a:solidFill>
                  <a:schemeClr val="tx2"/>
                </a:solidFill>
              </a:rPr>
              <a:t>NP-Complete</a:t>
            </a:r>
          </a:p>
          <a:p>
            <a:pPr lvl="1" eaLnBrk="1" hangingPunct="1">
              <a:spcBef>
                <a:spcPct val="20000"/>
              </a:spcBef>
              <a:buFontTx/>
              <a:buChar char="•"/>
            </a:pPr>
            <a:r>
              <a:rPr lang="en-US" altLang="en-US" sz="2800" i="1">
                <a:solidFill>
                  <a:schemeClr val="accent2"/>
                </a:solidFill>
              </a:rPr>
              <a:t>P</a:t>
            </a:r>
            <a:r>
              <a:rPr lang="en-US" altLang="en-US" sz="2800" i="1" baseline="-25000">
                <a:solidFill>
                  <a:schemeClr val="accent2"/>
                </a:solidFill>
              </a:rPr>
              <a:t>new</a:t>
            </a:r>
            <a:r>
              <a:rPr lang="en-US" altLang="en-US" sz="2800">
                <a:solidFill>
                  <a:schemeClr val="tx2"/>
                </a:solidFill>
              </a:rPr>
              <a:t> </a:t>
            </a:r>
            <a:r>
              <a:rPr lang="en-US" altLang="en-US" sz="280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 sz="2800">
                <a:solidFill>
                  <a:schemeClr val="tx2"/>
                </a:solidFill>
              </a:rPr>
              <a:t> NP </a:t>
            </a:r>
          </a:p>
          <a:p>
            <a:pPr lvl="1" eaLnBrk="1" hangingPunct="1">
              <a:spcBef>
                <a:spcPct val="20000"/>
              </a:spcBef>
              <a:buFontTx/>
              <a:buChar char="•"/>
            </a:pPr>
            <a:r>
              <a:rPr lang="en-US" altLang="en-US" sz="2800" i="1">
                <a:solidFill>
                  <a:schemeClr val="accent2"/>
                </a:solidFill>
              </a:rPr>
              <a:t>P</a:t>
            </a:r>
            <a:r>
              <a:rPr lang="en-US" altLang="en-US" sz="2800" i="1" baseline="-25000">
                <a:solidFill>
                  <a:schemeClr val="accent2"/>
                </a:solidFill>
              </a:rPr>
              <a:t>new</a:t>
            </a:r>
            <a:r>
              <a:rPr lang="en-US" altLang="en-US" sz="2800"/>
              <a:t> is </a:t>
            </a:r>
            <a:r>
              <a:rPr lang="en-US" altLang="en-US" sz="2800">
                <a:solidFill>
                  <a:schemeClr val="tx2"/>
                </a:solidFill>
              </a:rPr>
              <a:t>NP-Hard</a:t>
            </a:r>
          </a:p>
          <a:p>
            <a:pPr lvl="1" eaLnBrk="1" hangingPunct="1">
              <a:spcBef>
                <a:spcPct val="20000"/>
              </a:spcBef>
              <a:buFontTx/>
              <a:buChar char="•"/>
            </a:pPr>
            <a:endParaRPr lang="en-US" altLang="en-US" sz="2800">
              <a:solidFill>
                <a:schemeClr val="tx2"/>
              </a:solidFill>
            </a:endParaRPr>
          </a:p>
        </p:txBody>
      </p:sp>
      <p:sp>
        <p:nvSpPr>
          <p:cNvPr id="1078307" name="Rectangle 35"/>
          <p:cNvSpPr>
            <a:spLocks noChangeArrowheads="1"/>
          </p:cNvSpPr>
          <p:nvPr/>
        </p:nvSpPr>
        <p:spPr bwMode="auto">
          <a:xfrm>
            <a:off x="4260850" y="3367088"/>
            <a:ext cx="11493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P</a:t>
            </a:r>
            <a:r>
              <a:rPr lang="en-US" altLang="en-US" baseline="-25000"/>
              <a:t>new</a:t>
            </a:r>
          </a:p>
        </p:txBody>
      </p:sp>
      <p:sp>
        <p:nvSpPr>
          <p:cNvPr id="30" name="Freeform 31"/>
          <p:cNvSpPr>
            <a:spLocks/>
          </p:cNvSpPr>
          <p:nvPr/>
        </p:nvSpPr>
        <p:spPr bwMode="auto">
          <a:xfrm>
            <a:off x="2170113" y="3192463"/>
            <a:ext cx="7248525" cy="3303587"/>
          </a:xfrm>
          <a:custGeom>
            <a:avLst/>
            <a:gdLst>
              <a:gd name="T0" fmla="*/ 38484 w 22037"/>
              <a:gd name="T1" fmla="*/ 3237237 h 12348"/>
              <a:gd name="T2" fmla="*/ 1861388 w 22037"/>
              <a:gd name="T3" fmla="*/ 437428 h 12348"/>
              <a:gd name="T4" fmla="*/ 3938879 w 22037"/>
              <a:gd name="T5" fmla="*/ 326132 h 12348"/>
              <a:gd name="T6" fmla="*/ 7213988 w 22037"/>
              <a:gd name="T7" fmla="*/ 2547786 h 123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2037" h="12348">
                <a:moveTo>
                  <a:pt x="117" y="12100"/>
                </a:moveTo>
                <a:cubicBezTo>
                  <a:pt x="-820" y="14007"/>
                  <a:pt x="4109" y="4422"/>
                  <a:pt x="5659" y="1635"/>
                </a:cubicBezTo>
                <a:cubicBezTo>
                  <a:pt x="7050" y="-463"/>
                  <a:pt x="10916" y="-477"/>
                  <a:pt x="11975" y="1219"/>
                </a:cubicBezTo>
                <a:cubicBezTo>
                  <a:pt x="13226" y="2486"/>
                  <a:pt x="23162" y="10543"/>
                  <a:pt x="21932" y="9523"/>
                </a:cubicBezTo>
              </a:path>
            </a:pathLst>
          </a:custGeom>
          <a:noFill/>
          <a:ln w="38100" cap="sq" cmpd="sng">
            <a:solidFill>
              <a:srgbClr val="00FF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274320" rIns="274320">
            <a:spAutoFit/>
          </a:bodyPr>
          <a:lstStyle/>
          <a:p>
            <a:endParaRPr lang="en-US"/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894013" y="457200"/>
            <a:ext cx="4000500" cy="3679825"/>
          </a:xfrm>
          <a:custGeom>
            <a:avLst/>
            <a:gdLst>
              <a:gd name="T0" fmla="*/ 0 w 12162"/>
              <a:gd name="T1" fmla="*/ 346790 h 13752"/>
              <a:gd name="T2" fmla="*/ 1086141 w 12162"/>
              <a:gd name="T3" fmla="*/ 3679825 h 13752"/>
              <a:gd name="T4" fmla="*/ 3176519 w 12162"/>
              <a:gd name="T5" fmla="*/ 3289151 h 13752"/>
              <a:gd name="T6" fmla="*/ 4000500 w 12162"/>
              <a:gd name="T7" fmla="*/ 0 h 13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162" h="13752">
                <a:moveTo>
                  <a:pt x="0" y="1296"/>
                </a:moveTo>
                <a:cubicBezTo>
                  <a:pt x="-10" y="2823"/>
                  <a:pt x="980" y="12695"/>
                  <a:pt x="3302" y="13752"/>
                </a:cubicBezTo>
                <a:cubicBezTo>
                  <a:pt x="4384" y="13695"/>
                  <a:pt x="8985" y="13871"/>
                  <a:pt x="9657" y="12292"/>
                </a:cubicBezTo>
                <a:cubicBezTo>
                  <a:pt x="10329" y="10712"/>
                  <a:pt x="11577" y="1495"/>
                  <a:pt x="12162" y="0"/>
                </a:cubicBezTo>
              </a:path>
            </a:pathLst>
          </a:custGeom>
          <a:noFill/>
          <a:ln w="38100" cap="sq" cmpd="sng">
            <a:solidFill>
              <a:srgbClr val="00FF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274320" rIns="274320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8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8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78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78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78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78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78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78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8307" grpId="0"/>
      <p:bldP spid="30" grpId="0" animBg="1"/>
      <p:bldP spid="3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Meta Algorithms</a:t>
            </a:r>
          </a:p>
        </p:txBody>
      </p:sp>
      <p:sp>
        <p:nvSpPr>
          <p:cNvPr id="505859" name="Text Box 3"/>
          <p:cNvSpPr txBox="1">
            <a:spLocks noChangeArrowheads="1"/>
          </p:cNvSpPr>
          <p:nvPr/>
        </p:nvSpPr>
        <p:spPr bwMode="auto">
          <a:xfrm>
            <a:off x="949325" y="1438275"/>
            <a:ext cx="7583488" cy="350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457200" indent="-4572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2800"/>
              <a:t>I try to provide a unified way to think </a:t>
            </a:r>
            <a:br>
              <a:rPr lang="en-US" altLang="en-US" sz="2800"/>
            </a:br>
            <a:r>
              <a:rPr lang="en-US" altLang="en-US" sz="2800"/>
              <a:t>about each algorithm type. </a:t>
            </a:r>
          </a:p>
          <a:p>
            <a:pPr eaLnBrk="1" hangingPunct="1">
              <a:buFontTx/>
              <a:buChar char="•"/>
            </a:pPr>
            <a:r>
              <a:rPr lang="en-US" altLang="en-US" sz="2800"/>
              <a:t>Follow my fixed set of steps.</a:t>
            </a:r>
          </a:p>
          <a:p>
            <a:pPr eaLnBrk="1" hangingPunct="1">
              <a:buFontTx/>
              <a:buChar char="•"/>
            </a:pPr>
            <a:r>
              <a:rPr lang="en-US" altLang="en-US" sz="2800"/>
              <a:t>Even if you don’t get the details of the </a:t>
            </a:r>
            <a:br>
              <a:rPr lang="en-US" altLang="en-US" sz="2800"/>
            </a:br>
            <a:r>
              <a:rPr lang="en-US" altLang="en-US" sz="2800"/>
              <a:t>algorithm correct, at least get the right structure. </a:t>
            </a:r>
          </a:p>
          <a:p>
            <a:pPr eaLnBrk="1" hangingPunct="1">
              <a:buFontTx/>
              <a:buChar char="•"/>
            </a:pPr>
            <a:r>
              <a:rPr lang="en-US" altLang="en-US" sz="2800"/>
              <a:t>Try to match the parts of the new problem </a:t>
            </a:r>
            <a:br>
              <a:rPr lang="en-US" altLang="en-US" sz="2800"/>
            </a:br>
            <a:r>
              <a:rPr lang="en-US" altLang="en-US" sz="2800"/>
              <a:t>with the parts of the meta algorithm.</a:t>
            </a:r>
            <a:br>
              <a:rPr lang="en-US" altLang="en-US" sz="2800"/>
            </a:br>
            <a:r>
              <a:rPr lang="en-US" altLang="en-US" sz="2800"/>
              <a:t> eg instances, solutions, bird question, …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5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5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5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5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5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5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5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5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2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92187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2188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5050"/>
                  </a:solidFill>
                </a:rPr>
                <a:t>Computable</a:t>
              </a:r>
            </a:p>
          </p:txBody>
        </p:sp>
      </p:grpSp>
      <p:grpSp>
        <p:nvGrpSpPr>
          <p:cNvPr id="92163" name="Group 6"/>
          <p:cNvGrpSpPr>
            <a:grpSpLocks/>
          </p:cNvGrpSpPr>
          <p:nvPr/>
        </p:nvGrpSpPr>
        <p:grpSpPr bwMode="auto">
          <a:xfrm>
            <a:off x="3916363" y="1830388"/>
            <a:ext cx="4986337" cy="4926012"/>
            <a:chOff x="2467" y="1153"/>
            <a:chExt cx="3141" cy="3103"/>
          </a:xfrm>
        </p:grpSpPr>
        <p:grpSp>
          <p:nvGrpSpPr>
            <p:cNvPr id="92181" name="Group 7"/>
            <p:cNvGrpSpPr>
              <a:grpSpLocks/>
            </p:cNvGrpSpPr>
            <p:nvPr/>
          </p:nvGrpSpPr>
          <p:grpSpPr bwMode="auto">
            <a:xfrm>
              <a:off x="2467" y="1153"/>
              <a:ext cx="3141" cy="3079"/>
              <a:chOff x="2467" y="1153"/>
              <a:chExt cx="3141" cy="3079"/>
            </a:xfrm>
          </p:grpSpPr>
          <p:sp>
            <p:nvSpPr>
              <p:cNvPr id="92185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92186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66FF33"/>
                    </a:solidFill>
                  </a:rPr>
                  <a:t>Exp</a:t>
                </a:r>
              </a:p>
            </p:txBody>
          </p:sp>
        </p:grpSp>
        <p:grpSp>
          <p:nvGrpSpPr>
            <p:cNvPr id="92182" name="Group 10"/>
            <p:cNvGrpSpPr>
              <a:grpSpLocks/>
            </p:cNvGrpSpPr>
            <p:nvPr/>
          </p:nvGrpSpPr>
          <p:grpSpPr bwMode="auto">
            <a:xfrm>
              <a:off x="3304" y="2753"/>
              <a:ext cx="1440" cy="1503"/>
              <a:chOff x="3304" y="2753"/>
              <a:chExt cx="1440" cy="1503"/>
            </a:xfrm>
          </p:grpSpPr>
          <p:sp>
            <p:nvSpPr>
              <p:cNvPr id="92183" name="Oval 11"/>
              <p:cNvSpPr>
                <a:spLocks noChangeArrowheads="1"/>
              </p:cNvSpPr>
              <p:nvPr/>
            </p:nvSpPr>
            <p:spPr bwMode="auto">
              <a:xfrm>
                <a:off x="3304" y="2816"/>
                <a:ext cx="1440" cy="144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endParaRPr lang="en-US" altLang="en-US"/>
              </a:p>
            </p:txBody>
          </p:sp>
          <p:sp>
            <p:nvSpPr>
              <p:cNvPr id="92184" name="Text Box 12"/>
              <p:cNvSpPr txBox="1">
                <a:spLocks noChangeArrowheads="1"/>
              </p:cNvSpPr>
              <p:nvPr/>
            </p:nvSpPr>
            <p:spPr bwMode="auto">
              <a:xfrm>
                <a:off x="3648" y="2753"/>
                <a:ext cx="7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CC99FF"/>
                    </a:solidFill>
                  </a:rPr>
                  <a:t>Poly</a:t>
                </a:r>
              </a:p>
            </p:txBody>
          </p:sp>
        </p:grpSp>
      </p:grpSp>
      <p:grpSp>
        <p:nvGrpSpPr>
          <p:cNvPr id="92164" name="Group 13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92179" name="Oval 14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2180" name="Text Box 15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00FF"/>
                  </a:solidFill>
                </a:rPr>
                <a:t>Known</a:t>
              </a:r>
            </a:p>
          </p:txBody>
        </p:sp>
      </p:grpSp>
      <p:sp>
        <p:nvSpPr>
          <p:cNvPr id="92165" name="Text Box 16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GCD</a:t>
            </a:r>
          </a:p>
        </p:txBody>
      </p:sp>
      <p:grpSp>
        <p:nvGrpSpPr>
          <p:cNvPr id="92166" name="Group 23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92177" name="Oval 24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2178" name="Text Box 25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grpSp>
        <p:nvGrpSpPr>
          <p:cNvPr id="8" name="Group 30"/>
          <p:cNvGrpSpPr>
            <a:grpSpLocks/>
          </p:cNvGrpSpPr>
          <p:nvPr/>
        </p:nvGrpSpPr>
        <p:grpSpPr bwMode="auto">
          <a:xfrm>
            <a:off x="3810000" y="3578225"/>
            <a:ext cx="2392363" cy="674688"/>
            <a:chOff x="2400" y="2254"/>
            <a:chExt cx="1507" cy="425"/>
          </a:xfrm>
        </p:grpSpPr>
        <p:sp>
          <p:nvSpPr>
            <p:cNvPr id="92175" name="Freeform 31"/>
            <p:cNvSpPr>
              <a:spLocks/>
            </p:cNvSpPr>
            <p:nvPr/>
          </p:nvSpPr>
          <p:spPr bwMode="auto">
            <a:xfrm>
              <a:off x="2479" y="2254"/>
              <a:ext cx="1428" cy="405"/>
            </a:xfrm>
            <a:custGeom>
              <a:avLst/>
              <a:gdLst>
                <a:gd name="T0" fmla="*/ 0 w 1428"/>
                <a:gd name="T1" fmla="*/ 342 h 405"/>
                <a:gd name="T2" fmla="*/ 852 w 1428"/>
                <a:gd name="T3" fmla="*/ 348 h 405"/>
                <a:gd name="T4" fmla="*/ 1428 w 1428"/>
                <a:gd name="T5" fmla="*/ 0 h 4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8" h="405">
                  <a:moveTo>
                    <a:pt x="0" y="342"/>
                  </a:moveTo>
                  <a:cubicBezTo>
                    <a:pt x="142" y="344"/>
                    <a:pt x="614" y="405"/>
                    <a:pt x="852" y="348"/>
                  </a:cubicBezTo>
                  <a:cubicBezTo>
                    <a:pt x="1103" y="294"/>
                    <a:pt x="1308" y="72"/>
                    <a:pt x="1428" y="0"/>
                  </a:cubicBezTo>
                </a:path>
              </a:pathLst>
            </a:custGeom>
            <a:noFill/>
            <a:ln w="38100" cap="sq" cmpd="sng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>
              <a:spAutoFit/>
            </a:bodyPr>
            <a:lstStyle/>
            <a:p>
              <a:endParaRPr lang="en-US"/>
            </a:p>
          </p:txBody>
        </p:sp>
        <p:sp>
          <p:nvSpPr>
            <p:cNvPr id="92176" name="Text Box 32"/>
            <p:cNvSpPr txBox="1">
              <a:spLocks noChangeArrowheads="1"/>
            </p:cNvSpPr>
            <p:nvPr/>
          </p:nvSpPr>
          <p:spPr bwMode="auto">
            <a:xfrm>
              <a:off x="2400" y="2352"/>
              <a:ext cx="116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complete</a:t>
              </a:r>
            </a:p>
          </p:txBody>
        </p:sp>
      </p:grpSp>
      <p:sp>
        <p:nvSpPr>
          <p:cNvPr id="1078305" name="Rectangle 3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NP-Complete Problems</a:t>
            </a:r>
          </a:p>
        </p:txBody>
      </p:sp>
      <p:sp>
        <p:nvSpPr>
          <p:cNvPr id="92169" name="Text Box 34"/>
          <p:cNvSpPr txBox="1">
            <a:spLocks noChangeArrowheads="1"/>
          </p:cNvSpPr>
          <p:nvPr/>
        </p:nvSpPr>
        <p:spPr bwMode="auto">
          <a:xfrm>
            <a:off x="-152400" y="838200"/>
            <a:ext cx="4851400" cy="2074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Problem </a:t>
            </a:r>
            <a:r>
              <a:rPr lang="en-US" altLang="en-US" sz="2800">
                <a:solidFill>
                  <a:schemeClr val="tx2"/>
                </a:solidFill>
              </a:rPr>
              <a:t>P</a:t>
            </a:r>
            <a:r>
              <a:rPr lang="en-US" altLang="en-US" sz="2800" baseline="-25000">
                <a:solidFill>
                  <a:schemeClr val="tx2"/>
                </a:solidFill>
              </a:rPr>
              <a:t>new</a:t>
            </a:r>
            <a:r>
              <a:rPr lang="en-US" altLang="en-US" sz="2800"/>
              <a:t> is </a:t>
            </a:r>
            <a:r>
              <a:rPr lang="en-US" altLang="en-US" sz="2800">
                <a:solidFill>
                  <a:schemeClr val="tx2"/>
                </a:solidFill>
              </a:rPr>
              <a:t>NP-Complete</a:t>
            </a:r>
          </a:p>
          <a:p>
            <a:pPr lvl="1" eaLnBrk="1" hangingPunct="1">
              <a:spcBef>
                <a:spcPct val="20000"/>
              </a:spcBef>
              <a:buFontTx/>
              <a:buChar char="•"/>
            </a:pPr>
            <a:r>
              <a:rPr lang="en-US" altLang="en-US" sz="2800" i="1">
                <a:solidFill>
                  <a:schemeClr val="accent2"/>
                </a:solidFill>
              </a:rPr>
              <a:t>P</a:t>
            </a:r>
            <a:r>
              <a:rPr lang="en-US" altLang="en-US" sz="2800" i="1" baseline="-25000">
                <a:solidFill>
                  <a:schemeClr val="accent2"/>
                </a:solidFill>
              </a:rPr>
              <a:t>new</a:t>
            </a:r>
            <a:r>
              <a:rPr lang="en-US" altLang="en-US" sz="2800">
                <a:solidFill>
                  <a:schemeClr val="tx2"/>
                </a:solidFill>
              </a:rPr>
              <a:t> </a:t>
            </a:r>
            <a:r>
              <a:rPr lang="en-US" altLang="en-US" sz="2800">
                <a:solidFill>
                  <a:schemeClr val="tx2"/>
                </a:solidFill>
                <a:latin typeface="Symbol" pitchFamily="18" charset="2"/>
                <a:sym typeface="Symbol" pitchFamily="18" charset="2"/>
              </a:rPr>
              <a:t></a:t>
            </a:r>
            <a:r>
              <a:rPr lang="en-US" altLang="en-US" sz="2800">
                <a:solidFill>
                  <a:schemeClr val="tx2"/>
                </a:solidFill>
              </a:rPr>
              <a:t> NP </a:t>
            </a:r>
          </a:p>
          <a:p>
            <a:pPr lvl="1" eaLnBrk="1" hangingPunct="1">
              <a:spcBef>
                <a:spcPct val="20000"/>
              </a:spcBef>
              <a:buFontTx/>
              <a:buChar char="•"/>
            </a:pPr>
            <a:r>
              <a:rPr lang="en-US" altLang="en-US" sz="2800" i="1">
                <a:solidFill>
                  <a:schemeClr val="accent2"/>
                </a:solidFill>
              </a:rPr>
              <a:t>P</a:t>
            </a:r>
            <a:r>
              <a:rPr lang="en-US" altLang="en-US" sz="2800" i="1" baseline="-25000">
                <a:solidFill>
                  <a:schemeClr val="accent2"/>
                </a:solidFill>
              </a:rPr>
              <a:t>new</a:t>
            </a:r>
            <a:r>
              <a:rPr lang="en-US" altLang="en-US" sz="2800"/>
              <a:t> is </a:t>
            </a:r>
            <a:r>
              <a:rPr lang="en-US" altLang="en-US" sz="2800">
                <a:solidFill>
                  <a:schemeClr val="tx2"/>
                </a:solidFill>
              </a:rPr>
              <a:t>NP-Hard</a:t>
            </a:r>
          </a:p>
          <a:p>
            <a:pPr lvl="1" eaLnBrk="1" hangingPunct="1">
              <a:spcBef>
                <a:spcPct val="20000"/>
              </a:spcBef>
              <a:buFontTx/>
              <a:buChar char="•"/>
            </a:pPr>
            <a:endParaRPr lang="en-US" altLang="en-US" sz="2800">
              <a:solidFill>
                <a:schemeClr val="tx2"/>
              </a:solidFill>
            </a:endParaRPr>
          </a:p>
        </p:txBody>
      </p:sp>
      <p:sp>
        <p:nvSpPr>
          <p:cNvPr id="1078307" name="Rectangle 35"/>
          <p:cNvSpPr>
            <a:spLocks noChangeArrowheads="1"/>
          </p:cNvSpPr>
          <p:nvPr/>
        </p:nvSpPr>
        <p:spPr bwMode="auto">
          <a:xfrm>
            <a:off x="4260850" y="3367088"/>
            <a:ext cx="11493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P</a:t>
            </a:r>
            <a:r>
              <a:rPr lang="en-US" altLang="en-US" baseline="-25000"/>
              <a:t>new</a:t>
            </a:r>
          </a:p>
        </p:txBody>
      </p:sp>
      <p:sp>
        <p:nvSpPr>
          <p:cNvPr id="27" name="Rectangle 35"/>
          <p:cNvSpPr>
            <a:spLocks noChangeArrowheads="1"/>
          </p:cNvSpPr>
          <p:nvPr/>
        </p:nvSpPr>
        <p:spPr bwMode="auto">
          <a:xfrm>
            <a:off x="4016375" y="3438525"/>
            <a:ext cx="10128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Sat</a:t>
            </a:r>
            <a:endParaRPr lang="en-US" altLang="en-US" baseline="-25000"/>
          </a:p>
        </p:txBody>
      </p:sp>
      <p:grpSp>
        <p:nvGrpSpPr>
          <p:cNvPr id="28" name="Group 23"/>
          <p:cNvGrpSpPr>
            <a:grpSpLocks/>
          </p:cNvGrpSpPr>
          <p:nvPr/>
        </p:nvGrpSpPr>
        <p:grpSpPr bwMode="auto">
          <a:xfrm>
            <a:off x="6373813" y="1219200"/>
            <a:ext cx="1855787" cy="3063875"/>
            <a:chOff x="1248" y="768"/>
            <a:chExt cx="1169" cy="1930"/>
          </a:xfrm>
        </p:grpSpPr>
        <p:pic>
          <p:nvPicPr>
            <p:cNvPr id="92173" name="Picture 24" descr="Stephen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6" y="768"/>
              <a:ext cx="1121" cy="1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174" name="Rectangle 25"/>
            <p:cNvSpPr>
              <a:spLocks noChangeArrowheads="1"/>
            </p:cNvSpPr>
            <p:nvPr/>
          </p:nvSpPr>
          <p:spPr bwMode="auto">
            <a:xfrm>
              <a:off x="1248" y="2448"/>
              <a:ext cx="108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altLang="en-US" sz="2000"/>
                <a:t>Steve Cook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8307" grpId="0"/>
      <p:bldP spid="27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Oval 3"/>
          <p:cNvSpPr>
            <a:spLocks noChangeArrowheads="1"/>
          </p:cNvSpPr>
          <p:nvPr/>
        </p:nvSpPr>
        <p:spPr bwMode="auto">
          <a:xfrm>
            <a:off x="5245100" y="4470400"/>
            <a:ext cx="2286000" cy="2286000"/>
          </a:xfrm>
          <a:prstGeom prst="ellipse">
            <a:avLst/>
          </a:prstGeom>
          <a:noFill/>
          <a:ln w="38100" cap="sq">
            <a:solidFill>
              <a:srgbClr val="CC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/>
          </a:p>
        </p:txBody>
      </p:sp>
      <p:grpSp>
        <p:nvGrpSpPr>
          <p:cNvPr id="93187" name="Group 4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93219" name="Oval 5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3220" name="Text Box 6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5050"/>
                  </a:solidFill>
                </a:rPr>
                <a:t>Computable</a:t>
              </a:r>
            </a:p>
          </p:txBody>
        </p:sp>
      </p:grpSp>
      <p:grpSp>
        <p:nvGrpSpPr>
          <p:cNvPr id="93188" name="Group 7"/>
          <p:cNvGrpSpPr>
            <a:grpSpLocks/>
          </p:cNvGrpSpPr>
          <p:nvPr/>
        </p:nvGrpSpPr>
        <p:grpSpPr bwMode="auto">
          <a:xfrm>
            <a:off x="3916363" y="1830388"/>
            <a:ext cx="4986337" cy="4887912"/>
            <a:chOff x="2467" y="1153"/>
            <a:chExt cx="3141" cy="3079"/>
          </a:xfrm>
        </p:grpSpPr>
        <p:sp>
          <p:nvSpPr>
            <p:cNvPr id="93217" name="Oval 8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3218" name="Text Box 9"/>
            <p:cNvSpPr txBox="1">
              <a:spLocks noChangeArrowheads="1"/>
            </p:cNvSpPr>
            <p:nvPr/>
          </p:nvSpPr>
          <p:spPr bwMode="auto">
            <a:xfrm>
              <a:off x="3696" y="1153"/>
              <a:ext cx="70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66FF33"/>
                  </a:solidFill>
                </a:rPr>
                <a:t>Exp</a:t>
              </a:r>
            </a:p>
          </p:txBody>
        </p:sp>
      </p:grpSp>
      <p:sp>
        <p:nvSpPr>
          <p:cNvPr id="93189" name="Text Box 10"/>
          <p:cNvSpPr txBox="1">
            <a:spLocks noChangeArrowheads="1"/>
          </p:cNvSpPr>
          <p:nvPr/>
        </p:nvSpPr>
        <p:spPr bwMode="auto">
          <a:xfrm>
            <a:off x="5791200" y="4370388"/>
            <a:ext cx="12017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CC99FF"/>
                </a:solidFill>
              </a:rPr>
              <a:t>Poly</a:t>
            </a:r>
          </a:p>
        </p:txBody>
      </p:sp>
      <p:grpSp>
        <p:nvGrpSpPr>
          <p:cNvPr id="93190" name="Group 11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93215" name="Oval 12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3216" name="Text Box 13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00FF"/>
                  </a:solidFill>
                </a:rPr>
                <a:t>Known</a:t>
              </a:r>
            </a:p>
          </p:txBody>
        </p:sp>
      </p:grpSp>
      <p:grpSp>
        <p:nvGrpSpPr>
          <p:cNvPr id="93191" name="Group 14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93213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3214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grpSp>
        <p:nvGrpSpPr>
          <p:cNvPr id="93192" name="Group 17"/>
          <p:cNvGrpSpPr>
            <a:grpSpLocks/>
          </p:cNvGrpSpPr>
          <p:nvPr/>
        </p:nvGrpSpPr>
        <p:grpSpPr bwMode="auto">
          <a:xfrm>
            <a:off x="3810000" y="3578225"/>
            <a:ext cx="2392363" cy="674688"/>
            <a:chOff x="2400" y="2254"/>
            <a:chExt cx="1507" cy="425"/>
          </a:xfrm>
        </p:grpSpPr>
        <p:sp>
          <p:nvSpPr>
            <p:cNvPr id="93211" name="Freeform 18"/>
            <p:cNvSpPr>
              <a:spLocks/>
            </p:cNvSpPr>
            <p:nvPr/>
          </p:nvSpPr>
          <p:spPr bwMode="auto">
            <a:xfrm>
              <a:off x="2479" y="2254"/>
              <a:ext cx="1428" cy="405"/>
            </a:xfrm>
            <a:custGeom>
              <a:avLst/>
              <a:gdLst>
                <a:gd name="T0" fmla="*/ 0 w 1428"/>
                <a:gd name="T1" fmla="*/ 342 h 405"/>
                <a:gd name="T2" fmla="*/ 852 w 1428"/>
                <a:gd name="T3" fmla="*/ 348 h 405"/>
                <a:gd name="T4" fmla="*/ 1428 w 1428"/>
                <a:gd name="T5" fmla="*/ 0 h 4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8" h="405">
                  <a:moveTo>
                    <a:pt x="0" y="342"/>
                  </a:moveTo>
                  <a:cubicBezTo>
                    <a:pt x="142" y="344"/>
                    <a:pt x="614" y="405"/>
                    <a:pt x="852" y="348"/>
                  </a:cubicBezTo>
                  <a:cubicBezTo>
                    <a:pt x="1103" y="294"/>
                    <a:pt x="1308" y="72"/>
                    <a:pt x="1428" y="0"/>
                  </a:cubicBezTo>
                </a:path>
              </a:pathLst>
            </a:custGeom>
            <a:noFill/>
            <a:ln w="38100" cap="sq" cmpd="sng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>
              <a:spAutoFit/>
            </a:bodyPr>
            <a:lstStyle/>
            <a:p>
              <a:endParaRPr lang="en-US"/>
            </a:p>
          </p:txBody>
        </p:sp>
        <p:sp>
          <p:nvSpPr>
            <p:cNvPr id="93212" name="Text Box 19"/>
            <p:cNvSpPr txBox="1">
              <a:spLocks noChangeArrowheads="1"/>
            </p:cNvSpPr>
            <p:nvPr/>
          </p:nvSpPr>
          <p:spPr bwMode="auto">
            <a:xfrm>
              <a:off x="2400" y="2352"/>
              <a:ext cx="116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complete</a:t>
              </a:r>
            </a:p>
          </p:txBody>
        </p:sp>
      </p:grpSp>
      <p:sp>
        <p:nvSpPr>
          <p:cNvPr id="93193" name="Text Box 20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GCD</a:t>
            </a:r>
          </a:p>
        </p:txBody>
      </p:sp>
      <p:sp>
        <p:nvSpPr>
          <p:cNvPr id="93194" name="Text Box 21"/>
          <p:cNvSpPr txBox="1">
            <a:spLocks noChangeArrowheads="1"/>
          </p:cNvSpPr>
          <p:nvPr/>
        </p:nvSpPr>
        <p:spPr bwMode="auto">
          <a:xfrm>
            <a:off x="5599113" y="5867400"/>
            <a:ext cx="1716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Matching</a:t>
            </a:r>
          </a:p>
        </p:txBody>
      </p:sp>
      <p:sp>
        <p:nvSpPr>
          <p:cNvPr id="93195" name="Text Box 22"/>
          <p:cNvSpPr txBox="1">
            <a:spLocks noChangeArrowheads="1"/>
          </p:cNvSpPr>
          <p:nvPr/>
        </p:nvSpPr>
        <p:spPr bwMode="auto">
          <a:xfrm>
            <a:off x="4319588" y="3441700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SAT</a:t>
            </a:r>
          </a:p>
        </p:txBody>
      </p:sp>
      <p:grpSp>
        <p:nvGrpSpPr>
          <p:cNvPr id="93196" name="Group 23"/>
          <p:cNvGrpSpPr>
            <a:grpSpLocks/>
          </p:cNvGrpSpPr>
          <p:nvPr/>
        </p:nvGrpSpPr>
        <p:grpSpPr bwMode="auto">
          <a:xfrm>
            <a:off x="4941888" y="3060700"/>
            <a:ext cx="4202112" cy="3263900"/>
            <a:chOff x="3113" y="1928"/>
            <a:chExt cx="2647" cy="2056"/>
          </a:xfrm>
        </p:grpSpPr>
        <p:grpSp>
          <p:nvGrpSpPr>
            <p:cNvPr id="93204" name="Group 24"/>
            <p:cNvGrpSpPr>
              <a:grpSpLocks/>
            </p:cNvGrpSpPr>
            <p:nvPr/>
          </p:nvGrpSpPr>
          <p:grpSpPr bwMode="auto">
            <a:xfrm>
              <a:off x="3113" y="1928"/>
              <a:ext cx="2647" cy="2056"/>
              <a:chOff x="3113" y="1928"/>
              <a:chExt cx="2647" cy="2056"/>
            </a:xfrm>
          </p:grpSpPr>
          <p:sp>
            <p:nvSpPr>
              <p:cNvPr id="93209" name="Oval 25"/>
              <p:cNvSpPr>
                <a:spLocks noChangeArrowheads="1"/>
              </p:cNvSpPr>
              <p:nvPr/>
            </p:nvSpPr>
            <p:spPr bwMode="auto">
              <a:xfrm rot="19071281" flipH="1">
                <a:off x="3113" y="2245"/>
                <a:ext cx="2647" cy="1739"/>
              </a:xfrm>
              <a:prstGeom prst="ellipse">
                <a:avLst/>
              </a:prstGeom>
              <a:noFill/>
              <a:ln w="38100" cap="sq">
                <a:solidFill>
                  <a:srgbClr val="00C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93210" name="Text Box 26"/>
              <p:cNvSpPr txBox="1">
                <a:spLocks noChangeArrowheads="1"/>
              </p:cNvSpPr>
              <p:nvPr/>
            </p:nvSpPr>
            <p:spPr bwMode="auto">
              <a:xfrm>
                <a:off x="4432" y="1928"/>
                <a:ext cx="894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6699FF"/>
                    </a:solidFill>
                  </a:rPr>
                  <a:t>CoNP</a:t>
                </a:r>
              </a:p>
            </p:txBody>
          </p:sp>
        </p:grpSp>
        <p:grpSp>
          <p:nvGrpSpPr>
            <p:cNvPr id="93205" name="Group 27"/>
            <p:cNvGrpSpPr>
              <a:grpSpLocks/>
            </p:cNvGrpSpPr>
            <p:nvPr/>
          </p:nvGrpSpPr>
          <p:grpSpPr bwMode="auto">
            <a:xfrm>
              <a:off x="4141" y="2262"/>
              <a:ext cx="1571" cy="417"/>
              <a:chOff x="4141" y="2262"/>
              <a:chExt cx="1571" cy="417"/>
            </a:xfrm>
          </p:grpSpPr>
          <p:sp>
            <p:nvSpPr>
              <p:cNvPr id="93207" name="Freeform 28"/>
              <p:cNvSpPr>
                <a:spLocks/>
              </p:cNvSpPr>
              <p:nvPr/>
            </p:nvSpPr>
            <p:spPr bwMode="auto">
              <a:xfrm>
                <a:off x="4141" y="2262"/>
                <a:ext cx="1419" cy="385"/>
              </a:xfrm>
              <a:custGeom>
                <a:avLst/>
                <a:gdLst>
                  <a:gd name="T0" fmla="*/ 1419 w 1419"/>
                  <a:gd name="T1" fmla="*/ 334 h 385"/>
                  <a:gd name="T2" fmla="*/ 591 w 1419"/>
                  <a:gd name="T3" fmla="*/ 329 h 385"/>
                  <a:gd name="T4" fmla="*/ 0 w 1419"/>
                  <a:gd name="T5" fmla="*/ 0 h 3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19" h="385">
                    <a:moveTo>
                      <a:pt x="1419" y="334"/>
                    </a:moveTo>
                    <a:cubicBezTo>
                      <a:pt x="1280" y="333"/>
                      <a:pt x="827" y="385"/>
                      <a:pt x="591" y="329"/>
                    </a:cubicBezTo>
                    <a:cubicBezTo>
                      <a:pt x="340" y="275"/>
                      <a:pt x="123" y="69"/>
                      <a:pt x="0" y="0"/>
                    </a:cubicBezTo>
                  </a:path>
                </a:pathLst>
              </a:custGeom>
              <a:noFill/>
              <a:ln w="38100" cap="sq" cmpd="sng">
                <a:solidFill>
                  <a:srgbClr val="00CC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3208" name="Text Box 29"/>
              <p:cNvSpPr txBox="1">
                <a:spLocks noChangeArrowheads="1"/>
              </p:cNvSpPr>
              <p:nvPr/>
            </p:nvSpPr>
            <p:spPr bwMode="auto">
              <a:xfrm>
                <a:off x="4547" y="2352"/>
                <a:ext cx="1165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6699FF"/>
                    </a:solidFill>
                  </a:rPr>
                  <a:t>complete</a:t>
                </a:r>
              </a:p>
            </p:txBody>
          </p:sp>
        </p:grpSp>
        <p:sp>
          <p:nvSpPr>
            <p:cNvPr id="93206" name="Text Box 30"/>
            <p:cNvSpPr txBox="1">
              <a:spLocks noChangeArrowheads="1"/>
            </p:cNvSpPr>
            <p:nvPr/>
          </p:nvSpPr>
          <p:spPr bwMode="auto">
            <a:xfrm>
              <a:off x="4424" y="2176"/>
              <a:ext cx="100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/>
                <a:t>not SAT</a:t>
              </a:r>
            </a:p>
          </p:txBody>
        </p:sp>
      </p:grpSp>
      <p:sp>
        <p:nvSpPr>
          <p:cNvPr id="93197" name="Text Box 33"/>
          <p:cNvSpPr txBox="1">
            <a:spLocks noChangeArrowheads="1"/>
          </p:cNvSpPr>
          <p:nvPr/>
        </p:nvSpPr>
        <p:spPr bwMode="auto">
          <a:xfrm>
            <a:off x="7721600" y="7620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Halting</a:t>
            </a:r>
          </a:p>
        </p:txBody>
      </p:sp>
      <p:sp>
        <p:nvSpPr>
          <p:cNvPr id="93198" name="Text Box 34"/>
          <p:cNvSpPr txBox="1">
            <a:spLocks noChangeArrowheads="1"/>
          </p:cNvSpPr>
          <p:nvPr/>
        </p:nvSpPr>
        <p:spPr bwMode="auto">
          <a:xfrm>
            <a:off x="5727700" y="2514600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Games</a:t>
            </a:r>
          </a:p>
        </p:txBody>
      </p:sp>
      <p:sp>
        <p:nvSpPr>
          <p:cNvPr id="1066019" name="Text Box 35"/>
          <p:cNvSpPr txBox="1">
            <a:spLocks noChangeArrowheads="1"/>
          </p:cNvSpPr>
          <p:nvPr/>
        </p:nvSpPr>
        <p:spPr bwMode="auto">
          <a:xfrm>
            <a:off x="-152400" y="4800600"/>
            <a:ext cx="4432300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Most “natural” problems in NP </a:t>
            </a:r>
            <a:br>
              <a:rPr lang="en-US" altLang="en-US" sz="2400"/>
            </a:br>
            <a:r>
              <a:rPr lang="en-US" altLang="en-US" sz="2400"/>
              <a:t>are either</a:t>
            </a:r>
          </a:p>
          <a:p>
            <a:pPr eaLnBrk="1" hangingPunct="1">
              <a:buFontTx/>
              <a:buChar char="•"/>
            </a:pPr>
            <a:r>
              <a:rPr lang="en-US" altLang="en-US" sz="2400"/>
              <a:t>in PolyTime</a:t>
            </a:r>
          </a:p>
          <a:p>
            <a:pPr eaLnBrk="1" hangingPunct="1">
              <a:buFontTx/>
              <a:buChar char="•"/>
            </a:pPr>
            <a:r>
              <a:rPr lang="en-US" altLang="en-US" sz="2400"/>
              <a:t>or NP-Complete</a:t>
            </a:r>
          </a:p>
          <a:p>
            <a:pPr eaLnBrk="1" hangingPunct="1"/>
            <a:r>
              <a:rPr lang="en-US" altLang="en-US" sz="2400"/>
              <a:t>except?</a:t>
            </a:r>
          </a:p>
        </p:txBody>
      </p:sp>
      <p:sp>
        <p:nvSpPr>
          <p:cNvPr id="1066021" name="Oval 37"/>
          <p:cNvSpPr>
            <a:spLocks noChangeArrowheads="1"/>
          </p:cNvSpPr>
          <p:nvPr/>
        </p:nvSpPr>
        <p:spPr bwMode="auto">
          <a:xfrm>
            <a:off x="4724400" y="4648200"/>
            <a:ext cx="228600" cy="184150"/>
          </a:xfrm>
          <a:prstGeom prst="ellipse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/>
          </a:p>
        </p:txBody>
      </p:sp>
      <p:sp>
        <p:nvSpPr>
          <p:cNvPr id="1066022" name="Line 38"/>
          <p:cNvSpPr>
            <a:spLocks noChangeShapeType="1"/>
          </p:cNvSpPr>
          <p:nvPr/>
        </p:nvSpPr>
        <p:spPr bwMode="auto">
          <a:xfrm>
            <a:off x="4941888" y="4832350"/>
            <a:ext cx="925512" cy="1155700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274320" rIns="274320">
            <a:spAutoFit/>
          </a:bodyPr>
          <a:lstStyle/>
          <a:p>
            <a:endParaRPr lang="en-US"/>
          </a:p>
        </p:txBody>
      </p:sp>
      <p:sp>
        <p:nvSpPr>
          <p:cNvPr id="1066023" name="Line 39"/>
          <p:cNvSpPr>
            <a:spLocks noChangeShapeType="1"/>
          </p:cNvSpPr>
          <p:nvPr/>
        </p:nvSpPr>
        <p:spPr bwMode="auto">
          <a:xfrm flipV="1">
            <a:off x="4837113" y="4040188"/>
            <a:ext cx="39687" cy="557212"/>
          </a:xfrm>
          <a:prstGeom prst="line">
            <a:avLst/>
          </a:prstGeom>
          <a:noFill/>
          <a:ln w="38100" cap="sq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274320" rIns="274320">
            <a:spAutoFit/>
          </a:bodyPr>
          <a:lstStyle/>
          <a:p>
            <a:endParaRPr lang="en-US"/>
          </a:p>
        </p:txBody>
      </p:sp>
      <p:sp>
        <p:nvSpPr>
          <p:cNvPr id="37" name="Rectangle 3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NP-Complete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66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66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66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66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66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66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66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66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66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66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66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66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66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66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6021" grpId="0" animBg="1"/>
      <p:bldP spid="1066022" grpId="0" animBg="1"/>
      <p:bldP spid="1066023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Oval 3"/>
          <p:cNvSpPr>
            <a:spLocks noChangeArrowheads="1"/>
          </p:cNvSpPr>
          <p:nvPr/>
        </p:nvSpPr>
        <p:spPr bwMode="auto">
          <a:xfrm>
            <a:off x="5245100" y="4470400"/>
            <a:ext cx="2286000" cy="2286000"/>
          </a:xfrm>
          <a:prstGeom prst="ellipse">
            <a:avLst/>
          </a:prstGeom>
          <a:noFill/>
          <a:ln w="38100" cap="sq">
            <a:solidFill>
              <a:srgbClr val="CC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/>
          </a:p>
        </p:txBody>
      </p:sp>
      <p:grpSp>
        <p:nvGrpSpPr>
          <p:cNvPr id="94211" name="Group 4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94241" name="Oval 5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4242" name="Text Box 6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5050"/>
                  </a:solidFill>
                </a:rPr>
                <a:t>Computable</a:t>
              </a:r>
            </a:p>
          </p:txBody>
        </p:sp>
      </p:grpSp>
      <p:grpSp>
        <p:nvGrpSpPr>
          <p:cNvPr id="94212" name="Group 7"/>
          <p:cNvGrpSpPr>
            <a:grpSpLocks/>
          </p:cNvGrpSpPr>
          <p:nvPr/>
        </p:nvGrpSpPr>
        <p:grpSpPr bwMode="auto">
          <a:xfrm>
            <a:off x="3916363" y="1830388"/>
            <a:ext cx="4986337" cy="4887912"/>
            <a:chOff x="2467" y="1153"/>
            <a:chExt cx="3141" cy="3079"/>
          </a:xfrm>
        </p:grpSpPr>
        <p:sp>
          <p:nvSpPr>
            <p:cNvPr id="94239" name="Oval 8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4240" name="Text Box 9"/>
            <p:cNvSpPr txBox="1">
              <a:spLocks noChangeArrowheads="1"/>
            </p:cNvSpPr>
            <p:nvPr/>
          </p:nvSpPr>
          <p:spPr bwMode="auto">
            <a:xfrm>
              <a:off x="3696" y="1153"/>
              <a:ext cx="70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66FF33"/>
                  </a:solidFill>
                </a:rPr>
                <a:t>Exp</a:t>
              </a:r>
            </a:p>
          </p:txBody>
        </p:sp>
      </p:grpSp>
      <p:sp>
        <p:nvSpPr>
          <p:cNvPr id="94213" name="Text Box 10"/>
          <p:cNvSpPr txBox="1">
            <a:spLocks noChangeArrowheads="1"/>
          </p:cNvSpPr>
          <p:nvPr/>
        </p:nvSpPr>
        <p:spPr bwMode="auto">
          <a:xfrm>
            <a:off x="5791200" y="4370388"/>
            <a:ext cx="12017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CC99FF"/>
                </a:solidFill>
              </a:rPr>
              <a:t>Poly</a:t>
            </a:r>
          </a:p>
        </p:txBody>
      </p:sp>
      <p:grpSp>
        <p:nvGrpSpPr>
          <p:cNvPr id="94214" name="Group 11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94237" name="Oval 12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4238" name="Text Box 13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FF00FF"/>
                  </a:solidFill>
                </a:rPr>
                <a:t>Known</a:t>
              </a:r>
            </a:p>
          </p:txBody>
        </p:sp>
      </p:grpSp>
      <p:grpSp>
        <p:nvGrpSpPr>
          <p:cNvPr id="94215" name="Group 14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94235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4236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NP</a:t>
              </a:r>
            </a:p>
          </p:txBody>
        </p:sp>
      </p:grpSp>
      <p:grpSp>
        <p:nvGrpSpPr>
          <p:cNvPr id="94216" name="Group 17"/>
          <p:cNvGrpSpPr>
            <a:grpSpLocks/>
          </p:cNvGrpSpPr>
          <p:nvPr/>
        </p:nvGrpSpPr>
        <p:grpSpPr bwMode="auto">
          <a:xfrm>
            <a:off x="3810000" y="3578225"/>
            <a:ext cx="2392363" cy="674688"/>
            <a:chOff x="2400" y="2254"/>
            <a:chExt cx="1507" cy="425"/>
          </a:xfrm>
        </p:grpSpPr>
        <p:sp>
          <p:nvSpPr>
            <p:cNvPr id="94233" name="Freeform 18"/>
            <p:cNvSpPr>
              <a:spLocks/>
            </p:cNvSpPr>
            <p:nvPr/>
          </p:nvSpPr>
          <p:spPr bwMode="auto">
            <a:xfrm>
              <a:off x="2479" y="2254"/>
              <a:ext cx="1428" cy="405"/>
            </a:xfrm>
            <a:custGeom>
              <a:avLst/>
              <a:gdLst>
                <a:gd name="T0" fmla="*/ 0 w 1428"/>
                <a:gd name="T1" fmla="*/ 342 h 405"/>
                <a:gd name="T2" fmla="*/ 852 w 1428"/>
                <a:gd name="T3" fmla="*/ 348 h 405"/>
                <a:gd name="T4" fmla="*/ 1428 w 1428"/>
                <a:gd name="T5" fmla="*/ 0 h 4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8" h="405">
                  <a:moveTo>
                    <a:pt x="0" y="342"/>
                  </a:moveTo>
                  <a:cubicBezTo>
                    <a:pt x="142" y="344"/>
                    <a:pt x="614" y="405"/>
                    <a:pt x="852" y="348"/>
                  </a:cubicBezTo>
                  <a:cubicBezTo>
                    <a:pt x="1103" y="294"/>
                    <a:pt x="1308" y="72"/>
                    <a:pt x="1428" y="0"/>
                  </a:cubicBezTo>
                </a:path>
              </a:pathLst>
            </a:custGeom>
            <a:noFill/>
            <a:ln w="38100" cap="sq" cmpd="sng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>
              <a:spAutoFit/>
            </a:bodyPr>
            <a:lstStyle/>
            <a:p>
              <a:endParaRPr lang="en-US"/>
            </a:p>
          </p:txBody>
        </p:sp>
        <p:sp>
          <p:nvSpPr>
            <p:cNvPr id="94234" name="Text Box 19"/>
            <p:cNvSpPr txBox="1">
              <a:spLocks noChangeArrowheads="1"/>
            </p:cNvSpPr>
            <p:nvPr/>
          </p:nvSpPr>
          <p:spPr bwMode="auto">
            <a:xfrm>
              <a:off x="2400" y="2352"/>
              <a:ext cx="116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solidFill>
                    <a:srgbClr val="00FFFF"/>
                  </a:solidFill>
                </a:rPr>
                <a:t>complete</a:t>
              </a:r>
            </a:p>
          </p:txBody>
        </p:sp>
      </p:grpSp>
      <p:sp>
        <p:nvSpPr>
          <p:cNvPr id="94217" name="Text Box 20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GCD</a:t>
            </a:r>
          </a:p>
        </p:txBody>
      </p:sp>
      <p:sp>
        <p:nvSpPr>
          <p:cNvPr id="94218" name="Text Box 21"/>
          <p:cNvSpPr txBox="1">
            <a:spLocks noChangeArrowheads="1"/>
          </p:cNvSpPr>
          <p:nvPr/>
        </p:nvSpPr>
        <p:spPr bwMode="auto">
          <a:xfrm>
            <a:off x="5599113" y="5867400"/>
            <a:ext cx="1716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Matching</a:t>
            </a:r>
          </a:p>
        </p:txBody>
      </p:sp>
      <p:sp>
        <p:nvSpPr>
          <p:cNvPr id="94219" name="Text Box 22"/>
          <p:cNvSpPr txBox="1">
            <a:spLocks noChangeArrowheads="1"/>
          </p:cNvSpPr>
          <p:nvPr/>
        </p:nvSpPr>
        <p:spPr bwMode="auto">
          <a:xfrm>
            <a:off x="4319588" y="3441700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SAT</a:t>
            </a:r>
          </a:p>
        </p:txBody>
      </p:sp>
      <p:grpSp>
        <p:nvGrpSpPr>
          <p:cNvPr id="94220" name="Group 23"/>
          <p:cNvGrpSpPr>
            <a:grpSpLocks/>
          </p:cNvGrpSpPr>
          <p:nvPr/>
        </p:nvGrpSpPr>
        <p:grpSpPr bwMode="auto">
          <a:xfrm>
            <a:off x="4941888" y="3060700"/>
            <a:ext cx="4202112" cy="3263900"/>
            <a:chOff x="3113" y="1928"/>
            <a:chExt cx="2647" cy="2056"/>
          </a:xfrm>
        </p:grpSpPr>
        <p:grpSp>
          <p:nvGrpSpPr>
            <p:cNvPr id="94226" name="Group 24"/>
            <p:cNvGrpSpPr>
              <a:grpSpLocks/>
            </p:cNvGrpSpPr>
            <p:nvPr/>
          </p:nvGrpSpPr>
          <p:grpSpPr bwMode="auto">
            <a:xfrm>
              <a:off x="3113" y="1928"/>
              <a:ext cx="2647" cy="2056"/>
              <a:chOff x="3113" y="1928"/>
              <a:chExt cx="2647" cy="2056"/>
            </a:xfrm>
          </p:grpSpPr>
          <p:sp>
            <p:nvSpPr>
              <p:cNvPr id="94231" name="Oval 25"/>
              <p:cNvSpPr>
                <a:spLocks noChangeArrowheads="1"/>
              </p:cNvSpPr>
              <p:nvPr/>
            </p:nvSpPr>
            <p:spPr bwMode="auto">
              <a:xfrm rot="19071281" flipH="1">
                <a:off x="3113" y="2245"/>
                <a:ext cx="2647" cy="1739"/>
              </a:xfrm>
              <a:prstGeom prst="ellipse">
                <a:avLst/>
              </a:prstGeom>
              <a:noFill/>
              <a:ln w="38100" cap="sq">
                <a:solidFill>
                  <a:srgbClr val="00C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94232" name="Text Box 26"/>
              <p:cNvSpPr txBox="1">
                <a:spLocks noChangeArrowheads="1"/>
              </p:cNvSpPr>
              <p:nvPr/>
            </p:nvSpPr>
            <p:spPr bwMode="auto">
              <a:xfrm>
                <a:off x="4432" y="1928"/>
                <a:ext cx="894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6699FF"/>
                    </a:solidFill>
                  </a:rPr>
                  <a:t>CoNP</a:t>
                </a:r>
              </a:p>
            </p:txBody>
          </p:sp>
        </p:grpSp>
        <p:grpSp>
          <p:nvGrpSpPr>
            <p:cNvPr id="94227" name="Group 27"/>
            <p:cNvGrpSpPr>
              <a:grpSpLocks/>
            </p:cNvGrpSpPr>
            <p:nvPr/>
          </p:nvGrpSpPr>
          <p:grpSpPr bwMode="auto">
            <a:xfrm>
              <a:off x="4141" y="2262"/>
              <a:ext cx="1571" cy="417"/>
              <a:chOff x="4141" y="2262"/>
              <a:chExt cx="1571" cy="417"/>
            </a:xfrm>
          </p:grpSpPr>
          <p:sp>
            <p:nvSpPr>
              <p:cNvPr id="94229" name="Freeform 28"/>
              <p:cNvSpPr>
                <a:spLocks/>
              </p:cNvSpPr>
              <p:nvPr/>
            </p:nvSpPr>
            <p:spPr bwMode="auto">
              <a:xfrm>
                <a:off x="4141" y="2262"/>
                <a:ext cx="1419" cy="385"/>
              </a:xfrm>
              <a:custGeom>
                <a:avLst/>
                <a:gdLst>
                  <a:gd name="T0" fmla="*/ 1419 w 1419"/>
                  <a:gd name="T1" fmla="*/ 334 h 385"/>
                  <a:gd name="T2" fmla="*/ 591 w 1419"/>
                  <a:gd name="T3" fmla="*/ 329 h 385"/>
                  <a:gd name="T4" fmla="*/ 0 w 1419"/>
                  <a:gd name="T5" fmla="*/ 0 h 3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19" h="385">
                    <a:moveTo>
                      <a:pt x="1419" y="334"/>
                    </a:moveTo>
                    <a:cubicBezTo>
                      <a:pt x="1280" y="333"/>
                      <a:pt x="827" y="385"/>
                      <a:pt x="591" y="329"/>
                    </a:cubicBezTo>
                    <a:cubicBezTo>
                      <a:pt x="340" y="275"/>
                      <a:pt x="123" y="69"/>
                      <a:pt x="0" y="0"/>
                    </a:cubicBezTo>
                  </a:path>
                </a:pathLst>
              </a:custGeom>
              <a:noFill/>
              <a:ln w="38100" cap="sq" cmpd="sng">
                <a:solidFill>
                  <a:srgbClr val="00CC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230" name="Text Box 29"/>
              <p:cNvSpPr txBox="1">
                <a:spLocks noChangeArrowheads="1"/>
              </p:cNvSpPr>
              <p:nvPr/>
            </p:nvSpPr>
            <p:spPr bwMode="auto">
              <a:xfrm>
                <a:off x="4547" y="2352"/>
                <a:ext cx="1165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6699FF"/>
                    </a:solidFill>
                  </a:rPr>
                  <a:t>complete</a:t>
                </a:r>
              </a:p>
            </p:txBody>
          </p:sp>
        </p:grpSp>
        <p:sp>
          <p:nvSpPr>
            <p:cNvPr id="94228" name="Text Box 30"/>
            <p:cNvSpPr txBox="1">
              <a:spLocks noChangeArrowheads="1"/>
            </p:cNvSpPr>
            <p:nvPr/>
          </p:nvSpPr>
          <p:spPr bwMode="auto">
            <a:xfrm>
              <a:off x="4424" y="2176"/>
              <a:ext cx="100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/>
                <a:t>not SAT</a:t>
              </a:r>
            </a:p>
          </p:txBody>
        </p:sp>
      </p:grpSp>
      <p:sp>
        <p:nvSpPr>
          <p:cNvPr id="1070111" name="Text Box 31"/>
          <p:cNvSpPr txBox="1">
            <a:spLocks noChangeArrowheads="1"/>
          </p:cNvSpPr>
          <p:nvPr/>
        </p:nvSpPr>
        <p:spPr bwMode="auto">
          <a:xfrm>
            <a:off x="3987800" y="4267200"/>
            <a:ext cx="2157413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Factoring</a:t>
            </a:r>
          </a:p>
          <a:p>
            <a:pPr eaLnBrk="1" hangingPunct="1"/>
            <a:r>
              <a:rPr lang="en-US" altLang="en-US" sz="2400"/>
              <a:t>Graph </a:t>
            </a:r>
            <a:br>
              <a:rPr lang="en-US" altLang="en-US" sz="2400"/>
            </a:br>
            <a:r>
              <a:rPr lang="en-US" altLang="en-US" sz="2400"/>
              <a:t>Isomorphism</a:t>
            </a:r>
          </a:p>
        </p:txBody>
      </p:sp>
      <p:sp>
        <p:nvSpPr>
          <p:cNvPr id="94222" name="Text Box 32"/>
          <p:cNvSpPr txBox="1">
            <a:spLocks noChangeArrowheads="1"/>
          </p:cNvSpPr>
          <p:nvPr/>
        </p:nvSpPr>
        <p:spPr bwMode="auto">
          <a:xfrm>
            <a:off x="7721600" y="7620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Halting</a:t>
            </a:r>
          </a:p>
        </p:txBody>
      </p:sp>
      <p:sp>
        <p:nvSpPr>
          <p:cNvPr id="94223" name="Text Box 33"/>
          <p:cNvSpPr txBox="1">
            <a:spLocks noChangeArrowheads="1"/>
          </p:cNvSpPr>
          <p:nvPr/>
        </p:nvSpPr>
        <p:spPr bwMode="auto">
          <a:xfrm>
            <a:off x="5727700" y="2514600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Games</a:t>
            </a:r>
          </a:p>
        </p:txBody>
      </p:sp>
      <p:sp>
        <p:nvSpPr>
          <p:cNvPr id="94224" name="Text Box 34"/>
          <p:cNvSpPr txBox="1">
            <a:spLocks noChangeArrowheads="1"/>
          </p:cNvSpPr>
          <p:nvPr/>
        </p:nvSpPr>
        <p:spPr bwMode="auto">
          <a:xfrm>
            <a:off x="-152400" y="4800600"/>
            <a:ext cx="4432300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/>
              <a:t>Most “natural” problems in NP </a:t>
            </a:r>
            <a:br>
              <a:rPr lang="en-US" altLang="en-US" sz="2400"/>
            </a:br>
            <a:r>
              <a:rPr lang="en-US" altLang="en-US" sz="2400"/>
              <a:t>are either</a:t>
            </a:r>
          </a:p>
          <a:p>
            <a:pPr eaLnBrk="1" hangingPunct="1">
              <a:buFontTx/>
              <a:buChar char="•"/>
            </a:pPr>
            <a:r>
              <a:rPr lang="en-US" altLang="en-US" sz="2400"/>
              <a:t>in PolyTime</a:t>
            </a:r>
          </a:p>
          <a:p>
            <a:pPr eaLnBrk="1" hangingPunct="1">
              <a:buFontTx/>
              <a:buChar char="•"/>
            </a:pPr>
            <a:r>
              <a:rPr lang="en-US" altLang="en-US" sz="2400"/>
              <a:t>or NP-Complete</a:t>
            </a:r>
          </a:p>
          <a:p>
            <a:pPr eaLnBrk="1" hangingPunct="1"/>
            <a:r>
              <a:rPr lang="en-US" altLang="en-US" sz="2400"/>
              <a:t>except</a:t>
            </a:r>
          </a:p>
        </p:txBody>
      </p:sp>
      <p:sp>
        <p:nvSpPr>
          <p:cNvPr id="35" name="Rectangle 3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NP-Complete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0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0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0111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Reductions</a:t>
            </a:r>
          </a:p>
        </p:txBody>
      </p:sp>
      <p:sp>
        <p:nvSpPr>
          <p:cNvPr id="596995" name="Text Box 3"/>
          <p:cNvSpPr txBox="1">
            <a:spLocks noChangeArrowheads="1"/>
          </p:cNvSpPr>
          <p:nvPr/>
        </p:nvSpPr>
        <p:spPr bwMode="auto">
          <a:xfrm>
            <a:off x="76200" y="1066800"/>
            <a:ext cx="906780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2800"/>
              <a:t>Reduction: Design a fast algorithm for  one computational problem, using a supposedly fast algorithm for another problem as a subroutine. </a:t>
            </a:r>
          </a:p>
        </p:txBody>
      </p:sp>
      <p:sp>
        <p:nvSpPr>
          <p:cNvPr id="95236" name="Rectangle 3"/>
          <p:cNvSpPr>
            <a:spLocks noChangeArrowheads="1"/>
          </p:cNvSpPr>
          <p:nvPr/>
        </p:nvSpPr>
        <p:spPr bwMode="auto">
          <a:xfrm>
            <a:off x="2895600" y="500063"/>
            <a:ext cx="2882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alg</a:t>
            </a:r>
            <a:r>
              <a:rPr lang="en-US" altLang="en-US">
                <a:solidFill>
                  <a:srgbClr val="00FFCC"/>
                </a:solidFill>
              </a:rPr>
              <a:t> ≤</a:t>
            </a:r>
            <a:r>
              <a:rPr lang="en-CA" altLang="en-US" baseline="-25000">
                <a:solidFill>
                  <a:srgbClr val="00FFCC"/>
                </a:solidFill>
              </a:rPr>
              <a:t>poly</a:t>
            </a:r>
            <a:r>
              <a:rPr lang="en-CA" altLang="en-US">
                <a:solidFill>
                  <a:srgbClr val="00FFCC"/>
                </a:solidFill>
              </a:rPr>
              <a:t>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oracle</a:t>
            </a:r>
            <a:endParaRPr lang="en-US" altLang="en-US">
              <a:solidFill>
                <a:srgbClr val="00FFCC"/>
              </a:solidFill>
            </a:endParaRPr>
          </a:p>
        </p:txBody>
      </p:sp>
      <p:pic>
        <p:nvPicPr>
          <p:cNvPr id="65541" name="Picture 8" descr="captur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2119313"/>
            <a:ext cx="4316413" cy="4662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6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6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Reductions</a:t>
            </a:r>
          </a:p>
        </p:txBody>
      </p:sp>
      <p:sp>
        <p:nvSpPr>
          <p:cNvPr id="596995" name="Text Box 3"/>
          <p:cNvSpPr txBox="1">
            <a:spLocks noChangeArrowheads="1"/>
          </p:cNvSpPr>
          <p:nvPr/>
        </p:nvSpPr>
        <p:spPr bwMode="auto">
          <a:xfrm>
            <a:off x="76200" y="1066800"/>
            <a:ext cx="9067800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2800"/>
              <a:t>Reduction: Design a fast algorithm for  one computational problem, using a supposedly fast algorithm for another problem as a subroutine. </a:t>
            </a:r>
          </a:p>
          <a:p>
            <a:pPr lvl="1" eaLnBrk="1" hangingPunct="1">
              <a:buFontTx/>
              <a:buChar char="•"/>
            </a:pPr>
            <a:r>
              <a:rPr lang="en-US" altLang="en-US" sz="2800"/>
              <a:t>Use to create a new algorithm from a known algorithm.</a:t>
            </a:r>
          </a:p>
          <a:p>
            <a:pPr lvl="1" eaLnBrk="1" hangingPunct="1">
              <a:buFontTx/>
              <a:buChar char="•"/>
            </a:pPr>
            <a:r>
              <a:rPr lang="en-US" altLang="en-US" sz="2800"/>
              <a:t>Learn that a new problem is likely hard, </a:t>
            </a:r>
            <a:br>
              <a:rPr lang="en-US" altLang="en-US" sz="2800"/>
            </a:br>
            <a:r>
              <a:rPr lang="en-US" altLang="en-US" sz="2800"/>
              <a:t> from knowing a known problem is likely hard.</a:t>
            </a:r>
          </a:p>
          <a:p>
            <a:pPr lvl="1" eaLnBrk="1" hangingPunct="1">
              <a:buFontTx/>
              <a:buChar char="•"/>
            </a:pPr>
            <a:r>
              <a:rPr lang="en-US" altLang="en-US" sz="2800"/>
              <a:t>Learn that two problems have a similar “structure.”</a:t>
            </a:r>
          </a:p>
          <a:p>
            <a:pPr eaLnBrk="1" hangingPunct="1">
              <a:buFontTx/>
              <a:buChar char="•"/>
            </a:pPr>
            <a:endParaRPr lang="en-US" altLang="en-US" sz="2800"/>
          </a:p>
        </p:txBody>
      </p:sp>
      <p:sp>
        <p:nvSpPr>
          <p:cNvPr id="96260" name="Rectangle 3"/>
          <p:cNvSpPr>
            <a:spLocks noChangeArrowheads="1"/>
          </p:cNvSpPr>
          <p:nvPr/>
        </p:nvSpPr>
        <p:spPr bwMode="auto">
          <a:xfrm>
            <a:off x="2895600" y="500063"/>
            <a:ext cx="2882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alg</a:t>
            </a:r>
            <a:r>
              <a:rPr lang="en-US" altLang="en-US">
                <a:solidFill>
                  <a:srgbClr val="00FFCC"/>
                </a:solidFill>
              </a:rPr>
              <a:t> ≤</a:t>
            </a:r>
            <a:r>
              <a:rPr lang="en-CA" altLang="en-US" baseline="-25000">
                <a:solidFill>
                  <a:srgbClr val="00FFCC"/>
                </a:solidFill>
              </a:rPr>
              <a:t>poly</a:t>
            </a:r>
            <a:r>
              <a:rPr lang="en-CA" altLang="en-US">
                <a:solidFill>
                  <a:srgbClr val="00FFCC"/>
                </a:solidFill>
              </a:rPr>
              <a:t>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oracle</a:t>
            </a:r>
            <a:endParaRPr lang="en-US" altLang="en-US">
              <a:solidFill>
                <a:srgbClr val="00FF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6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6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6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6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6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6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2" name="Group 2"/>
          <p:cNvGrpSpPr>
            <a:grpSpLocks/>
          </p:cNvGrpSpPr>
          <p:nvPr/>
        </p:nvGrpSpPr>
        <p:grpSpPr bwMode="auto">
          <a:xfrm>
            <a:off x="7216775" y="2590800"/>
            <a:ext cx="1800225" cy="4022725"/>
            <a:chOff x="4194" y="1993"/>
            <a:chExt cx="1422" cy="2721"/>
          </a:xfrm>
        </p:grpSpPr>
        <p:pic>
          <p:nvPicPr>
            <p:cNvPr id="97400" name="Picture 3" descr="Z31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4" y="1993"/>
              <a:ext cx="1422" cy="161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97401" name="Text Box 4"/>
            <p:cNvSpPr txBox="1">
              <a:spLocks noChangeArrowheads="1"/>
            </p:cNvSpPr>
            <p:nvPr/>
          </p:nvSpPr>
          <p:spPr bwMode="auto">
            <a:xfrm>
              <a:off x="4194" y="3612"/>
              <a:ext cx="1422" cy="1102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chemeClr val="tx2"/>
                  </a:solidFill>
                  <a:latin typeface="Arial Rounded MT Bold" pitchFamily="34" charset="0"/>
                </a:rPr>
                <a:t>GIVEN:</a:t>
              </a:r>
              <a:r>
                <a:rPr lang="en-US" altLang="en-US" sz="2800">
                  <a:solidFill>
                    <a:schemeClr val="tx2"/>
                  </a:solidFill>
                  <a:latin typeface="Arial Rounded MT Bold" pitchFamily="34" charset="0"/>
                </a:rPr>
                <a:t/>
              </a:r>
              <a:br>
                <a:rPr lang="en-US" altLang="en-US" sz="2800">
                  <a:solidFill>
                    <a:schemeClr val="tx2"/>
                  </a:solidFill>
                  <a:latin typeface="Arial Rounded MT Bold" pitchFamily="34" charset="0"/>
                </a:rPr>
              </a:br>
              <a:r>
                <a:rPr lang="en-US" altLang="en-US" sz="2000">
                  <a:latin typeface="Arial Rounded MT Bold" pitchFamily="34" charset="0"/>
                </a:rPr>
                <a:t>Network</a:t>
              </a:r>
              <a:br>
                <a:rPr lang="en-US" altLang="en-US" sz="2000">
                  <a:latin typeface="Arial Rounded MT Bold" pitchFamily="34" charset="0"/>
                </a:rPr>
              </a:br>
              <a:r>
                <a:rPr lang="en-US" altLang="en-US" sz="2000">
                  <a:latin typeface="Arial Rounded MT Bold" pitchFamily="34" charset="0"/>
                </a:rPr>
                <a:t>Flow</a:t>
              </a:r>
              <a:r>
                <a:rPr lang="en-US" altLang="en-US" sz="2800">
                  <a:latin typeface="Arial Rounded MT Bold" pitchFamily="34" charset="0"/>
                </a:rPr>
                <a:t> Oracle</a:t>
              </a:r>
              <a:r>
                <a:rPr lang="en-US" altLang="en-US" sz="2800">
                  <a:solidFill>
                    <a:schemeClr val="tx2"/>
                  </a:solidFill>
                  <a:latin typeface="Arial Rounded MT Bold" pitchFamily="34" charset="0"/>
                </a:rPr>
                <a:t> </a:t>
              </a:r>
            </a:p>
          </p:txBody>
        </p:sp>
      </p:grpSp>
      <p:grpSp>
        <p:nvGrpSpPr>
          <p:cNvPr id="97283" name="Group 6"/>
          <p:cNvGrpSpPr>
            <a:grpSpLocks/>
          </p:cNvGrpSpPr>
          <p:nvPr/>
        </p:nvGrpSpPr>
        <p:grpSpPr bwMode="auto">
          <a:xfrm>
            <a:off x="1905000" y="2819400"/>
            <a:ext cx="1800225" cy="3336925"/>
            <a:chOff x="4194" y="1993"/>
            <a:chExt cx="1422" cy="2525"/>
          </a:xfrm>
        </p:grpSpPr>
        <p:pic>
          <p:nvPicPr>
            <p:cNvPr id="97398" name="Picture 7" descr="Z313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4" y="1993"/>
              <a:ext cx="1422" cy="161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97399" name="Text Box 8"/>
            <p:cNvSpPr txBox="1">
              <a:spLocks noChangeArrowheads="1"/>
            </p:cNvSpPr>
            <p:nvPr/>
          </p:nvSpPr>
          <p:spPr bwMode="auto">
            <a:xfrm>
              <a:off x="4194" y="3609"/>
              <a:ext cx="1422" cy="909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2400">
                  <a:solidFill>
                    <a:schemeClr val="tx2"/>
                  </a:solidFill>
                  <a:latin typeface="Arial Rounded MT Bold" pitchFamily="34" charset="0"/>
                </a:rPr>
                <a:t>BUILD:</a:t>
              </a:r>
              <a:br>
                <a:rPr lang="en-US" altLang="en-US" sz="2400">
                  <a:solidFill>
                    <a:schemeClr val="tx2"/>
                  </a:solidFill>
                  <a:latin typeface="Arial Rounded MT Bold" pitchFamily="34" charset="0"/>
                </a:rPr>
              </a:br>
              <a:r>
                <a:rPr lang="en-US" altLang="en-US" sz="2000">
                  <a:latin typeface="Arial Rounded MT Bold" pitchFamily="34" charset="0"/>
                </a:rPr>
                <a:t>Matching</a:t>
              </a:r>
              <a:r>
                <a:rPr lang="en-US" altLang="en-US" sz="2400">
                  <a:solidFill>
                    <a:schemeClr val="tx2"/>
                  </a:solidFill>
                  <a:latin typeface="Arial Rounded MT Bold" pitchFamily="34" charset="0"/>
                </a:rPr>
                <a:t/>
              </a:r>
              <a:br>
                <a:rPr lang="en-US" altLang="en-US" sz="2400">
                  <a:solidFill>
                    <a:schemeClr val="tx2"/>
                  </a:solidFill>
                  <a:latin typeface="Arial Rounded MT Bold" pitchFamily="34" charset="0"/>
                </a:rPr>
              </a:br>
              <a:r>
                <a:rPr lang="en-US" altLang="en-US" sz="2800">
                  <a:latin typeface="Arial Rounded MT Bold" pitchFamily="34" charset="0"/>
                </a:rPr>
                <a:t>Oracle</a:t>
              </a:r>
            </a:p>
          </p:txBody>
        </p:sp>
      </p:grpSp>
      <p:sp>
        <p:nvSpPr>
          <p:cNvPr id="97284" name="Rectangle 20"/>
          <p:cNvSpPr>
            <a:spLocks noChangeArrowheads="1"/>
          </p:cNvSpPr>
          <p:nvPr/>
        </p:nvSpPr>
        <p:spPr bwMode="auto">
          <a:xfrm>
            <a:off x="2651125" y="704850"/>
            <a:ext cx="5014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Matching</a:t>
            </a:r>
            <a:r>
              <a:rPr lang="en-US" altLang="en-US">
                <a:solidFill>
                  <a:srgbClr val="00FFCC"/>
                </a:solidFill>
              </a:rPr>
              <a:t> ≤</a:t>
            </a:r>
            <a:r>
              <a:rPr lang="en-CA" altLang="en-US" baseline="-25000">
                <a:solidFill>
                  <a:srgbClr val="00FFCC"/>
                </a:solidFill>
              </a:rPr>
              <a:t>poly</a:t>
            </a:r>
            <a:r>
              <a:rPr lang="en-CA" altLang="en-US">
                <a:solidFill>
                  <a:srgbClr val="00FFCC"/>
                </a:solidFill>
              </a:rPr>
              <a:t> </a:t>
            </a:r>
            <a:r>
              <a:rPr lang="en-US" altLang="en-US">
                <a:solidFill>
                  <a:schemeClr val="tx2"/>
                </a:solidFill>
              </a:rPr>
              <a:t>Network Flows</a:t>
            </a:r>
            <a:endParaRPr lang="en-US" altLang="en-US" baseline="30000">
              <a:solidFill>
                <a:srgbClr val="00FFCC"/>
              </a:solidFill>
            </a:endParaRPr>
          </a:p>
        </p:txBody>
      </p:sp>
      <p:grpSp>
        <p:nvGrpSpPr>
          <p:cNvPr id="4" name="Group 124"/>
          <p:cNvGrpSpPr>
            <a:grpSpLocks/>
          </p:cNvGrpSpPr>
          <p:nvPr/>
        </p:nvGrpSpPr>
        <p:grpSpPr bwMode="auto">
          <a:xfrm>
            <a:off x="-76200" y="228600"/>
            <a:ext cx="3429000" cy="3200400"/>
            <a:chOff x="-48" y="144"/>
            <a:chExt cx="2160" cy="2016"/>
          </a:xfrm>
        </p:grpSpPr>
        <p:sp>
          <p:nvSpPr>
            <p:cNvPr id="97359" name="Text Box 5"/>
            <p:cNvSpPr txBox="1">
              <a:spLocks noChangeArrowheads="1"/>
            </p:cNvSpPr>
            <p:nvPr/>
          </p:nvSpPr>
          <p:spPr bwMode="auto">
            <a:xfrm>
              <a:off x="-48" y="1065"/>
              <a:ext cx="21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800">
                  <a:latin typeface="Arial Rounded MT Bold" pitchFamily="34" charset="0"/>
                </a:rPr>
                <a:t>Who loves who</a:t>
              </a:r>
            </a:p>
          </p:txBody>
        </p:sp>
        <p:sp>
          <p:nvSpPr>
            <p:cNvPr id="97360" name="Freeform 12"/>
            <p:cNvSpPr>
              <a:spLocks/>
            </p:cNvSpPr>
            <p:nvPr/>
          </p:nvSpPr>
          <p:spPr bwMode="auto">
            <a:xfrm>
              <a:off x="624" y="1344"/>
              <a:ext cx="432" cy="816"/>
            </a:xfrm>
            <a:custGeom>
              <a:avLst/>
              <a:gdLst>
                <a:gd name="T0" fmla="*/ 0 w 432"/>
                <a:gd name="T1" fmla="*/ 0 h 816"/>
                <a:gd name="T2" fmla="*/ 96 w 432"/>
                <a:gd name="T3" fmla="*/ 528 h 816"/>
                <a:gd name="T4" fmla="*/ 432 w 432"/>
                <a:gd name="T5" fmla="*/ 816 h 8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" h="816">
                  <a:moveTo>
                    <a:pt x="0" y="0"/>
                  </a:moveTo>
                  <a:cubicBezTo>
                    <a:pt x="12" y="196"/>
                    <a:pt x="24" y="392"/>
                    <a:pt x="96" y="528"/>
                  </a:cubicBezTo>
                  <a:cubicBezTo>
                    <a:pt x="168" y="664"/>
                    <a:pt x="376" y="760"/>
                    <a:pt x="432" y="816"/>
                  </a:cubicBezTo>
                </a:path>
              </a:pathLst>
            </a:custGeom>
            <a:noFill/>
            <a:ln w="57150" cap="sq" cmpd="sng">
              <a:solidFill>
                <a:schemeClr val="tx1"/>
              </a:solidFill>
              <a:prstDash val="solid"/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grpSp>
          <p:nvGrpSpPr>
            <p:cNvPr id="97361" name="Group 21"/>
            <p:cNvGrpSpPr>
              <a:grpSpLocks/>
            </p:cNvGrpSpPr>
            <p:nvPr/>
          </p:nvGrpSpPr>
          <p:grpSpPr bwMode="auto">
            <a:xfrm>
              <a:off x="288" y="144"/>
              <a:ext cx="1137" cy="1008"/>
              <a:chOff x="1344" y="480"/>
              <a:chExt cx="2430" cy="2016"/>
            </a:xfrm>
          </p:grpSpPr>
          <p:sp>
            <p:nvSpPr>
              <p:cNvPr id="1188886" name="Rectangle 22"/>
              <p:cNvSpPr>
                <a:spLocks noChangeArrowheads="1"/>
              </p:cNvSpPr>
              <p:nvPr/>
            </p:nvSpPr>
            <p:spPr bwMode="auto">
              <a:xfrm>
                <a:off x="2481" y="1926"/>
                <a:ext cx="960" cy="474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>
                  <a:spcBef>
                    <a:spcPct val="20000"/>
                  </a:spcBef>
                  <a:defRPr/>
                </a:pPr>
                <a:r>
                  <a:rPr lang="en-US" sz="1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omic Sans MS" pitchFamily="66" charset="0"/>
                  </a:rPr>
                  <a:t>Ann</a:t>
                </a:r>
                <a:endParaRPr lang="en-CA" sz="12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188887" name="Rectangle 23"/>
              <p:cNvSpPr>
                <a:spLocks noChangeArrowheads="1"/>
              </p:cNvSpPr>
              <p:nvPr/>
            </p:nvSpPr>
            <p:spPr bwMode="auto">
              <a:xfrm>
                <a:off x="1521" y="1926"/>
                <a:ext cx="960" cy="474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>
                  <a:spcBef>
                    <a:spcPct val="20000"/>
                  </a:spcBef>
                  <a:defRPr/>
                </a:pPr>
                <a:r>
                  <a:rPr lang="en-US" sz="1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omic Sans MS" pitchFamily="66" charset="0"/>
                  </a:rPr>
                  <a:t>Fred</a:t>
                </a:r>
                <a:endParaRPr lang="en-CA" sz="12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188888" name="Rectangle 24"/>
              <p:cNvSpPr>
                <a:spLocks noChangeArrowheads="1"/>
              </p:cNvSpPr>
              <p:nvPr/>
            </p:nvSpPr>
            <p:spPr bwMode="auto">
              <a:xfrm>
                <a:off x="2481" y="1430"/>
                <a:ext cx="960" cy="496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>
                  <a:spcBef>
                    <a:spcPct val="20000"/>
                  </a:spcBef>
                  <a:defRPr/>
                </a:pPr>
                <a:r>
                  <a:rPr lang="en-US" sz="1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omic Sans MS" pitchFamily="66" charset="0"/>
                  </a:rPr>
                  <a:t>Sue</a:t>
                </a:r>
                <a:endParaRPr lang="en-CA" sz="12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188889" name="Rectangle 25"/>
              <p:cNvSpPr>
                <a:spLocks noChangeArrowheads="1"/>
              </p:cNvSpPr>
              <p:nvPr/>
            </p:nvSpPr>
            <p:spPr bwMode="auto">
              <a:xfrm>
                <a:off x="1521" y="1430"/>
                <a:ext cx="960" cy="496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>
                  <a:spcBef>
                    <a:spcPct val="20000"/>
                  </a:spcBef>
                  <a:defRPr/>
                </a:pPr>
                <a:r>
                  <a:rPr lang="en-US" sz="1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omic Sans MS" pitchFamily="66" charset="0"/>
                  </a:rPr>
                  <a:t>John</a:t>
                </a:r>
                <a:endParaRPr lang="en-CA" sz="12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188890" name="Rectangle 26"/>
              <p:cNvSpPr>
                <a:spLocks noChangeArrowheads="1"/>
              </p:cNvSpPr>
              <p:nvPr/>
            </p:nvSpPr>
            <p:spPr bwMode="auto">
              <a:xfrm>
                <a:off x="2481" y="956"/>
                <a:ext cx="960" cy="474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>
                  <a:spcBef>
                    <a:spcPct val="20000"/>
                  </a:spcBef>
                  <a:defRPr/>
                </a:pPr>
                <a:r>
                  <a:rPr lang="en-US" sz="1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omic Sans MS" pitchFamily="66" charset="0"/>
                  </a:rPr>
                  <a:t>Beth</a:t>
                </a:r>
                <a:endParaRPr lang="en-CA" sz="12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188891" name="Rectangle 27"/>
              <p:cNvSpPr>
                <a:spLocks noChangeArrowheads="1"/>
              </p:cNvSpPr>
              <p:nvPr/>
            </p:nvSpPr>
            <p:spPr bwMode="auto">
              <a:xfrm>
                <a:off x="1521" y="956"/>
                <a:ext cx="960" cy="474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>
                  <a:spcBef>
                    <a:spcPct val="20000"/>
                  </a:spcBef>
                  <a:defRPr/>
                </a:pPr>
                <a:r>
                  <a:rPr lang="en-US" sz="1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omic Sans MS" pitchFamily="66" charset="0"/>
                  </a:rPr>
                  <a:t>Bob</a:t>
                </a:r>
                <a:endParaRPr lang="en-CA" sz="12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188892" name="Rectangle 28"/>
              <p:cNvSpPr>
                <a:spLocks noChangeArrowheads="1"/>
              </p:cNvSpPr>
              <p:nvPr/>
            </p:nvSpPr>
            <p:spPr bwMode="auto">
              <a:xfrm>
                <a:off x="2481" y="480"/>
                <a:ext cx="960" cy="476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>
                  <a:spcBef>
                    <a:spcPct val="20000"/>
                  </a:spcBef>
                  <a:defRPr/>
                </a:pPr>
                <a:r>
                  <a:rPr lang="en-US" sz="1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omic Sans MS" pitchFamily="66" charset="0"/>
                  </a:rPr>
                  <a:t>Mary</a:t>
                </a:r>
                <a:endParaRPr lang="en-CA" sz="12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188893" name="Rectangle 29"/>
              <p:cNvSpPr>
                <a:spLocks noChangeArrowheads="1"/>
              </p:cNvSpPr>
              <p:nvPr/>
            </p:nvSpPr>
            <p:spPr bwMode="auto">
              <a:xfrm>
                <a:off x="1521" y="480"/>
                <a:ext cx="960" cy="476"/>
              </a:xfrm>
              <a:prstGeom prst="rect">
                <a:avLst/>
              </a:prstGeom>
              <a:noFill/>
              <a:ln w="38100">
                <a:noFill/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>
                  <a:spcBef>
                    <a:spcPct val="20000"/>
                  </a:spcBef>
                  <a:defRPr/>
                </a:pPr>
                <a:r>
                  <a:rPr lang="en-US" sz="1200"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omic Sans MS" pitchFamily="66" charset="0"/>
                  </a:rPr>
                  <a:t>Sam</a:t>
                </a:r>
                <a:endParaRPr lang="en-CA" sz="1200">
                  <a:effectLst>
                    <a:outerShdw blurRad="38100" dist="38100" dir="2700000" algn="tl">
                      <a:srgbClr val="000000"/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97370" name="Line 30"/>
              <p:cNvSpPr>
                <a:spLocks noChangeShapeType="1"/>
              </p:cNvSpPr>
              <p:nvPr/>
            </p:nvSpPr>
            <p:spPr bwMode="auto">
              <a:xfrm>
                <a:off x="1521" y="480"/>
                <a:ext cx="96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sp>
            <p:nvSpPr>
              <p:cNvPr id="97371" name="Line 31"/>
              <p:cNvSpPr>
                <a:spLocks noChangeShapeType="1"/>
              </p:cNvSpPr>
              <p:nvPr/>
            </p:nvSpPr>
            <p:spPr bwMode="auto">
              <a:xfrm>
                <a:off x="1521" y="2400"/>
                <a:ext cx="96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sp>
            <p:nvSpPr>
              <p:cNvPr id="97372" name="Line 32"/>
              <p:cNvSpPr>
                <a:spLocks noChangeShapeType="1"/>
              </p:cNvSpPr>
              <p:nvPr/>
            </p:nvSpPr>
            <p:spPr bwMode="auto">
              <a:xfrm>
                <a:off x="1521" y="480"/>
                <a:ext cx="0" cy="47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sp>
            <p:nvSpPr>
              <p:cNvPr id="97373" name="Line 33"/>
              <p:cNvSpPr>
                <a:spLocks noChangeShapeType="1"/>
              </p:cNvSpPr>
              <p:nvPr/>
            </p:nvSpPr>
            <p:spPr bwMode="auto">
              <a:xfrm>
                <a:off x="3441" y="480"/>
                <a:ext cx="0" cy="47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sp>
            <p:nvSpPr>
              <p:cNvPr id="97374" name="Line 34"/>
              <p:cNvSpPr>
                <a:spLocks noChangeShapeType="1"/>
              </p:cNvSpPr>
              <p:nvPr/>
            </p:nvSpPr>
            <p:spPr bwMode="auto">
              <a:xfrm>
                <a:off x="2481" y="480"/>
                <a:ext cx="96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sp>
            <p:nvSpPr>
              <p:cNvPr id="97375" name="Line 35"/>
              <p:cNvSpPr>
                <a:spLocks noChangeShapeType="1"/>
              </p:cNvSpPr>
              <p:nvPr/>
            </p:nvSpPr>
            <p:spPr bwMode="auto">
              <a:xfrm>
                <a:off x="1521" y="956"/>
                <a:ext cx="0" cy="47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sp>
            <p:nvSpPr>
              <p:cNvPr id="97376" name="Line 36"/>
              <p:cNvSpPr>
                <a:spLocks noChangeShapeType="1"/>
              </p:cNvSpPr>
              <p:nvPr/>
            </p:nvSpPr>
            <p:spPr bwMode="auto">
              <a:xfrm>
                <a:off x="3441" y="956"/>
                <a:ext cx="0" cy="47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sp>
            <p:nvSpPr>
              <p:cNvPr id="97377" name="Line 37"/>
              <p:cNvSpPr>
                <a:spLocks noChangeShapeType="1"/>
              </p:cNvSpPr>
              <p:nvPr/>
            </p:nvSpPr>
            <p:spPr bwMode="auto">
              <a:xfrm>
                <a:off x="1521" y="1430"/>
                <a:ext cx="0" cy="49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sp>
            <p:nvSpPr>
              <p:cNvPr id="97378" name="Line 38"/>
              <p:cNvSpPr>
                <a:spLocks noChangeShapeType="1"/>
              </p:cNvSpPr>
              <p:nvPr/>
            </p:nvSpPr>
            <p:spPr bwMode="auto">
              <a:xfrm>
                <a:off x="3441" y="1430"/>
                <a:ext cx="0" cy="49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sp>
            <p:nvSpPr>
              <p:cNvPr id="97379" name="Line 39"/>
              <p:cNvSpPr>
                <a:spLocks noChangeShapeType="1"/>
              </p:cNvSpPr>
              <p:nvPr/>
            </p:nvSpPr>
            <p:spPr bwMode="auto">
              <a:xfrm>
                <a:off x="1521" y="1926"/>
                <a:ext cx="0" cy="47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sp>
            <p:nvSpPr>
              <p:cNvPr id="97380" name="Line 40"/>
              <p:cNvSpPr>
                <a:spLocks noChangeShapeType="1"/>
              </p:cNvSpPr>
              <p:nvPr/>
            </p:nvSpPr>
            <p:spPr bwMode="auto">
              <a:xfrm>
                <a:off x="3441" y="1926"/>
                <a:ext cx="0" cy="47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sp>
            <p:nvSpPr>
              <p:cNvPr id="97381" name="Line 41"/>
              <p:cNvSpPr>
                <a:spLocks noChangeShapeType="1"/>
              </p:cNvSpPr>
              <p:nvPr/>
            </p:nvSpPr>
            <p:spPr bwMode="auto">
              <a:xfrm>
                <a:off x="2481" y="2400"/>
                <a:ext cx="96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28575" cap="sq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 anchorCtr="1"/>
              <a:lstStyle/>
              <a:p>
                <a:endParaRPr lang="en-US"/>
              </a:p>
            </p:txBody>
          </p:sp>
          <p:pic>
            <p:nvPicPr>
              <p:cNvPr id="97382" name="Picture 42" descr="j0198455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64" y="1488"/>
                <a:ext cx="398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7383" name="Picture 43" descr="j039672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18" y="1968"/>
                <a:ext cx="456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7384" name="Picture 44" descr="j023304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64" y="528"/>
                <a:ext cx="384" cy="3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7385" name="Picture 45" descr="j033422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16" y="960"/>
                <a:ext cx="302" cy="4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7386" name="Picture 46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36" y="5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7387" name="Picture 47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44" y="10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7388" name="Picture 48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40" y="14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7389" name="Picture 49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40" y="19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7390" name="Group 50"/>
              <p:cNvGrpSpPr>
                <a:grpSpLocks/>
              </p:cNvGrpSpPr>
              <p:nvPr/>
            </p:nvGrpSpPr>
            <p:grpSpPr bwMode="auto">
              <a:xfrm>
                <a:off x="2192" y="720"/>
                <a:ext cx="528" cy="1440"/>
                <a:chOff x="2192" y="720"/>
                <a:chExt cx="528" cy="1440"/>
              </a:xfrm>
            </p:grpSpPr>
            <p:sp>
              <p:nvSpPr>
                <p:cNvPr id="97391" name="Line 51"/>
                <p:cNvSpPr>
                  <a:spLocks noChangeShapeType="1"/>
                </p:cNvSpPr>
                <p:nvPr/>
              </p:nvSpPr>
              <p:spPr bwMode="auto">
                <a:xfrm>
                  <a:off x="2239" y="720"/>
                  <a:ext cx="338" cy="1008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92" name="Line 52"/>
                <p:cNvSpPr>
                  <a:spLocks noChangeShapeType="1"/>
                </p:cNvSpPr>
                <p:nvPr/>
              </p:nvSpPr>
              <p:spPr bwMode="auto">
                <a:xfrm>
                  <a:off x="2192" y="1200"/>
                  <a:ext cx="385" cy="528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93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2239" y="768"/>
                  <a:ext cx="434" cy="960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94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2289" y="2160"/>
                  <a:ext cx="432" cy="0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95" name="Line 55"/>
                <p:cNvSpPr>
                  <a:spLocks noChangeShapeType="1"/>
                </p:cNvSpPr>
                <p:nvPr/>
              </p:nvSpPr>
              <p:spPr bwMode="auto">
                <a:xfrm>
                  <a:off x="2239" y="720"/>
                  <a:ext cx="481" cy="528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96" name="Line 56"/>
                <p:cNvSpPr>
                  <a:spLocks noChangeShapeType="1"/>
                </p:cNvSpPr>
                <p:nvPr/>
              </p:nvSpPr>
              <p:spPr bwMode="auto">
                <a:xfrm>
                  <a:off x="2192" y="1200"/>
                  <a:ext cx="528" cy="960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97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2289" y="768"/>
                  <a:ext cx="385" cy="1392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7" name="Group 123"/>
          <p:cNvGrpSpPr>
            <a:grpSpLocks/>
          </p:cNvGrpSpPr>
          <p:nvPr/>
        </p:nvGrpSpPr>
        <p:grpSpPr bwMode="auto">
          <a:xfrm>
            <a:off x="228600" y="1638300"/>
            <a:ext cx="5105400" cy="1485900"/>
            <a:chOff x="144" y="1032"/>
            <a:chExt cx="3216" cy="936"/>
          </a:xfrm>
        </p:grpSpPr>
        <p:sp>
          <p:nvSpPr>
            <p:cNvPr id="97352" name="Freeform 17"/>
            <p:cNvSpPr>
              <a:spLocks/>
            </p:cNvSpPr>
            <p:nvPr/>
          </p:nvSpPr>
          <p:spPr bwMode="auto">
            <a:xfrm>
              <a:off x="978" y="1632"/>
              <a:ext cx="174" cy="336"/>
            </a:xfrm>
            <a:custGeom>
              <a:avLst/>
              <a:gdLst>
                <a:gd name="T0" fmla="*/ 242 w 242"/>
                <a:gd name="T1" fmla="*/ 470 h 470"/>
                <a:gd name="T2" fmla="*/ 40 w 242"/>
                <a:gd name="T3" fmla="*/ 345 h 470"/>
                <a:gd name="T4" fmla="*/ 2 w 242"/>
                <a:gd name="T5" fmla="*/ 0 h 4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2" h="470">
                  <a:moveTo>
                    <a:pt x="242" y="470"/>
                  </a:moveTo>
                  <a:cubicBezTo>
                    <a:pt x="208" y="449"/>
                    <a:pt x="80" y="423"/>
                    <a:pt x="40" y="345"/>
                  </a:cubicBezTo>
                  <a:cubicBezTo>
                    <a:pt x="0" y="267"/>
                    <a:pt x="10" y="72"/>
                    <a:pt x="2" y="0"/>
                  </a:cubicBezTo>
                </a:path>
              </a:pathLst>
            </a:custGeom>
            <a:noFill/>
            <a:ln w="57150" cap="sq" cmpd="sng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7353" name="Text Box 18"/>
            <p:cNvSpPr txBox="1">
              <a:spLocks noChangeArrowheads="1"/>
            </p:cNvSpPr>
            <p:nvPr/>
          </p:nvSpPr>
          <p:spPr bwMode="auto">
            <a:xfrm>
              <a:off x="144" y="1344"/>
              <a:ext cx="3216" cy="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altLang="en-US" sz="2800">
                  <a:latin typeface="Arial Rounded MT Bold" pitchFamily="34" charset="0"/>
                </a:rPr>
                <a:t>Max matching</a:t>
              </a:r>
            </a:p>
          </p:txBody>
        </p:sp>
        <p:grpSp>
          <p:nvGrpSpPr>
            <p:cNvPr id="97354" name="Group 58"/>
            <p:cNvGrpSpPr>
              <a:grpSpLocks/>
            </p:cNvGrpSpPr>
            <p:nvPr/>
          </p:nvGrpSpPr>
          <p:grpSpPr bwMode="auto">
            <a:xfrm>
              <a:off x="2559" y="1032"/>
              <a:ext cx="177" cy="696"/>
              <a:chOff x="3168" y="2016"/>
              <a:chExt cx="528" cy="1440"/>
            </a:xfrm>
          </p:grpSpPr>
          <p:sp>
            <p:nvSpPr>
              <p:cNvPr id="97355" name="Line 59"/>
              <p:cNvSpPr>
                <a:spLocks noChangeShapeType="1"/>
              </p:cNvSpPr>
              <p:nvPr/>
            </p:nvSpPr>
            <p:spPr bwMode="auto">
              <a:xfrm>
                <a:off x="3168" y="2496"/>
                <a:ext cx="385" cy="52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6" name="Line 60"/>
              <p:cNvSpPr>
                <a:spLocks noChangeShapeType="1"/>
              </p:cNvSpPr>
              <p:nvPr/>
            </p:nvSpPr>
            <p:spPr bwMode="auto">
              <a:xfrm flipV="1">
                <a:off x="3216" y="2064"/>
                <a:ext cx="433" cy="96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7" name="Line 61"/>
              <p:cNvSpPr>
                <a:spLocks noChangeShapeType="1"/>
              </p:cNvSpPr>
              <p:nvPr/>
            </p:nvSpPr>
            <p:spPr bwMode="auto">
              <a:xfrm flipV="1">
                <a:off x="3263" y="3456"/>
                <a:ext cx="433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58" name="Line 62"/>
              <p:cNvSpPr>
                <a:spLocks noChangeShapeType="1"/>
              </p:cNvSpPr>
              <p:nvPr/>
            </p:nvSpPr>
            <p:spPr bwMode="auto">
              <a:xfrm>
                <a:off x="3216" y="2016"/>
                <a:ext cx="480" cy="52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" name="Group 122"/>
          <p:cNvGrpSpPr>
            <a:grpSpLocks/>
          </p:cNvGrpSpPr>
          <p:nvPr/>
        </p:nvGrpSpPr>
        <p:grpSpPr bwMode="auto">
          <a:xfrm>
            <a:off x="3124200" y="2286000"/>
            <a:ext cx="4652963" cy="1916113"/>
            <a:chOff x="1968" y="1440"/>
            <a:chExt cx="2931" cy="1207"/>
          </a:xfrm>
        </p:grpSpPr>
        <p:sp>
          <p:nvSpPr>
            <p:cNvPr id="97321" name="Text Box 10"/>
            <p:cNvSpPr txBox="1">
              <a:spLocks noChangeArrowheads="1"/>
            </p:cNvSpPr>
            <p:nvPr/>
          </p:nvSpPr>
          <p:spPr bwMode="auto">
            <a:xfrm>
              <a:off x="1968" y="2151"/>
              <a:ext cx="2931" cy="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altLang="en-US" sz="2800">
                  <a:solidFill>
                    <a:schemeClr val="tx2"/>
                  </a:solidFill>
                  <a:latin typeface="Arial Rounded MT Bold" pitchFamily="34" charset="0"/>
                </a:rPr>
                <a:t>A network</a:t>
              </a:r>
            </a:p>
          </p:txBody>
        </p:sp>
        <p:sp>
          <p:nvSpPr>
            <p:cNvPr id="97322" name="Line 11"/>
            <p:cNvSpPr>
              <a:spLocks noChangeShapeType="1"/>
            </p:cNvSpPr>
            <p:nvPr/>
          </p:nvSpPr>
          <p:spPr bwMode="auto">
            <a:xfrm>
              <a:off x="2500" y="2544"/>
              <a:ext cx="1872" cy="2"/>
            </a:xfrm>
            <a:prstGeom prst="line">
              <a:avLst/>
            </a:prstGeom>
            <a:noFill/>
            <a:ln w="57150" cap="sq">
              <a:solidFill>
                <a:schemeClr val="tx2"/>
              </a:solidFill>
              <a:round/>
              <a:headEnd type="none" w="sm" len="sm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grpSp>
          <p:nvGrpSpPr>
            <p:cNvPr id="97323" name="Group 63"/>
            <p:cNvGrpSpPr>
              <a:grpSpLocks/>
            </p:cNvGrpSpPr>
            <p:nvPr/>
          </p:nvGrpSpPr>
          <p:grpSpPr bwMode="auto">
            <a:xfrm>
              <a:off x="2785" y="1440"/>
              <a:ext cx="1247" cy="767"/>
              <a:chOff x="2641" y="576"/>
              <a:chExt cx="1247" cy="767"/>
            </a:xfrm>
          </p:grpSpPr>
          <p:sp>
            <p:nvSpPr>
              <p:cNvPr id="97324" name="Text Box 64"/>
              <p:cNvSpPr txBox="1">
                <a:spLocks noChangeArrowheads="1"/>
              </p:cNvSpPr>
              <p:nvPr/>
            </p:nvSpPr>
            <p:spPr bwMode="auto">
              <a:xfrm>
                <a:off x="2641" y="877"/>
                <a:ext cx="20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2800" i="1">
                    <a:solidFill>
                      <a:schemeClr val="accent2"/>
                    </a:solidFill>
                  </a:rPr>
                  <a:t>s</a:t>
                </a:r>
              </a:p>
            </p:txBody>
          </p:sp>
          <p:grpSp>
            <p:nvGrpSpPr>
              <p:cNvPr id="97325" name="Group 65"/>
              <p:cNvGrpSpPr>
                <a:grpSpLocks/>
              </p:cNvGrpSpPr>
              <p:nvPr/>
            </p:nvGrpSpPr>
            <p:grpSpPr bwMode="auto">
              <a:xfrm>
                <a:off x="2770" y="576"/>
                <a:ext cx="1118" cy="767"/>
                <a:chOff x="2770" y="600"/>
                <a:chExt cx="1118" cy="767"/>
              </a:xfrm>
            </p:grpSpPr>
            <p:sp>
              <p:nvSpPr>
                <p:cNvPr id="97326" name="Freeform 66"/>
                <p:cNvSpPr>
                  <a:spLocks/>
                </p:cNvSpPr>
                <p:nvPr/>
              </p:nvSpPr>
              <p:spPr bwMode="auto">
                <a:xfrm>
                  <a:off x="3136" y="646"/>
                  <a:ext cx="241" cy="463"/>
                </a:xfrm>
                <a:custGeom>
                  <a:avLst/>
                  <a:gdLst>
                    <a:gd name="T0" fmla="*/ 0 w 512"/>
                    <a:gd name="T1" fmla="*/ 0 h 896"/>
                    <a:gd name="T2" fmla="*/ 512 w 512"/>
                    <a:gd name="T3" fmla="*/ 896 h 89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12" h="896">
                      <a:moveTo>
                        <a:pt x="0" y="0"/>
                      </a:moveTo>
                      <a:lnTo>
                        <a:pt x="512" y="896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27" name="Freeform 67"/>
                <p:cNvSpPr>
                  <a:spLocks/>
                </p:cNvSpPr>
                <p:nvPr/>
              </p:nvSpPr>
              <p:spPr bwMode="auto">
                <a:xfrm>
                  <a:off x="3151" y="868"/>
                  <a:ext cx="218" cy="253"/>
                </a:xfrm>
                <a:custGeom>
                  <a:avLst/>
                  <a:gdLst>
                    <a:gd name="T0" fmla="*/ 0 w 464"/>
                    <a:gd name="T1" fmla="*/ 0 h 488"/>
                    <a:gd name="T2" fmla="*/ 464 w 464"/>
                    <a:gd name="T3" fmla="*/ 464 h 488"/>
                    <a:gd name="T4" fmla="*/ 456 w 464"/>
                    <a:gd name="T5" fmla="*/ 488 h 4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64" h="488">
                      <a:moveTo>
                        <a:pt x="0" y="0"/>
                      </a:moveTo>
                      <a:lnTo>
                        <a:pt x="464" y="464"/>
                      </a:lnTo>
                      <a:lnTo>
                        <a:pt x="456" y="488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28" name="Freeform 68"/>
                <p:cNvSpPr>
                  <a:spLocks/>
                </p:cNvSpPr>
                <p:nvPr/>
              </p:nvSpPr>
              <p:spPr bwMode="auto">
                <a:xfrm>
                  <a:off x="3144" y="633"/>
                  <a:ext cx="225" cy="472"/>
                </a:xfrm>
                <a:custGeom>
                  <a:avLst/>
                  <a:gdLst>
                    <a:gd name="T0" fmla="*/ 0 w 480"/>
                    <a:gd name="T1" fmla="*/ 912 h 912"/>
                    <a:gd name="T2" fmla="*/ 480 w 480"/>
                    <a:gd name="T3" fmla="*/ 0 h 91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80" h="912">
                      <a:moveTo>
                        <a:pt x="0" y="912"/>
                      </a:moveTo>
                      <a:lnTo>
                        <a:pt x="480" y="0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29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3178" y="1344"/>
                  <a:ext cx="202" cy="0"/>
                </a:xfrm>
                <a:prstGeom prst="line">
                  <a:avLst/>
                </a:prstGeom>
                <a:noFill/>
                <a:ln w="3810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30" name="Freeform 70"/>
                <p:cNvSpPr>
                  <a:spLocks/>
                </p:cNvSpPr>
                <p:nvPr/>
              </p:nvSpPr>
              <p:spPr bwMode="auto">
                <a:xfrm>
                  <a:off x="3155" y="633"/>
                  <a:ext cx="214" cy="224"/>
                </a:xfrm>
                <a:custGeom>
                  <a:avLst/>
                  <a:gdLst>
                    <a:gd name="T0" fmla="*/ 0 w 456"/>
                    <a:gd name="T1" fmla="*/ 0 h 432"/>
                    <a:gd name="T2" fmla="*/ 456 w 456"/>
                    <a:gd name="T3" fmla="*/ 432 h 43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56" h="432">
                      <a:moveTo>
                        <a:pt x="0" y="0"/>
                      </a:moveTo>
                      <a:lnTo>
                        <a:pt x="456" y="432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31" name="Freeform 71"/>
                <p:cNvSpPr>
                  <a:spLocks/>
                </p:cNvSpPr>
                <p:nvPr/>
              </p:nvSpPr>
              <p:spPr bwMode="auto">
                <a:xfrm>
                  <a:off x="3136" y="894"/>
                  <a:ext cx="252" cy="434"/>
                </a:xfrm>
                <a:custGeom>
                  <a:avLst/>
                  <a:gdLst>
                    <a:gd name="T0" fmla="*/ 0 w 536"/>
                    <a:gd name="T1" fmla="*/ 0 h 840"/>
                    <a:gd name="T2" fmla="*/ 536 w 536"/>
                    <a:gd name="T3" fmla="*/ 840 h 84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36" h="840">
                      <a:moveTo>
                        <a:pt x="0" y="0"/>
                      </a:moveTo>
                      <a:lnTo>
                        <a:pt x="536" y="840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32" name="Freeform 72"/>
                <p:cNvSpPr>
                  <a:spLocks/>
                </p:cNvSpPr>
                <p:nvPr/>
              </p:nvSpPr>
              <p:spPr bwMode="auto">
                <a:xfrm>
                  <a:off x="3178" y="646"/>
                  <a:ext cx="202" cy="698"/>
                </a:xfrm>
                <a:custGeom>
                  <a:avLst/>
                  <a:gdLst>
                    <a:gd name="T0" fmla="*/ 0 w 432"/>
                    <a:gd name="T1" fmla="*/ 1352 h 1352"/>
                    <a:gd name="T2" fmla="*/ 432 w 432"/>
                    <a:gd name="T3" fmla="*/ 0 h 135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32" h="1352">
                      <a:moveTo>
                        <a:pt x="0" y="1352"/>
                      </a:moveTo>
                      <a:lnTo>
                        <a:pt x="432" y="0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33" name="Text Box 73"/>
                <p:cNvSpPr txBox="1">
                  <a:spLocks noChangeArrowheads="1"/>
                </p:cNvSpPr>
                <p:nvPr/>
              </p:nvSpPr>
              <p:spPr bwMode="auto">
                <a:xfrm>
                  <a:off x="3710" y="877"/>
                  <a:ext cx="178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US" altLang="en-US" sz="2800" i="1">
                      <a:solidFill>
                        <a:schemeClr val="accent2"/>
                      </a:solidFill>
                    </a:rPr>
                    <a:t>t</a:t>
                  </a:r>
                </a:p>
              </p:txBody>
            </p:sp>
            <p:sp>
              <p:nvSpPr>
                <p:cNvPr id="97334" name="Freeform 74"/>
                <p:cNvSpPr>
                  <a:spLocks/>
                </p:cNvSpPr>
                <p:nvPr/>
              </p:nvSpPr>
              <p:spPr bwMode="auto">
                <a:xfrm>
                  <a:off x="2823" y="985"/>
                  <a:ext cx="305" cy="348"/>
                </a:xfrm>
                <a:custGeom>
                  <a:avLst/>
                  <a:gdLst>
                    <a:gd name="T0" fmla="*/ 0 w 648"/>
                    <a:gd name="T1" fmla="*/ 0 h 672"/>
                    <a:gd name="T2" fmla="*/ 648 w 648"/>
                    <a:gd name="T3" fmla="*/ 672 h 67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48" h="672">
                      <a:moveTo>
                        <a:pt x="0" y="0"/>
                      </a:moveTo>
                      <a:lnTo>
                        <a:pt x="648" y="672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35" name="Freeform 75"/>
                <p:cNvSpPr>
                  <a:spLocks/>
                </p:cNvSpPr>
                <p:nvPr/>
              </p:nvSpPr>
              <p:spPr bwMode="auto">
                <a:xfrm>
                  <a:off x="2823" y="972"/>
                  <a:ext cx="294" cy="146"/>
                </a:xfrm>
                <a:custGeom>
                  <a:avLst/>
                  <a:gdLst>
                    <a:gd name="T0" fmla="*/ 0 w 624"/>
                    <a:gd name="T1" fmla="*/ 0 h 280"/>
                    <a:gd name="T2" fmla="*/ 624 w 624"/>
                    <a:gd name="T3" fmla="*/ 280 h 28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24" h="280">
                      <a:moveTo>
                        <a:pt x="0" y="0"/>
                      </a:moveTo>
                      <a:lnTo>
                        <a:pt x="624" y="280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36" name="Freeform 76"/>
                <p:cNvSpPr>
                  <a:spLocks/>
                </p:cNvSpPr>
                <p:nvPr/>
              </p:nvSpPr>
              <p:spPr bwMode="auto">
                <a:xfrm>
                  <a:off x="2823" y="877"/>
                  <a:ext cx="297" cy="82"/>
                </a:xfrm>
                <a:custGeom>
                  <a:avLst/>
                  <a:gdLst>
                    <a:gd name="T0" fmla="*/ 0 w 632"/>
                    <a:gd name="T1" fmla="*/ 160 h 160"/>
                    <a:gd name="T2" fmla="*/ 632 w 632"/>
                    <a:gd name="T3" fmla="*/ 0 h 16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32" h="160">
                      <a:moveTo>
                        <a:pt x="0" y="160"/>
                      </a:moveTo>
                      <a:lnTo>
                        <a:pt x="632" y="0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37" name="Freeform 77"/>
                <p:cNvSpPr>
                  <a:spLocks/>
                </p:cNvSpPr>
                <p:nvPr/>
              </p:nvSpPr>
              <p:spPr bwMode="auto">
                <a:xfrm>
                  <a:off x="2817" y="642"/>
                  <a:ext cx="300" cy="314"/>
                </a:xfrm>
                <a:custGeom>
                  <a:avLst/>
                  <a:gdLst>
                    <a:gd name="T0" fmla="*/ 0 w 640"/>
                    <a:gd name="T1" fmla="*/ 608 h 608"/>
                    <a:gd name="T2" fmla="*/ 640 w 640"/>
                    <a:gd name="T3" fmla="*/ 0 h 60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40" h="608">
                      <a:moveTo>
                        <a:pt x="0" y="608"/>
                      </a:moveTo>
                      <a:lnTo>
                        <a:pt x="640" y="0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38" name="Freeform 78"/>
                <p:cNvSpPr>
                  <a:spLocks/>
                </p:cNvSpPr>
                <p:nvPr/>
              </p:nvSpPr>
              <p:spPr bwMode="auto">
                <a:xfrm flipH="1">
                  <a:off x="3418" y="972"/>
                  <a:ext cx="304" cy="348"/>
                </a:xfrm>
                <a:custGeom>
                  <a:avLst/>
                  <a:gdLst>
                    <a:gd name="T0" fmla="*/ 0 w 648"/>
                    <a:gd name="T1" fmla="*/ 0 h 672"/>
                    <a:gd name="T2" fmla="*/ 648 w 648"/>
                    <a:gd name="T3" fmla="*/ 672 h 67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48" h="672">
                      <a:moveTo>
                        <a:pt x="0" y="0"/>
                      </a:moveTo>
                      <a:lnTo>
                        <a:pt x="648" y="672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 type="triangl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39" name="Freeform 79"/>
                <p:cNvSpPr>
                  <a:spLocks/>
                </p:cNvSpPr>
                <p:nvPr/>
              </p:nvSpPr>
              <p:spPr bwMode="auto">
                <a:xfrm flipH="1">
                  <a:off x="3418" y="959"/>
                  <a:ext cx="293" cy="146"/>
                </a:xfrm>
                <a:custGeom>
                  <a:avLst/>
                  <a:gdLst>
                    <a:gd name="T0" fmla="*/ 0 w 624"/>
                    <a:gd name="T1" fmla="*/ 0 h 280"/>
                    <a:gd name="T2" fmla="*/ 624 w 624"/>
                    <a:gd name="T3" fmla="*/ 280 h 28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24" h="280">
                      <a:moveTo>
                        <a:pt x="0" y="0"/>
                      </a:moveTo>
                      <a:lnTo>
                        <a:pt x="624" y="280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 type="triangl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40" name="Freeform 80"/>
                <p:cNvSpPr>
                  <a:spLocks/>
                </p:cNvSpPr>
                <p:nvPr/>
              </p:nvSpPr>
              <p:spPr bwMode="auto">
                <a:xfrm flipH="1">
                  <a:off x="3418" y="865"/>
                  <a:ext cx="297" cy="82"/>
                </a:xfrm>
                <a:custGeom>
                  <a:avLst/>
                  <a:gdLst>
                    <a:gd name="T0" fmla="*/ 0 w 632"/>
                    <a:gd name="T1" fmla="*/ 160 h 160"/>
                    <a:gd name="T2" fmla="*/ 632 w 632"/>
                    <a:gd name="T3" fmla="*/ 0 h 16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32" h="160">
                      <a:moveTo>
                        <a:pt x="0" y="160"/>
                      </a:moveTo>
                      <a:lnTo>
                        <a:pt x="632" y="0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 type="triangl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41" name="Freeform 81"/>
                <p:cNvSpPr>
                  <a:spLocks/>
                </p:cNvSpPr>
                <p:nvPr/>
              </p:nvSpPr>
              <p:spPr bwMode="auto">
                <a:xfrm flipH="1">
                  <a:off x="3411" y="629"/>
                  <a:ext cx="300" cy="314"/>
                </a:xfrm>
                <a:custGeom>
                  <a:avLst/>
                  <a:gdLst>
                    <a:gd name="T0" fmla="*/ 0 w 640"/>
                    <a:gd name="T1" fmla="*/ 608 h 608"/>
                    <a:gd name="T2" fmla="*/ 640 w 640"/>
                    <a:gd name="T3" fmla="*/ 0 h 60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40" h="608">
                      <a:moveTo>
                        <a:pt x="0" y="608"/>
                      </a:moveTo>
                      <a:lnTo>
                        <a:pt x="640" y="0"/>
                      </a:lnTo>
                    </a:path>
                  </a:pathLst>
                </a:custGeom>
                <a:noFill/>
                <a:ln w="38100">
                  <a:solidFill>
                    <a:schemeClr val="accent2"/>
                  </a:solidFill>
                  <a:round/>
                  <a:headEnd type="triangl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42" name="Oval 82"/>
                <p:cNvSpPr>
                  <a:spLocks noChangeArrowheads="1"/>
                </p:cNvSpPr>
                <p:nvPr/>
              </p:nvSpPr>
              <p:spPr bwMode="auto">
                <a:xfrm>
                  <a:off x="3092" y="611"/>
                  <a:ext cx="54" cy="61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43" name="Oval 83"/>
                <p:cNvSpPr>
                  <a:spLocks noChangeArrowheads="1"/>
                </p:cNvSpPr>
                <p:nvPr/>
              </p:nvSpPr>
              <p:spPr bwMode="auto">
                <a:xfrm>
                  <a:off x="3092" y="851"/>
                  <a:ext cx="54" cy="60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44" name="Oval 84"/>
                <p:cNvSpPr>
                  <a:spLocks noChangeArrowheads="1"/>
                </p:cNvSpPr>
                <p:nvPr/>
              </p:nvSpPr>
              <p:spPr bwMode="auto">
                <a:xfrm>
                  <a:off x="3092" y="1078"/>
                  <a:ext cx="54" cy="61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45" name="Oval 85"/>
                <p:cNvSpPr>
                  <a:spLocks noChangeArrowheads="1"/>
                </p:cNvSpPr>
                <p:nvPr/>
              </p:nvSpPr>
              <p:spPr bwMode="auto">
                <a:xfrm>
                  <a:off x="3102" y="1306"/>
                  <a:ext cx="54" cy="61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46" name="Oval 86"/>
                <p:cNvSpPr>
                  <a:spLocks noChangeArrowheads="1"/>
                </p:cNvSpPr>
                <p:nvPr/>
              </p:nvSpPr>
              <p:spPr bwMode="auto">
                <a:xfrm>
                  <a:off x="3365" y="1306"/>
                  <a:ext cx="53" cy="61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47" name="Oval 87"/>
                <p:cNvSpPr>
                  <a:spLocks noChangeArrowheads="1"/>
                </p:cNvSpPr>
                <p:nvPr/>
              </p:nvSpPr>
              <p:spPr bwMode="auto">
                <a:xfrm>
                  <a:off x="3371" y="1086"/>
                  <a:ext cx="54" cy="61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48" name="Oval 88"/>
                <p:cNvSpPr>
                  <a:spLocks noChangeArrowheads="1"/>
                </p:cNvSpPr>
                <p:nvPr/>
              </p:nvSpPr>
              <p:spPr bwMode="auto">
                <a:xfrm>
                  <a:off x="3358" y="820"/>
                  <a:ext cx="54" cy="61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49" name="Oval 89"/>
                <p:cNvSpPr>
                  <a:spLocks noChangeArrowheads="1"/>
                </p:cNvSpPr>
                <p:nvPr/>
              </p:nvSpPr>
              <p:spPr bwMode="auto">
                <a:xfrm>
                  <a:off x="3351" y="600"/>
                  <a:ext cx="54" cy="61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50" name="Oval 90"/>
                <p:cNvSpPr>
                  <a:spLocks noChangeArrowheads="1"/>
                </p:cNvSpPr>
                <p:nvPr/>
              </p:nvSpPr>
              <p:spPr bwMode="auto">
                <a:xfrm>
                  <a:off x="2770" y="965"/>
                  <a:ext cx="53" cy="60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51" name="Oval 91"/>
                <p:cNvSpPr>
                  <a:spLocks noChangeArrowheads="1"/>
                </p:cNvSpPr>
                <p:nvPr/>
              </p:nvSpPr>
              <p:spPr bwMode="auto">
                <a:xfrm>
                  <a:off x="3728" y="976"/>
                  <a:ext cx="54" cy="61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</p:grpSp>
        </p:grpSp>
      </p:grpSp>
      <p:grpSp>
        <p:nvGrpSpPr>
          <p:cNvPr id="12" name="Group 121"/>
          <p:cNvGrpSpPr>
            <a:grpSpLocks/>
          </p:cNvGrpSpPr>
          <p:nvPr/>
        </p:nvGrpSpPr>
        <p:grpSpPr bwMode="auto">
          <a:xfrm>
            <a:off x="3119438" y="4419600"/>
            <a:ext cx="4652962" cy="1905000"/>
            <a:chOff x="1965" y="2784"/>
            <a:chExt cx="2931" cy="1200"/>
          </a:xfrm>
        </p:grpSpPr>
        <p:sp>
          <p:nvSpPr>
            <p:cNvPr id="97290" name="Line 14"/>
            <p:cNvSpPr>
              <a:spLocks noChangeShapeType="1"/>
            </p:cNvSpPr>
            <p:nvPr/>
          </p:nvSpPr>
          <p:spPr bwMode="auto">
            <a:xfrm flipH="1">
              <a:off x="2401" y="3840"/>
              <a:ext cx="1872" cy="0"/>
            </a:xfrm>
            <a:prstGeom prst="line">
              <a:avLst/>
            </a:prstGeom>
            <a:noFill/>
            <a:ln w="57150" cap="sq">
              <a:solidFill>
                <a:schemeClr val="tx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7291" name="Text Box 15"/>
            <p:cNvSpPr txBox="1">
              <a:spLocks noChangeArrowheads="1"/>
            </p:cNvSpPr>
            <p:nvPr/>
          </p:nvSpPr>
          <p:spPr bwMode="auto">
            <a:xfrm>
              <a:off x="1965" y="3488"/>
              <a:ext cx="2931" cy="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altLang="en-US" sz="2800">
                  <a:solidFill>
                    <a:schemeClr val="tx2"/>
                  </a:solidFill>
                  <a:latin typeface="Arial Rounded MT Bold" pitchFamily="34" charset="0"/>
                </a:rPr>
                <a:t>Max Flow</a:t>
              </a:r>
            </a:p>
          </p:txBody>
        </p:sp>
        <p:grpSp>
          <p:nvGrpSpPr>
            <p:cNvPr id="97292" name="Group 92"/>
            <p:cNvGrpSpPr>
              <a:grpSpLocks/>
            </p:cNvGrpSpPr>
            <p:nvPr/>
          </p:nvGrpSpPr>
          <p:grpSpPr bwMode="auto">
            <a:xfrm>
              <a:off x="2736" y="2784"/>
              <a:ext cx="1276" cy="768"/>
              <a:chOff x="3207" y="1720"/>
              <a:chExt cx="2064" cy="1544"/>
            </a:xfrm>
          </p:grpSpPr>
          <p:grpSp>
            <p:nvGrpSpPr>
              <p:cNvPr id="97293" name="Group 93"/>
              <p:cNvGrpSpPr>
                <a:grpSpLocks/>
              </p:cNvGrpSpPr>
              <p:nvPr/>
            </p:nvGrpSpPr>
            <p:grpSpPr bwMode="auto">
              <a:xfrm>
                <a:off x="3414" y="1720"/>
                <a:ext cx="1666" cy="1544"/>
                <a:chOff x="1440" y="2544"/>
                <a:chExt cx="2112" cy="1448"/>
              </a:xfrm>
            </p:grpSpPr>
            <p:sp>
              <p:nvSpPr>
                <p:cNvPr id="97311" name="Oval 94"/>
                <p:cNvSpPr>
                  <a:spLocks noChangeArrowheads="1"/>
                </p:cNvSpPr>
                <p:nvPr/>
              </p:nvSpPr>
              <p:spPr bwMode="auto">
                <a:xfrm>
                  <a:off x="3456" y="316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12" name="Oval 95"/>
                <p:cNvSpPr>
                  <a:spLocks noChangeArrowheads="1"/>
                </p:cNvSpPr>
                <p:nvPr/>
              </p:nvSpPr>
              <p:spPr bwMode="auto">
                <a:xfrm>
                  <a:off x="1440" y="3168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13" name="Oval 96"/>
                <p:cNvSpPr>
                  <a:spLocks noChangeArrowheads="1"/>
                </p:cNvSpPr>
                <p:nvPr/>
              </p:nvSpPr>
              <p:spPr bwMode="auto">
                <a:xfrm>
                  <a:off x="2135" y="3489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14" name="Oval 97"/>
                <p:cNvSpPr>
                  <a:spLocks noChangeArrowheads="1"/>
                </p:cNvSpPr>
                <p:nvPr/>
              </p:nvSpPr>
              <p:spPr bwMode="auto">
                <a:xfrm>
                  <a:off x="2184" y="389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15" name="Oval 98"/>
                <p:cNvSpPr>
                  <a:spLocks noChangeArrowheads="1"/>
                </p:cNvSpPr>
                <p:nvPr/>
              </p:nvSpPr>
              <p:spPr bwMode="auto">
                <a:xfrm>
                  <a:off x="2152" y="3025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16" name="Oval 99"/>
                <p:cNvSpPr>
                  <a:spLocks noChangeArrowheads="1"/>
                </p:cNvSpPr>
                <p:nvPr/>
              </p:nvSpPr>
              <p:spPr bwMode="auto">
                <a:xfrm>
                  <a:off x="2152" y="2552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17" name="Oval 100"/>
                <p:cNvSpPr>
                  <a:spLocks noChangeArrowheads="1"/>
                </p:cNvSpPr>
                <p:nvPr/>
              </p:nvSpPr>
              <p:spPr bwMode="auto">
                <a:xfrm>
                  <a:off x="2697" y="2544"/>
                  <a:ext cx="94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18" name="Oval 101"/>
                <p:cNvSpPr>
                  <a:spLocks noChangeArrowheads="1"/>
                </p:cNvSpPr>
                <p:nvPr/>
              </p:nvSpPr>
              <p:spPr bwMode="auto">
                <a:xfrm>
                  <a:off x="2703" y="2976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19" name="Oval 102"/>
                <p:cNvSpPr>
                  <a:spLocks noChangeArrowheads="1"/>
                </p:cNvSpPr>
                <p:nvPr/>
              </p:nvSpPr>
              <p:spPr bwMode="auto">
                <a:xfrm>
                  <a:off x="2711" y="3457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7320" name="Oval 103"/>
                <p:cNvSpPr>
                  <a:spLocks noChangeArrowheads="1"/>
                </p:cNvSpPr>
                <p:nvPr/>
              </p:nvSpPr>
              <p:spPr bwMode="auto">
                <a:xfrm>
                  <a:off x="2728" y="3871"/>
                  <a:ext cx="96" cy="9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</p:grpSp>
          <p:sp>
            <p:nvSpPr>
              <p:cNvPr id="97294" name="Freeform 104"/>
              <p:cNvSpPr>
                <a:spLocks/>
              </p:cNvSpPr>
              <p:nvPr/>
            </p:nvSpPr>
            <p:spPr bwMode="auto">
              <a:xfrm>
                <a:off x="4013" y="1770"/>
                <a:ext cx="404" cy="957"/>
              </a:xfrm>
              <a:custGeom>
                <a:avLst/>
                <a:gdLst>
                  <a:gd name="T0" fmla="*/ 0 w 512"/>
                  <a:gd name="T1" fmla="*/ 0 h 896"/>
                  <a:gd name="T2" fmla="*/ 512 w 512"/>
                  <a:gd name="T3" fmla="*/ 896 h 8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2" h="896">
                    <a:moveTo>
                      <a:pt x="0" y="0"/>
                    </a:moveTo>
                    <a:lnTo>
                      <a:pt x="512" y="896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5" name="Freeform 105"/>
              <p:cNvSpPr>
                <a:spLocks/>
              </p:cNvSpPr>
              <p:nvPr/>
            </p:nvSpPr>
            <p:spPr bwMode="auto">
              <a:xfrm>
                <a:off x="4038" y="2233"/>
                <a:ext cx="366" cy="519"/>
              </a:xfrm>
              <a:custGeom>
                <a:avLst/>
                <a:gdLst>
                  <a:gd name="T0" fmla="*/ 0 w 464"/>
                  <a:gd name="T1" fmla="*/ 0 h 488"/>
                  <a:gd name="T2" fmla="*/ 464 w 464"/>
                  <a:gd name="T3" fmla="*/ 464 h 488"/>
                  <a:gd name="T4" fmla="*/ 456 w 464"/>
                  <a:gd name="T5" fmla="*/ 488 h 4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4" h="488">
                    <a:moveTo>
                      <a:pt x="0" y="0"/>
                    </a:moveTo>
                    <a:lnTo>
                      <a:pt x="464" y="464"/>
                    </a:lnTo>
                    <a:lnTo>
                      <a:pt x="456" y="488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6" name="Freeform 106"/>
              <p:cNvSpPr>
                <a:spLocks/>
              </p:cNvSpPr>
              <p:nvPr/>
            </p:nvSpPr>
            <p:spPr bwMode="auto">
              <a:xfrm>
                <a:off x="4025" y="1746"/>
                <a:ext cx="379" cy="971"/>
              </a:xfrm>
              <a:custGeom>
                <a:avLst/>
                <a:gdLst>
                  <a:gd name="T0" fmla="*/ 0 w 480"/>
                  <a:gd name="T1" fmla="*/ 912 h 912"/>
                  <a:gd name="T2" fmla="*/ 480 w 480"/>
                  <a:gd name="T3" fmla="*/ 0 h 9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0" h="912">
                    <a:moveTo>
                      <a:pt x="0" y="912"/>
                    </a:moveTo>
                    <a:lnTo>
                      <a:pt x="48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7" name="Line 107"/>
              <p:cNvSpPr>
                <a:spLocks noChangeShapeType="1"/>
              </p:cNvSpPr>
              <p:nvPr/>
            </p:nvSpPr>
            <p:spPr bwMode="auto">
              <a:xfrm flipV="1">
                <a:off x="4082" y="3214"/>
                <a:ext cx="341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8" name="Freeform 108"/>
              <p:cNvSpPr>
                <a:spLocks/>
              </p:cNvSpPr>
              <p:nvPr/>
            </p:nvSpPr>
            <p:spPr bwMode="auto">
              <a:xfrm>
                <a:off x="4043" y="1746"/>
                <a:ext cx="361" cy="460"/>
              </a:xfrm>
              <a:custGeom>
                <a:avLst/>
                <a:gdLst>
                  <a:gd name="T0" fmla="*/ 0 w 456"/>
                  <a:gd name="T1" fmla="*/ 0 h 432"/>
                  <a:gd name="T2" fmla="*/ 456 w 456"/>
                  <a:gd name="T3" fmla="*/ 432 h 4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6" h="432">
                    <a:moveTo>
                      <a:pt x="0" y="0"/>
                    </a:moveTo>
                    <a:lnTo>
                      <a:pt x="456" y="43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99" name="Freeform 109"/>
              <p:cNvSpPr>
                <a:spLocks/>
              </p:cNvSpPr>
              <p:nvPr/>
            </p:nvSpPr>
            <p:spPr bwMode="auto">
              <a:xfrm>
                <a:off x="4013" y="2283"/>
                <a:ext cx="424" cy="897"/>
              </a:xfrm>
              <a:custGeom>
                <a:avLst/>
                <a:gdLst>
                  <a:gd name="T0" fmla="*/ 0 w 536"/>
                  <a:gd name="T1" fmla="*/ 0 h 840"/>
                  <a:gd name="T2" fmla="*/ 536 w 536"/>
                  <a:gd name="T3" fmla="*/ 840 h 8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6" h="840">
                    <a:moveTo>
                      <a:pt x="0" y="0"/>
                    </a:moveTo>
                    <a:lnTo>
                      <a:pt x="536" y="84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0" name="Freeform 110"/>
              <p:cNvSpPr>
                <a:spLocks/>
              </p:cNvSpPr>
              <p:nvPr/>
            </p:nvSpPr>
            <p:spPr bwMode="auto">
              <a:xfrm>
                <a:off x="4082" y="1770"/>
                <a:ext cx="341" cy="1443"/>
              </a:xfrm>
              <a:custGeom>
                <a:avLst/>
                <a:gdLst>
                  <a:gd name="T0" fmla="*/ 0 w 432"/>
                  <a:gd name="T1" fmla="*/ 1352 h 1352"/>
                  <a:gd name="T2" fmla="*/ 432 w 432"/>
                  <a:gd name="T3" fmla="*/ 0 h 13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2" h="1352">
                    <a:moveTo>
                      <a:pt x="0" y="1352"/>
                    </a:moveTo>
                    <a:lnTo>
                      <a:pt x="432" y="0"/>
                    </a:lnTo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1" name="Text Box 111"/>
              <p:cNvSpPr txBox="1">
                <a:spLocks noChangeArrowheads="1"/>
              </p:cNvSpPr>
              <p:nvPr/>
            </p:nvSpPr>
            <p:spPr bwMode="auto">
              <a:xfrm>
                <a:off x="3207" y="2251"/>
                <a:ext cx="328" cy="6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2800" i="1">
                    <a:solidFill>
                      <a:schemeClr val="accent2"/>
                    </a:solidFill>
                  </a:rPr>
                  <a:t>s</a:t>
                </a:r>
              </a:p>
            </p:txBody>
          </p:sp>
          <p:sp>
            <p:nvSpPr>
              <p:cNvPr id="97302" name="Text Box 112"/>
              <p:cNvSpPr txBox="1">
                <a:spLocks noChangeArrowheads="1"/>
              </p:cNvSpPr>
              <p:nvPr/>
            </p:nvSpPr>
            <p:spPr bwMode="auto">
              <a:xfrm>
                <a:off x="4983" y="2251"/>
                <a:ext cx="288" cy="6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US" altLang="en-US" sz="2800" i="1">
                    <a:solidFill>
                      <a:schemeClr val="accent2"/>
                    </a:solidFill>
                  </a:rPr>
                  <a:t>t</a:t>
                </a:r>
              </a:p>
            </p:txBody>
          </p:sp>
          <p:sp>
            <p:nvSpPr>
              <p:cNvPr id="97303" name="Freeform 113"/>
              <p:cNvSpPr>
                <a:spLocks/>
              </p:cNvSpPr>
              <p:nvPr/>
            </p:nvSpPr>
            <p:spPr bwMode="auto">
              <a:xfrm>
                <a:off x="3488" y="2472"/>
                <a:ext cx="511" cy="716"/>
              </a:xfrm>
              <a:custGeom>
                <a:avLst/>
                <a:gdLst>
                  <a:gd name="T0" fmla="*/ 0 w 648"/>
                  <a:gd name="T1" fmla="*/ 0 h 672"/>
                  <a:gd name="T2" fmla="*/ 648 w 648"/>
                  <a:gd name="T3" fmla="*/ 672 h 6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8" h="672">
                    <a:moveTo>
                      <a:pt x="0" y="0"/>
                    </a:moveTo>
                    <a:lnTo>
                      <a:pt x="648" y="67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4" name="Freeform 114"/>
              <p:cNvSpPr>
                <a:spLocks/>
              </p:cNvSpPr>
              <p:nvPr/>
            </p:nvSpPr>
            <p:spPr bwMode="auto">
              <a:xfrm>
                <a:off x="3488" y="2446"/>
                <a:ext cx="493" cy="298"/>
              </a:xfrm>
              <a:custGeom>
                <a:avLst/>
                <a:gdLst>
                  <a:gd name="T0" fmla="*/ 0 w 624"/>
                  <a:gd name="T1" fmla="*/ 0 h 280"/>
                  <a:gd name="T2" fmla="*/ 624 w 624"/>
                  <a:gd name="T3" fmla="*/ 280 h 2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4" h="280">
                    <a:moveTo>
                      <a:pt x="0" y="0"/>
                    </a:moveTo>
                    <a:lnTo>
                      <a:pt x="624" y="28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5" name="Freeform 115"/>
              <p:cNvSpPr>
                <a:spLocks/>
              </p:cNvSpPr>
              <p:nvPr/>
            </p:nvSpPr>
            <p:spPr bwMode="auto">
              <a:xfrm>
                <a:off x="3488" y="2249"/>
                <a:ext cx="498" cy="171"/>
              </a:xfrm>
              <a:custGeom>
                <a:avLst/>
                <a:gdLst>
                  <a:gd name="T0" fmla="*/ 0 w 632"/>
                  <a:gd name="T1" fmla="*/ 160 h 160"/>
                  <a:gd name="T2" fmla="*/ 632 w 632"/>
                  <a:gd name="T3" fmla="*/ 0 h 1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2" h="160">
                    <a:moveTo>
                      <a:pt x="0" y="160"/>
                    </a:moveTo>
                    <a:lnTo>
                      <a:pt x="6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6" name="Freeform 116"/>
              <p:cNvSpPr>
                <a:spLocks/>
              </p:cNvSpPr>
              <p:nvPr/>
            </p:nvSpPr>
            <p:spPr bwMode="auto">
              <a:xfrm>
                <a:off x="3476" y="1762"/>
                <a:ext cx="506" cy="649"/>
              </a:xfrm>
              <a:custGeom>
                <a:avLst/>
                <a:gdLst>
                  <a:gd name="T0" fmla="*/ 0 w 640"/>
                  <a:gd name="T1" fmla="*/ 608 h 608"/>
                  <a:gd name="T2" fmla="*/ 640 w 640"/>
                  <a:gd name="T3" fmla="*/ 0 h 6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0" h="608">
                    <a:moveTo>
                      <a:pt x="0" y="608"/>
                    </a:moveTo>
                    <a:lnTo>
                      <a:pt x="64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7" name="Freeform 117"/>
              <p:cNvSpPr>
                <a:spLocks/>
              </p:cNvSpPr>
              <p:nvPr/>
            </p:nvSpPr>
            <p:spPr bwMode="auto">
              <a:xfrm flipH="1">
                <a:off x="4486" y="2446"/>
                <a:ext cx="511" cy="716"/>
              </a:xfrm>
              <a:custGeom>
                <a:avLst/>
                <a:gdLst>
                  <a:gd name="T0" fmla="*/ 0 w 648"/>
                  <a:gd name="T1" fmla="*/ 0 h 672"/>
                  <a:gd name="T2" fmla="*/ 648 w 648"/>
                  <a:gd name="T3" fmla="*/ 672 h 6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8" h="672">
                    <a:moveTo>
                      <a:pt x="0" y="0"/>
                    </a:moveTo>
                    <a:lnTo>
                      <a:pt x="648" y="672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8" name="Freeform 118"/>
              <p:cNvSpPr>
                <a:spLocks/>
              </p:cNvSpPr>
              <p:nvPr/>
            </p:nvSpPr>
            <p:spPr bwMode="auto">
              <a:xfrm flipH="1">
                <a:off x="4486" y="2420"/>
                <a:ext cx="492" cy="298"/>
              </a:xfrm>
              <a:custGeom>
                <a:avLst/>
                <a:gdLst>
                  <a:gd name="T0" fmla="*/ 0 w 624"/>
                  <a:gd name="T1" fmla="*/ 0 h 280"/>
                  <a:gd name="T2" fmla="*/ 624 w 624"/>
                  <a:gd name="T3" fmla="*/ 280 h 2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4" h="280">
                    <a:moveTo>
                      <a:pt x="0" y="0"/>
                    </a:moveTo>
                    <a:lnTo>
                      <a:pt x="624" y="28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9" name="Freeform 119"/>
              <p:cNvSpPr>
                <a:spLocks/>
              </p:cNvSpPr>
              <p:nvPr/>
            </p:nvSpPr>
            <p:spPr bwMode="auto">
              <a:xfrm flipH="1">
                <a:off x="4486" y="2223"/>
                <a:ext cx="498" cy="171"/>
              </a:xfrm>
              <a:custGeom>
                <a:avLst/>
                <a:gdLst>
                  <a:gd name="T0" fmla="*/ 0 w 632"/>
                  <a:gd name="T1" fmla="*/ 160 h 160"/>
                  <a:gd name="T2" fmla="*/ 632 w 632"/>
                  <a:gd name="T3" fmla="*/ 0 h 1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2" h="160">
                    <a:moveTo>
                      <a:pt x="0" y="160"/>
                    </a:moveTo>
                    <a:lnTo>
                      <a:pt x="6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0" name="Freeform 120"/>
              <p:cNvSpPr>
                <a:spLocks/>
              </p:cNvSpPr>
              <p:nvPr/>
            </p:nvSpPr>
            <p:spPr bwMode="auto">
              <a:xfrm flipH="1">
                <a:off x="4474" y="1736"/>
                <a:ext cx="505" cy="649"/>
              </a:xfrm>
              <a:custGeom>
                <a:avLst/>
                <a:gdLst>
                  <a:gd name="T0" fmla="*/ 0 w 640"/>
                  <a:gd name="T1" fmla="*/ 608 h 608"/>
                  <a:gd name="T2" fmla="*/ 640 w 640"/>
                  <a:gd name="T3" fmla="*/ 0 h 6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0" h="608">
                    <a:moveTo>
                      <a:pt x="0" y="608"/>
                    </a:moveTo>
                    <a:lnTo>
                      <a:pt x="640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 type="triangl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96994" name="Rectangle 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Reductions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180975" y="715963"/>
            <a:ext cx="8721725" cy="6040437"/>
            <a:chOff x="114" y="451"/>
            <a:chExt cx="5494" cy="3805"/>
          </a:xfrm>
        </p:grpSpPr>
        <p:grpSp>
          <p:nvGrpSpPr>
            <p:cNvPr id="98309" name="Group 6"/>
            <p:cNvGrpSpPr>
              <a:grpSpLocks/>
            </p:cNvGrpSpPr>
            <p:nvPr/>
          </p:nvGrpSpPr>
          <p:grpSpPr bwMode="auto">
            <a:xfrm>
              <a:off x="2467" y="1153"/>
              <a:ext cx="3141" cy="3103"/>
              <a:chOff x="2467" y="1153"/>
              <a:chExt cx="3141" cy="3103"/>
            </a:xfrm>
          </p:grpSpPr>
          <p:grpSp>
            <p:nvGrpSpPr>
              <p:cNvPr id="98322" name="Group 7"/>
              <p:cNvGrpSpPr>
                <a:grpSpLocks/>
              </p:cNvGrpSpPr>
              <p:nvPr/>
            </p:nvGrpSpPr>
            <p:grpSpPr bwMode="auto">
              <a:xfrm>
                <a:off x="2467" y="1153"/>
                <a:ext cx="3141" cy="3079"/>
                <a:chOff x="2467" y="1153"/>
                <a:chExt cx="3141" cy="3079"/>
              </a:xfrm>
            </p:grpSpPr>
            <p:sp>
              <p:nvSpPr>
                <p:cNvPr id="98326" name="Oval 8"/>
                <p:cNvSpPr>
                  <a:spLocks noChangeArrowheads="1"/>
                </p:cNvSpPr>
                <p:nvPr/>
              </p:nvSpPr>
              <p:spPr bwMode="auto">
                <a:xfrm>
                  <a:off x="2467" y="1240"/>
                  <a:ext cx="3141" cy="2992"/>
                </a:xfrm>
                <a:prstGeom prst="ellipse">
                  <a:avLst/>
                </a:prstGeom>
                <a:noFill/>
                <a:ln w="38100" cap="sq">
                  <a:solidFill>
                    <a:srgbClr val="00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  <p:sp>
              <p:nvSpPr>
                <p:cNvPr id="98327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696" y="1153"/>
                  <a:ext cx="70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altLang="en-US" sz="2800">
                      <a:solidFill>
                        <a:srgbClr val="66FF33"/>
                      </a:solidFill>
                    </a:rPr>
                    <a:t>Exp</a:t>
                  </a:r>
                </a:p>
              </p:txBody>
            </p:sp>
          </p:grpSp>
          <p:grpSp>
            <p:nvGrpSpPr>
              <p:cNvPr id="98323" name="Group 10"/>
              <p:cNvGrpSpPr>
                <a:grpSpLocks/>
              </p:cNvGrpSpPr>
              <p:nvPr/>
            </p:nvGrpSpPr>
            <p:grpSpPr bwMode="auto">
              <a:xfrm>
                <a:off x="3304" y="2753"/>
                <a:ext cx="1440" cy="1503"/>
                <a:chOff x="3304" y="2753"/>
                <a:chExt cx="1440" cy="1503"/>
              </a:xfrm>
            </p:grpSpPr>
            <p:sp>
              <p:nvSpPr>
                <p:cNvPr id="98324" name="Oval 11"/>
                <p:cNvSpPr>
                  <a:spLocks noChangeArrowheads="1"/>
                </p:cNvSpPr>
                <p:nvPr/>
              </p:nvSpPr>
              <p:spPr bwMode="auto">
                <a:xfrm>
                  <a:off x="3304" y="2816"/>
                  <a:ext cx="1440" cy="1440"/>
                </a:xfrm>
                <a:prstGeom prst="ellipse">
                  <a:avLst/>
                </a:prstGeom>
                <a:noFill/>
                <a:ln w="38100" cap="sq">
                  <a:solidFill>
                    <a:srgbClr val="CC99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/>
                  <a:endParaRPr lang="en-US" altLang="en-US"/>
                </a:p>
              </p:txBody>
            </p:sp>
            <p:sp>
              <p:nvSpPr>
                <p:cNvPr id="98325" name="Text Box 12"/>
                <p:cNvSpPr txBox="1">
                  <a:spLocks noChangeArrowheads="1"/>
                </p:cNvSpPr>
                <p:nvPr/>
              </p:nvSpPr>
              <p:spPr bwMode="auto">
                <a:xfrm>
                  <a:off x="3648" y="2753"/>
                  <a:ext cx="75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altLang="en-US" sz="2800">
                      <a:solidFill>
                        <a:srgbClr val="CC99FF"/>
                      </a:solidFill>
                    </a:rPr>
                    <a:t>Poly</a:t>
                  </a:r>
                </a:p>
              </p:txBody>
            </p:sp>
          </p:grpSp>
        </p:grpSp>
        <p:grpSp>
          <p:nvGrpSpPr>
            <p:cNvPr id="98310" name="Group 23"/>
            <p:cNvGrpSpPr>
              <a:grpSpLocks/>
            </p:cNvGrpSpPr>
            <p:nvPr/>
          </p:nvGrpSpPr>
          <p:grpSpPr bwMode="auto">
            <a:xfrm>
              <a:off x="114" y="480"/>
              <a:ext cx="1540" cy="2312"/>
              <a:chOff x="1236" y="768"/>
              <a:chExt cx="1181" cy="1884"/>
            </a:xfrm>
          </p:grpSpPr>
          <p:pic>
            <p:nvPicPr>
              <p:cNvPr id="98320" name="Picture 24" descr="Stephen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6" y="768"/>
                <a:ext cx="1121" cy="16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8321" name="Rectangle 25"/>
              <p:cNvSpPr>
                <a:spLocks noChangeArrowheads="1"/>
              </p:cNvSpPr>
              <p:nvPr/>
            </p:nvSpPr>
            <p:spPr bwMode="auto">
              <a:xfrm>
                <a:off x="1236" y="2448"/>
                <a:ext cx="1110" cy="2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Steve Cook 1971</a:t>
                </a:r>
              </a:p>
            </p:txBody>
          </p:sp>
        </p:grpSp>
        <p:grpSp>
          <p:nvGrpSpPr>
            <p:cNvPr id="98311" name="Group 27"/>
            <p:cNvGrpSpPr>
              <a:grpSpLocks/>
            </p:cNvGrpSpPr>
            <p:nvPr/>
          </p:nvGrpSpPr>
          <p:grpSpPr bwMode="auto">
            <a:xfrm>
              <a:off x="2304" y="1945"/>
              <a:ext cx="2647" cy="2050"/>
              <a:chOff x="2304" y="1945"/>
              <a:chExt cx="2647" cy="2050"/>
            </a:xfrm>
          </p:grpSpPr>
          <p:sp>
            <p:nvSpPr>
              <p:cNvPr id="98318" name="Oval 28"/>
              <p:cNvSpPr>
                <a:spLocks noChangeArrowheads="1"/>
              </p:cNvSpPr>
              <p:nvPr/>
            </p:nvSpPr>
            <p:spPr bwMode="auto">
              <a:xfrm rot="2528719">
                <a:off x="2304" y="2256"/>
                <a:ext cx="2647" cy="1739"/>
              </a:xfrm>
              <a:prstGeom prst="ellipse">
                <a:avLst/>
              </a:prstGeom>
              <a:noFill/>
              <a:ln w="38100" cap="sq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98319" name="Text Box 29"/>
              <p:cNvSpPr txBox="1">
                <a:spLocks noChangeArrowheads="1"/>
              </p:cNvSpPr>
              <p:nvPr/>
            </p:nvSpPr>
            <p:spPr bwMode="auto">
              <a:xfrm>
                <a:off x="2823" y="1945"/>
                <a:ext cx="63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FFFF"/>
                    </a:solidFill>
                  </a:rPr>
                  <a:t>NP</a:t>
                </a:r>
              </a:p>
            </p:txBody>
          </p:sp>
        </p:grpSp>
        <p:sp>
          <p:nvSpPr>
            <p:cNvPr id="98312" name="Text Box 31"/>
            <p:cNvSpPr txBox="1">
              <a:spLocks noChangeArrowheads="1"/>
            </p:cNvSpPr>
            <p:nvPr/>
          </p:nvSpPr>
          <p:spPr bwMode="auto">
            <a:xfrm>
              <a:off x="2721" y="2168"/>
              <a:ext cx="70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/>
                <a:t>SAT</a:t>
              </a:r>
            </a:p>
          </p:txBody>
        </p:sp>
        <p:grpSp>
          <p:nvGrpSpPr>
            <p:cNvPr id="98313" name="Group 37"/>
            <p:cNvGrpSpPr>
              <a:grpSpLocks/>
            </p:cNvGrpSpPr>
            <p:nvPr/>
          </p:nvGrpSpPr>
          <p:grpSpPr bwMode="auto">
            <a:xfrm>
              <a:off x="2400" y="2254"/>
              <a:ext cx="1507" cy="425"/>
              <a:chOff x="2400" y="2254"/>
              <a:chExt cx="1507" cy="425"/>
            </a:xfrm>
          </p:grpSpPr>
          <p:sp>
            <p:nvSpPr>
              <p:cNvPr id="98316" name="Freeform 38"/>
              <p:cNvSpPr>
                <a:spLocks/>
              </p:cNvSpPr>
              <p:nvPr/>
            </p:nvSpPr>
            <p:spPr bwMode="auto">
              <a:xfrm>
                <a:off x="2479" y="2254"/>
                <a:ext cx="1428" cy="405"/>
              </a:xfrm>
              <a:custGeom>
                <a:avLst/>
                <a:gdLst>
                  <a:gd name="T0" fmla="*/ 0 w 1428"/>
                  <a:gd name="T1" fmla="*/ 342 h 405"/>
                  <a:gd name="T2" fmla="*/ 852 w 1428"/>
                  <a:gd name="T3" fmla="*/ 348 h 405"/>
                  <a:gd name="T4" fmla="*/ 1428 w 1428"/>
                  <a:gd name="T5" fmla="*/ 0 h 4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8" h="405">
                    <a:moveTo>
                      <a:pt x="0" y="342"/>
                    </a:moveTo>
                    <a:cubicBezTo>
                      <a:pt x="142" y="344"/>
                      <a:pt x="614" y="405"/>
                      <a:pt x="852" y="348"/>
                    </a:cubicBezTo>
                    <a:cubicBezTo>
                      <a:pt x="1103" y="294"/>
                      <a:pt x="1308" y="72"/>
                      <a:pt x="1428" y="0"/>
                    </a:cubicBezTo>
                  </a:path>
                </a:pathLst>
              </a:custGeom>
              <a:noFill/>
              <a:ln w="38100" cap="sq" cmpd="sng">
                <a:solidFill>
                  <a:srgbClr val="00FF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8317" name="Text Box 39"/>
              <p:cNvSpPr txBox="1">
                <a:spLocks noChangeArrowheads="1"/>
              </p:cNvSpPr>
              <p:nvPr/>
            </p:nvSpPr>
            <p:spPr bwMode="auto">
              <a:xfrm>
                <a:off x="2400" y="2352"/>
                <a:ext cx="1165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800">
                    <a:solidFill>
                      <a:srgbClr val="00FFFF"/>
                    </a:solidFill>
                  </a:rPr>
                  <a:t>complete</a:t>
                </a:r>
              </a:p>
            </p:txBody>
          </p:sp>
        </p:grpSp>
        <p:sp>
          <p:nvSpPr>
            <p:cNvPr id="98314" name="Rectangle 40"/>
            <p:cNvSpPr>
              <a:spLocks noChangeArrowheads="1"/>
            </p:cNvSpPr>
            <p:nvPr/>
          </p:nvSpPr>
          <p:spPr bwMode="auto">
            <a:xfrm>
              <a:off x="2852" y="2553"/>
              <a:ext cx="127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latin typeface="Symbol" pitchFamily="18" charset="2"/>
                  <a:sym typeface="Symbol" pitchFamily="18" charset="2"/>
                </a:rPr>
                <a:t></a:t>
              </a:r>
              <a:r>
                <a:rPr lang="en-US" altLang="en-US" baseline="-25000"/>
                <a:t>poly </a:t>
              </a:r>
              <a:r>
                <a:rPr lang="en-US" altLang="en-US"/>
                <a:t>Prob’</a:t>
              </a:r>
            </a:p>
          </p:txBody>
        </p:sp>
        <p:sp>
          <p:nvSpPr>
            <p:cNvPr id="98315" name="Rectangle 20"/>
            <p:cNvSpPr>
              <a:spLocks noChangeArrowheads="1"/>
            </p:cNvSpPr>
            <p:nvPr/>
          </p:nvSpPr>
          <p:spPr bwMode="auto">
            <a:xfrm>
              <a:off x="1670" y="451"/>
              <a:ext cx="315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tx2"/>
                  </a:solidFill>
                </a:rPr>
                <a:t>Matching</a:t>
              </a:r>
              <a:r>
                <a:rPr lang="en-US" altLang="en-US">
                  <a:solidFill>
                    <a:srgbClr val="00FFCC"/>
                  </a:solidFill>
                </a:rPr>
                <a:t> ≤</a:t>
              </a:r>
              <a:r>
                <a:rPr lang="en-CA" altLang="en-US" baseline="-25000">
                  <a:solidFill>
                    <a:srgbClr val="00FFCC"/>
                  </a:solidFill>
                </a:rPr>
                <a:t>poly</a:t>
              </a:r>
              <a:r>
                <a:rPr lang="en-CA" altLang="en-US">
                  <a:solidFill>
                    <a:srgbClr val="00FFCC"/>
                  </a:solidFill>
                </a:rPr>
                <a:t> </a:t>
              </a:r>
              <a:r>
                <a:rPr lang="en-US" altLang="en-US">
                  <a:solidFill>
                    <a:schemeClr val="tx2"/>
                  </a:solidFill>
                </a:rPr>
                <a:t>Network Flows</a:t>
              </a:r>
              <a:endParaRPr lang="en-US" altLang="en-US" baseline="30000">
                <a:solidFill>
                  <a:srgbClr val="00FFCC"/>
                </a:solidFill>
              </a:endParaRPr>
            </a:p>
          </p:txBody>
        </p:sp>
      </p:grpSp>
      <p:sp>
        <p:nvSpPr>
          <p:cNvPr id="113690" name="Rectangle 26"/>
          <p:cNvSpPr>
            <a:spLocks noChangeArrowheads="1"/>
          </p:cNvSpPr>
          <p:nvPr/>
        </p:nvSpPr>
        <p:spPr bwMode="auto">
          <a:xfrm>
            <a:off x="-642938" y="4921250"/>
            <a:ext cx="5526088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buFontTx/>
              <a:buChar char="•"/>
            </a:pPr>
            <a:r>
              <a:rPr lang="en-US" altLang="en-US"/>
              <a:t>Learn that a new problem </a:t>
            </a:r>
            <a:br>
              <a:rPr lang="en-US" altLang="en-US"/>
            </a:br>
            <a:r>
              <a:rPr lang="en-US" altLang="en-US"/>
              <a:t>is likely hard, from knowing </a:t>
            </a:r>
            <a:br>
              <a:rPr lang="en-US" altLang="en-US"/>
            </a:br>
            <a:r>
              <a:rPr lang="en-US" altLang="en-US"/>
              <a:t>a known problem is likely hard.</a:t>
            </a:r>
          </a:p>
        </p:txBody>
      </p:sp>
      <p:sp>
        <p:nvSpPr>
          <p:cNvPr id="596994" name="Rectangle 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Reductions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690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3" name="Text Box 3"/>
          <p:cNvSpPr txBox="1">
            <a:spLocks noChangeArrowheads="1"/>
          </p:cNvSpPr>
          <p:nvPr/>
        </p:nvSpPr>
        <p:spPr bwMode="auto">
          <a:xfrm>
            <a:off x="1857375" y="2686050"/>
            <a:ext cx="6146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Is there a fast algorithm for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oracle</a:t>
            </a:r>
            <a:r>
              <a:rPr lang="en-US" altLang="en-US"/>
              <a:t>?</a:t>
            </a:r>
          </a:p>
        </p:txBody>
      </p:sp>
      <p:sp>
        <p:nvSpPr>
          <p:cNvPr id="599044" name="Text Box 4"/>
          <p:cNvSpPr txBox="1">
            <a:spLocks noChangeArrowheads="1"/>
          </p:cNvSpPr>
          <p:nvPr/>
        </p:nvSpPr>
        <p:spPr bwMode="auto">
          <a:xfrm>
            <a:off x="1979613" y="2138363"/>
            <a:ext cx="58197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Is there a fast algorithm for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alg</a:t>
            </a:r>
            <a:r>
              <a:rPr lang="en-US" altLang="en-US"/>
              <a:t>?</a:t>
            </a:r>
          </a:p>
        </p:txBody>
      </p:sp>
      <p:sp>
        <p:nvSpPr>
          <p:cNvPr id="599045" name="Text Box 5"/>
          <p:cNvSpPr txBox="1">
            <a:spLocks noChangeArrowheads="1"/>
          </p:cNvSpPr>
          <p:nvPr/>
        </p:nvSpPr>
        <p:spPr bwMode="auto">
          <a:xfrm>
            <a:off x="4068763" y="3124200"/>
            <a:ext cx="796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99333" name="Text Box 6"/>
          <p:cNvSpPr txBox="1">
            <a:spLocks noChangeArrowheads="1"/>
          </p:cNvSpPr>
          <p:nvPr/>
        </p:nvSpPr>
        <p:spPr bwMode="auto">
          <a:xfrm>
            <a:off x="450850" y="381000"/>
            <a:ext cx="86328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We give a fast algorithm for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alg</a:t>
            </a:r>
            <a:r>
              <a:rPr lang="en-US" altLang="en-US"/>
              <a:t> using a </a:t>
            </a:r>
            <a:br>
              <a:rPr lang="en-US" altLang="en-US"/>
            </a:br>
            <a:r>
              <a:rPr lang="en-US" altLang="en-US"/>
              <a:t>supposed fast algorithm for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oracle</a:t>
            </a:r>
            <a:r>
              <a:rPr lang="en-US" altLang="en-US"/>
              <a:t> as a subroutine.</a:t>
            </a:r>
          </a:p>
        </p:txBody>
      </p:sp>
      <p:sp>
        <p:nvSpPr>
          <p:cNvPr id="596994" name="Rectangle 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Reductions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9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9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9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9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9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9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9043" grpId="0"/>
      <p:bldP spid="599044" grpId="0"/>
      <p:bldP spid="599045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Text Box 3"/>
          <p:cNvSpPr txBox="1">
            <a:spLocks noChangeArrowheads="1"/>
          </p:cNvSpPr>
          <p:nvPr/>
        </p:nvSpPr>
        <p:spPr bwMode="auto">
          <a:xfrm>
            <a:off x="409575" y="1828800"/>
            <a:ext cx="32829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2800"/>
              <a:t>If there is a fast </a:t>
            </a:r>
            <a:br>
              <a:rPr lang="en-US" altLang="en-US" sz="2800"/>
            </a:br>
            <a:r>
              <a:rPr lang="en-US" altLang="en-US" sz="2800"/>
              <a:t>algorithm for </a:t>
            </a:r>
            <a:r>
              <a:rPr lang="en-US" altLang="en-US" sz="2800">
                <a:solidFill>
                  <a:schemeClr val="tx2"/>
                </a:solidFill>
              </a:rPr>
              <a:t>P</a:t>
            </a:r>
            <a:r>
              <a:rPr lang="en-US" altLang="en-US" sz="2800" baseline="-25000">
                <a:solidFill>
                  <a:schemeClr val="tx2"/>
                </a:solidFill>
              </a:rPr>
              <a:t>alg</a:t>
            </a:r>
            <a:endParaRPr lang="en-US" altLang="en-US" sz="2800"/>
          </a:p>
        </p:txBody>
      </p:sp>
      <p:sp>
        <p:nvSpPr>
          <p:cNvPr id="600068" name="Text Box 4"/>
          <p:cNvSpPr txBox="1">
            <a:spLocks noChangeArrowheads="1"/>
          </p:cNvSpPr>
          <p:nvPr/>
        </p:nvSpPr>
        <p:spPr bwMode="auto">
          <a:xfrm>
            <a:off x="411163" y="5638800"/>
            <a:ext cx="3221037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2800"/>
              <a:t>then there is a fast </a:t>
            </a:r>
            <a:br>
              <a:rPr lang="en-US" altLang="en-US" sz="2800"/>
            </a:br>
            <a:r>
              <a:rPr lang="en-US" altLang="en-US" sz="2800"/>
              <a:t>algorithm for </a:t>
            </a:r>
            <a:r>
              <a:rPr lang="en-US" altLang="en-US" sz="2800">
                <a:solidFill>
                  <a:schemeClr val="tx2"/>
                </a:solidFill>
              </a:rPr>
              <a:t>P</a:t>
            </a:r>
            <a:r>
              <a:rPr lang="en-US" altLang="en-US" sz="2800" baseline="-25000">
                <a:solidFill>
                  <a:schemeClr val="tx2"/>
                </a:solidFill>
              </a:rPr>
              <a:t>alg</a:t>
            </a:r>
            <a:endParaRPr lang="en-US" altLang="en-US" sz="2800"/>
          </a:p>
        </p:txBody>
      </p:sp>
      <p:sp>
        <p:nvSpPr>
          <p:cNvPr id="100356" name="AutoShape 5"/>
          <p:cNvSpPr>
            <a:spLocks noChangeArrowheads="1"/>
          </p:cNvSpPr>
          <p:nvPr/>
        </p:nvSpPr>
        <p:spPr bwMode="auto">
          <a:xfrm>
            <a:off x="1687513" y="2689225"/>
            <a:ext cx="587375" cy="617538"/>
          </a:xfrm>
          <a:prstGeom prst="downArrow">
            <a:avLst>
              <a:gd name="adj1" fmla="val 50000"/>
              <a:gd name="adj2" fmla="val 26284"/>
            </a:avLst>
          </a:prstGeom>
          <a:noFill/>
          <a:ln w="38100" cap="sq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/>
          </a:p>
        </p:txBody>
      </p:sp>
      <p:sp>
        <p:nvSpPr>
          <p:cNvPr id="600070" name="Text Box 6"/>
          <p:cNvSpPr txBox="1">
            <a:spLocks noChangeArrowheads="1"/>
          </p:cNvSpPr>
          <p:nvPr/>
        </p:nvSpPr>
        <p:spPr bwMode="auto">
          <a:xfrm>
            <a:off x="5029200" y="3244850"/>
            <a:ext cx="35179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2800"/>
              <a:t>then there is not fast </a:t>
            </a:r>
            <a:br>
              <a:rPr lang="en-US" altLang="en-US" sz="2800"/>
            </a:br>
            <a:r>
              <a:rPr lang="en-US" altLang="en-US" sz="2800"/>
              <a:t>algorithm for </a:t>
            </a:r>
            <a:r>
              <a:rPr lang="en-US" altLang="en-US" sz="2800">
                <a:solidFill>
                  <a:schemeClr val="tx2"/>
                </a:solidFill>
              </a:rPr>
              <a:t>P</a:t>
            </a:r>
            <a:r>
              <a:rPr lang="en-US" altLang="en-US" sz="2800" baseline="-25000">
                <a:solidFill>
                  <a:schemeClr val="tx2"/>
                </a:solidFill>
              </a:rPr>
              <a:t>oracle</a:t>
            </a:r>
            <a:endParaRPr lang="en-US" altLang="en-US" sz="2800"/>
          </a:p>
        </p:txBody>
      </p:sp>
      <p:sp>
        <p:nvSpPr>
          <p:cNvPr id="100358" name="Text Box 7"/>
          <p:cNvSpPr txBox="1">
            <a:spLocks noChangeArrowheads="1"/>
          </p:cNvSpPr>
          <p:nvPr/>
        </p:nvSpPr>
        <p:spPr bwMode="auto">
          <a:xfrm>
            <a:off x="5018088" y="1785938"/>
            <a:ext cx="33909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2800"/>
              <a:t>If there is not a fast </a:t>
            </a:r>
            <a:br>
              <a:rPr lang="en-US" altLang="en-US" sz="2800"/>
            </a:br>
            <a:r>
              <a:rPr lang="en-US" altLang="en-US" sz="2800"/>
              <a:t>algorithm for </a:t>
            </a:r>
            <a:r>
              <a:rPr lang="en-US" altLang="en-US" sz="2800">
                <a:solidFill>
                  <a:schemeClr val="tx2"/>
                </a:solidFill>
              </a:rPr>
              <a:t>P</a:t>
            </a:r>
            <a:r>
              <a:rPr lang="en-US" altLang="en-US" sz="2800" baseline="-25000">
                <a:solidFill>
                  <a:schemeClr val="tx2"/>
                </a:solidFill>
              </a:rPr>
              <a:t>alg</a:t>
            </a:r>
            <a:endParaRPr lang="en-US" altLang="en-US" sz="2800"/>
          </a:p>
        </p:txBody>
      </p:sp>
      <p:sp>
        <p:nvSpPr>
          <p:cNvPr id="100359" name="AutoShape 8"/>
          <p:cNvSpPr>
            <a:spLocks noChangeArrowheads="1"/>
          </p:cNvSpPr>
          <p:nvPr/>
        </p:nvSpPr>
        <p:spPr bwMode="auto">
          <a:xfrm>
            <a:off x="6411913" y="2689225"/>
            <a:ext cx="587375" cy="617538"/>
          </a:xfrm>
          <a:prstGeom prst="downArrow">
            <a:avLst>
              <a:gd name="adj1" fmla="val 50000"/>
              <a:gd name="adj2" fmla="val 26284"/>
            </a:avLst>
          </a:prstGeom>
          <a:noFill/>
          <a:ln w="38100" cap="sq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/>
          </a:p>
        </p:txBody>
      </p:sp>
      <p:sp>
        <p:nvSpPr>
          <p:cNvPr id="100360" name="Text Box 9"/>
          <p:cNvSpPr txBox="1">
            <a:spLocks noChangeArrowheads="1"/>
          </p:cNvSpPr>
          <p:nvPr/>
        </p:nvSpPr>
        <p:spPr bwMode="auto">
          <a:xfrm>
            <a:off x="395288" y="4405313"/>
            <a:ext cx="3309937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2800"/>
              <a:t>If there is a fast </a:t>
            </a:r>
            <a:br>
              <a:rPr lang="en-US" altLang="en-US" sz="2800"/>
            </a:br>
            <a:r>
              <a:rPr lang="en-US" altLang="en-US" sz="2800"/>
              <a:t>algorithm for </a:t>
            </a:r>
            <a:r>
              <a:rPr lang="en-US" altLang="en-US" sz="2800">
                <a:solidFill>
                  <a:schemeClr val="tx2"/>
                </a:solidFill>
              </a:rPr>
              <a:t>P</a:t>
            </a:r>
            <a:r>
              <a:rPr lang="en-US" altLang="en-US" sz="2800" baseline="-25000">
                <a:solidFill>
                  <a:schemeClr val="tx2"/>
                </a:solidFill>
              </a:rPr>
              <a:t>oracle</a:t>
            </a:r>
            <a:endParaRPr lang="en-US" altLang="en-US" sz="2800"/>
          </a:p>
        </p:txBody>
      </p:sp>
      <p:sp>
        <p:nvSpPr>
          <p:cNvPr id="100361" name="AutoShape 10"/>
          <p:cNvSpPr>
            <a:spLocks noChangeArrowheads="1"/>
          </p:cNvSpPr>
          <p:nvPr/>
        </p:nvSpPr>
        <p:spPr bwMode="auto">
          <a:xfrm>
            <a:off x="1687513" y="5265738"/>
            <a:ext cx="587375" cy="617537"/>
          </a:xfrm>
          <a:prstGeom prst="downArrow">
            <a:avLst>
              <a:gd name="adj1" fmla="val 50000"/>
              <a:gd name="adj2" fmla="val 26284"/>
            </a:avLst>
          </a:prstGeom>
          <a:noFill/>
          <a:ln w="38100" cap="sq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274320" rIns="274320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/>
          </a:p>
        </p:txBody>
      </p:sp>
      <p:sp>
        <p:nvSpPr>
          <p:cNvPr id="100362" name="Text Box 11"/>
          <p:cNvSpPr txBox="1">
            <a:spLocks noChangeArrowheads="1"/>
          </p:cNvSpPr>
          <p:nvPr/>
        </p:nvSpPr>
        <p:spPr bwMode="auto">
          <a:xfrm>
            <a:off x="5018088" y="4405313"/>
            <a:ext cx="33909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2800"/>
              <a:t>If there is not a fast </a:t>
            </a:r>
            <a:br>
              <a:rPr lang="en-US" altLang="en-US" sz="2800"/>
            </a:br>
            <a:r>
              <a:rPr lang="en-US" altLang="en-US" sz="2800"/>
              <a:t>algorithm for </a:t>
            </a:r>
            <a:r>
              <a:rPr lang="en-US" altLang="en-US" sz="2800">
                <a:solidFill>
                  <a:schemeClr val="tx2"/>
                </a:solidFill>
              </a:rPr>
              <a:t>P</a:t>
            </a:r>
            <a:r>
              <a:rPr lang="en-US" altLang="en-US" sz="2800" baseline="-25000">
                <a:solidFill>
                  <a:schemeClr val="tx2"/>
                </a:solidFill>
              </a:rPr>
              <a:t>oracle</a:t>
            </a:r>
            <a:endParaRPr lang="en-US" altLang="en-US" sz="2800"/>
          </a:p>
        </p:txBody>
      </p:sp>
      <p:sp>
        <p:nvSpPr>
          <p:cNvPr id="100363" name="AutoShape 12"/>
          <p:cNvSpPr>
            <a:spLocks noChangeArrowheads="1"/>
          </p:cNvSpPr>
          <p:nvPr/>
        </p:nvSpPr>
        <p:spPr bwMode="auto">
          <a:xfrm>
            <a:off x="6411913" y="5265738"/>
            <a:ext cx="587375" cy="617537"/>
          </a:xfrm>
          <a:prstGeom prst="downArrow">
            <a:avLst>
              <a:gd name="adj1" fmla="val 50000"/>
              <a:gd name="adj2" fmla="val 26284"/>
            </a:avLst>
          </a:prstGeom>
          <a:noFill/>
          <a:ln w="38100" cap="sq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274320" rIns="274320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/>
          </a:p>
        </p:txBody>
      </p:sp>
      <p:sp>
        <p:nvSpPr>
          <p:cNvPr id="600077" name="Text Box 13"/>
          <p:cNvSpPr txBox="1">
            <a:spLocks noChangeArrowheads="1"/>
          </p:cNvSpPr>
          <p:nvPr/>
        </p:nvSpPr>
        <p:spPr bwMode="auto">
          <a:xfrm>
            <a:off x="1600200" y="3200400"/>
            <a:ext cx="796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600078" name="Text Box 14"/>
          <p:cNvSpPr txBox="1">
            <a:spLocks noChangeArrowheads="1"/>
          </p:cNvSpPr>
          <p:nvPr/>
        </p:nvSpPr>
        <p:spPr bwMode="auto">
          <a:xfrm>
            <a:off x="6324600" y="5715000"/>
            <a:ext cx="796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100366" name="Line 15"/>
          <p:cNvSpPr>
            <a:spLocks noChangeShapeType="1"/>
          </p:cNvSpPr>
          <p:nvPr/>
        </p:nvSpPr>
        <p:spPr bwMode="auto">
          <a:xfrm>
            <a:off x="381000" y="4267200"/>
            <a:ext cx="8458200" cy="0"/>
          </a:xfrm>
          <a:prstGeom prst="line">
            <a:avLst/>
          </a:prstGeom>
          <a:noFill/>
          <a:ln w="38100" cap="sq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274320" rIns="274320">
            <a:spAutoFit/>
          </a:bodyPr>
          <a:lstStyle/>
          <a:p>
            <a:endParaRPr lang="en-US"/>
          </a:p>
        </p:txBody>
      </p:sp>
      <p:sp>
        <p:nvSpPr>
          <p:cNvPr id="100367" name="Line 16"/>
          <p:cNvSpPr>
            <a:spLocks noChangeShapeType="1"/>
          </p:cNvSpPr>
          <p:nvPr/>
        </p:nvSpPr>
        <p:spPr bwMode="auto">
          <a:xfrm>
            <a:off x="4191000" y="1371600"/>
            <a:ext cx="0" cy="5410200"/>
          </a:xfrm>
          <a:prstGeom prst="line">
            <a:avLst/>
          </a:prstGeom>
          <a:noFill/>
          <a:ln w="38100" cap="sq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274320" rIns="274320">
            <a:spAutoFit/>
          </a:bodyPr>
          <a:lstStyle/>
          <a:p>
            <a:endParaRPr lang="en-US"/>
          </a:p>
        </p:txBody>
      </p:sp>
      <p:sp>
        <p:nvSpPr>
          <p:cNvPr id="100368" name="Text Box 17"/>
          <p:cNvSpPr txBox="1">
            <a:spLocks noChangeArrowheads="1"/>
          </p:cNvSpPr>
          <p:nvPr/>
        </p:nvSpPr>
        <p:spPr bwMode="auto">
          <a:xfrm>
            <a:off x="450850" y="381000"/>
            <a:ext cx="86328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We give a fast algorithm for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alg</a:t>
            </a:r>
            <a:r>
              <a:rPr lang="en-US" altLang="en-US"/>
              <a:t> using a </a:t>
            </a:r>
            <a:br>
              <a:rPr lang="en-US" altLang="en-US"/>
            </a:br>
            <a:r>
              <a:rPr lang="en-US" altLang="en-US"/>
              <a:t>supposed fast algorithm for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oracle</a:t>
            </a:r>
            <a:r>
              <a:rPr lang="en-US" altLang="en-US"/>
              <a:t> as a subroutine.</a:t>
            </a:r>
          </a:p>
        </p:txBody>
      </p:sp>
      <p:sp>
        <p:nvSpPr>
          <p:cNvPr id="600082" name="Text Box 18"/>
          <p:cNvSpPr txBox="1">
            <a:spLocks noChangeArrowheads="1"/>
          </p:cNvSpPr>
          <p:nvPr/>
        </p:nvSpPr>
        <p:spPr bwMode="auto">
          <a:xfrm>
            <a:off x="1600200" y="5867400"/>
            <a:ext cx="796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600083" name="Text Box 19"/>
          <p:cNvSpPr txBox="1">
            <a:spLocks noChangeArrowheads="1"/>
          </p:cNvSpPr>
          <p:nvPr/>
        </p:nvSpPr>
        <p:spPr bwMode="auto">
          <a:xfrm>
            <a:off x="6365875" y="3352800"/>
            <a:ext cx="796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600084" name="Text Box 20"/>
          <p:cNvSpPr txBox="1">
            <a:spLocks noChangeArrowheads="1"/>
          </p:cNvSpPr>
          <p:nvPr/>
        </p:nvSpPr>
        <p:spPr bwMode="auto">
          <a:xfrm>
            <a:off x="1828800" y="3200400"/>
            <a:ext cx="1295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hlink"/>
                </a:solidFill>
              </a:rPr>
              <a:t>??</a:t>
            </a:r>
          </a:p>
        </p:txBody>
      </p:sp>
      <p:sp>
        <p:nvSpPr>
          <p:cNvPr id="600085" name="Text Box 21"/>
          <p:cNvSpPr txBox="1">
            <a:spLocks noChangeArrowheads="1"/>
          </p:cNvSpPr>
          <p:nvPr/>
        </p:nvSpPr>
        <p:spPr bwMode="auto">
          <a:xfrm>
            <a:off x="6553200" y="5700713"/>
            <a:ext cx="1295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hlink"/>
                </a:solidFill>
              </a:rPr>
              <a:t>??</a:t>
            </a:r>
          </a:p>
        </p:txBody>
      </p:sp>
      <p:sp>
        <p:nvSpPr>
          <p:cNvPr id="596994" name="Rectangle 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Reductions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00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00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00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0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00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00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00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00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000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000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000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000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00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00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00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00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0068" grpId="0"/>
      <p:bldP spid="600070" grpId="0"/>
      <p:bldP spid="600077" grpId="0"/>
      <p:bldP spid="600078" grpId="0"/>
      <p:bldP spid="600082" grpId="0"/>
      <p:bldP spid="600082" grpId="1"/>
      <p:bldP spid="600083" grpId="0"/>
      <p:bldP spid="600083" grpId="1"/>
      <p:bldP spid="600084" grpId="0"/>
      <p:bldP spid="600085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91" name="Rectangle 3"/>
          <p:cNvSpPr>
            <a:spLocks noChangeArrowheads="1"/>
          </p:cNvSpPr>
          <p:nvPr/>
        </p:nvSpPr>
        <p:spPr bwMode="auto">
          <a:xfrm>
            <a:off x="1960563" y="5287963"/>
            <a:ext cx="45196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Notation:</a:t>
            </a:r>
            <a:r>
              <a:rPr lang="en-US" altLang="en-US">
                <a:solidFill>
                  <a:schemeClr val="tx2"/>
                </a:solidFill>
              </a:rPr>
              <a:t> P</a:t>
            </a:r>
            <a:r>
              <a:rPr lang="en-US" altLang="en-US" baseline="-25000">
                <a:solidFill>
                  <a:schemeClr val="tx2"/>
                </a:solidFill>
              </a:rPr>
              <a:t>alg</a:t>
            </a:r>
            <a:r>
              <a:rPr lang="en-US" altLang="en-US">
                <a:solidFill>
                  <a:srgbClr val="00FFCC"/>
                </a:solidFill>
              </a:rPr>
              <a:t> </a:t>
            </a:r>
            <a:r>
              <a:rPr lang="en-CA" altLang="en-US">
                <a:solidFill>
                  <a:srgbClr val="00FFCC"/>
                </a:solidFill>
              </a:rPr>
              <a:t>≤</a:t>
            </a:r>
            <a:r>
              <a:rPr lang="en-CA" altLang="en-US" baseline="-25000">
                <a:solidFill>
                  <a:srgbClr val="00FFCC"/>
                </a:solidFill>
              </a:rPr>
              <a:t>poly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oracle</a:t>
            </a:r>
            <a:endParaRPr lang="en-US" altLang="en-US">
              <a:solidFill>
                <a:srgbClr val="00FFCC"/>
              </a:solidFill>
            </a:endParaRPr>
          </a:p>
        </p:txBody>
      </p:sp>
      <p:sp>
        <p:nvSpPr>
          <p:cNvPr id="601092" name="Rectangle 4"/>
          <p:cNvSpPr>
            <a:spLocks noChangeArrowheads="1"/>
          </p:cNvSpPr>
          <p:nvPr/>
        </p:nvSpPr>
        <p:spPr bwMode="auto">
          <a:xfrm>
            <a:off x="1798638" y="2371725"/>
            <a:ext cx="576897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alg</a:t>
            </a:r>
            <a:r>
              <a:rPr lang="en-US" altLang="en-US">
                <a:solidFill>
                  <a:srgbClr val="00FFCC"/>
                </a:solidFill>
              </a:rPr>
              <a:t> </a:t>
            </a:r>
            <a:r>
              <a:rPr lang="en-US" altLang="en-US"/>
              <a:t>is “at least as easy as”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oracle</a:t>
            </a:r>
          </a:p>
          <a:p>
            <a:pPr eaLnBrk="1" hangingPunct="1"/>
            <a:r>
              <a:rPr lang="en-US" altLang="en-US"/>
              <a:t>    (Modulo polynomial terms.)</a:t>
            </a:r>
          </a:p>
        </p:txBody>
      </p:sp>
      <p:sp>
        <p:nvSpPr>
          <p:cNvPr id="601093" name="Rectangle 5"/>
          <p:cNvSpPr>
            <a:spLocks noChangeArrowheads="1"/>
          </p:cNvSpPr>
          <p:nvPr/>
        </p:nvSpPr>
        <p:spPr bwMode="auto">
          <a:xfrm>
            <a:off x="1798638" y="3535363"/>
            <a:ext cx="57340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oracle</a:t>
            </a:r>
            <a:r>
              <a:rPr lang="en-US" altLang="en-US">
                <a:solidFill>
                  <a:srgbClr val="00FFCC"/>
                </a:solidFill>
              </a:rPr>
              <a:t> </a:t>
            </a:r>
            <a:r>
              <a:rPr lang="en-US" altLang="en-US"/>
              <a:t>is “at least as hard as”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alg</a:t>
            </a:r>
          </a:p>
          <a:p>
            <a:pPr eaLnBrk="1" hangingPunct="1"/>
            <a:r>
              <a:rPr lang="en-US" altLang="en-US"/>
              <a:t> (Modulo polynomial terms.)</a:t>
            </a:r>
          </a:p>
        </p:txBody>
      </p:sp>
      <p:sp>
        <p:nvSpPr>
          <p:cNvPr id="601094" name="Text Box 6"/>
          <p:cNvSpPr txBox="1">
            <a:spLocks noChangeArrowheads="1"/>
          </p:cNvSpPr>
          <p:nvPr/>
        </p:nvSpPr>
        <p:spPr bwMode="auto">
          <a:xfrm>
            <a:off x="838200" y="1905000"/>
            <a:ext cx="24034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Conclusions:</a:t>
            </a:r>
          </a:p>
        </p:txBody>
      </p:sp>
      <p:sp>
        <p:nvSpPr>
          <p:cNvPr id="101382" name="Text Box 8"/>
          <p:cNvSpPr txBox="1">
            <a:spLocks noChangeArrowheads="1"/>
          </p:cNvSpPr>
          <p:nvPr/>
        </p:nvSpPr>
        <p:spPr bwMode="auto">
          <a:xfrm>
            <a:off x="450850" y="381000"/>
            <a:ext cx="86328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We give a fast algorithm for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alg</a:t>
            </a:r>
            <a:r>
              <a:rPr lang="en-US" altLang="en-US"/>
              <a:t> using a </a:t>
            </a:r>
            <a:br>
              <a:rPr lang="en-US" altLang="en-US"/>
            </a:br>
            <a:r>
              <a:rPr lang="en-US" altLang="en-US"/>
              <a:t>supposed fast algorithm for </a:t>
            </a:r>
            <a:r>
              <a:rPr lang="en-US" altLang="en-US">
                <a:solidFill>
                  <a:schemeClr val="tx2"/>
                </a:solidFill>
              </a:rPr>
              <a:t>P</a:t>
            </a:r>
            <a:r>
              <a:rPr lang="en-US" altLang="en-US" baseline="-25000">
                <a:solidFill>
                  <a:schemeClr val="tx2"/>
                </a:solidFill>
              </a:rPr>
              <a:t>oracle</a:t>
            </a:r>
            <a:r>
              <a:rPr lang="en-US" altLang="en-US"/>
              <a:t> as a subroutine.</a:t>
            </a:r>
          </a:p>
        </p:txBody>
      </p:sp>
      <p:sp>
        <p:nvSpPr>
          <p:cNvPr id="596994" name="Rectangle 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Reductions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1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1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1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1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1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1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01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01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1091" grpId="0"/>
      <p:bldP spid="601092" grpId="0"/>
      <p:bldP spid="601093" grpId="0"/>
      <p:bldP spid="601094" grpId="0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9475</TotalTime>
  <Words>4227</Words>
  <Application>Microsoft Office PowerPoint</Application>
  <PresentationFormat>On-screen Show (4:3)</PresentationFormat>
  <Paragraphs>1243</Paragraphs>
  <Slides>100</Slides>
  <Notes>82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100</vt:i4>
      </vt:variant>
    </vt:vector>
  </HeadingPairs>
  <TitlesOfParts>
    <vt:vector size="103" baseType="lpstr">
      <vt:lpstr>Default Design</vt:lpstr>
      <vt:lpstr>Equation</vt:lpstr>
      <vt:lpstr>Clip</vt:lpstr>
      <vt:lpstr>Review</vt:lpstr>
      <vt:lpstr>Some Math</vt:lpstr>
      <vt:lpstr>Understand Quantifiers!!!</vt:lpstr>
      <vt:lpstr>Understand Quantifiers!!!</vt:lpstr>
      <vt:lpstr>PowerPoint Presentation</vt:lpstr>
      <vt:lpstr>Two Example Algorithms</vt:lpstr>
      <vt:lpstr>PowerPoint Presentation</vt:lpstr>
      <vt:lpstr>Evaluating: T(n) = aT(n/b)+f(n)</vt:lpstr>
      <vt:lpstr>Meta Algorithms</vt:lpstr>
      <vt:lpstr>Iterative Algorithms  &amp; Loop Invariants </vt:lpstr>
      <vt:lpstr>PowerPoint Presentation</vt:lpstr>
      <vt:lpstr>Partial Correctness</vt:lpstr>
      <vt:lpstr>PowerPoint Presentation</vt:lpstr>
      <vt:lpstr>PowerPoint Presentation</vt:lpstr>
      <vt:lpstr>No Assumptions: </vt:lpstr>
      <vt:lpstr>Typical Types of Loop Invariants</vt:lpstr>
      <vt:lpstr>Fairy God Mother Loop Invariants</vt:lpstr>
      <vt:lpstr>More of the Input  Loop Invariant</vt:lpstr>
      <vt:lpstr>More of the Output Loop Invariant</vt:lpstr>
      <vt:lpstr>Restricted Search Space  Loop Invariant</vt:lpstr>
      <vt:lpstr>PowerPoint Presentation</vt:lpstr>
      <vt:lpstr>Recursion</vt:lpstr>
      <vt:lpstr>Multiplication of 2 n-bit numbers</vt:lpstr>
      <vt:lpstr>Friends &amp; Strong Induction</vt:lpstr>
      <vt:lpstr>Friends &amp; Strong Induction</vt:lpstr>
      <vt:lpstr>Friends &amp; Strong Induction</vt:lpstr>
      <vt:lpstr>Friends &amp; Strong Induction</vt:lpstr>
      <vt:lpstr>Check Lists for Recursive Programs</vt:lpstr>
      <vt:lpstr>PowerPoint Presentation</vt:lpstr>
      <vt:lpstr>PowerPoint Presentation</vt:lpstr>
      <vt:lpstr>Searching in a Graph</vt:lpstr>
      <vt:lpstr>PowerPoint Presentation</vt:lpstr>
      <vt:lpstr>Graph Search</vt:lpstr>
      <vt:lpstr>PowerPoint Presentation</vt:lpstr>
      <vt:lpstr>PowerPoint Presentation</vt:lpstr>
      <vt:lpstr>DFS</vt:lpstr>
      <vt:lpstr>Linear Order</vt:lpstr>
      <vt:lpstr>Network Flow &amp;  Linear Programming</vt:lpstr>
      <vt:lpstr>PowerPoint Presentation</vt:lpstr>
      <vt:lpstr>Network Flow</vt:lpstr>
      <vt:lpstr>Network Flow</vt:lpstr>
      <vt:lpstr>Network Flow</vt:lpstr>
      <vt:lpstr>Min Cut</vt:lpstr>
      <vt:lpstr>Network Flow</vt:lpstr>
      <vt:lpstr>Network Flow</vt:lpstr>
      <vt:lpstr>Max Flow = Min Cut</vt:lpstr>
      <vt:lpstr>PowerPoint Presentation</vt:lpstr>
      <vt:lpstr>Greedy Algorithms</vt:lpstr>
      <vt:lpstr>PowerPoint Presentation</vt:lpstr>
      <vt:lpstr>Fixed vs Adaptive Priority</vt:lpstr>
      <vt:lpstr>Fixed vs Adaptive Priority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Proof  Greedy Algorithm Works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Reductions &amp;  NP-Completeness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Reductions</vt:lpstr>
      <vt:lpstr>Reductions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Twas a pleasure Be Well</vt:lpstr>
    </vt:vector>
  </TitlesOfParts>
  <Company>York University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Stack of Stack Frames</dc:title>
  <dc:creator>Dept. of Computer Science</dc:creator>
  <cp:lastModifiedBy>Jeff Edmonds</cp:lastModifiedBy>
  <cp:revision>110</cp:revision>
  <dcterms:created xsi:type="dcterms:W3CDTF">2000-09-21T20:56:02Z</dcterms:created>
  <dcterms:modified xsi:type="dcterms:W3CDTF">2015-08-01T23:55:05Z</dcterms:modified>
</cp:coreProperties>
</file>